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311" r:id="rId3"/>
    <p:sldId id="258" r:id="rId4"/>
    <p:sldId id="266" r:id="rId5"/>
    <p:sldId id="267" r:id="rId6"/>
    <p:sldId id="271" r:id="rId7"/>
    <p:sldId id="268" r:id="rId8"/>
    <p:sldId id="289" r:id="rId9"/>
    <p:sldId id="294" r:id="rId10"/>
    <p:sldId id="295" r:id="rId11"/>
    <p:sldId id="310" r:id="rId12"/>
    <p:sldId id="304" r:id="rId13"/>
    <p:sldId id="307" r:id="rId14"/>
    <p:sldId id="282" r:id="rId15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3F4E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 showGuides="1">
      <p:cViewPr varScale="1">
        <p:scale>
          <a:sx n="113" d="100"/>
          <a:sy n="113" d="100"/>
        </p:scale>
        <p:origin x="456" y="96"/>
      </p:cViewPr>
      <p:guideLst>
        <p:guide pos="3839"/>
        <p:guide orient="horz" pos="21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4.xml"/><Relationship Id="rId21" Type="http://schemas.openxmlformats.org/officeDocument/2006/relationships/customXml" Target="../customXml/item1.xml"/><Relationship Id="rId20" Type="http://schemas.openxmlformats.org/officeDocument/2006/relationships/customXmlProps" Target="../customXml/itemProps13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2F113-03FF-4000-84C1-AC53D350CB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6164B-4BFA-423F-A631-E11F58DB5F6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C30-0A52-4917-A8C1-96351948BD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7C35-2D23-4A9E-9555-25A37BCE3B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C30-0A52-4917-A8C1-96351948BD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7C35-2D23-4A9E-9555-25A37BCE3B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C30-0A52-4917-A8C1-96351948BD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7C35-2D23-4A9E-9555-25A37BCE3B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C30-0A52-4917-A8C1-96351948BD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7C35-2D23-4A9E-9555-25A37BCE3B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C30-0A52-4917-A8C1-96351948BD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7C35-2D23-4A9E-9555-25A37BCE3B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C30-0A52-4917-A8C1-96351948BD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7C35-2D23-4A9E-9555-25A37BCE3B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C30-0A52-4917-A8C1-96351948BD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7C35-2D23-4A9E-9555-25A37BCE3B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C30-0A52-4917-A8C1-96351948BD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7C35-2D23-4A9E-9555-25A37BCE3B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C30-0A52-4917-A8C1-96351948BD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7C35-2D23-4A9E-9555-25A37BCE3B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C30-0A52-4917-A8C1-96351948BD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7C35-2D23-4A9E-9555-25A37BCE3B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C30-0A52-4917-A8C1-96351948BD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7C35-2D23-4A9E-9555-25A37BCE3B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BAC30-0A52-4917-A8C1-96351948BD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B7C35-2D23-4A9E-9555-25A37BCE3B6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tags" Target="../tags/tag11.xml"/><Relationship Id="rId2" Type="http://schemas.openxmlformats.org/officeDocument/2006/relationships/image" Target="../media/image11.png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.xml"/><Relationship Id="rId2" Type="http://schemas.openxmlformats.org/officeDocument/2006/relationships/image" Target="../media/image6.png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tags" Target="../tags/tag8.xml"/><Relationship Id="rId2" Type="http://schemas.openxmlformats.org/officeDocument/2006/relationships/image" Target="../media/image8.png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0" y="3883480"/>
            <a:ext cx="12192000" cy="130552"/>
          </a:xfrm>
          <a:prstGeom prst="rect">
            <a:avLst/>
          </a:prstGeom>
          <a:solidFill>
            <a:srgbClr val="DF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402590" y="2259330"/>
            <a:ext cx="113868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>
                <a:solidFill>
                  <a:schemeClr val="tx2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FDE Midterm Report</a:t>
            </a:r>
            <a:endParaRPr lang="en-US" altLang="zh-CN" sz="4400" b="1" dirty="0">
              <a:solidFill>
                <a:schemeClr val="tx2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4453890" y="4192905"/>
            <a:ext cx="3327400" cy="637540"/>
          </a:xfrm>
          <a:prstGeom prst="roundRect">
            <a:avLst/>
          </a:prstGeom>
          <a:noFill/>
          <a:ln w="3175">
            <a:solidFill>
              <a:schemeClr val="tx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Presenter: Xingzhou Tang</a:t>
            </a:r>
            <a:endParaRPr lang="en-US" altLang="zh-CN" sz="16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 algn="ctr"/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Perm Number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：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20300750006</a:t>
            </a:r>
            <a:endParaRPr lang="en-US" altLang="zh-CN" sz="16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2B7C35-2D23-4A9E-9555-25A37BCE3B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7804" y="238967"/>
            <a:ext cx="3923071" cy="470930"/>
            <a:chOff x="4134464" y="311357"/>
            <a:chExt cx="3923071" cy="470930"/>
          </a:xfrm>
        </p:grpSpPr>
        <p:sp>
          <p:nvSpPr>
            <p:cNvPr id="3" name="文本框 2"/>
            <p:cNvSpPr txBox="1"/>
            <p:nvPr/>
          </p:nvSpPr>
          <p:spPr>
            <a:xfrm>
              <a:off x="4134464" y="311357"/>
              <a:ext cx="392307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Problems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5036457" y="782287"/>
              <a:ext cx="2090057" cy="0"/>
            </a:xfrm>
            <a:prstGeom prst="line">
              <a:avLst/>
            </a:prstGeom>
            <a:ln>
              <a:solidFill>
                <a:srgbClr val="DF3F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861060" y="1612265"/>
            <a:ext cx="9490710" cy="2334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/>
              <a:t>(</a:t>
            </a:r>
            <a:r>
              <a:rPr lang="en-US" altLang="zh-CN" sz="2400" b="1"/>
              <a:t>1</a:t>
            </a:r>
            <a:r>
              <a:rPr lang="zh-CN" altLang="en-US" sz="2400" b="1"/>
              <a:t>)</a:t>
            </a:r>
            <a:r>
              <a:rPr lang="en-US" altLang="zh-CN" sz="2400" b="1"/>
              <a:t> Carelessness</a:t>
            </a:r>
            <a:endParaRPr lang="zh-CN" altLang="en-US" sz="2400" b="1"/>
          </a:p>
          <a:p>
            <a:endParaRPr lang="zh-CN" altLang="en-US" sz="2400" b="1"/>
          </a:p>
          <a:p>
            <a:r>
              <a:rPr lang="en-US" altLang="zh-CN" sz="2400" b="1"/>
              <a:t>Wrong next_state   sytax error  assign wrong wire....</a:t>
            </a:r>
            <a:endParaRPr lang="zh-CN" altLang="en-US" sz="2400" b="1"/>
          </a:p>
          <a:p>
            <a:endParaRPr lang="en-US" altLang="zh-CN" sz="2400" b="1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2450" y="3859530"/>
            <a:ext cx="10793095" cy="1330325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2B7C35-2D23-4A9E-9555-25A37BCE3B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7804" y="238967"/>
            <a:ext cx="3923071" cy="470930"/>
            <a:chOff x="4134464" y="311357"/>
            <a:chExt cx="3923071" cy="470930"/>
          </a:xfrm>
        </p:grpSpPr>
        <p:sp>
          <p:nvSpPr>
            <p:cNvPr id="3" name="文本框 2"/>
            <p:cNvSpPr txBox="1"/>
            <p:nvPr/>
          </p:nvSpPr>
          <p:spPr>
            <a:xfrm>
              <a:off x="4134464" y="311357"/>
              <a:ext cx="392307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Problems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5036457" y="782287"/>
              <a:ext cx="2090057" cy="0"/>
            </a:xfrm>
            <a:prstGeom prst="line">
              <a:avLst/>
            </a:prstGeom>
            <a:ln>
              <a:solidFill>
                <a:srgbClr val="DF3F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861060" y="1612265"/>
            <a:ext cx="4883785" cy="2334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/>
              <a:t>(</a:t>
            </a:r>
            <a:r>
              <a:rPr lang="en-US" altLang="zh-CN" sz="2400" b="1"/>
              <a:t>2</a:t>
            </a:r>
            <a:r>
              <a:rPr lang="zh-CN" altLang="en-US" sz="2400" b="1"/>
              <a:t>)</a:t>
            </a:r>
            <a:r>
              <a:rPr lang="en-US" altLang="zh-CN" sz="2400" b="1"/>
              <a:t> </a:t>
            </a:r>
            <a:r>
              <a:rPr lang="zh-CN" altLang="en-US" sz="2400" b="1"/>
              <a:t>Bitfile</a:t>
            </a:r>
            <a:r>
              <a:rPr lang="en-US" altLang="zh-CN" sz="2400" b="1"/>
              <a:t> </a:t>
            </a:r>
            <a:r>
              <a:rPr lang="zh-CN" altLang="en-US" sz="2400" b="1"/>
              <a:t>Problem</a:t>
            </a:r>
            <a:endParaRPr lang="zh-CN" altLang="en-US" sz="2400" b="1"/>
          </a:p>
          <a:p>
            <a:endParaRPr lang="zh-CN" altLang="en-US" sz="2400" b="1"/>
          </a:p>
          <a:p>
            <a:r>
              <a:rPr lang="en-US" altLang="zh-CN" sz="2400" b="1"/>
              <a:t>Bounding Box:</a:t>
            </a:r>
            <a:endParaRPr lang="en-US" altLang="zh-CN" sz="2400" b="1"/>
          </a:p>
          <a:p>
            <a:r>
              <a:rPr lang="en-US" altLang="zh-CN" sz="2400" b="1"/>
              <a:t>The placement constraint in FPGA physical design</a:t>
            </a:r>
            <a:endParaRPr lang="en-US" altLang="zh-CN" sz="2400" b="1"/>
          </a:p>
          <a:p>
            <a:endParaRPr lang="en-US" altLang="zh-CN" sz="2400" b="1"/>
          </a:p>
          <a:p>
            <a:r>
              <a:rPr lang="en-US" altLang="zh-CN" sz="2400" b="1"/>
              <a:t>Timing Driven:</a:t>
            </a:r>
            <a:endParaRPr lang="en-US" altLang="zh-CN" sz="2400" b="1"/>
          </a:p>
          <a:p>
            <a:r>
              <a:rPr lang="en-US" altLang="zh-CN" sz="2400" b="1"/>
              <a:t>The priority consideration of timing constraints in the FPGA design process</a:t>
            </a:r>
            <a:endParaRPr lang="en-US" altLang="zh-CN" sz="2400" b="1"/>
          </a:p>
          <a:p>
            <a:endParaRPr lang="zh-CN" altLang="en-US" sz="2400" b="1"/>
          </a:p>
          <a:p>
            <a:endParaRPr lang="en-US" altLang="zh-CN" sz="2400" b="1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96000" y="3310890"/>
            <a:ext cx="5201920" cy="238442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2B7C35-2D23-4A9E-9555-25A37BCE3B6B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915025" y="905510"/>
            <a:ext cx="5890260" cy="2161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7804" y="238967"/>
            <a:ext cx="3923071" cy="470930"/>
            <a:chOff x="4134464" y="311357"/>
            <a:chExt cx="3923071" cy="470930"/>
          </a:xfrm>
        </p:grpSpPr>
        <p:sp>
          <p:nvSpPr>
            <p:cNvPr id="3" name="文本框 2"/>
            <p:cNvSpPr txBox="1"/>
            <p:nvPr/>
          </p:nvSpPr>
          <p:spPr>
            <a:xfrm>
              <a:off x="4134464" y="311357"/>
              <a:ext cx="392307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Problems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5036457" y="782287"/>
              <a:ext cx="2090057" cy="0"/>
            </a:xfrm>
            <a:prstGeom prst="line">
              <a:avLst/>
            </a:prstGeom>
            <a:ln>
              <a:solidFill>
                <a:srgbClr val="DF3F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763270" y="2816860"/>
            <a:ext cx="4883785" cy="2334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/>
              <a:t>(3</a:t>
            </a:r>
            <a:r>
              <a:rPr lang="zh-CN" altLang="en-US" sz="2400" b="1"/>
              <a:t>)</a:t>
            </a:r>
            <a:r>
              <a:rPr lang="en-US" altLang="zh-CN" sz="2400" b="1"/>
              <a:t> Sensitivity of button</a:t>
            </a:r>
            <a:endParaRPr lang="zh-CN" altLang="en-US" sz="2400" b="1"/>
          </a:p>
          <a:p>
            <a:endParaRPr lang="en-US" altLang="zh-CN" sz="2400" b="1"/>
          </a:p>
        </p:txBody>
      </p:sp>
      <p:pic>
        <p:nvPicPr>
          <p:cNvPr id="6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47435" y="1260475"/>
            <a:ext cx="4623435" cy="377571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2B7C35-2D23-4A9E-9555-25A37BCE3B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3284766"/>
            <a:ext cx="4457699" cy="482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0" y="3883480"/>
            <a:ext cx="12192000" cy="130552"/>
          </a:xfrm>
          <a:prstGeom prst="rect">
            <a:avLst/>
          </a:prstGeom>
          <a:solidFill>
            <a:srgbClr val="DF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5652965" y="2875002"/>
            <a:ext cx="4373245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600" b="1" dirty="0">
                <a:solidFill>
                  <a:schemeClr val="tx2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Thank you</a:t>
            </a:r>
            <a:endParaRPr lang="en-US" altLang="zh-CN" sz="6600" b="1" dirty="0">
              <a:solidFill>
                <a:schemeClr val="tx2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2B7C35-2D23-4A9E-9555-25A37BCE3B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820911" y="680882"/>
            <a:ext cx="10550178" cy="552941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12109" y="285750"/>
            <a:ext cx="2800350" cy="198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CONTENTS</a:t>
            </a:r>
            <a:endParaRPr lang="zh-CN" altLang="en-US" sz="3200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" name="文本框 13"/>
          <p:cNvSpPr txBox="1"/>
          <p:nvPr/>
        </p:nvSpPr>
        <p:spPr>
          <a:xfrm>
            <a:off x="1261611" y="4630284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LCD display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" name="文本框 15"/>
          <p:cNvSpPr txBox="1"/>
          <p:nvPr/>
        </p:nvSpPr>
        <p:spPr>
          <a:xfrm>
            <a:off x="4712335" y="4630420"/>
            <a:ext cx="2917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Gluttonous Snake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0" name="文本框 17"/>
          <p:cNvSpPr txBox="1"/>
          <p:nvPr/>
        </p:nvSpPr>
        <p:spPr>
          <a:xfrm>
            <a:off x="8326477" y="4630284"/>
            <a:ext cx="2873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Problems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38020" y="3266767"/>
            <a:ext cx="971550" cy="742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01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609999" y="3266766"/>
            <a:ext cx="971550" cy="742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02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277759" y="3266767"/>
            <a:ext cx="971550" cy="742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03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26200" y="55537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2B7C35-2D23-4A9E-9555-25A37BCE3B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375306" y="334852"/>
            <a:ext cx="4798060" cy="470930"/>
            <a:chOff x="3445489" y="311357"/>
            <a:chExt cx="4798060" cy="470930"/>
          </a:xfrm>
        </p:grpSpPr>
        <p:sp>
          <p:nvSpPr>
            <p:cNvPr id="3" name="文本框 2"/>
            <p:cNvSpPr txBox="1"/>
            <p:nvPr/>
          </p:nvSpPr>
          <p:spPr>
            <a:xfrm>
              <a:off x="3445489" y="311357"/>
              <a:ext cx="479806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Lcd Display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036457" y="782287"/>
              <a:ext cx="2090057" cy="0"/>
            </a:xfrm>
            <a:prstGeom prst="line">
              <a:avLst/>
            </a:prstGeom>
            <a:ln>
              <a:solidFill>
                <a:srgbClr val="DF3F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83940" y="1010920"/>
            <a:ext cx="4784725" cy="465328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2B7C35-2D23-4A9E-9555-25A37BCE3B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241279" y="335487"/>
            <a:ext cx="3923071" cy="470930"/>
            <a:chOff x="4134464" y="311357"/>
            <a:chExt cx="3923071" cy="470930"/>
          </a:xfrm>
        </p:grpSpPr>
        <p:sp>
          <p:nvSpPr>
            <p:cNvPr id="45" name="文本框 44"/>
            <p:cNvSpPr txBox="1"/>
            <p:nvPr/>
          </p:nvSpPr>
          <p:spPr>
            <a:xfrm>
              <a:off x="4134464" y="311357"/>
              <a:ext cx="392307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Outcome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036457" y="782287"/>
              <a:ext cx="2090057" cy="0"/>
            </a:xfrm>
            <a:prstGeom prst="line">
              <a:avLst/>
            </a:prstGeom>
            <a:ln>
              <a:solidFill>
                <a:srgbClr val="DF3F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78535" y="1029335"/>
            <a:ext cx="5196205" cy="438594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2B7C35-2D23-4A9E-9555-25A37BCE3B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-21" y="322152"/>
            <a:ext cx="3923071" cy="460375"/>
            <a:chOff x="-21" y="322152"/>
            <a:chExt cx="3923071" cy="460375"/>
          </a:xfrm>
        </p:grpSpPr>
        <p:sp>
          <p:nvSpPr>
            <p:cNvPr id="18" name="文本框 17"/>
            <p:cNvSpPr txBox="1"/>
            <p:nvPr/>
          </p:nvSpPr>
          <p:spPr>
            <a:xfrm>
              <a:off x="-21" y="322152"/>
              <a:ext cx="392307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Procedure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888002" y="782287"/>
              <a:ext cx="2090057" cy="0"/>
            </a:xfrm>
            <a:prstGeom prst="line">
              <a:avLst/>
            </a:prstGeom>
            <a:ln>
              <a:solidFill>
                <a:srgbClr val="DF3F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ECB019B1-382A-4266-B25C-5B523AA43C14-1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7805" y="887730"/>
            <a:ext cx="8568055" cy="514096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2B7C35-2D23-4A9E-9555-25A37BCE3B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7804" y="238967"/>
            <a:ext cx="3923071" cy="829945"/>
            <a:chOff x="4134464" y="311357"/>
            <a:chExt cx="3923071" cy="829945"/>
          </a:xfrm>
        </p:grpSpPr>
        <p:sp>
          <p:nvSpPr>
            <p:cNvPr id="3" name="文本框 2"/>
            <p:cNvSpPr txBox="1"/>
            <p:nvPr/>
          </p:nvSpPr>
          <p:spPr>
            <a:xfrm>
              <a:off x="4134464" y="311357"/>
              <a:ext cx="3923071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Gluttonous Snake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  <a:p>
              <a:pPr algn="ctr"/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5036457" y="782287"/>
              <a:ext cx="2090057" cy="0"/>
            </a:xfrm>
            <a:prstGeom prst="line">
              <a:avLst/>
            </a:prstGeom>
            <a:ln>
              <a:solidFill>
                <a:srgbClr val="DF3F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57910" y="1569085"/>
            <a:ext cx="3952875" cy="3171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440170" y="1569085"/>
            <a:ext cx="3903980" cy="318833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2B7C35-2D23-4A9E-9555-25A37BCE3B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7804" y="238967"/>
            <a:ext cx="3923071" cy="470930"/>
            <a:chOff x="4134464" y="311357"/>
            <a:chExt cx="3923071" cy="470930"/>
          </a:xfrm>
        </p:grpSpPr>
        <p:sp>
          <p:nvSpPr>
            <p:cNvPr id="3" name="文本框 2"/>
            <p:cNvSpPr txBox="1"/>
            <p:nvPr/>
          </p:nvSpPr>
          <p:spPr>
            <a:xfrm>
              <a:off x="4134464" y="311357"/>
              <a:ext cx="392307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Structure of Module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5036457" y="782287"/>
              <a:ext cx="2090057" cy="0"/>
            </a:xfrm>
            <a:prstGeom prst="line">
              <a:avLst/>
            </a:prstGeom>
            <a:ln>
              <a:solidFill>
                <a:srgbClr val="DF3F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6" descr="未命名文件(5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2105" y="1494790"/>
            <a:ext cx="5302250" cy="3157220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5664835" y="1265555"/>
          <a:ext cx="6057900" cy="4579620"/>
        </p:xfrm>
        <a:graphic>
          <a:graphicData uri="http://schemas.openxmlformats.org/drawingml/2006/table">
            <a:tbl>
              <a:tblPr/>
              <a:tblGrid>
                <a:gridCol w="3027680"/>
                <a:gridCol w="3030220"/>
              </a:tblGrid>
              <a:tr h="2692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Module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Function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Snake_top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Connect all the rest of the module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70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Clock_gen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Change the frequency of the input clk signal, provide the clock signal used by snake_ctrl module.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1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Random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After the spot is eaten by snake, a new food can be generated randomly.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Display_mux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Control the image of beginning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2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Led_driver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Use to drive the Led Matric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1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Top_clock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Control the Nixie tube to show how long has player played.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78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display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Power the Lcd to remind players if they have played for too long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89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Snake_contrl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respond to the input signal(up, down, left, right, rst_n, etc.) and also the food signal generated by the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module random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2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Display_process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Display the snake and food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2B7C35-2D23-4A9E-9555-25A37BCE3B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7804" y="238967"/>
            <a:ext cx="3923071" cy="470930"/>
            <a:chOff x="4134464" y="311357"/>
            <a:chExt cx="3923071" cy="470930"/>
          </a:xfrm>
        </p:grpSpPr>
        <p:sp>
          <p:nvSpPr>
            <p:cNvPr id="3" name="文本框 2"/>
            <p:cNvSpPr txBox="1"/>
            <p:nvPr/>
          </p:nvSpPr>
          <p:spPr>
            <a:xfrm>
              <a:off x="4134464" y="311357"/>
              <a:ext cx="392307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Snake_ctrl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5036457" y="782287"/>
              <a:ext cx="2090057" cy="0"/>
            </a:xfrm>
            <a:prstGeom prst="line">
              <a:avLst/>
            </a:prstGeom>
            <a:ln>
              <a:solidFill>
                <a:srgbClr val="DF3F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ECB019B1-382A-4266-B25C-5B523AA43C14-3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595" y="1307465"/>
            <a:ext cx="9980930" cy="4101465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2B7C35-2D23-4A9E-9555-25A37BCE3B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7804" y="238967"/>
            <a:ext cx="3923071" cy="470930"/>
            <a:chOff x="4134464" y="311357"/>
            <a:chExt cx="3923071" cy="470930"/>
          </a:xfrm>
        </p:grpSpPr>
        <p:sp>
          <p:nvSpPr>
            <p:cNvPr id="3" name="文本框 2"/>
            <p:cNvSpPr txBox="1"/>
            <p:nvPr/>
          </p:nvSpPr>
          <p:spPr>
            <a:xfrm>
              <a:off x="4134464" y="311357"/>
              <a:ext cx="392307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Addiction p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rotection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5036457" y="782287"/>
              <a:ext cx="2090057" cy="0"/>
            </a:xfrm>
            <a:prstGeom prst="line">
              <a:avLst/>
            </a:prstGeom>
            <a:ln>
              <a:solidFill>
                <a:srgbClr val="DF3F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50010" y="1731010"/>
            <a:ext cx="4320540" cy="3395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042785" y="1657350"/>
            <a:ext cx="4342130" cy="341884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2B7C35-2D23-4A9E-9555-25A37BCE3B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PP_MARK_KEY" val="c0780d5b-d162-4bd5-a6e4-49f99c28ab8b"/>
  <p:tag name="COMMONDATA" val="eyJoZGlkIjoiYzFlYzU0ZWY2OTk0M2IwOGI2OGY0MWEzNDNiOWM4ODY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TABLE_BEAUTIFY" val="smartTable{f62f5789-d90f-4d2b-9522-7cf2c07b70d7}"/>
  <p:tag name="TABLE_ENDDRAG_ORIGIN_RECT" val="477*360"/>
  <p:tag name="TABLE_ENDDRAG_RECT" val="446*99*477*360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jI2NTc4Mjc2MzY0IiwKCSJHcm91cElkIiA6ICIxMTMwMjA1NTIyIiwKCSJJbWFnZSIgOiAiaVZCT1J3MEtHZ29BQUFBTlNVaEVVZ0FBQWdnQUFBRTRDQVlBQUFBK2JndFRBQUFBQ1hCSVdYTUFBQXNUQUFBTEV3RUFtcHdZQUFBZnprbEVRVlI0bk8zZGUxUlZkZjcvOGRkRzFFUTU0d1hGSnJ1UmRobE5QSnVtTk5QRUJBVXZtVU1YdGE5RHpiZ21hMHAveTZiUmNIU1d5cG8wc2xXNnNsOFhWelZUcVY4ejg4SzNhTlN5WEMzdHA5aENjSG5wNi8xYUFpR2lBdWQ4Zm44MG5JQU5pSWpzQXp3ZmE3SFc0WFAyL3V6M09ielBQaS8yM2dja0FBQUFBQUFBQUFBQUFBQUFBQUFBQUFBQUFBQUFBQUFBQUFBQUFBQUFBQUFBQUFBQUFBQUFBQUFBQUFBQUFBQUFBQUFBQUFBQUFBQUFBQUFBQUFBQUFBQUFBQUFBQUFBQUFBQUFBQUFBQUFBQUFBQUFBQUFBQUFBQUFBQUFBQUFBQUFBQUFBQUFBQUFBQUFBQUFBQUFBQUFBQUFBQUFBQUFBQUFBQUFBQUFBQUFBQUFBQUFBQUFBQUFBQUFBQU5XdzNDNEFrbTNiNnlVTmRyc080R0tNTVZzek16UHZjcnNPQUZkZWlOc0ZRQkxoQUkyRVpWbDN1bDBEZ0lZUjZuWUIrTVgyN2RzNW9vT2daZHUyY2JzR0FBMkhJd2dBQU1DQmdBQUFBQndJQ0FBQXdJR0FBQUFBSEFnSUFBREFnWUFBQUFBY0NBZ0FBTUNCZ0FBQUFCd0lDQUFBd0lHQUFBQUFIQWdJQUFEQWdZQUFBQUFjQ0FnQUFNQ0IvK2JvQXEvWGU1K2toQ3JHMDhwOSswMW1adVpIRFZjVkFBQy9JQ0M0bzlTeXJLbVZCOHVQK1h5K01RMWJFZ0FBditBVWd3c3lNek0zRzJOeWExaWtvTFMwZEYyREZRUUFRQ1VFQkhlVVNscFd3LzMvenM3T0xtNm9ZZ0FBcUl5QTRKNlYxZDFoalBudmhpd0VBSURLQ0FndU9YUG16RmVTQ2lxUEcyUE81dVhsclhLaEpBQUFBZ2dJTHRtM2I5OEZZOHlLeXVPV1pXMDRjT0RBZVRkcUFnQ2dEQUhCUmNZWXg4Y1kvWDQvSDIwRUFMaU9nT0NpVTZkT2ZTSHBiTG1oY3lVbEpRUUVBSURyQ0FndU9uYnNXSkdrOHRjYmZKbWRuVjNvVmowQUFKUWhJTGpNNy9lWHZ3NkJpeE1CQUVHQmdPQ3ljK2ZPclpkMDNoaFRYRkpTc3R6dGVnQUFrQWdJcnR1OWUvY1pZOHhheTdLK3pzckt5bk83SGdBQUpQNFhRMUF3eGl5WDFOWHRPZ0FBS0dPNVhVQTlDTFZ0KzcrTU1YK1VGRzFaVmx1M0MycG1pb3d4MlpLV1pHWm12aTJweE8yQ2doUjk2aTc2dEhib1UzY0ZWWjgyOW9BUWF0djJja2tQdUYwSUpHUE0rc3pNekFTeDg2Mk1QZzBpOUdtMTZOTWdFZ3g5MnFnRGdtM2JqMGxhY3VPTk55b2xKVVhkdTNkWGVIaTQyMlUxSzRXRmhkcS9mNy9tejUrdm5Kd2NHV09tWjJabXZ1QjJYY0dFUG5VZmZYcHg5S243Z3ExUEcvVkZpdjg1REthVWxCUjV2VjZhMlFYdDJyWFQ3YmZmcmhrelpraVNMTXNhNjNKSlFZYytkUjk5ZW5IMHFmdUNyVThiZFVDUUZDMUozYnQzZDd1T1pxOWJ0MjVsTjN1NFdVZVFvaytEQkgxYUkvbzBTQVJMbnpicWdGQjJBUTFKMTMxdDJ3YXVaV3JqWmgzQmlENE5IdlJwOWVqVDRCRXNmZHFvQXdJQUFMZ3lDQWdBQU1DQmdBQUFBQndJQ0FBQXdJR0FBQUFBSEFnSUFBREFnWUFBQUFBY0NBZ0FBTUNCZ0FBQUFCd0lDQUFBd0lHQUFBQUFIQWdJQUFEQWdZQUFBQUFjQ0FnQUFNQ0JnQUFBQUJ3SUNBQUF3SUdBQUFBQUhBZ0lBQURBZ1lBQUFBQWNDQWdBQU1DQmdBQUFBQndJQ0FBQXdJR0FBQUFBSEFnSUFBREFnWUFBQUFBY21rMUFlUHJwcHpWbHlwUXE3eHM5ZXJUZWV1dXRTNTd6NU1tVEdqMTZ0UHgrdjdLeXNoUVRFNk9pb3FMTExiWEJsTlZjWEZ6c2RpbU5ndGZydmMvcjlkNHJLZFROT3NwK2JvODk5bGkxeTR3Yk4rNnlmN2FYMGgrVisvL2t5WlA2MjkvK3BpRkRodWkzdi8ydDdyMzNYcjMrK3V1Qis4cGVONmgvd2RDblpmMVEvdXVoaHg2cU1IN0hIWGNvTmpaV1R6NzVwRFpzMkZDcjljdmZWM2xmZXpuOWlxcTV1cU5yU0FrSkNabzllN1lLQ3d2VnJsMjd3SGgyZHJZT0h6NnNoSVNFUzU0ek1qSlNxMWF0cXM4eUVkd1NMTXVhNnZWNmN5VXRrN1R5ekprelgrM2J0KytDRzhYczNidFh1M2J0MG0yMzNWWmhmTnUyYlRwOCtMQWJKVW1TU2t0TE5YSGlSTVhHeG1yWnNtWDYxYTkrcGNPSEQrdllzV09TZU4wMGdLRHAwNisrK2twaFlXR0I3N095c2dMamJkcTBVWDUrdnI3OTlsc3RYTGhRbXpadDBzeVpNeFVTRWxMdCttaFl6ZVlJd3FCQmc5U2lSUXQ5OGNVWEZjWXpNaklVSFIydGE2NjV4cDNDME9oWWx0WFJzcXhKbG1WOTd2RjRUbm05M3JmNzlPbVQrT3RmLzdwQjkyUXhNVEZhdW5TcFkvekREeitVMSt0dHlGSXErUDc3NzNYMDZGSDkvdmUvVjZkT25SUWFHcW9iYjd4Ui9mdjNkNjJtNWloWStyUTZsbVdwUTRjT2lvK1AxN3Z2dnF0dDI3WnArZkxsYnBlRmNwcE5RQWdMQzlPZ1FZT1VrWkVSR0RQRzZQUFBQMWRpWXFJa3FiaTRXUFBuejFkc2JLenV1ZWNlUGYvODh5b3NMSlQweXlHcDFhdFhhL0Rnd1VwTFM2dnhNRlZKU1lsZWUrMDFqUmd4UW5mZGRaY1NFeFAxNXB0dlZqaXNtcCtmcjZsVHA2cGZ2MzRhT1hLa2xpeFpVdU1oTXIvZnIzZmVlVWVqUm8wS3pMbHIxNjVhYjYrZ29FQi8rY3RmZFBmZGQydkVpQkhhc21WTGhmbHJldnlvbHNleXJNZERRa0xXZGUzYTlaUnQyLy9xMDZmUDZGdHV1U1g4U20vNHdRY2ZWRVpHaHZMeThnSmp4NDRkMCtiTm16VnExS2dLeXpaa2YxeDk5ZFc2NnFxcjlPcXJyMWI1MmlqL3VpbTd2V2JOR3NYSHgydm8wS0hhdW5XcjNuLy9mY1hHeGlvdUxrNmJObTI2M0tjS0x2WnBiWGc4SG8wZlAxNGZmZlJSdmMxWjIzNHQ2OEhObXpjcktTbEovZnIxMHpQUFBLUDgvUHhhelZYVmUwTlQwV3hPTVVnL24yYVlPbldxQ2dvSzVQRjR0R1BIRHVYbTVpbytQbDZTTkhmdVhCMDVja1JMbHk1VjY5YXROWDM2ZEwzMDBrdWFOV3RXWUk0dFc3Wm96Wm8xTXNaby8vNzkxVzRyTlRWVk9UazVXckJnZ2FLaW9wU1RrNk5wMDZhcHRMUlVreVpOa2lUTm1qVkw1ODZkQzh6MzNIUFAxVmoveXkrL3JDKy8vRkp6NXN4Uno1NDlkZWpRSWJWcDArYVN0bmYyN0ZtdFhyMWFrdlRYdi82MXd2eTFlZnkxWWR1MnVhUVZtbzYya3NhSGhJU01iOXUyN1htdjE3dldHSFBGZmlXeWJWczMzSENEUHY3NFl6MysrT09TcEdYTGx1bmVlKzlWWkdSa2hXVWJzajg4SG8vbXpadW5tVE5uNnV1dnY5YTRjZVAweUNPUDFIaW9lTisrZlZxMWFwWG16WnVubEpRVXhjYkdhdDI2ZFhyNTVaZTFZTUVDRFJ3NDhMS2ZyOHJvMDRicDA5cnEwYU9IRGh3NFVHL1hwbHpxL216MTZ0VjY0NDAzVkZwYXFpbFRwdWpGRjE5VWFtcHFyZWNxLzk3UVZEU2JJd2lTMUxkdlg3VnQyMVliTjI2VUpIMzY2YWZxMzcrL1BCNlA4dkx5bEo2ZXJtblRwaWt5TWxMdDI3ZlhvNDgrcXZYcjExZVlZOEtFQ1dyYnRtMkY2eGdxeTgvUDE5cTFhNVdTa3FLYmI3NVpvYUdoNnQyN3Q1NTQ0Z210WExsU2twU1hsNmV2di81YWt5ZFBWa1JFaERwMzdxeUpFeWRXTytlWk0yZTBiTmt5elp3NVU5SFIwUW9ORFZWVVZKU3V2dnJxV20wdk56ZFhtelp0MHBRcFV4UVJFYUdJaUFqOThZOS9ETXhmMjhlUDJqSEdoUHpuRUcvWEs3bWRzV1BIYXNXS0ZmTDVmRHAzN3B3KytlUVRqUjA3dHNJeWJ2VEhQZmZjbzA4KytVUkpTVWw2NzczM2xKU1VwRDE3OWxUN09CNSsrR0dGaFlVcE1URlJ1Ym01U2s1T1ZsaFltSVlPSGFyRGh3L0w1L1BWdzdPRnlxNTBudzRZTUNCd2tlSEZmck11TFMxVml4WXRLbHlEVU5QNjVlK0xpWWxSY25KeTRMNjY3TThtVFpxa2poMDdxa3VYTGtwT1RnNGN1YXJQOTRiR3Bsa2RRUWdORFZWY1hKd3lNakkwY3VSSXJWKy9YdE9uVDVja25UaHhRc1lZeDg1Vit2bndiSmx1M2JwZGREdkhqeCtYTVVaUlVWRVZ4cSs3N2pybDV1Yks3L2ZyeElrVGtxVHJyNzgrY0g5NGVQVkgrNDRlUFNxZno2ZGJicm1sVHRzN2VmSmtZS3hNK1VhKzJPTnYyYkpsVFErNWd1M2J0MXUxWHJnUjhYcTlhWlpsVGExaGtYT1N2cFMwcXJTMGRIbFdWbGFlSk5tMi9lcVZxbW5Zc0dGYXVIQ2hObTdjcUx5OFBGMTc3YldLam80T1hBd21OVXgvVkNVOFBGeFBQUEdFeG8wYnAyblRwdW41NTUvWGloVXJxbHkyZmZ2MmtoUTR5aEFSRVNGSmF0MjZ0U1RKNS9PcFJZc1dOVDhabDRnK3ZmSjlXdDFGaWxYSnlzclNyYmZlV3VQNkY1dTdMQ1RVcFYrN2RPa1N1TjI1YzJjVkZSVUY5dFgxOWQ3UTJEU3JnQ0JKaVltSm1qaHhvakl5TWxSYVdxb0JBd1pJa2pwMjdDaEpXcmR1bmJwMnJUNU1XOWJGOXltZE8zZVdKQjA4ZUZDOWV2VUtqQjg1Y2tTUmtaRUtDUWtKN0h4UG5Ub1Z1RjIyazY1S2h3NGRKRW1IRGgxU3o1NDk2MzE3dFgzOHFNZ1ljOWF5ckExK3YvK2prcEtTajdLenN4djBvbzFXclZwcHpKZ3grdmpqajNYNjlHbE5tRERCc1l6Yi9lSHhlUFRZWTQ5cDBxUkpmTFRSSlc3MzZjWDg4TU1QV3Jac21aNTk5dGw2bWE4dS9WcFlXQmdJSEFjUEhsU1hMbDBVRWhKU3IrOE5qVTJ6T3NVZ1NiMTc5MVprWktRV0xWcWtJVU9HcUZXclZwSisvdWlWYmR0S1MwdlR5Wk1uNWZQNXRHZlBIbTNkdXZXU3R4RVJFYUg3N3J0UHFhbXAycnQzcjN3K24zYnUzS25YWDM4OXNBTy85dHByZGROTk4ybmh3b1VxS0NqUTBhTkg5ZDU3NzFVN1oyUmtwQVlPSEtqVTFGVHQyYk5IUHA5UHUzZnYxdEdqUjJ1OXZhaW9xR3EzVjUrUHZ4a29rTFRTR0RQMmh4OSs2THg5Ky9aUk8zYnNlTmV0bmU2RER6Nm83ZHUzS3pjM1YzRnhjWTc3RzdvLzl1N2RxemZmZkZPSERoMlN6K2ZUNmRPbjlmSEhIK3ZPTysrc2NQZ1lWMXhROVdsbHhoamw1dVlxUFQxZHljbkpHajU4dUlZT0hWb3ZjOWRsZjdabzBTS2RQWHRXQnc4ZTFKSWxTelJ5NU1nNno5VlVOTHNqQ0pabGFkaXdZVnF5WkVuZzB3dGw1czJicHhkZWVFRkpTVWtxS1NsUlZGU1VKaytlWEtmdHpKNDlXNHNXTGRKVFR6MmwvUHg4ZGV2V1Rjbkp5VXBLU3Fxd3ZWbXpaaWsrUGw0OWV2VFFtREZqbEoyZHJkRFFxbjhzcWFtcGV1V1ZWL1RrazAvcTdObXp1dUdHR3dJWDBkUm1leSs4OElMKy92ZS9LeTR1VGoxNjlGQlNVcEt5czdPdnlPTnZvcjd4Ky8wUGxKU1VwR2RuWndmTlg1Y3FDd0RYWFhkZHRhZUNHckkvUEI2UHRtM2JwZzgrK0VDRmhZWHExS21UQmd3WTRMam9FVmRNVVBacGVRTUdESkJsV2ZKNFBPclZxNWRTVWxKMDk5MTNWN2xjZVpVL3BsNlRTOTJmOWU3ZFc2TkhqOWFGQ3hlVWtKQlE0WnF3NXJwdmJOVEhSTXF1UXQ2MmJadmJwZFNMTld2V2FQSGl4VXBQVDNlN2xEcUppWW1SMUhUUDdkWlZVK3ZUeG80K3JWcHo3ZE95YXhlQzdZOHlCVU9mY3J6UFJSczJiQWhjZkxoejUwNjk4Y1lidXYvKys5MHVDd0NBNW5lS0laZ2NQSGhROCtmUFYxNWVuaUlpSWpSaXhJZ0tIeTBEQU1BdEJBUVhQZmJZWXpYK3d4MEF3SlYxKysyM043dlRLclhGS1FZQUFPQkFRQUFBQUE0RUJBQUE0RUJBQUFBQURnUUVBQURnUUVBQUFBQU9CQVFBQU9CQVFBQUFBQTRFQkFBQTRFQkFBQUFBRGdRRUFBRGdRRUFBQUFBT0JBUUFBT0JBUUFBQUFBNEVCQUFBNEVCQUFBQUFEZ1FFQUFEZ1FFQUFBQUFPQkFRQUFPQkFRQUFBQUE0RUJBQUE0RUJBQUFBQURvMDlJQlJKVW1GaG9kdDFOSHRGUlVWbE44KzdXVWVRb2srREJIMWFJL28wU0FSTG56YnFnR0NNeVphay9mdjN1MTFLczNmOCtIRkprakhtZjEwdUplalFwOEdEUHEwZWZSbzhncVZQRzNWQWtMUkVrdWJQbjYvZHUzZnI3Tm16YnRmVDdCUVZGZW43Nzc5WFdscGEyZEFLTitzSlV2U3B5K2pUV3FGUFhSWnNmV3E1dWZGNjBOTHI5ZjZQWlZuM3VWMElKRWxiTGx5NE1EQTdPN3ZZN1VLQ0RIMGFYT2pUcXRHbndjWDFQbTNoMW9icmlmL0VpUk1mZHUzYXRjaXlyQzZTUEpKYXVsMVVNM1BlR0xOSDB1TGk0dUxIMmVsV2lUNTFIMzE2Y2ZTcCsraFRWR1RiZGt4MGRIU3MyM1VBUUdObjI3YXhiZHU0WFVkVDBOaXZRV2dTakRHalFrSkN4cmxkQndBQVpVTGRMZ0NTWlZuampURlg2ZWRyUWtpK0FBRFhjUVRCWmJadDk1WjBrMlZaMS9UcDArZHV0K3NCQUVBaUlBU0RrV1UzT00wQUFBZ1dCQVQzalMrN1lZeEpkTE1RQUFES0VCQmNaTnYyYlpKdUsvdmVzcXdidkY3dkhTNldCQUNBSkFLQ3EveCsvL0RLWTVabGphOXFXUUFBR2hJQndVVlZoUUZPTXdBQWdnRUJ3U1V4TVRFM1daYlZwL0s0WlZrM3g4VEUzTzVHVFFBQWxDRWd1S1NxMHd2bDd1TTBBd0RBVlFRRWwxaVdWZE5IR2tjMFdDRUFBRlNCZ09DQ25qMTdYaWZwcnVydXR5eXJaM1IwOU0wTldCSUFBQlVRRUZ6UXVuWHJoSXN0RXhJU3dta0dBQUNhTS83N0dBRFVEL2FuOVljakNBQUF3SUdBQUFBQUhBZ0lBQURBZ1lBQUFBQWNDQWdBQU1DQmdBQUFBQndJQ0FBQXdJR0FBQUFBSEFnSUFBREFnWUFBQUFBY0NBZ0FBTUNCZ0FBQUFCd0lDQUFBd0lHQUFBQUFIQWdJQUFEQWdZQUFBQUFjQ0FnQUFNQ0JnQUFBQUJ3SUNBQUF3SUdBQUFBQUhBZ0lBQURBZ1lBQUFBQWNDQWdBQU1DQmdBQUFBQndJQ0FBQXdJR0FBQUFBSEFnSUFBREFnWUFBQUFBY0NBZ0FBTUNCZ0FBQUFCd0lDQUFBd0NIVTdRSUFBS2dycjlkN242U0VLc2JUeW4zN1RXWm01a2NOVjFYVFFFQUFBRFJtcFpabFRhMDhXSDdNNS9PTmFkaVNtZ1pPTVFBQUdxM016TXpOeHBqY0doWXBLQzB0WGRkZ0JUVWhCQVFBUUdOV0ttbFpEZmYvT3pzN3U3aWhpbWxLQ0FnQWdNWnVaWFYzR0dQK3V5RUxhVW9JQ0FDQVJ1M01tVE5mU1Nxb1BHNk1PWnVYbDdmS2haS2FCQUlDQUtCUjI3ZHYzd1ZqeklySzQ1WmxiVGh3NE1CNU4ycHFDZ2dJQUlCR3p4amorQmlqMysvbm80MlhnWUFBQUdqMFRwMDY5WVdrcytXR3pwV1VsQkFRTGdNQkFRRFE2QjA3ZHF4SVV2bnJEYjdNenM0dWRLdWVwb0NBQUFCb0V2eCtmL25yRUxnNDhUSVJFQUFBVGNLNWMrZldTenB2akNrdUtTbFo3blk5alIwQkFRRFFKT3pldmZ1TU1XYXRaVmxmWjJWbDVibGRUMlBILzJJQUFEUVp4cGpsa3JxNlhVZFRRRUFBcWhkcTIvWi9HV1ArS0NuYXNxeTJiaGVFT2lzeXhtUkxXcEtabWZtMnBCSzNDd3BTVGFibmJkdCsxZTBhNmlDbyt0UnljK1A0bVczYlJwSzJiOS9PenlONGhOcTJ2VnpTQTI0WGd2cGxqRm1mbVptWklFSkNaZlI4RUFtR1B1VU5LUWdRRUlLUGJkdVBTVnB5NDQwM0tpVWxSZDI3ZDFkNGVMamJaYUdPQ2dzTHRYLy9mczJmUDE4NU9Ua3l4a3pQek14OHdlMjZnZ2s5Nzc1ZzYxTXVVZ1NxOEo5RHJFcEpTWkhYNjJWSDJjaTFhOWRPdDk5K3UyYk1tQ0ZKc2l4cnJNc2xCUjE2M24zQjFxY0VCS0JxMFpMVXZYdDN0K3RBUGVyV3JWdlp6UjV1MWhHazZQa2dFU3g5U2tBQXFsQjJjUmEvUlRVdGJkc0dycmxyNDJZZHdZaWVEeDdCMHFjRUJBQUE0RUJBQUFBQURnUUVBQURnUUVBQUFBQU9CQVFBQU9CQVFBQUFBQTRFQkFBQTRFQkFBQUFBRGdRRUFBRGdRRUFBQUFBT0JBUUFBT0JBUUFBQUFBNEVCQUFBNEVCQUFBQUFEZ1FFQUFEZ1FFQUFBQUFPQkFRQUFPQkFRQUFBQUE0RUJBQUE0RUJBQUFBQURnUUVBQURnUUVBQUFBQU9CQVFBQU9CQVFBQUFBQTRFQkFBQTRFQkFBT3JKMDA4L3JTbFRwbFI1MytqUm8vWFdXMjlkOHB3blQ1N1U2TkdqNWZmN0pVa3hNVEdCTHpTc1hyMTZYV3ZiOXAvY3JpT1laV1ZsVmVqUm1KZ1lQZlRRUXhYRzc3ampEc1hHeHVySko1L1VoZzBiYXJWK2VSczJiTkNFQ1JOVVVsTFNrQSt0UnFkUG45YW9VYU8wWjg4ZXQwdXBWNkZ1RndBMEZRa0pDWm85ZTdZS0N3dlZybDI3d0hoMmRyWU9IejZzaElTRVM1NHpNakpTcTFhdENuei96anZ2S0RrNVdkOTg4ODFsMTN2bzBDRk5uanhaeTVZdFU2dFdyUzU3dm9iU2tIWEh4TVRjNVBmN2gxdVdOVTdTWGY4Wi9yOVhkS05Od0ZkZmZhV3dzTERBOTFsWldZSHhObTNhS0Q4L1g5OSsrNjBXTGx5b1RaczJhZWJNbVFvSkNhbDIvVEw1K2ZtYU8zZXVGaTllckpZdFcxNzVCMUpMblRwMTBwLys5Q2ZObURGRFM1Y3VyZkJZR3JPbThTaUFJREJvMENDMWFORkNYM3p4UllYeGpJd01SVWRINjVwcnJuR25zR3I4OU5OUE9uVG9rTnRsWExJclhiZHQyN2YxNmRQbkwxNnZOOU1ZczgreXJGZjBTempBWmJJc1N4MDZkRkI4Zkx6ZWZmZGRiZHUyVGN1WEw2L1Z1dSsvLzc1NjllcWxXMjY1NVFwWGVla1NFaEpVVkZTa2pJd010MHVwTndRRW9KNkVoWVZwMEtCQkZYWVF4aGg5L3ZublNreE1sQ1FWRnhkci92ejVpbzJOMVQzMzNLUG5uMzllaFlXRmtuNDV2THA2OVdvTkhqeFlhV2xwZ2JHaW9xSXF0MWwyLzVZdFd6UnUzRGoxN2R0WER6MzBrSGJ0MmhWWVp1blNwWXFQajFlL2Z2MlVscFlXR0U5T1RwWWs5ZXZYTDNES29yWTFsSTBWRnhjSGJxOVpzMGJ4OGZFYU9uU290bTdkcXZmZmYxK3hzYkdLaTR2VHBrMmJBdXZXNWptbzZmRlVWZmZsc20yN3QyM2JLYlp0NTBqS0NRa0ptVzlaVnA5Nm1SelY4bmc4R2o5K3ZENzY2S05hTGYvWlo1OHBMaTVPdWJtNTZ0dTNyelp2M2h5NDcvejU4eG80Y0dEZzZGcEpTWWxlZSswMWpSZ3hRbmZkZFpjU0V4UDE1cHR2Qms3WFNjN1hSbTNtcmU3MUZCSVNvc0dEQit1enp6NjdyT2NrbUhDS0lZaDR2ZDYwaXkrRllKYVFrS0NwVTZlcW9LQkFIbzlITzNic1VHNXVydUxqNHlWSmMrZk8xWkVqUjdSMDZWSzFidDFhMDZkUDEwc3Z2YVJaczJZRjV0aXlaWXZXckZralk0ejI3OTlmcSsydVhMbFNyNzc2cWxxMWFxVVpNMlpvenB3NSt1Q0REM1RreUJHOStPS0xXcng0c1hyMTZsVmh2dktuS3lvZnFxOUxEZnYyN2RPcVZhczBiOTQ4cGFTa0tEWTJWdXZXcmRQTEw3K3NCUXNXYU9EQWdiVitEcXA3UEJlcisxTFl0aDFqakJsbFdkWjRTVGRkd25xbXpodUZRNDhlUFhUZ3dJRUtiOXhWeWMzTjFkR2pSL1diMy94R0hUdDJWR3hzck5MVDA5Vy9mMzlKMHZyMTY5VytmWHYxN2R0WGtwU2FtcXFjbkJ3dFdMQkFVVkZSeXNuSjBiUnAwMVJhV3FwSmt5WlYrZHE0Mkx3MXZaNGtxV2ZQbmtwUFQ3OEN6NUk3Q0FqQm9VaFNtR1ZaVTkwdUJKZW5iOSsrYXR1MnJUWnUzS2o3Nzc5Zm4zNzZxZnIzN3krUHg2Tzh2RHlscDZmcmd3OCtVR1JrcENUcDBVY2YxZlRwMHl1OE9VNllNRUZ0MjdhOXBPMysrYzkvVmtSRWhDVHBrVWNlMFRQUFBDTy8zNitXTFZ2S3NpeWRPSEZDZDk1NXAzcjI3Rm1yK2VwU3c4TVBQNnl3c0RBbEppWnE3ZHExU2s1T1ZsaFltSVlPSGFxVksxZks1L09wb0tDZ1ZzOUJkWStuUHMvdCtudytUMGhJeUsrTk1WZFpsbFZ2ODBJYU1HQkE0UGJZc1dNMWRPalFhcGN0TFMxVml4WXRLdnhzSzYvLzdMUFA2dFNwVTVLa3pwMDdTNUtTa3BMMHpEUFBxS2lvU0dGaFlWcXpabzNHakJrank3S1VuNSt2dFd2WDZ1MjMzOWJOTjk4c1NlcmR1N2VlZU9JSkxWeTRVSk1tVGFyMnRWSFR2QmQ3UFhYdTNGbDVlWGtxTFMxVmFHampmM3R0L0krZ0NmRDcvZkdXWlhHT000aFlsdlZTWGRZTERRMVZYRnljTWpJeU5ITGtTSzFmdjE3VHAwK1hKSjA0Y1VMR0dJMGRPOWF4WHZrcnNydDE2M2JKMiszVXFWUGdkbmg0dUl3eEtpMHRWV1JrcE9iTW1hTlhYbmxGLy9yWHZ6UjkrblI1dmQ2THpsZVhHdHEzYnk5SmdZdkx5dDdnVzdkdUxVbnkrWHkxZmc2cWV6ejFlVkhpZDk5OXQxSFNSa2xXbno1OTdnNEpDUmxuakVtMExPdUdtdGJidm4xN2swd1Q5WGxrcExxTEZLdVNsWldsVzIrOXRjYjFwWjlQMTBrL1g4TWcvZnlKbnF1dnZsb2JObXhRVEV5TXZ2dnVPLzNqSC8rUUpCMC9mbHpHR0VWRlJWV1k0N3JycmxOdWJxNzhmbisxcjQyYTVyM1k2Nm1zdHJKYUd6c0NRaERZc1dQSFprbWJMN29nR294dDIzVUtDSktVbUppb2lSTW5LaU1qUTZXbHBZSGZoanAyN0NoSldyZHVuYnAyN1ZydCt2WDkyMnhDUW9LR0RCbWlWMTk5VmM4OTk1dysvL3p6aTY1VHZvYXlOK1h6NTg4SGR0cGwxd3hjcXRvK0J3M01sSDhOZXIzZU95ekxHditmc0hDenk3VTFhVC84OElPV0xWdW1aNTk5OXFMTGxnWE8wNmRQS3p3OFhOTFB2KzJ2VzdkT3g0OGYxK0RCZzlXaFF3ZEp2eHhsT0hqd29IcjE2aFdZNDhpUkk0cU1qQXdjcmFqdXRWSGR2RFd0STBrLy92aWpQQjVQVUgzQzRuSndrU0pRejNyMzdxM0l5RWd0V3JSSVE0WU1DYnpCUmtaR3lyWnRwYVdsNmVUSmsvTDVmTnF6WjQrMmJ0MTZ4V281ZnZ5NGR1ellJY3V5ZE8yMTE2cTR1RGp3MjQzSDQ1RWs3ZGl4UXdVRkJkWE9jY01OTnlnc0xFeHIxNjZWSkYyNGNFSC8vT2MvNjFSUGZUd0h0YTI3cmpJek0vL2Y5dTNiLzA5bVp1WXRsbVgxTnNiTU04WmsxL3VHbWlsampISnpjNVdlbnE3azVHUU5IejY4eGxNUVpUcDM3cXd1WGJvb0p5Y25NRFo4K0hEdDNMbFRuM3p5aVg3M3U5OEZ4aU1pSW5UZmZmY3BOVFZWZS9mdWxjL24wODZkTy9YNjY2OXJ3b1FKa21wK2JWUTNiMDNyU0ZKT1RrNnRUK00xQmh4QkFPcVpaVmthTm15WWxpeFpFdmowUXBsNTgrYnBoUmRlVUZKU2trcEtTaFFWRmFYSmt5ZlhldTd5Vi9CdjI3YnRvc3Y3ZkQ3Tm5qMWJSNDhlMVRYWFhLTzVjK2NHamc1Y2YvMzFHak5takNaUG5xeDI3ZHBWZTJTaGRldldTazFOVlZwYW1sYXNXS0hPblRzck5qWldXN1pzcVhYZDVWM3VjMURidXV2RHRtM2JzaVJOa3pRdE9qcjY1cENRa1BGWGJHUE53SUFCQTJSWmxqd2VqM3IxNnFXVWxCVGRmZmZkVlM1WDNoZGZmS0h3OEhERng4ZnIzLy8rZCtCMUZSNGVydGpZV08zYXRVdTJiVmRZWi9iczJWcTBhSkdlZXVvcDVlZm5xMXUzYmtwT1RsWlNVcEtrbWw4YjFjMWIwenJHR0czWXNFRi8rTU1mNnU4SkF4QjhiTnMydG0wYk5EMWxQMXUzZXl6WU5JYWUvL0hISDgyOTk5NXI5dTNiRnhoNytPR0h6WWNmZmxqdjI3clVlVC83N0RQendBTVBtT0xpNG5yWmZqRDBLYWNZQUFDTlFxZE9uWlNTa3FJNWMrYm85T25UV3I1OGVlRFBITmVYbjM3NjZaTG56Y3ZMMDJ1dnZhYlUxTlFtYy8yQnhDa0dBRUFqRWhjWHA3aTRPUFhyMTA5ZHUzYlZnZ1VMcXZ5enpIVTFiTml3UzU2M1E0Y09GZjRrZWxOQlFBQUFORHIxOGY5SUduTGV4b2hUREFBQXdJR0FBQUFBSEFnSUFBREFnWUFBQUFBY0NBZ0FBTUNCZ0FBQUFCd0lDQUFBd0lHQUFBQUFIQWdJQUFEQWdZQUFBQUFjQ0FnQUFNQ0JnQUFBQUJ3SUNBQUF3SUdBQUFBQUhBZ0lBQURBZ1lBQUFBQWNDQWdBQU1DQmdBQUFBQndJQ0FBQXdJR0FBQUFBSEFnSUFBREFnWUFBQUFBY0NBaEExWW9rcWJDdzBPMDZVSStLaW9yS2JwNTNzNDRnUmM4SGlXRHBVd0lDVUFWalRMWWs3ZCsvMysxU1VJK09Iejh1U1RMRy9LL0xwUVFkZWo1NEJFdWZFaENBcWkyUnBQbno1MnYzN3QwNmUvYXMyL1hnTWhRVkZlbjc3NzlYV2xwYTJkQUtOK3NKVXZTOHk0S3RUeTAzTnc0RXNaWmVyL2QvTE11NnorMUNVTysyWExod1lXQjJkbmF4MjRVRUdYbyt1TGplcHkzYzJqQVE1UHduVHB6NHNHdlhya1dXWlhXUjVKSFUwdTJpVUdmbmpURjdKQzB1TGk1K25IQlFKWHJlZmZRcEFBQUFBQUFBQUFBQUFBQUFBQUFBQUFBQUFBQUFBQUFBQUFBQUFBQUFBQUFBQUFBQUFBQUFBQUFBQUFBQUFBQUFBQUFBQUFBQUFBQUFBQUFBQUFBQUFBQUFBQUFBQUFBQUFBQUFBQUFBQUFBQUFBQUFBQUFBQUFBQUFBQUFndFgvQnhIOFhaeHZ2MEo3QUFBQUFFbEZUa1N1UW1DQyIsCgkiVGhlbWUiIDogIiIsCgkiVHlwZSIgOiAiZmxvdyIsCgkiVmVyc2lvbiIgOiAiMTIiCn0K"/>
    </extobj>
    <extobj name="ECB019B1-382A-4266-B25C-5B523AA43C14-3">
      <extobjdata type="ECB019B1-382A-4266-B25C-5B523AA43C14" data="ewoJIkZpbGVJZCIgOiAiMjI2NjU5ODc2NDY2IiwKCSJHcm91cElkIiA6ICIxMTMwMjA1NTIyIiwKCSJJbWFnZSIgOiAiaVZCT1J3MEtHZ29BQUFBTlNVaEVVZ0FBQXJnQUFBRWVDQVlBQUFCaGJXWkJBQUFBQ1hCSVdYTUFBQXNUQUFBTEV3RUFtcHdZQUFBZ0FFbEVRVlI0bk8zZGYxUlZkYjcvOGRkR2dRbVZUTUZqZDdRTWExcHpUUnNPcTBIVWNhUWZ6TVdyamhsNWtXOWpOTGZXc3ZLT3MxWkxVL09PcHBBL3dtWVV4NXFhY1RHTkpVME9VNGpPVkV1L05lYXc4QzRGVXpRcHYxME5BdFJFRVV3NG5QUDUvZ0hueEc4T0tCdzRQQjlydGM1bTc4K1A5OTRIVDI4KzU3TS9Xd0lBQUFBQUFBQUFBQUFBQUFBQUFBQUFBQUFBQUFBQUFBQUFBQUFBQUFBQUFBQUFBQUFBQUFBQUFBQUFBQUFBQUFBQUFBQUFBQUFBQUFBQUFBQUFBQUFBQUFBQUFBQUFBQUFBQUFBQUFBQUFBQUFBQUFBQUFBQUFBQUFBQUFBQUFBQUFBQUFBQUFBQUFBQUFBQUFBQUFBQUFBQUFBQUFBQUFBQUFBQUFBQUFBQUFBQUFBQUFBQUFBQUFBQUFBQUFBQUNBM3N2eWRRRCt5QmhqU1FxU0ZDd3BVRktBYnlQcXQxeVNISkpxSk5WYWxtVjhIQThBQU9nQkEzMGRnSjhLbEJRdWFWVERhNUJ2dyttM2FpV2RrMVFzNld6RHp3QUF3TStSNEhhUFlOVW50N20rRGdTU3BCaEpsMFNDQ3dCQXY4Qlg1OTBqU1BVanQrZ2RHRVVIQUtBZkljSHRIZ0Vpb2VwTmdzWHZPZ0FBL1FiLzB3Y0FBSUJmSWNIMWdhTkhqeW9xS2txMXRiVXFMeS9YN05tejVYSzVlcXgvWC9UWmsvMjZyKytWSzFlNnRSOEFBTkE3a2VENm1NMW0wenZ2dktPQWdPNTVLODZjT2FNSEgzeFF0YlhmM2wvVjNYMjJ4VmY5QWdDQS9vVk13ODlkdW5SSlo4NmM4WFVZQUFBQVBZWUV0d2RVVmxacThlTEZtalJwa21iTW1LRzh2RHpQc2NaZnA3dTNzN096ZGUrOTl5b3RMVTJTVkZ0YnF3MGJOaWcyTmxaVHBrelI4dVhMVlZWVjVXbkQ1WElwSXlORHMyYk5VblIwdEtaUG42NFRKMDVJa3BLVGt5VkpNVEV4aW9xS2F0R25KRGtjRG0zZHVsVXpac3p3MUgvdHRkYzhVd25jNWZQeThwU1VsS1NKRXlkcTd0eTVuajVhazVtWnFiaTRPTVhFeEhqT28zbS9GeTllMURQUFBLT1ltQmpObkRsVDI3WnQ4MHpkOEtiUGd3Y1BLaWtwU2RIUjBabzVjNlp5YzFtVkRRQUFvRnNZWThLTk1RK1pCci84NVMvTkUwODhZYzZkTzJmT25UdG5mdjd6bnh1NzNXNXFhbXJNSjU5OFl1eDJ1Nm11cnZac0wxKyszRlJWVlpuTGx5OGJZNHo1Ny8vK2IvUFlZNCtac3JJeVUxRlJZUllzV0dCV3JWcmxidDZrcGFXWm1UTm5tb0tDQXVOd09NeXBVNmZNVjE5OVpZd3hualpyYW1vODVSdjNhWXd4SzFldU5BOC8vTEE1ZWZLa2NUZ2M1c2lSSXlZK1B0NXMzYnExU2ZrbFM1YVljK2ZPbVV1WExwbi8rcS8vTXZQbXpUT3QrZkxMTDQzZGJqZDVlWG1tdXJyYUhEdDJyTlYrZi9HTFgzaXV5OW16WjAxeWNuS0w2OUplbi92MjdUT0ZoWVdtcHFiR2N3MWE2OGNZazJDTVlkazJBQUNBcm1xYzRINzk5ZGZHYnJlYndzSkNUMkwyejMvK3M5MEU5OU5QUC9XVXZYRGhnb21LaWpJblQ1NzA3UHY0NDQvTmozNzBJMk9NTVpXVmxlYWVlKzR4Ly9NLy85TnFzdGxSZ2x0UlVXR2lvcUpNUVVGQmszcnZ2dnV1dWYvKys1dVVQM1Btak9mNGdRTUhURlJVbEhFNm5TMzZMQ3NyTTFGUlVlYmRkOTl0TlpicTZtcHo0Y0lGWTdmYlBjbXZ1ODNtMTZXalByLzU1aHR6L1BoeDg4b3JyeGk3M1c0Y0RnY0pMZ0FBL1J4UE11dG01ZVhsa3FSYmJybkZzMi93NE1IdDFoazFhcFJudTZ5c1RNWVl6WnMzcjBVNWg4T2hrcElTT1oxTzNYbm5uVjJLcjdTMFZNWVlSVVJFTk5sL3l5MjM2TUtGQzAxV1BCZytmTGhuZThpUUlUTEdxSzZ1VGtGQlRaZjh0ZGxzV3JObWpUWnQycVR0MjdkcjJiSmxpb3lNYkZLbXJLeE1rblRycmJjMmFiTzU5dnBNVDA5WGRuYTJKa3lZb09EZ1lFbnE4WlVoQUFCQTcwT0MyODNjeWV6WnMyYzkyKzZrdHkyV1pYbTJodzBiSmtuYXZYdTNSbzRjMmFMc1RUZmRKS2wrdFlSeDQ4WjFPcjd3OFBxQnpkT25UK3V1dSs3eTdDOHVMcGJOWnV2eWlnZng4Zkc2Ly83N3RYbnpaaTFac2tRZmZQQkJrK05kdVM2TkZSY1hLeU1qUTIrLy9iWWlJaUtVbTV1cjk5NTdyMHV4QWdBQS84Sk5adDFzOU9qUmlvaUlVSHA2dWlvcksxVlNVcUxYWDMvZDYvbzJtMDEydTExcGFXa3FMeStYMCtsVVVWR1JEaDQ4NkRrK2RlcFVwYWFtcXFpb1NFNm5VeWRQbmxSSlNZa2tLVFEwVkpKVVVGQ2d5c3JLRnUySGhZWHB2dnZ1VTJwcXFqNzc3RE01blU0ZE8zWk1yN3p5aXViUG45K2xjeTR0TFZWQlFZRXN5OUxvMGFOVlcxc3JZMHlMNnpKMjdOZ3VYNWU2dWpwUFg1V1ZsZHF4WTBlWFlnVUFBUDZIQkxjSHJGdTNUdWZQbjljRER6eWdaNTk5Vm5QbXpPbFUvZlhyMXlzZ0lFQUpDUW1hUEhteVZxMWExU1JoVEUxTjFmang0L1hVVTA5cHlwUXBXclZxbFdwcWFpVFZUd0dZTTJlT0ZpMWFwSWNlZXFqVjlsZXZYcTJvcUNnOS9mVFRpb21KMGE5KzlTc2xKeWNyTVRHeFMrZnJkRHExZXZWcVRaNDhXWm1abVVwSlNXa3lLdDM0dkw3KyttdkZ4Y1ZwNmRLbGV2REJCeVZKQXdkMi9NWENtREZqbEppWXFNV0xGMnYrL1BtYU5HbFNsMklGQUFEK3AyWFdnV3ZXY0VQVFZFazdmUjFMWDdKcjF5NjkvUExMMnJObnovVnUrbUZKSDFtV2RlNTZOOXlHZ1hhNy9XZkdtTWNsM1cxWjFxQWU2aGRvelJWalRLR2tiZm41K1grUTVQQjFRQURRM1JqQmhjL3MyN2ZQYzVQY3NXUEg5T3FycitxblAvMnByOE82VmdQdGR2dWZKVzJ6TEdzU3lTMTZnUkRMc3U2eExPdmx5TWpJdjBrSzlIVkFBTkRkdU1tc2U3Z2sxWFpZcXA4N2ZmcTBObXpZb0lxS0NvV0ZoV25HakJsNi9QSEh1Nk9yR3RXL0o5M09icmYvVE5LRHQ5MTJtNTU3N2puZGZ2dnRyYTRPQWZTVXFxb3FmZkhGRjlxd1lZT09IejkrWDJSazVEUDUrZm5yZkIwWEFIUW5waWgwQTJQTUVFbmpKUEZvcmQ0aFJsS2haVm1YTzFQcDdydnYvcUdrb2RYVjFSOTkvdm5uTmQ3VWlZeU1QR0JaMXFUZi8vNzNMWlpHQTN6cDVNbVRTa3BLa3FSUERoOCtmTGV2NHdHQTdzUUlidmVva1ZTcytzUXFYRkt3YjhQcHQyb2tuVlA5ZStGVmd0cVlaVmt4QVFFQnZ3a05EYjFzdDl0M3VseXV2NXc5ZS9iL2Z2WFZWMWZhcVhhM0pOMSsrKzFkaXhqb0pvM1cxNzdEbDNFQVFFOGd3ZTBlRHRVblZwV3FuKy9HWEdmZmNLbit2YWpSdGQxWU0wVFNZd0VCQVkrTkhEbnlpczFtZThmbGN1MnNycTdlKy9ubm56ZFplODA5NTVacENlaHRCZzN5VEFlL3daZHhBRUJQOExjRTEycjIydWErcUtnb1NkTFZxMWN0U2FxcHFmRWNyNnVyYTdGdHM5azgreHdPaHlWSlRxZXpSVG1uMDJuZGNjY2RHajU4dUh0ZlhlT3lqZXU0WEs0Mjk3bGNMc3VkSkxWMjNCalRaRjlJU0lqbldIdmwzTnZCd2NGVzgzMnRsVzI4THlnb3FFWFoxdW8zcnRONE96QXdzTTJZV3FzVEZCVFVicHVOOXcwY09MRERPSDd3Z3grMEZadG4zNEFCQXp6YmxtWGRwcFpDTE10S0dqQmdRTktRSVVOcTdIYjdicGZMOVhkanpEK1BIRGxTMkVwNUFBRFF3L3A2Z212WjdmWXUzVHprWGtmVy9ZaFg5MnRINWFWdjEybHR2RjVyOC9vT1I5TUJRL2NUd2JyeVpEQnYxb1UxeGpSWmEzYkFnQUVkbHBlYVBqV3Q4WFpyY1RaL1dFTmI1VHJpYlp5Tisyc3J6dlppNjZqT3RiSXNLMWpTbklDQWdEbVNISGE3L2YzcjNna0FBT2kwdnA3Z0drbk9SdHRxYmJzaCtmSHNzeXlyemJLTkt6VGUxNVU2emJjYnRkSHE4VVp0ZEZpblVYZnQxZW13ZlhsNWZtMjAwMWE5VnN0MjBGZTdkZHFxMTBiWnJweGZhOWZuWDlvWXhXMk5aWXdaMnRDWGwxVUFBRUIzNk9zSnJnNGZQdHpuendHOTB3OSs4SU5GbG1YOXBwMGl0WklPdUZ5dWQxMHUxNDVQUHZua3JOMXViem1VREFBQWVoVEpJZEE1VnlYOXd4anoxN3E2dXJlT0hqMWE0ZXVBQUFCQVV5UzRRTWV1U05vbkthdTZ1bnJueVpNbk83V2VMZ0FBNkZra3VFQWJMTXM2Wm94Sk9uZnUzRHZGeGNYZitEb2VBQURnSFJKY29BMzUrZmw3ZlIwREFQUVRBKzEyKzgrTU1ZOUx1dHU5cGpqNmxDdkdtRUpKMi9MejgvK2dhMXQvL3ByeEFBSUFBT0JMQSsxMis1OGxiYk1zYXhMSmJaOFZZbG5XUFpabHZSd1pHZmszMVQvb3ltY1l3UVVBQUQ1anQ5dC9KdW5CMjI2N1RjODk5NXh1di8xMm5nYlpCMVZWVmVtTEw3N1FoZzBiZFB6NDhmc2lJeU9meWMvUFgrZXJlQmpCQlFBQVB0TXdMVUhQUGZlY0lpTWpTVzc3cU1HREIydjgrUEZhc1dLRkpNbXlySG0rakljRUZ3QUErTkxka25UNzdiZjdPZzVjQjZOR2pYSnYzdUhMT0Vod0FRQ0F6N2puM0RKeTZ4OEdEZkpNb2I3QmwzRXdCeGNBMENjWVl5eEpRWktDVlg4RFMzOGVwSEdwL2k3MUdrbTF6UjVIRHZSN0pMZ0FnTDRpVUZLNHBGRU5yMEcrRGNlbmFpV2RrMVFzNld6RHp3QWFrT0FDQVBxS1lOVW50N20rRHFRWGlaRjBTU1M0UUJQOStlc2RBRURmRXFUNmtWdDhxNytQWkFPdElzRUZBUFFWQVNLWmF5NVkvTDhjYUlGL0ZBQUFBUEFySkxnQUFFZzZldlNvb3FLaWRPWEtsV3R1cTd5OFhMTm56NWJMNWZLNlRrNU9qbWJObXFWNzdybEhmL3pqSDY4NUJxQS80eVl6QUFDdU01dk5wbmZlZWNmcjhtVmxaWHIrK2VmMXdnc3ZhTnEwYVhJNm5kMFlIZUQvU0hBQkFQQ3g4K2ZQeStWeTZjYy8vckVDQXdNVkdCam82NUNBUG8wcENnQ0FQaWt6TTFOeGNYR0tpWWxSV2xxYXBHK25HZVRsNVNrcEtVa1RKMDdVM0xsemRlTEVDVSs5Z3djUEtpa3BTZEhSMFpvNWM2WnljMXRmZFd6TGxpMktpNHZUbDE5K0tVbXFyYTNWaGcwYkZCc2JxeWxUcG1qNTh1V3FxcXBxdFc3ajZRN2V4UFRvbzQ5S2ttSmlZaFFWRlNWSmNqZ2MycnAxcTJiTW1LSG82R2hObno1ZHI3MzJXcWVtUFFEOUZRa3VBS0RQS1M0dTFvc3Z2cWlVbEJUdDNidFg4Zkh4VFk1blpXVnA4K2JOZXYvOTl6Vnk1RWl0V2JQR2M2eTZ1bG9yVnF6US92MzdOVzNhTksxZHU3WkYrMy8rODUrVmxaV2xsMTkrV2FOSGo1WWtwYVNrNk5OUFAxVm1acVp5Y25KVVVWR2hqUnMzZWgxemV6RmxaR1JJa25KemMzWG8wQ0ZKVW1wcXFqNzg4RU85OU5KTE9uRGdnTmF0VzZlLy92V3YrdDN2ZnVkMW4wQi9SWUlMQU9oekFnTURaVm1XeXNyS0ZCSVNvbkhqeGpVNXZuRGhRb1dGaFNrME5GU0ppWWtxS2lyeWpIekd4c1lxSWlKQ3AwNmQwdURCZzFWU1VxSzZ1anBQM1gzNzltbnIxcTFLVDAvWDJMRmpKVWtWRlJYYXMyZVBsaTVkS3B2TnBxRkRoK3FSUng3UjNyMTd2WTY1dlppYXUzanhvbkp5Y3ZUY2M4L3BlOS83bmdZT0hLZ0pFeVpvd1lJRnlzcks2dXpsQXZvZDV1QUNBUG9jbTgybU5XdldhTk9tVGRxK2ZidVdMVnVteU1oSXovSGh3NGQ3dG9jTUdTSmpqT3JxNmhRVUZLVDA5SFJsWjJkcndvUUpDZzRPbHFRbWllYW1UWnNVRnhmWEpHa3VLeXVUTVViejVzMXJFWXZENGZCcXpteDdNVFZYV2xvcVk0d2lJaUthN0wvbGxsdDA0Y0lGdVZ3dUJRUXdSZ1cwaFg4ZEFJQStLVDQrWHJ0MjdWSjBkTFNXTEZuaVZaM2k0bUpsWkdUb2Q3LzduVFp1M0tpWk0yZTJLTE51M1RyOTdXOS8wOXR2diszWk4yellNRW5TN3QyN2RlalFvU2IvZGNjTlllSGg5UTlzTzMzNmRJdjRiVFlieVMzUUFmNkZBQUQ2bk5MU1VoVVVGTWl5TEkwZVBWcTF0YlV5eG5SWXp6MFZvYlMwVkpXVmxkcXhZMGVMTXQvLy92ZTFmdjE2YmR5NFVYdjI3SkZVUDJKc3Q5dVZscGFtOHZKeU9aMU9GUlVWNmVEQmc5ZjN4QnFFaFlYcHZ2dnVVMnBxcWo3NzdETTVuVTRkTzNaTXI3enlpdWJQbjk4dGZRTCtoQ2tLQUlBK3grbDBhdlhxMVNvcEtkRjN2L3RkcGFTa3lMS3NEdXVOR1ROR2lZbUpXcng0c1VhTUdLSEV4RVFkT0hDZ1JibEpreVpweFlvVmV2NzU1eFVTRXFKcDA2WnAvZnIxV3JkdW5SSVNFdVJ3T0JRUkVhRkZpeFoxeCtsSmtsYXZYcTB0VzdibzZhZWYxc1dMRnpWcTFDZ2xKeWNySVNHaDIvb0UvRVhIbndZQXZHYTMyNDBrejEzUVFHL2lYbjdxOE9IRGZmS3ozeGdUTG1tcXBKMitqcVVYZVZqU1I1WmxuZk4xSUYzRjU2Yi82UTJmTlV4UkFBQUFnRjhod1FVQTlCVXVTYlcrRHFLWHFWSDlkUUhRQ0FrdUFLQ3ZxSlhVWjcrSzd5Ym4xSXVTZnJ2ZHZuRDgrUEVSSFpjRXVoYzNtUUVBK29vYVNjV1NZaVNGU3dyMmJUZytWYVA2NUxhNFlidTNTQThNREV5MzIrMzV4cGczNnVycWRoODlldlJUWHdlRi9vY0VGd0RRVnpoVW45UlZTZ3BVLy80VzBxWDY2MUhUOE5yYlJGcVdGUmtZR0pnV0dSbDUzQml6M2VsMDVodzlldlNvcndORC8wQ0NDd0RvRXl6TE1xcFA2SHJUaUNVNllGbld2MXFXOVVKQVFNQUxkcnY5bEtUdGtuWWRQbno0c0tTT0Z5OEd1b0FFRndENkdmZXlUSUFQakpXMFV0Skt1OTMrcFRGbXV6SEdxeldNZ2M3b3oxL3ZBQUFBSHpIR0JFbjZGOHV5dkhvS0hkQVpqT0FDUUQvVFZ4LzBnTjZ2bzI4SGpESEZsbVg5emVsMDdqaHk1TWlIa296ZGJuK1VFVnhjYnlTNEFBQ2cyeGhqdnJBc2E0L0w1WHF6b0tEZ243Nk9CLzBEQ1M0QUFMamVUaHBqZGx1VzlXWitmajdQNEVXUEk4RUZBQURYaFRGbXJjdmxldVBJa1NPRnZvNEYvUnNKTGdBQXVDN3k4L09YK3pvR1FHSVZCUUFBQVBnWkVsd0FBQUQ0RlJKY0FBQUErQlVTWEFBQUFQZ1ZFbHdBQUFENEZSSmNBQUFBK0JVU1hBQUFBUGdWRWx3QUFBRDRGUkpjQUFBQStCVVNYQUFBQVBnVkVsd0FBQUQ0RlJKY0FBQUErQlVTWEFBQUFQZ1ZFbHdBQUFENEZSSmNBQUFBK0JVU1hBQUFBUGdWRWx3QUFBRDRGUkpjQUFBQStCVVNYQUFBQVBnVkVsd0FBQUQ0RlJKY0FBQUErQlVTWEFBQUFQZ1ZFbHdBQUFENEZSSmNBQUFBK0JVU1hBQUFBUGdWRWx3QUFBRDRGUkpjQUFBQStCVVNYQUFBQVBpVmdiNE9vTDh3eGxpU2dpUUZTd29VZjF3MDU1TGtrRlFqcWRheUxPUGplQUFBUUI5Rmd0dHpBaVdGU3hyVjhCcmsyM0I2blZwSjV5UVZTenJiOERNQUFFQ25rZUQybkdEVko3ZTV2ZzZrbDR1UmRFa2t1QUFBb0l2NG1yem5CS2wrNUJidFkzUWJBQUJjRXhMY25oTWdFamR2Qkl2ZlN3QUFjQTFJSkFBQUFPQlhTSEI5S0NjblI3Tm16ZEk5OTl5alAvN3hqOTNXejlHalJ4VVZGYVhhV3UrbnRaYVhsMnYyN05seXVWemRGcGYwYld4WHJsenAxbjRBQUVEL3dVMW1QbEpXVnFibm4zOWVMN3p3Z3FaTm15YW4wK25ya0pxdzJXeDY1NTEzZkIwR0FBQkFwNUhnK3NqNTgrZmxjcm4wNHgvL1dJR0JnUW9NRFBSMVNBQUFBSDZCS1FvKzh1aWpqMHFTWW1KaUZCVVZKVWx5T0J6YXVuV3Jac3lZb2Vqb2FFMmZQbDJ2dmZaYWsya0MzcFNwckt6VTRzV0xOV25TSk0yWU1VTjVlWG50eHBLWm1hbTR1RGpGeE1Rb0xTMU5Vc3VwQXhjdlh0UXp6enlqbUpnWXpadzVVOXUyYmZOTWUzQ1h6Y3ZMVTFKU2tpWk9uS2k1YytmcXhJa1RuajRPSGp5b3BLUWtSVWRIYStiTW1jck5aYlUwQUFEUVBSakI5WkdNakF3bEp5Y3JOemRYUVVIMWl5dWtwcWJxK1BIamV1bWxseFFSRWFIang0OXI2ZEtscXF1cjA1TlBQdWwxbVpVclY2cTZ1bHJaMmRtU3BHZWZmYmJOT0lxTGkvWGlpeS9xNVpkZjFsMTMzYVV2dnZpaTFYSXJWNjdVTjk5OG8xMjdkc2tZb3lWTGxyUW9rNVdWcGMyYk55c29LRWdyVnF6UW1qVnI5T2FiYjBxU3FxdXJ0V0xGQ3QxKysrMUtUMC9YMnJWclBmRUJBQUJjVDR6ZzloSVhMMTVVVGs2T25udnVPWDN2ZTkvVHdJRUROV0hDQkMxWXNFQlpXVmxlbDdsdzRZTCs4WTkvNkplLy9LWEN3c0lVRmhhbXh4OS92TTErQXdNRFpWbVd5c3JLRkJJU29uSGp4clVvVTFGUm9ZOC8vbGlMRmkxU1dGaVl3c1BEOWNRVFQ3UW90M0RoUW9XRmhTazBORlNKaVlrcUtpcnlqQ3pIeHNZcUlpSkNwMDZkMHVEQmcxVlNVcUs2dXJycmNla0FBQUNhSU1IdEpVcExTMldNVVVSRVJKUDl0OXh5aXk1Y3VDQ1h5K1ZWbWZMeWNzOCt0OEdEQjdmWnI4MW0wNW8xYTdSMTYxYk5uVHRYK2ZuNUxjcVVsWlZKa202OTlWYlB2aUZEaHJRb04zejQ4Q2JIalRHZUpEWTlQVjB6Wjg3VTczLy9lNTArZlZxU3VuMkZCZ0FBMEQrUjRQWVM0ZUgxRHpsekozOXV4Y1hGc3Rsc0NnZ0k4S3FNTzVrOWUvYXM1N2c3NlcxTGZIeThkdTNhcGVqbzZGYW5IblNsemVieFpXUms2SGUvKzUwMmJ0eW9tVE5uZWwwWEFBQ2dzMGh3ZTRtd3NERGRkOTk5U2sxTjFXZWZmU2FuMDZsang0N3BsVmRlMGZ6NTg3MHVNM3IwYUVWRVJDZzlQVjJWbFpVcUtTblI2NisvM21hL3BhV2xLaWdva0dWWkdqMTZ0R3ByYTJXTWFWSm05T2pSR2p0MnJOZHROdWNleFMwdExWVmxaYVYyN05qUjJjc0RBTUExdTlhMTF6dTdybnpqOHRkamZYbldqdmNlTjVuMUlxdFhyOWFXTFZ2MDlOTlA2K0xGaXhvMWFwU1NrNU9Wa0pEUXFUTHIxcTNUcWxXcjlNQUREK2lPTys1UVFrS0NDZ3NMVyszVDZYUnE5ZXJWS2lrcDBYZS8rMTJscEtUSXNxd1c1ZGF2WDYrVksxY3FMaTVPZDl4eGgrYk1tYVBDd2tJTkhOanhyOUNZTVdPVW1KaW94WXNYYThTSUVVcE1UTlNCQXdlNmNJVUFBT2liV0Y4ZWZza1lFMjZNZWNqNGllenNiQk1mSDk4ZFRTY1lZOEo5L1g1MWxkMXVOM2E3dlR1dUMzRE4zTCtmdnY1M0FqVFdrNStibjN6eWliSGI3YWE2dXZxYTZ0ZlUxSFJMZVcvYjYycjhQYVUzZk5Zd1JRRmUyYmR2bjBwS1NqelRJbDU5OVZYOTlLYy85WFZZQUFCMFdXMXRyVFpzMktEWTJGaE5tVEpGeTVjdlYxVlZsZWQ0WjllVmI2OTg4K2tGN2ExQmYrREFBU1VrSkNnbUprYS8rTVV2ZFBIaXhWYjdhMjJOK1FzWExtaml4SWxOdmltOWV2V3FwazZkMnEvV29DZkI3VGt1U2Q1TjJ1bUZUcDgrcmYvOHovL1VwRW1UOU95enoycjY5T250TGo5MkRXcFVmNjBBQU9oV0tTa3ArdlRUVDVXWm1hbWNuQnhWVkZSbzQ4YU5udU1yVjY3VXBVdVhsSjJkcll5TWpBNFRSRy9MdTllZ1QwbEowZDY5ZXhVZkg5L2tlSFoydGw1OTlWVzkrKzY3T24vK3ZGNTg4Y1ZXMjNHdk1iOS8vMzVObXpaTmE5ZXUxYkJod3hRYkc2czllL1o0eXUzZHUxZERodzdWeElrVHZiMDBmUjRKYnMrcGxYVE8xMEYwMVdPUFBhYS8vLzN2eXN2TDArN2R1L1hrazA5cXdJQUIzZEhWT2ZYaFB3UUFBSDFEUlVXRjl1elpvNlZMbDhwbXMybm8wS0Y2NUpGSHRIZnZYa21kWDFlK00rVTdXb1AreVNlZjFMQmh3elJpeEFnbEp5ZnJILy80UjZ2dHRMWEdmRUpDZ2o3ODhFUFBhUEd1WGJzMFo4NmNWdSt4OFZmY1pOWnphaVFWUzRxUkZDNHAyTGZoOURvMXFrOXVpeHUyZlNveU12SStTWFg1K2ZrSEpQWFlFeW5LeTh1MVpjc1c1ZWJtNnRLbFN3b0pDZEc4ZWZPMFlNR0NhMnIzNk5HalNrNU8xdjc5K3hVU0VuS2RvdTBiZkgzdTd2NGJQN1d3bzdMOThYMENlbHBaV1ptTU1abzNiMTZMWXc2SG85UHJ5bmVtdkhzTitrMmJObW43OXUxYXRteVpJaU1qUGNkSGpCamgyUTRQRDllVksxZGFYWDBoUFQxZDJkblptakJoZ29LRDY5TUtsOHVscUtnbzNYenp6ZHEzYjUraW9xSjA1TWdSclYyN3RzM1kvUkVKYnM5eHFENkJxNVFVS0ViUG0zT3AvaHJWTkx6NldyeGxXYzlFUmtaZWtQU1dwS3pMbHkvdi8venp6N3N0K2E2cnE5TVRUenloMk5oWXZmWFdXN3J4eGh2MTVaZGY2cXV2dnVxdUxudXRNMmZPYU5HaVJYcnJyYmM2VEFvQm9DdUdEUnNtU2RxOWU3ZEdqaHpaNG5qak5lRGQyKzJ0QWQvWjh2SHg4YnIvL3Z1MWVmTm1MVm15UkI5ODhJSG5XRlZWbGVlUDNOT25UMnZFaUJFS0NHaWFOcmpYbUgvNzdiY1ZFUkdoM054Y3ZmZmVlNTdqQ1FrSjJyMTd0MHBMUzNYdnZmZnFwcHR1YXZ0aStDRVMzQjVpV1paUmZmTG04OUZKZU0reXJHR1NucFQwWkdob2FHVmtaT1JPWTh4ZnpwNDkrK0ZYWDMxMVhSY2lQSFhxbEVwS1N2VG9vNDk2UG5odnUrMDIzWGJiYmRlem16N2gwcVZMT25QbWpLL0RBT0RIYkRhYjdIYTcwdExTdEhqeFlvV0ZoZW5VcVZPNmVQR2lmdmpESHpaWlYvNzU1NS9YNWN1WDIxMER2alBsUzB0TFZWNWVycnZ1dXF2Vk5laTNiTm1pWjU5OVZ1ZlBuOWUyYmR0YWZVQlM0elhtdzhMQ1dxd3gvKy8vL3UvNjdXOS9xeSsvL0ZLclY2L3V5aVhxMHhoRkJMd1hhbG5XendNQ0FuYVBIRG55ck4xdTMvNkRIL3hnOXAxMzN0bnl1Y1ZkY1BQTk4rczczL21PTm0vZTNPb2kzdTY3YS9QeThwU1VsS1NKRXlkcTd0eTVPbkhpaEtkTWEzZlV0bWJMbGkyS2k0dlRsMTkrS2Fuak80bWJjN2xjeXNqSTBLeFpzeFFkSGEzcDA2ZDc0bkE0SE5xNmRhdG16SmpoT2ZiYWE2OTV2bDd6NWp5U2s1TWxTVEV4TVlxS2ltcFNMenM3Vy9mZWU2L25ydU9PK211UHU4MWR1M1lwTGk1T1AvbkpUM1R3NEVHOThjWWJpbzJOMVFNUFBOQms3cHMzZlhYbUx1ckcrMXBiT0w2ejd3dUF6bG0vZnIwQ0FnS1VrSkNneVpNbmE5V3FWVTBTelhYcjF1bjgrZk42NElFSDlPeXp6MnJPbkRudHR1ZHRlZmNhOUpNblQxWm1abWFMTmVnblRKaWcyYk5uNjJjLys1bGlZbUwweEJOUHRHaWo4UnJ6OCtmUDE2UkprNW9jSHpKa2lHSmpZM1hERFRmSWJyZDM1ckw0QmI4WndiWGI3UzVqakdrWUtUV1NqUG4ydDdTMS9VMzJxZUdBKytkbXgweWp0cHVVYTF5MjJYNTUwYWM3eFBiNmExS3V2VDdkOGJXeHYzbDVXWmJWUE9hdVhyOU85ZWx5dVpvYzc2alBkdDRYTlk3RjVYSTF2dzZ1anZwMHVWeXlMTXZWdkU5SjBXcmZJRW4vSnlBZzRQOE1HalRvYW1Sa1pJNHg1czhkMUdsWGFHaW8xcTlmcjEvOTZsZjYrT09QbFpTVXBNVEV4Qlp6TWJPeXNyUjU4MllGQlFWcHhZb1ZXck5tamQ1ODgwMUozOTVSZS92dHR5czlQVjFyMTY1VmRuWjJrL3AvL3ZPZmxaV1ZwZGRlZTAyalI0K1dWSDhuY1hGeHNUSXpNeFVjSEt4bHk1WnA0OGFOV3JseVphdXgvdnJYdjlaSEgzMmtOV3ZXYU55NGNUcHo1b3h1dU9FR1NWSnFhcXFPSHordWwxNTZTUkVSRVRwKy9MaVdMbDJxdXJvNlBmbmtrMTZkUjBaR1JwdnpWdlB5OHJScjF5N1AvNFM4N2E4OW4zLyt1ZDU1NXgydFg3OWV6ejMzbkdKalk3Vjc5Mjc5K3RlLzFrc3Z2YVNwVTZkNjNkZktsU3RWWFYzdHVlN1BQdnVzVnpHMHByUHZDNEQyalI4L1hvY09IZkw4UEd6WU1HM1lzS0hOOG1QSGp0V2YvdlNuSnZ0bXo1N2RwZktOK3c0SkNWRldWbGFiN1V5ZlByM0pBNXphaW4veDRzVmF2SGl4NStmRXhNUW01WXVLaXZUUVF3KzEyWTgvODVjRTEycElDQzFKN3YvYXZGdXdzL3ViSDd2VytsM1pmNzNPeGR0MnU3UFA1dk9JT21yRDJ4amJhN2V0WSszVjhaWXhKcUJoS2tQTFNWeWROR1hLRkwzNzdydDY0NDAzOVBycnIydm56cDM2elc5K28rOTk3M3VlTWdzWExsUllXSmlrK2crelgvemlGM0s1WEFvSUNGQnNiS3l1WHIzYTRvNWF0MzM3OW1ucjFxMzY3VzkvcTdGangwcjY5azdpTjk5OFV6YWJUWkwweUNPUGFObXlaYTBtVXBjdlg5WmJiNzJsclZ1MzZ1Njc3NVlrUlVSRVNKSXVYcnlvbkp3Yy9lRVBmL0RFUEdIQ0JDMVlzRURwNmVsTkVzNzJ6cU05OCtmUDE2QkJnenJkWDN2KzR6LytReUVoSVpvK2ZicHljbktVbkp5c2tKQVEvZVFuUDFGV1ZwYWNUcWN1WDc3Y1lWL3V1NmovOUtjL2VjN3Q4Y2NmMThLRkM3MktvN0hPdmk4QTRIYnAwaVc5OTk1Nyt2cnJyelZyMWl4ZmgrTVQvcExnbXZ6OC9PWnJWalZPZHEyb3FDaExrcTVldldyVjFOUllkWFYxVmwxZG5XV3oyU3lIdzJFNW5VNnJycTdPY2pxZGxpVGRlT09ObG93cHR5WUFBQk81U1VSQlZOUHB0SnhPcCtWeXVUeXZMcGZMQ2drSnNWd3VseVZKTjl4d2cyZS95K1d5akRHZTE2Q2dJTXNZWTBtU2U1OTdmK09mRysxWDQvcUJnWUV0eWtqU3dJRURXK3czeGxpTjk3dXZnVEhHR2pCZ2dIdGZrL0lEQmd6b3NGeWpZMnBqdnlYVkoza05yNjIyRlJBUTBLUmNzLzFOeWpZY0QyaElkSm9mc3dJQ0FqemxHcmZYYUgrVDdlYnhOZSt6VVN5TjI0dXpMS3U5QlFPL2tmU1JwQk5PcHpQbmswOCsyU2RKZHJ0OWN6dDF2REpreUJBdFdMQkFTVWxKV3JwMHFaWXZYNjZkTzNkNmpnOGZQcnhKV1dPTTZ1cnFGQlFVMU9ZZHRXNmJObTFTWEZ4Y2t5VnBPcnFUT0RBd3NNays5d00vN3J6enpoYmxTMHRMWll6eEpMeHV0OXh5aXk1Y3VOQWtsdmJPb3oyalJvM3FVbi90R1RwMHFDUjVSc3ZkeWFuN0dqcWRUcS82NnV4ZDErM3A3UHNDQUc3LzltLy9wcEVqUitxbGwxN3F0eXV5K0V1QzI1ckdYNTgzR2RKdnJMaTR1S2ZpUVI4U0dSazVTRktUQk5jWVUyMVoxajZYeS9VWGg4UHhsOExDd202ZERCa2FHcXJISG50TVR6NzVwRmVKV2tkMzFFcjE4OE4rK2N0ZjZvNDc3dERERHo4c3FlTTdpWnR6MzRsNzVzeVpGbXMzaG9mWFAyWDU5T25UdXV1dXU1ckVaclBacnN1SWVlTlIrNTdvcnpOOWRYUVh0VHQ1djNyMXF1ZC9PbTNOcWUzcyt3S2c3MnMrQmFHcit0TVR5OXJDVFdaQSt5b2xaUmxqNXAwN2R5Nzg4T0hEc3dvS0N2N1lIY250WjU5OXB0ZGVlMDFuenB5UjArblUxMTkvcmIvKzlhLzY0UTkvNkZXaTF2aU8yc3JLeWhaMzFFclM5Ny8vZmExZnYxNGJOMjcwUE9XbThaM0U1ZVhsY2pxZEtpb3Ewc0dEQjF2dHgyYXphZXJVcVVwTlRWVlJVWkdjVHFkT25qeXBrcElTaFlXRjZiNzc3bE5xYXFvKysrd3p6Nk9kWDNubEZjMmZQOS9yYXhFYUdpcEpLaWdvVUdWbFpadmxybGQvM3ZDbXI4WjNVVmRXVnFxa3BLVEpYZFJqeG94UlNFaUljbkp5SkVrMU5UVXQ1dXU1ZGZaOUFRQjh5NTlIY0lGcmtldHl1UjUwT0J4N0Nnc0xlK1RKYXFHaG9UcDA2SkRlZlBOTlZWVlZhZmp3NGZyUmozN2s5VTFLamUrb0hURmloQklURTVzOGk5eHQwcVJKV3JGaWhaNS8vbm1GaElSbzJyUnBXcjkrdmRhdFc2ZUVoQVE1SEE1RlJFUm8wYUpGYmZhVm1wcXFUWnMyNmFtbm5sSjFkYlhHakJtajFOUlVTZExxMWF1MVpjc1dQZjMwMDdwNDhhSkdqUnFsNU9Ua1ZtK1lhTXV0dDk2cU9YUG1hTkdpUlJvOGVIQ1Q5U0didXg3OWVjdWJ2dGF0VzZkVnExYnBnUWNlMEIxMzNLR0VoQVFWRmhaS3FwL3lrSnFhcXJTME5PM2N1VlBoNGVHS2pZMXQ4L24yblgxZkFBRDErczh6MjRBZVlMZmJqZFQybEJqQWw5eExyaDArZkpqUGZ2UWFmRzc2bjk3d1djTVVCUUFBQVBnVkVsd0FBQUQ0RlJKY0FBQUErQlVTWEFBQUFQZ1ZFbHdBQUFENEZSSmNBQUFBK0JVU1hBQUFBUGdWRWx3QUFBRDRGUkpjQUFBQStCVVNYQUFBQVBnVkVsd0FBQUQ0RlJKY0FBQUErQlVTWEFBQUFQZ1ZFbHdBQUFENEZSSmNBQUFBK0JVU1hBQUFBUGdWRWx3QUFBRDRGUkpjQUFBQStCVVNYQUFBQVBnVkVsd0FBQUQ0RlJKY0FBQUErQlVTWEFBQUFQZ1ZFbHdBQUFENEZSSmNBQUFBK0pXQnZnNEFBSURPTU1aWWtvSWtCVXNLRklNMTE0dExra05TamFSYXk3S01qK01CdW93RUZ3RFExd1JLQ3BjMHF1RTF5TGZoK0kxYVNlY2tGVXM2Mi9BejBDZVI0QUlBK3BwZzFTZTN1YjRPeEUvRlNMb2tFbHowWVh5dEF3RG9hNEpVUDNLTDdzR29PUG84RWx3QVFGOFRJQkt3N2hRczhnUDBjZndDQXdBQXdLK1E0QUlBQU1DdmtPQUNBTkROenB3NW93Y2ZmRkMxdFYyN2I2c3I5YSsxVDZBdkk4RUZBS0NiWGJwMFNXZk9uT25SK3RmYUo5Q1hrZUFDQVBvMGw4dWxqSXdNelpvMVM5SFIwWm8rZmJwT25EaWhvMGVQS2lvcVNsZXVYUEdVZGUrcnJhMzFiR2RuWit2ZWUrOVZXbHBhcS9za3FiYTJWaHMyYkZCc2JLeW1USm1pNWN1WHE2cXFxa21iZVhsNVNrcEswc1NKRXpWMzdseWRPSEhDMDI5eWNySWtLU1ltUmxGUlVXMmVTMlptcHVMaTRoUVRFK1BwdTczNkJ3OGVWRkpTa3FLam96Vno1a3psNXVaMldLZTljd0g4QlFrdUFLQlArL1d2ZjYyc3JDeXRXYk5HQnc0YzBKWXRXelIwNkZDdjYrZmw1V25YcmwxYXNHQkJtL3RTVWxMMDZhZWZLak16VXprNU9hcW9xTkRHalJ1YnRKT1ZsYVhObXpmci9mZmYxOGlSSTdWbXpSclBzWXlNREVsU2JtNnVEaDA2MUdvY3hjWEZldkhGRjVXU2txSzllL2NxUGo2K3cvclYxZFZhc1dLRjl1L2ZyMm5UcG1udDJyVWQxdkhtWElDK2pnUVhBTkJuWGI1OFdXKzk5WlorOWF0ZjZlNjc3OWJBZ1FNVkVSR2htMisrMmVzMjVzK2ZyMEdEQm1udzRNR3Q3cXVvcU5DZVBYdTBkT2xTMld3MkRSMDZWSTg4OG9qMjd0M2JwSjJGQ3hjcUxDeE1vYUdoU2t4TVZGRlJrVnd1bDlkeEJBWUd5cklzbFpXVktTUWtST1BHamV1d1RteHNyQ0lpSW5UcTFDa05IanhZSlNVbHFxdXJhN084dCtjQzlIVTh5UXdBMEdlVmxKVEk2WFRxemp2djdISWJvMGFOYW5kZldWbVpqREdhTjI5ZWkzSU9oOE96UFh6NGNNLzJrQ0ZEWkl4UlhWMmRnb0s4VzdMWFpyTnB6Wm8xMnJScGs3WnYzNjVseTVZcE1qS3kzVHJwNmVuS3pzN1doQWtURkJ3Y0xFbnRKdFVkblV0Z1lLQlhzUUs5SFFrdUFLRFB1dW1tbXlUVnJ4alFmTVRUblZoZXZYcFZJU0Voa3RUcVhGUExzdHJkTjJ6WU1FblM3dDI3TlhMa3lPc1RlQnZpNCtOMS8vMzNhL1BtelZxeVpJaysrT0NETnNzV0Z4Y3JJeU5EYjcvOXRpSWlJcFNibTZ2MzNudXYzZlo3OGx3QVgyS0tBZ0NnejdMWmJKbzZkYXBTVTFOVlZGUWtwOU9wa3lkUHFxU2tSR1BHakZGSVNJaHljbklrU1RVMU5mclRuLzdVcFQ3c2RydlMwdEpVWGw0dXA5T3BvcUlpSFR4NDBPczJRa05ESlVrRkJRV3FyS3hzdFV4cGFha0tDZ3BrV1paR2p4NnQydHBhR1dQYXJPK2VpbEJhV3FyS3lrcnQyTEdqd3o2dng3a0FmUUVKTGdDZ1QwdE5UZFg0OGVQMTFGTlBhY3FVS1ZxMWFwVnFhbW9VSEJ5czFOUlU3ZHk1VTdObXpkSlRUejJsU1pNbWRhbVA5ZXZYS3lBZ1FBa0pDWm84ZWJKV3JWcmxTVDY5Y2V1dHQyck9uRGxhdEdpUkhucm9vVmJMT0oxT3JWNjlXcE1uVDFabVpxWlNVbEk4SThtdDFSOHpab3dTRXhPMWVQRml6WjgvdjhXNXRkWG50WjRMMEJlMC9GNEdRSmZaN1hZanFjMjdwQUZmY2k4VmRmanc0VDc5MlcrTUNaYzBWZEpPWDhmaXB4Nlc5SkZsV2VkNm9qTStOLzFQYi9pc1lRUVhBQUFBZm9VRUZ3RFExN2drOGZ6WjdsT2orbXNNOUZra3VBQ0F2cVpXVW85OGZkNVBuVk1YL29DdzIrMEx4NDhmSDlFTjhRQ2R4akpoQUlDK3BrWlNzYVFZU2VHU2duMGJqdCtvVVgxeVc5eXczVm5wZ1lHQjZYYTdQZDhZODBaZFhkM3VvMGVQZm5wOVF3UzhRNElMQU9ockhLcFB4Q29sQllwdkk2OFhsK3F2YlUzRGExZEZXcFlWR1JnWW1CWVpHWG5jR0xQZDZYVG1IRDE2OU9qMUNSUG9HQWt1QUtCUHNTekxxRDRKNjhvb0kzcVFaVm4vYWxuV0N3RUJBUy9ZN2ZaVGtyWkwyblg0OE9IRGtsaWJETjJHQkJjQStobjNza3hBRHhzcmFhV2tsWGE3L2N1R2tkMXNYd2NGLzhUWE9nQUFvRWNaWTRJay9jdkFnUU52OUhVczhFK000QUpBUDlQWEgvU0EzcW1qYndhTU1jV1daZjNONlhUdU9ITGt5SWRxbUtKZ3Q5dDdJanowTXlTNEFBQ2dXeGhqdnJBc2E0L0w1WHF6b0tEZ243Nk9CLzBIQ1M0QUFMaWVUaHBqZGx1VzlXWitmajdQMzRWUGtPQUNBSUJyWm94WjYzSzUzamh5NUVpaHIyTUJTSEFCQU1BMXk4L1BYKzdyR0FBM1ZsRUFBQUNBWHlIQkJRQUFnRjhod1FVQUFJQmZJY0VGQUFDQVh5SEJCUUFBZ0Y4aHdRVUFBSUJmSWNFRkFBQ0FYeUhCQlFBQWdGOGh3UVVBQUlCZkljRUZBQUNBWCtGUnZUM0FHR05KQ3BJVUxDbFEvR0hSRnBja2g2UWFTYldXWlJrZnh3TUFBUG9nRXR5ZUVTZ3BYTktvaHRjZzM0YlRhOVZLT2llcFdOTFpocDhCQUFBNmhRUzNad1NyUHJuTjlYVWdmVVNNcEVzaXdRV0EvdUNLcEpDcXFpb05IanpZMTdIZ0dsMjVjc1c5ZWRXWGNmQlZlYzhJVXYzSUxiekRLRGNBOUJQR21FSkordUtMTDN3ZENxNkQwdEpTU1pJeDV2LzVNZzRTM0o0UklCSzJ6Z2dXdjVzQTBGOXNrNlFOR3pibzVNbVRxcTZ1OW5VODZJSXJWNjdvMUtsVFNrdExjKy9hNmN0NG1LSUFBQUI4Smo4Ly93K1JrWkVKeDQ4ZnZ5OHBLY25YNGVENnlLdXRyVTMxWlFDTWtxRk41ZVhsbWoxN3Rsd3VWN2YyYy9Ub1VVVkZSVFdldHdNQTZEOGMrZm41OGNhWVpaSStrZlNOcndOQ2wxdzF4aHczeHF5dXFhbVpXbGhZNk5QN2FCakI5WE5uenB6Um9rV0w5TlpiYnlrb3FIT3pKR3cybTk1NTU1MXVpZ3dBQUE5SGZuNytPa25yZkIwSS9BTWp1SDd1MHFWTE9uUG1qSy9EQUFBQTZERWt1RDNNL1hWOGRuYTI3cjMzWHM5azdOcmFXbTNZc0VHeHNiR2FNbVdLbGk5ZnJxcXFLays5ek14TXhjWEZLU1ltcHZFRTdnN3JKU2NuUzVKaVltSVVGUlhWWmx5dHRkOTg2c0RGaXhmMXpEUFBLQ1ltUmpObnp0UzJiZHNVRlJXbDJ0cGFUOW04dkR3bEpTVnA0c1NKbWp0M3JrNmNPT0hwNCtEQmcwcEtTbEowZExSbXpweXAzRnhXVFFNQUFOY2ZDYTZQNU9YbGFkZXVYVnF3WUlFa0tTVWxSWjkrK3FreU16T1ZrNU9qaW9vS2JkeTRVWkpVWEZ5c0YxOThVU2twS2RxN2Q2L2k0K005N2JSWFQ1SXlNaklrU2JtNXVUcDA2RkNyc2JUWGZtTXJWNjdVNWN1WHRXdlhMbTNidGszNzkrOXZVU1lySzB1Yk4yL1crKysvcjVFalIyck5taldlWTlYVjFWcXhZb1gyNzkrdmFkT21hZTNhdFoyN2FBQUFBRjRnd2ZXUitmUG5hOUNnUVJvOGVMQXFLaXEwWjg4ZUxWMjZWRGFiVFVPSER0VWpqenlpdlh2M1NwSUNBd05sV1piS3lzb1VFaEtpY2VQR1NWS0g5YnpWVnZ1TlZWUlU2T09QUDlhaVJZc1VGaGFtOFBCd1BmSEVFeTNLTFZ5NFVHRmhZUW9ORFZWaVlxS0tpb284TjZuRnhzWXFJaUpDcDA2ZDB1REJnMVZTVXFLNnVyck9Yam9BQUlCMmNaT1pqNHdhTmNxelhWWldKbU9NNXMyYjE2S2N3K0dReldiVG1qVnJ0R25USm0zZnZsM0xsaTFUWkdSa2gvVUNBd085aXFXdDloc3JLeXVUSk4xNjY2MmVmVU9HREduUjF2RGh3NXNjTjhhb3JxNU9RVUZCU2s5UFYzWjJ0aVpNbUtEZzRHQko2dllWR2dBQVFQOURndXNqbG1WNXRvY05HeVpKMnIxN3QwYU9ITmxxK2ZqNGVOMS8vLzNhdkhtemxpeFpvZzgrK01DcmV0NXFyZjNHM0k5UFBIdjJyR2U3dkx6YzYvYUxpNHVWa1pHaHQ5OStXeEVSRWNyTnpkVjc3NzEzVFRFREFBQzBoaWtLdllETlpwUGRibGRhV3ByS3k4dmxkRHBWVkZTa2d3Y1BTcXAvN0YxQlFZRXN5OUxvMGFOVlcxc3JZMHlIOVNRcE5EUlVrbFJRVUtES3lzcFcrMityL2NaR2p4NnRzV1BIS2owOVhaV1ZsU29wS2RIcnI3L3U5VG02cHlLVWxwYXFzckpTTzNiczZOUTFBZ0FBOEJZSmJpK3hmdjE2QlFRRUtDRWhRWk1uVDlhcVZhczhTYWJUNmRUcTFhczFlZkprWldabUtpVWx4VE1DM0Y0OXFYNUt3Wnc1YzdSbzBTSTk5TkJEcmZiZFh2dk5ZL3o2NjY4VkZ4ZW5wVXVYNnNFSEg1UWtEUnpZOFJjQlk4YU1VV0ppb2hZdlhxejU4K2RyMHFSSm5iNUdBQUFBM21pWnhlQzZNOGFFUzVvcUh6K1grWHJidFd1WFhuNzVaZTNacytkNk4vMndwSThzeXpwM3ZSdnVibmE3M1VocWM4VUt3SmZjU3dVZVBueVl6MzRBZm8wUlhIaHQzNzU5S2lrcGtkUHAxTEZqeC9UcXE2L3Fwei85cWEvREFnQUFhSUtiekhxR1M1SlBuOGw4UFp3K2ZWb2JObXhRUlVXRndzTENOR1BHREQzKytPUGQwVldONnE4WkFBQkFwNUhnOW94YVNYM3U2L2JtSG52c01UMzIyR005MGRVNStmZ1BncnZ2dm50S1FFQkFjRzF0N2Y3Q3dzSSsvOGNKQUFEOUNRbHV6NmlSVkN3cFJsSzRwR0RmaHROcjFhZyt1UzF1MlBhWkFRTUdUSldVR2h3Y2ZDa3lNdkp0U1ZubnpwMzdzTGk0K0J0ZnhnVUFBRHBHZ3RzekhLcFAzQ29sQllxNXoyMXhxZjVhMVRTODlnWTNXcGIxdUtUSHc4UERxMGVNR1BGWGw4dTEwK0Z3N0Mwc0xLenlkWEFBQUtBbGYwdHdyWFplcmFpb0tGMjlldFdxcWFteEpLbXVycTdKcTgxbXN4d09oeVZKVHFmVGM4eTlmZU9OTjNxT3VmZTVYSzRtMjVJMGFOQ2dKdnZHang4dlk0d2xTZC81em5jc2R6bVh5Mlc1OTd2M0JRY0h0M25NR0dNRkJRVjV0cHVYTThZMDJRNEtDcEl4eG1wY3YvbXh0dW9HQmdhcXJXT05YaTFKR2pCZ1FJdDk3am9EQnc3MDFHbCtyTDI2a2hRVkZXVzFWN2Z4dm1idHRHaXYrZkhtZlFVRUJEVHZmNEthc1N4cmtLUkhBZ0lDSGdrT0RyNXF0OXQzU2ZxSHkrWEtLeWdvK0ovbTVRRUFnRy80eTFJeGx0MXU1NllrK0VxdE1lYnZ4cGkzTE10Nnc3SXNsZ2xEcjhReVlRRDZDMzhad1RXU25BMnY3cDlsdm4zaWdiRXNxOG14aHNNZEhXL3lzM3U3b1d5YmZiVldwcjNqelkrMUZVL3o4czNLZFBxY1cydWpnM051czYzbXg1djEwNktOMXM2NStYVnAxbFpiMTdYRE5qbzQ1eWJ0TjRwM25HVlpkOHM3bG1WWk4wbTYyY3Z5QUFDZ0cvbExncXZEaHcvN3pibkE5K3gyKzNKSmJTYTR4cGdhU1I5Ymx2V09aVm1aaHc0ZE90OVFMNjJuWWdRQUFLMGpLUVM4OTQya2p5UmxHV1BlTGlnb3VOaEttU3VTUXFxcXFqUjQ4T0NlalE1b3g1VXJWOXliVjMwWkJ3RDBCQkpjb0IzR21DcEoreVQ5cGJhMk5xdWpsUk9NTVlXV1pkM3p4UmRmYVB6NDhUMFRKT0NGMHRKU1NaSXg1di81T0JRQTZIWWt1RUFyakRINUxwZnJQeTVkdXBUOXYvLzd2NTBaOGRvbTZaNE5HelpveFlvVkdqVnFsQVlOR3RSZFlRSWR1bkxsaWtwTFM1V1c1cGs5czlPWDhRQkFUK0JPV3VENkNveU1qUHliWlZuMytUb1FvQlY1TlRVMVUzazZId0IvTjhEWEFRQit4bFZXVnJaajVNaVJWeXpMR2lFcFZQVVA5d0I4NWFveHBralN5N1cxdFQ4bnVRVUFBQUFBQUFBQUFBQUFBQUFBQUFBQUFBQUFBQUFBQUFBQUFBQUFBQUFBQUFBQUFBQUFBQUFBQUFBQUFBQUFBQUFBQUFBQUFBQUFBQUFBQUFBQUFBQUFBQUFBQUFBQUFBQUFBQUFBQUFBQUFBQUFBQUFBQUFBQUFBQUFBQUFBQUFBQUFBQUFBQUFBQUFBQUFBQUFBQUFBQUFBQUFBQUFBQUFBQUFBQUFBQjZoZjhQa3NHSjFnWHo2dHNBQUFBQVNVVk9SSzVDWUlJPSIsCgkiVGhlbWUiIDogIiIsCgkiVHlwZSIgOiAiZmxvdyIsCgkiVmVyc2lvbiIgOiAiMTYiCn0K"/>
    </extobj>
  </extobjs>
</s:customData>
</file>

<file path=customXml/itemProps13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1144</Words>
  <Application>WPS 演示</Application>
  <PresentationFormat>宽屏</PresentationFormat>
  <Paragraphs>126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Arial</vt:lpstr>
      <vt:lpstr>微软雅黑</vt:lpstr>
      <vt:lpstr>Arial Unicode MS</vt:lpstr>
      <vt:lpstr>等线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汤行舟</cp:lastModifiedBy>
  <cp:revision>177</cp:revision>
  <dcterms:created xsi:type="dcterms:W3CDTF">2017-12-12T05:41:00Z</dcterms:created>
  <dcterms:modified xsi:type="dcterms:W3CDTF">2023-04-10T09:45:12Z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C98AD81A3FFC4F01AD082286FF490001</vt:lpwstr>
  </property>
  <property fmtid="{D5CDD505-2E9C-101B-9397-08002B2CF9AE}" pid="3" name="KSOProductBuildVer">
    <vt:lpwstr>2052-11.1.0.14036</vt:lpwstr>
  </property>
</Properties>
</file>