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5" r:id="rId6"/>
    <p:sldId id="264" r:id="rId7"/>
    <p:sldId id="266" r:id="rId8"/>
    <p:sldId id="260" r:id="rId9"/>
    <p:sldId id="261" r:id="rId10"/>
    <p:sldId id="262" r:id="rId11"/>
    <p:sldId id="263" r:id="rId12"/>
    <p:sldId id="271" r:id="rId13"/>
    <p:sldId id="267" r:id="rId14"/>
    <p:sldId id="272" r:id="rId15"/>
    <p:sldId id="278" r:id="rId16"/>
    <p:sldId id="269" r:id="rId17"/>
    <p:sldId id="270" r:id="rId18"/>
    <p:sldId id="273" r:id="rId19"/>
    <p:sldId id="277"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FD620-7A86-824D-8A4B-B079BFAB20D6}" v="1057" dt="2022-05-04T16:40:36.459"/>
    <p1510:client id="{3AAF4550-3E48-43E1-A07E-4410EC27DB8E}" v="3" dt="2022-05-04T17:20:28.532"/>
    <p1510:client id="{B737585D-B83D-BBD1-B828-800D777DF160}" v="253" dt="2022-05-05T11:40:16.236"/>
    <p1510:client id="{CB7C08AE-E5A1-7515-71E8-6A03C481C881}" v="2" dt="2022-05-04T15:10:02.244"/>
    <p1510:client id="{D3107CB8-3117-1B00-E14A-D436398EF310}" v="53" dt="2022-05-04T22:47:09.538"/>
    <p1510:client id="{DCE49D23-37DD-ACD6-C2F6-8DEB6C11876D}" v="2" dt="2022-05-05T10:06:17.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2"/>
  </p:normalViewPr>
  <p:slideViewPr>
    <p:cSldViewPr snapToGrid="0">
      <p:cViewPr varScale="1">
        <p:scale>
          <a:sx n="99" d="100"/>
          <a:sy n="99"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AEB91-F0D6-49E1-A970-2F380960FE99}" type="datetimeFigureOut">
              <a:t>8/16/22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B2706-2DFA-4AEA-BE5D-C1A56EAA39B2}" type="slidenum">
              <a:t>‹#›</a:t>
            </a:fld>
            <a:endParaRPr lang="en-US"/>
          </a:p>
        </p:txBody>
      </p:sp>
    </p:spTree>
    <p:extLst>
      <p:ext uri="{BB962C8B-B14F-4D97-AF65-F5344CB8AC3E}">
        <p14:creationId xmlns:p14="http://schemas.microsoft.com/office/powerpoint/2010/main" val="1761075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Matthew</a:t>
            </a:r>
          </a:p>
        </p:txBody>
      </p:sp>
      <p:sp>
        <p:nvSpPr>
          <p:cNvPr id="4" name="Slide Number Placeholder 3"/>
          <p:cNvSpPr>
            <a:spLocks noGrp="1"/>
          </p:cNvSpPr>
          <p:nvPr>
            <p:ph type="sldNum" sz="quarter" idx="5"/>
          </p:nvPr>
        </p:nvSpPr>
        <p:spPr/>
        <p:txBody>
          <a:bodyPr/>
          <a:lstStyle/>
          <a:p>
            <a:fld id="{EB8B2706-2DFA-4AEA-BE5D-C1A56EAA39B2}" type="slidenum">
              <a:t>1</a:t>
            </a:fld>
            <a:endParaRPr lang="en-US"/>
          </a:p>
        </p:txBody>
      </p:sp>
    </p:spTree>
    <p:extLst>
      <p:ext uri="{BB962C8B-B14F-4D97-AF65-F5344CB8AC3E}">
        <p14:creationId xmlns:p14="http://schemas.microsoft.com/office/powerpoint/2010/main" val="111489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Matthew – Now we apply the LQR controller to the QUBE servo, first servo and pendulum angles are processed and input into our controller. We also input our square wave reference for theta. Then send our control signal to the CL HIL block which interfaces with the QUBE to produce the servo voltage which turns the rotary arm. The following state is obtained on the next iteration of the control loop via the CL HIL read block.</a:t>
            </a:r>
            <a:endParaRPr lang="en-US">
              <a:cs typeface="Calibri"/>
            </a:endParaRPr>
          </a:p>
          <a:p>
            <a:endParaRPr lang="en-US"/>
          </a:p>
          <a:p>
            <a:r>
              <a:rPr lang="en-US"/>
              <a:t>(Ollie) Some comments on why I’ve circled parts of the diagram:</a:t>
            </a:r>
            <a:endParaRPr lang="en-US">
              <a:cs typeface="Calibri"/>
            </a:endParaRPr>
          </a:p>
          <a:p>
            <a:r>
              <a:rPr lang="en-US"/>
              <a:t>Read from plant-how the servo angle and pendulum angle are processed from the output of CL HIL Read into +/-90 and +/-180 degrees</a:t>
            </a:r>
            <a:endParaRPr lang="en-US">
              <a:cs typeface="Calibri"/>
            </a:endParaRPr>
          </a:p>
          <a:p>
            <a:r>
              <a:rPr lang="en-US"/>
              <a:t>State-R-the reference is a square wave for theta, and 0 for the other values as we ideally want a still [</a:t>
            </a:r>
            <a:r>
              <a:rPr lang="en-US" err="1"/>
              <a:t>dalpha</a:t>
            </a:r>
            <a:r>
              <a:rPr lang="en-US"/>
              <a:t>=0], upright [alpha=0] inverted pendulum</a:t>
            </a:r>
            <a:endParaRPr lang="en-US">
              <a:cs typeface="Calibri"/>
            </a:endParaRPr>
          </a:p>
          <a:p>
            <a:r>
              <a:rPr lang="en-US"/>
              <a:t>Controller-The feedback loop goes through the </a:t>
            </a:r>
            <a:r>
              <a:rPr lang="en-US" err="1"/>
              <a:t>Qube</a:t>
            </a:r>
            <a:r>
              <a:rPr lang="en-US"/>
              <a:t> -&gt; the output voltage value is given to CL HIL write, which applies this voltage to the </a:t>
            </a:r>
            <a:r>
              <a:rPr lang="en-US" err="1"/>
              <a:t>Qube</a:t>
            </a:r>
            <a:r>
              <a:rPr lang="en-US"/>
              <a:t> servo. The next state is acquired on the following iteration of the </a:t>
            </a:r>
            <a:r>
              <a:rPr lang="en-US" err="1"/>
              <a:t>labview</a:t>
            </a:r>
            <a:r>
              <a:rPr lang="en-US"/>
              <a:t> control and simulation loop via CL HIL read, which is converted into the format as in State X. The transfer functions used to model our state-space system were 100s/(s+100) - applying these we could find </a:t>
            </a:r>
            <a:r>
              <a:rPr lang="en-US" err="1"/>
              <a:t>dtheta</a:t>
            </a:r>
            <a:r>
              <a:rPr lang="en-US"/>
              <a:t> and </a:t>
            </a:r>
            <a:r>
              <a:rPr lang="en-US" err="1"/>
              <a:t>dalpha</a:t>
            </a:r>
            <a:r>
              <a:rPr lang="en-US"/>
              <a:t>.</a:t>
            </a:r>
            <a:endParaRPr lang="en-US">
              <a:cs typeface="Calibri"/>
            </a:endParaRPr>
          </a:p>
          <a:p>
            <a:endParaRPr lang="en-US"/>
          </a:p>
          <a:p>
            <a:r>
              <a:rPr lang="en-US">
                <a:cs typeface="Calibri" panose="020F0502020204030204"/>
              </a:rPr>
              <a:t>Martin – changing the starting angle and anything else you did or you feel is relevant (e.g. ODE solver, …)</a:t>
            </a:r>
          </a:p>
        </p:txBody>
      </p:sp>
      <p:sp>
        <p:nvSpPr>
          <p:cNvPr id="4" name="Slide Number Placeholder 3"/>
          <p:cNvSpPr>
            <a:spLocks noGrp="1"/>
          </p:cNvSpPr>
          <p:nvPr>
            <p:ph type="sldNum" sz="quarter" idx="5"/>
          </p:nvPr>
        </p:nvSpPr>
        <p:spPr/>
        <p:txBody>
          <a:bodyPr/>
          <a:lstStyle/>
          <a:p>
            <a:fld id="{EB8B2706-2DFA-4AEA-BE5D-C1A56EAA39B2}" type="slidenum">
              <a:t>10</a:t>
            </a:fld>
            <a:endParaRPr lang="en-US"/>
          </a:p>
        </p:txBody>
      </p:sp>
    </p:spTree>
    <p:extLst>
      <p:ext uri="{BB962C8B-B14F-4D97-AF65-F5344CB8AC3E}">
        <p14:creationId xmlns:p14="http://schemas.microsoft.com/office/powerpoint/2010/main" val="2309300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Martin</a:t>
            </a:r>
            <a:endParaRPr lang="en-US">
              <a:cs typeface="Calibri"/>
            </a:endParaRPr>
          </a:p>
        </p:txBody>
      </p:sp>
      <p:sp>
        <p:nvSpPr>
          <p:cNvPr id="4" name="Slide Number Placeholder 3"/>
          <p:cNvSpPr>
            <a:spLocks noGrp="1"/>
          </p:cNvSpPr>
          <p:nvPr>
            <p:ph type="sldNum" sz="quarter" idx="5"/>
          </p:nvPr>
        </p:nvSpPr>
        <p:spPr/>
        <p:txBody>
          <a:bodyPr/>
          <a:lstStyle/>
          <a:p>
            <a:fld id="{EB8B2706-2DFA-4AEA-BE5D-C1A56EAA39B2}" type="slidenum">
              <a:t>11</a:t>
            </a:fld>
            <a:endParaRPr lang="en-US"/>
          </a:p>
        </p:txBody>
      </p:sp>
    </p:spTree>
    <p:extLst>
      <p:ext uri="{BB962C8B-B14F-4D97-AF65-F5344CB8AC3E}">
        <p14:creationId xmlns:p14="http://schemas.microsoft.com/office/powerpoint/2010/main" val="4285993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Oliver</a:t>
            </a:r>
          </a:p>
          <a:p>
            <a:r>
              <a:rPr lang="en-US">
                <a:cs typeface="Calibri"/>
              </a:rPr>
              <a:t>In our control lectures, we learned about the MPC tracking method, constructing G with C,A,B and using a solver to solve the cost quadratic given by expanding out the finite horizon cost function. We at first tried to implement this method </a:t>
            </a:r>
            <a:r>
              <a:rPr lang="en-US" err="1">
                <a:cs typeface="Calibri"/>
              </a:rPr>
              <a:t>explicity</a:t>
            </a:r>
            <a:r>
              <a:rPr lang="en-US">
                <a:cs typeface="Calibri"/>
              </a:rPr>
              <a:t> with </a:t>
            </a:r>
            <a:r>
              <a:rPr lang="en-US" err="1">
                <a:cs typeface="Calibri"/>
              </a:rPr>
              <a:t>mathscript</a:t>
            </a:r>
            <a:r>
              <a:rPr lang="en-US">
                <a:cs typeface="Calibri"/>
              </a:rPr>
              <a:t> blocks, but smoothly running simulations were difficult to make. Therefore, we decided to implement MPC using </a:t>
            </a:r>
            <a:r>
              <a:rPr lang="en-US" err="1">
                <a:cs typeface="Calibri"/>
              </a:rPr>
              <a:t>Labview</a:t>
            </a:r>
            <a:r>
              <a:rPr lang="en-US">
                <a:cs typeface="Calibri"/>
              </a:rPr>
              <a:t> blocks.</a:t>
            </a:r>
          </a:p>
          <a:p>
            <a:endParaRPr lang="en-US">
              <a:cs typeface="Calibri"/>
            </a:endParaRPr>
          </a:p>
          <a:p>
            <a:r>
              <a:rPr lang="en-US">
                <a:cs typeface="Calibri"/>
              </a:rPr>
              <a:t>The reason for this was not only speed, and therefore a greater prediction/control horizon before time constraints were exceeded, but also variety in the constraints and types of constraints we could apply. The prediction horizon deals with looking ahead in time to calculate a cost for the deviation from the output reference, and the control horizon is the second term in the cost function which deals solely with the input values to the plant. In the equation, Q is the output error weighting and R is the control action change weighting.</a:t>
            </a:r>
          </a:p>
          <a:p>
            <a:endParaRPr lang="en-US">
              <a:cs typeface="Calibri"/>
            </a:endParaRPr>
          </a:p>
          <a:p>
            <a:r>
              <a:rPr lang="en-US">
                <a:cs typeface="Calibri"/>
              </a:rPr>
              <a:t>For our constraints, we used barrier constraints over hard constraints to allow for a small amount of flexibility in our constrained factor. The idea was that if constraints were unforgiving, the system could quickly lose balance when those constraints were activated. The graph here shows the barrier function, with a tolerance on the x axis and a penalty on the y axis controlling the gradient of the quadratic that returns the overall value to be added to the cost function.</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EB8B2706-2DFA-4AEA-BE5D-C1A56EAA39B2}" type="slidenum">
              <a:t>12</a:t>
            </a:fld>
            <a:endParaRPr lang="en-US"/>
          </a:p>
        </p:txBody>
      </p:sp>
    </p:spTree>
    <p:extLst>
      <p:ext uri="{BB962C8B-B14F-4D97-AF65-F5344CB8AC3E}">
        <p14:creationId xmlns:p14="http://schemas.microsoft.com/office/powerpoint/2010/main" val="3493680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Oliver</a:t>
            </a:r>
          </a:p>
          <a:p>
            <a:r>
              <a:rPr lang="en-US">
                <a:cs typeface="Calibri"/>
              </a:rPr>
              <a:t>Implementing MPC in simulation required many changes compared to the LQR simulation. As MPC works by sampling time and is therefore a discrete process, the mathematical model had to be </a:t>
            </a:r>
            <a:r>
              <a:rPr lang="en-US" err="1">
                <a:cs typeface="Calibri"/>
              </a:rPr>
              <a:t>discretised</a:t>
            </a:r>
            <a:r>
              <a:rPr lang="en-US">
                <a:cs typeface="Calibri"/>
              </a:rPr>
              <a:t> via a global sampling rate, which was fed into the control and simulation loop, and the continuous to discrete converter block. The sampling time was also given to the </a:t>
            </a:r>
            <a:r>
              <a:rPr lang="en-US" err="1">
                <a:cs typeface="Calibri"/>
              </a:rPr>
              <a:t>mathscript</a:t>
            </a:r>
            <a:r>
              <a:rPr lang="en-US">
                <a:cs typeface="Calibri"/>
              </a:rPr>
              <a:t> block on the left, which generated the entire reference ahead of time and fed this to the horizon block, which incremented a window of length prediction horizon across the full reference vector with every iteration of the control and simulation loop.</a:t>
            </a:r>
          </a:p>
          <a:p>
            <a:endParaRPr lang="en-US">
              <a:cs typeface="Calibri"/>
            </a:endParaRPr>
          </a:p>
          <a:p>
            <a:r>
              <a:rPr lang="en-US">
                <a:cs typeface="Calibri"/>
              </a:rPr>
              <a:t>The state-space model was </a:t>
            </a:r>
            <a:r>
              <a:rPr lang="en-US" err="1">
                <a:cs typeface="Calibri"/>
              </a:rPr>
              <a:t>discretised</a:t>
            </a:r>
            <a:r>
              <a:rPr lang="en-US">
                <a:cs typeface="Calibri"/>
              </a:rPr>
              <a:t>, the ODE solver was changed to discrete states only. The parameters fed into the MPC setup concern one cluster specifying the control and prediction horizons, one cluster specifying the output error and control action change weightings, and one cluster specifying constraints to the system.</a:t>
            </a:r>
          </a:p>
        </p:txBody>
      </p:sp>
      <p:sp>
        <p:nvSpPr>
          <p:cNvPr id="4" name="Slide Number Placeholder 3"/>
          <p:cNvSpPr>
            <a:spLocks noGrp="1"/>
          </p:cNvSpPr>
          <p:nvPr>
            <p:ph type="sldNum" sz="quarter" idx="5"/>
          </p:nvPr>
        </p:nvSpPr>
        <p:spPr/>
        <p:txBody>
          <a:bodyPr/>
          <a:lstStyle/>
          <a:p>
            <a:fld id="{EB8B2706-2DFA-4AEA-BE5D-C1A56EAA39B2}" type="slidenum">
              <a:t>13</a:t>
            </a:fld>
            <a:endParaRPr lang="en-US"/>
          </a:p>
        </p:txBody>
      </p:sp>
    </p:spTree>
    <p:extLst>
      <p:ext uri="{BB962C8B-B14F-4D97-AF65-F5344CB8AC3E}">
        <p14:creationId xmlns:p14="http://schemas.microsoft.com/office/powerpoint/2010/main" val="506117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Oliver</a:t>
            </a:r>
          </a:p>
          <a:p>
            <a:r>
              <a:rPr lang="en-US">
                <a:cs typeface="Calibri"/>
              </a:rPr>
              <a:t>The results for implementing MPC with Q and R equal to 1, and therefore their full matrices equal to the identity of size prediction/control horizon, gave the expected results. As you can see, on the left the servo voltage has the same period as the reference, on the right the servo voltage loses its periodicity as constraining the voltage at +/- 0.08 causes the MPC to continually re-evaluate its control decisions. As expected, the deviation also becomes larger with constraints.</a:t>
            </a:r>
          </a:p>
        </p:txBody>
      </p:sp>
      <p:sp>
        <p:nvSpPr>
          <p:cNvPr id="4" name="Slide Number Placeholder 3"/>
          <p:cNvSpPr>
            <a:spLocks noGrp="1"/>
          </p:cNvSpPr>
          <p:nvPr>
            <p:ph type="sldNum" sz="quarter" idx="5"/>
          </p:nvPr>
        </p:nvSpPr>
        <p:spPr/>
        <p:txBody>
          <a:bodyPr/>
          <a:lstStyle/>
          <a:p>
            <a:fld id="{EB8B2706-2DFA-4AEA-BE5D-C1A56EAA39B2}" type="slidenum">
              <a:t>14</a:t>
            </a:fld>
            <a:endParaRPr lang="en-US"/>
          </a:p>
        </p:txBody>
      </p:sp>
    </p:spTree>
    <p:extLst>
      <p:ext uri="{BB962C8B-B14F-4D97-AF65-F5344CB8AC3E}">
        <p14:creationId xmlns:p14="http://schemas.microsoft.com/office/powerpoint/2010/main" val="1815607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you can see that output constraints can also be applied. The voltage graphs show some small signs of deviating from periodicity here too.</a:t>
            </a:r>
          </a:p>
        </p:txBody>
      </p:sp>
      <p:sp>
        <p:nvSpPr>
          <p:cNvPr id="4" name="Slide Number Placeholder 3"/>
          <p:cNvSpPr>
            <a:spLocks noGrp="1"/>
          </p:cNvSpPr>
          <p:nvPr>
            <p:ph type="sldNum" sz="quarter" idx="5"/>
          </p:nvPr>
        </p:nvSpPr>
        <p:spPr/>
        <p:txBody>
          <a:bodyPr/>
          <a:lstStyle/>
          <a:p>
            <a:fld id="{EB8B2706-2DFA-4AEA-BE5D-C1A56EAA39B2}" type="slidenum">
              <a:rPr lang="en-US"/>
              <a:t>15</a:t>
            </a:fld>
            <a:endParaRPr lang="en-US"/>
          </a:p>
        </p:txBody>
      </p:sp>
    </p:spTree>
    <p:extLst>
      <p:ext uri="{BB962C8B-B14F-4D97-AF65-F5344CB8AC3E}">
        <p14:creationId xmlns:p14="http://schemas.microsoft.com/office/powerpoint/2010/main" val="1464537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Oliver</a:t>
            </a:r>
            <a:endParaRPr lang="en-US"/>
          </a:p>
          <a:p>
            <a:r>
              <a:rPr lang="en-US">
                <a:cs typeface="Calibri"/>
              </a:rPr>
              <a:t>With regards to taking the simulation and making it compatible with the </a:t>
            </a:r>
            <a:r>
              <a:rPr lang="en-US" err="1">
                <a:cs typeface="Calibri"/>
              </a:rPr>
              <a:t>Qube</a:t>
            </a:r>
            <a:r>
              <a:rPr lang="en-US">
                <a:cs typeface="Calibri"/>
              </a:rPr>
              <a:t> servo, MPC is mostly the same as LQR. Theta was used as our output only, given that we set y to being one dimensional, the state was fed to the MPC controller along with the reference. I'll now hand over to martin to talk about the main process of producing a balancing pendulum with MPC.</a:t>
            </a:r>
          </a:p>
          <a:p>
            <a:r>
              <a:rPr lang="en-US">
                <a:cs typeface="Calibri"/>
              </a:rPr>
              <a:t>Martin – </a:t>
            </a:r>
            <a:r>
              <a:rPr lang="en-US" err="1">
                <a:cs typeface="Calibri"/>
              </a:rPr>
              <a:t>discretising</a:t>
            </a:r>
            <a:r>
              <a:rPr lang="en-US">
                <a:cs typeface="Calibri"/>
              </a:rPr>
              <a:t> and other changes to the </a:t>
            </a:r>
            <a:r>
              <a:rPr lang="en-US" err="1">
                <a:cs typeface="Calibri"/>
              </a:rPr>
              <a:t>qube</a:t>
            </a:r>
            <a:r>
              <a:rPr lang="en-US">
                <a:cs typeface="Calibri"/>
              </a:rPr>
              <a:t> servo system (e.g. increasing the threshold angle from 10 degrees)</a:t>
            </a:r>
            <a:endParaRPr lang="en-US"/>
          </a:p>
        </p:txBody>
      </p:sp>
      <p:sp>
        <p:nvSpPr>
          <p:cNvPr id="4" name="Slide Number Placeholder 3"/>
          <p:cNvSpPr>
            <a:spLocks noGrp="1"/>
          </p:cNvSpPr>
          <p:nvPr>
            <p:ph type="sldNum" sz="quarter" idx="5"/>
          </p:nvPr>
        </p:nvSpPr>
        <p:spPr/>
        <p:txBody>
          <a:bodyPr/>
          <a:lstStyle/>
          <a:p>
            <a:fld id="{EB8B2706-2DFA-4AEA-BE5D-C1A56EAA39B2}" type="slidenum">
              <a:t>16</a:t>
            </a:fld>
            <a:endParaRPr lang="en-US"/>
          </a:p>
        </p:txBody>
      </p:sp>
    </p:spTree>
    <p:extLst>
      <p:ext uri="{BB962C8B-B14F-4D97-AF65-F5344CB8AC3E}">
        <p14:creationId xmlns:p14="http://schemas.microsoft.com/office/powerpoint/2010/main" val="3127499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Martin</a:t>
            </a:r>
          </a:p>
        </p:txBody>
      </p:sp>
      <p:sp>
        <p:nvSpPr>
          <p:cNvPr id="4" name="Slide Number Placeholder 3"/>
          <p:cNvSpPr>
            <a:spLocks noGrp="1"/>
          </p:cNvSpPr>
          <p:nvPr>
            <p:ph type="sldNum" sz="quarter" idx="5"/>
          </p:nvPr>
        </p:nvSpPr>
        <p:spPr/>
        <p:txBody>
          <a:bodyPr/>
          <a:lstStyle/>
          <a:p>
            <a:fld id="{EB8B2706-2DFA-4AEA-BE5D-C1A56EAA39B2}" type="slidenum">
              <a:t>17</a:t>
            </a:fld>
            <a:endParaRPr lang="en-US"/>
          </a:p>
        </p:txBody>
      </p:sp>
    </p:spTree>
    <p:extLst>
      <p:ext uri="{BB962C8B-B14F-4D97-AF65-F5344CB8AC3E}">
        <p14:creationId xmlns:p14="http://schemas.microsoft.com/office/powerpoint/2010/main" val="3264949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Niks</a:t>
            </a:r>
          </a:p>
        </p:txBody>
      </p:sp>
      <p:sp>
        <p:nvSpPr>
          <p:cNvPr id="4" name="Slide Number Placeholder 3"/>
          <p:cNvSpPr>
            <a:spLocks noGrp="1"/>
          </p:cNvSpPr>
          <p:nvPr>
            <p:ph type="sldNum" sz="quarter" idx="5"/>
          </p:nvPr>
        </p:nvSpPr>
        <p:spPr/>
        <p:txBody>
          <a:bodyPr/>
          <a:lstStyle/>
          <a:p>
            <a:fld id="{EB8B2706-2DFA-4AEA-BE5D-C1A56EAA39B2}" type="slidenum">
              <a:t>18</a:t>
            </a:fld>
            <a:endParaRPr lang="en-US"/>
          </a:p>
        </p:txBody>
      </p:sp>
    </p:spTree>
    <p:extLst>
      <p:ext uri="{BB962C8B-B14F-4D97-AF65-F5344CB8AC3E}">
        <p14:creationId xmlns:p14="http://schemas.microsoft.com/office/powerpoint/2010/main" val="1356203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Oliver</a:t>
            </a:r>
          </a:p>
        </p:txBody>
      </p:sp>
      <p:sp>
        <p:nvSpPr>
          <p:cNvPr id="4" name="Slide Number Placeholder 3"/>
          <p:cNvSpPr>
            <a:spLocks noGrp="1"/>
          </p:cNvSpPr>
          <p:nvPr>
            <p:ph type="sldNum" sz="quarter" idx="5"/>
          </p:nvPr>
        </p:nvSpPr>
        <p:spPr/>
        <p:txBody>
          <a:bodyPr/>
          <a:lstStyle/>
          <a:p>
            <a:fld id="{EB8B2706-2DFA-4AEA-BE5D-C1A56EAA39B2}" type="slidenum">
              <a:t>20</a:t>
            </a:fld>
            <a:endParaRPr lang="en-US"/>
          </a:p>
        </p:txBody>
      </p:sp>
    </p:spTree>
    <p:extLst>
      <p:ext uri="{BB962C8B-B14F-4D97-AF65-F5344CB8AC3E}">
        <p14:creationId xmlns:p14="http://schemas.microsoft.com/office/powerpoint/2010/main" val="3606104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Matthew</a:t>
            </a:r>
            <a:endParaRPr lang="en-US"/>
          </a:p>
        </p:txBody>
      </p:sp>
      <p:sp>
        <p:nvSpPr>
          <p:cNvPr id="4" name="Slide Number Placeholder 3"/>
          <p:cNvSpPr>
            <a:spLocks noGrp="1"/>
          </p:cNvSpPr>
          <p:nvPr>
            <p:ph type="sldNum" sz="quarter" idx="5"/>
          </p:nvPr>
        </p:nvSpPr>
        <p:spPr/>
        <p:txBody>
          <a:bodyPr/>
          <a:lstStyle/>
          <a:p>
            <a:fld id="{EB8B2706-2DFA-4AEA-BE5D-C1A56EAA39B2}" type="slidenum">
              <a:t>2</a:t>
            </a:fld>
            <a:endParaRPr lang="en-US"/>
          </a:p>
        </p:txBody>
      </p:sp>
    </p:spTree>
    <p:extLst>
      <p:ext uri="{BB962C8B-B14F-4D97-AF65-F5344CB8AC3E}">
        <p14:creationId xmlns:p14="http://schemas.microsoft.com/office/powerpoint/2010/main" val="14695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Dimitar</a:t>
            </a:r>
          </a:p>
        </p:txBody>
      </p:sp>
      <p:sp>
        <p:nvSpPr>
          <p:cNvPr id="4" name="Slide Number Placeholder 3"/>
          <p:cNvSpPr>
            <a:spLocks noGrp="1"/>
          </p:cNvSpPr>
          <p:nvPr>
            <p:ph type="sldNum" sz="quarter" idx="5"/>
          </p:nvPr>
        </p:nvSpPr>
        <p:spPr/>
        <p:txBody>
          <a:bodyPr/>
          <a:lstStyle/>
          <a:p>
            <a:fld id="{EB8B2706-2DFA-4AEA-BE5D-C1A56EAA39B2}" type="slidenum">
              <a:t>3</a:t>
            </a:fld>
            <a:endParaRPr lang="en-US"/>
          </a:p>
        </p:txBody>
      </p:sp>
    </p:spTree>
    <p:extLst>
      <p:ext uri="{BB962C8B-B14F-4D97-AF65-F5344CB8AC3E}">
        <p14:creationId xmlns:p14="http://schemas.microsoft.com/office/powerpoint/2010/main" val="488254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Dimitar</a:t>
            </a:r>
          </a:p>
        </p:txBody>
      </p:sp>
      <p:sp>
        <p:nvSpPr>
          <p:cNvPr id="4" name="Slide Number Placeholder 3"/>
          <p:cNvSpPr>
            <a:spLocks noGrp="1"/>
          </p:cNvSpPr>
          <p:nvPr>
            <p:ph type="sldNum" sz="quarter" idx="5"/>
          </p:nvPr>
        </p:nvSpPr>
        <p:spPr/>
        <p:txBody>
          <a:bodyPr/>
          <a:lstStyle/>
          <a:p>
            <a:fld id="{EB8B2706-2DFA-4AEA-BE5D-C1A56EAA39B2}" type="slidenum">
              <a:t>4</a:t>
            </a:fld>
            <a:endParaRPr lang="en-US"/>
          </a:p>
        </p:txBody>
      </p:sp>
    </p:spTree>
    <p:extLst>
      <p:ext uri="{BB962C8B-B14F-4D97-AF65-F5344CB8AC3E}">
        <p14:creationId xmlns:p14="http://schemas.microsoft.com/office/powerpoint/2010/main" val="1639406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Dimitar</a:t>
            </a:r>
          </a:p>
        </p:txBody>
      </p:sp>
      <p:sp>
        <p:nvSpPr>
          <p:cNvPr id="4" name="Slide Number Placeholder 3"/>
          <p:cNvSpPr>
            <a:spLocks noGrp="1"/>
          </p:cNvSpPr>
          <p:nvPr>
            <p:ph type="sldNum" sz="quarter" idx="5"/>
          </p:nvPr>
        </p:nvSpPr>
        <p:spPr/>
        <p:txBody>
          <a:bodyPr/>
          <a:lstStyle/>
          <a:p>
            <a:fld id="{EB8B2706-2DFA-4AEA-BE5D-C1A56EAA39B2}" type="slidenum">
              <a:t>5</a:t>
            </a:fld>
            <a:endParaRPr lang="en-US"/>
          </a:p>
        </p:txBody>
      </p:sp>
    </p:spTree>
    <p:extLst>
      <p:ext uri="{BB962C8B-B14F-4D97-AF65-F5344CB8AC3E}">
        <p14:creationId xmlns:p14="http://schemas.microsoft.com/office/powerpoint/2010/main" val="3615714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Dimitar</a:t>
            </a:r>
          </a:p>
        </p:txBody>
      </p:sp>
      <p:sp>
        <p:nvSpPr>
          <p:cNvPr id="4" name="Slide Number Placeholder 3"/>
          <p:cNvSpPr>
            <a:spLocks noGrp="1"/>
          </p:cNvSpPr>
          <p:nvPr>
            <p:ph type="sldNum" sz="quarter" idx="5"/>
          </p:nvPr>
        </p:nvSpPr>
        <p:spPr/>
        <p:txBody>
          <a:bodyPr/>
          <a:lstStyle/>
          <a:p>
            <a:fld id="{EB8B2706-2DFA-4AEA-BE5D-C1A56EAA39B2}" type="slidenum">
              <a:t>6</a:t>
            </a:fld>
            <a:endParaRPr lang="en-US"/>
          </a:p>
        </p:txBody>
      </p:sp>
    </p:spTree>
    <p:extLst>
      <p:ext uri="{BB962C8B-B14F-4D97-AF65-F5344CB8AC3E}">
        <p14:creationId xmlns:p14="http://schemas.microsoft.com/office/powerpoint/2010/main" val="1357563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Dimitar</a:t>
            </a:r>
          </a:p>
        </p:txBody>
      </p:sp>
      <p:sp>
        <p:nvSpPr>
          <p:cNvPr id="4" name="Slide Number Placeholder 3"/>
          <p:cNvSpPr>
            <a:spLocks noGrp="1"/>
          </p:cNvSpPr>
          <p:nvPr>
            <p:ph type="sldNum" sz="quarter" idx="5"/>
          </p:nvPr>
        </p:nvSpPr>
        <p:spPr/>
        <p:txBody>
          <a:bodyPr/>
          <a:lstStyle/>
          <a:p>
            <a:fld id="{EB8B2706-2DFA-4AEA-BE5D-C1A56EAA39B2}" type="slidenum">
              <a:t>7</a:t>
            </a:fld>
            <a:endParaRPr lang="en-US"/>
          </a:p>
        </p:txBody>
      </p:sp>
    </p:spTree>
    <p:extLst>
      <p:ext uri="{BB962C8B-B14F-4D97-AF65-F5344CB8AC3E}">
        <p14:creationId xmlns:p14="http://schemas.microsoft.com/office/powerpoint/2010/main" val="83304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Matthew:</a:t>
            </a:r>
          </a:p>
          <a:p>
            <a:r>
              <a:rPr lang="en-US">
                <a:cs typeface="Calibri"/>
              </a:rPr>
              <a:t>Using the mathematical model we have established, we want to apply the various control methods acting on the rotary pendulum. Then extract performance data to determine the relative advantages and disadvantages of each control scheme. After obtaining baseline results, we will add disturbances to the system and determine the robustness of the control method.</a:t>
            </a:r>
          </a:p>
        </p:txBody>
      </p:sp>
      <p:sp>
        <p:nvSpPr>
          <p:cNvPr id="4" name="Slide Number Placeholder 3"/>
          <p:cNvSpPr>
            <a:spLocks noGrp="1"/>
          </p:cNvSpPr>
          <p:nvPr>
            <p:ph type="sldNum" sz="quarter" idx="5"/>
          </p:nvPr>
        </p:nvSpPr>
        <p:spPr/>
        <p:txBody>
          <a:bodyPr/>
          <a:lstStyle/>
          <a:p>
            <a:fld id="{EB8B2706-2DFA-4AEA-BE5D-C1A56EAA39B2}" type="slidenum">
              <a:t>8</a:t>
            </a:fld>
            <a:endParaRPr lang="en-US"/>
          </a:p>
        </p:txBody>
      </p:sp>
    </p:spTree>
    <p:extLst>
      <p:ext uri="{BB962C8B-B14F-4D97-AF65-F5344CB8AC3E}">
        <p14:creationId xmlns:p14="http://schemas.microsoft.com/office/powerpoint/2010/main" val="2522326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Matthew – First we created a simulation for LQR to establish a baseline model. To do this, we input our state-space representation and initial Q and R values from the cost function to the LQR block. Then our 'optimal' gain is computed, which we plug into our control loop. Then we add outputs to extract our performance data. In this case we chose average distance from the reference as one of our main performance metrics to be used for all control schemes. ***</a:t>
            </a:r>
          </a:p>
          <a:p>
            <a:endParaRPr lang="en-US"/>
          </a:p>
          <a:p>
            <a:r>
              <a:rPr lang="en-US"/>
              <a:t>*** (Ollie) Further comment – we decided on our optimal gain after changing Q and R a few times until good performance in the pendulum angle graph (bottom left) and the quantifying metric was found in the control loop simulation (obviously in experimental data this did not work so well and required further tuning).</a:t>
            </a:r>
          </a:p>
        </p:txBody>
      </p:sp>
      <p:sp>
        <p:nvSpPr>
          <p:cNvPr id="4" name="Slide Number Placeholder 3"/>
          <p:cNvSpPr>
            <a:spLocks noGrp="1"/>
          </p:cNvSpPr>
          <p:nvPr>
            <p:ph type="sldNum" sz="quarter" idx="5"/>
          </p:nvPr>
        </p:nvSpPr>
        <p:spPr/>
        <p:txBody>
          <a:bodyPr/>
          <a:lstStyle/>
          <a:p>
            <a:fld id="{EB8B2706-2DFA-4AEA-BE5D-C1A56EAA39B2}" type="slidenum">
              <a:t>9</a:t>
            </a:fld>
            <a:endParaRPr lang="en-US"/>
          </a:p>
        </p:txBody>
      </p:sp>
    </p:spTree>
    <p:extLst>
      <p:ext uri="{BB962C8B-B14F-4D97-AF65-F5344CB8AC3E}">
        <p14:creationId xmlns:p14="http://schemas.microsoft.com/office/powerpoint/2010/main" val="417859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8/16/22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ELEC6228 Design Project</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Dimitar </a:t>
            </a:r>
            <a:r>
              <a:rPr lang="en-US" err="1">
                <a:cs typeface="Calibri"/>
              </a:rPr>
              <a:t>Dzhapunov</a:t>
            </a:r>
            <a:r>
              <a:rPr lang="en-US">
                <a:cs typeface="Calibri"/>
              </a:rPr>
              <a:t>, Oliver Schamp, Martin Grigorov, Nikhil </a:t>
            </a:r>
            <a:r>
              <a:rPr lang="en-US" err="1">
                <a:cs typeface="Calibri"/>
              </a:rPr>
              <a:t>Bhumireddy</a:t>
            </a:r>
            <a:r>
              <a:rPr lang="en-US">
                <a:cs typeface="Calibri"/>
              </a:rPr>
              <a:t>, Matthew Sutcliffe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B214-63B0-815F-3AE6-8FBD447A70FC}"/>
              </a:ext>
            </a:extLst>
          </p:cNvPr>
          <p:cNvSpPr>
            <a:spLocks noGrp="1"/>
          </p:cNvSpPr>
          <p:nvPr>
            <p:ph type="title"/>
          </p:nvPr>
        </p:nvSpPr>
        <p:spPr/>
        <p:txBody>
          <a:bodyPr/>
          <a:lstStyle/>
          <a:p>
            <a:r>
              <a:rPr lang="en-US">
                <a:cs typeface="Calibri Light"/>
              </a:rPr>
              <a:t>Applying LQR to the </a:t>
            </a:r>
            <a:r>
              <a:rPr lang="en-US" err="1">
                <a:cs typeface="Calibri Light"/>
              </a:rPr>
              <a:t>Qube</a:t>
            </a:r>
            <a:endParaRPr lang="en-US" err="1"/>
          </a:p>
        </p:txBody>
      </p:sp>
      <p:pic>
        <p:nvPicPr>
          <p:cNvPr id="7" name="Picture 7" descr="Diagram, schematic&#10;&#10;Description automatically generated">
            <a:extLst>
              <a:ext uri="{FF2B5EF4-FFF2-40B4-BE49-F238E27FC236}">
                <a16:creationId xmlns:a16="http://schemas.microsoft.com/office/drawing/2014/main" id="{7BCBE121-9570-282B-A08C-50DC3F03FDF4}"/>
              </a:ext>
            </a:extLst>
          </p:cNvPr>
          <p:cNvPicPr>
            <a:picLocks noGrp="1" noChangeAspect="1"/>
          </p:cNvPicPr>
          <p:nvPr>
            <p:ph idx="1"/>
          </p:nvPr>
        </p:nvPicPr>
        <p:blipFill rotWithShape="1">
          <a:blip r:embed="rId3"/>
          <a:srcRect l="19600" r="12240" b="42113"/>
          <a:stretch/>
        </p:blipFill>
        <p:spPr>
          <a:xfrm>
            <a:off x="542625" y="1345454"/>
            <a:ext cx="11281180" cy="5016677"/>
          </a:xfrm>
        </p:spPr>
      </p:pic>
      <p:sp>
        <p:nvSpPr>
          <p:cNvPr id="14" name="Rectangle: Rounded Corners 13">
            <a:extLst>
              <a:ext uri="{FF2B5EF4-FFF2-40B4-BE49-F238E27FC236}">
                <a16:creationId xmlns:a16="http://schemas.microsoft.com/office/drawing/2014/main" id="{20A7531A-0CCA-4C78-829A-0BB314C04ACE}"/>
              </a:ext>
            </a:extLst>
          </p:cNvPr>
          <p:cNvSpPr/>
          <p:nvPr/>
        </p:nvSpPr>
        <p:spPr>
          <a:xfrm>
            <a:off x="6318538" y="2456583"/>
            <a:ext cx="1255568" cy="168852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EC7B2A2-6D94-86BD-1436-55654D9DA8EB}"/>
              </a:ext>
            </a:extLst>
          </p:cNvPr>
          <p:cNvSpPr/>
          <p:nvPr/>
        </p:nvSpPr>
        <p:spPr>
          <a:xfrm>
            <a:off x="7608742" y="2387310"/>
            <a:ext cx="1186295" cy="103909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B780724-A64F-2074-FB05-0F010CA5812B}"/>
              </a:ext>
            </a:extLst>
          </p:cNvPr>
          <p:cNvSpPr txBox="1"/>
          <p:nvPr/>
        </p:nvSpPr>
        <p:spPr>
          <a:xfrm>
            <a:off x="6568786" y="2118014"/>
            <a:ext cx="10460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State - R</a:t>
            </a:r>
          </a:p>
        </p:txBody>
      </p:sp>
      <p:sp>
        <p:nvSpPr>
          <p:cNvPr id="19" name="TextBox 18">
            <a:extLst>
              <a:ext uri="{FF2B5EF4-FFF2-40B4-BE49-F238E27FC236}">
                <a16:creationId xmlns:a16="http://schemas.microsoft.com/office/drawing/2014/main" id="{010EBFAE-1162-B80C-CFA1-D023FCB4596B}"/>
              </a:ext>
            </a:extLst>
          </p:cNvPr>
          <p:cNvSpPr txBox="1"/>
          <p:nvPr/>
        </p:nvSpPr>
        <p:spPr>
          <a:xfrm>
            <a:off x="7681480" y="2061729"/>
            <a:ext cx="11759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Controller</a:t>
            </a:r>
          </a:p>
        </p:txBody>
      </p:sp>
      <p:sp>
        <p:nvSpPr>
          <p:cNvPr id="20" name="Rectangle: Rounded Corners 19">
            <a:extLst>
              <a:ext uri="{FF2B5EF4-FFF2-40B4-BE49-F238E27FC236}">
                <a16:creationId xmlns:a16="http://schemas.microsoft.com/office/drawing/2014/main" id="{17C1D4FA-2271-69CC-7E9A-7FF376E44CF0}"/>
              </a:ext>
            </a:extLst>
          </p:cNvPr>
          <p:cNvSpPr/>
          <p:nvPr/>
        </p:nvSpPr>
        <p:spPr>
          <a:xfrm>
            <a:off x="724766" y="2906856"/>
            <a:ext cx="3636817" cy="175779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4DCF733-CB7D-897F-8865-CC0E48FD18C9}"/>
              </a:ext>
            </a:extLst>
          </p:cNvPr>
          <p:cNvSpPr txBox="1"/>
          <p:nvPr/>
        </p:nvSpPr>
        <p:spPr>
          <a:xfrm>
            <a:off x="1633103" y="2542308"/>
            <a:ext cx="22063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Read from plant</a:t>
            </a:r>
          </a:p>
        </p:txBody>
      </p:sp>
    </p:spTree>
    <p:extLst>
      <p:ext uri="{BB962C8B-B14F-4D97-AF65-F5344CB8AC3E}">
        <p14:creationId xmlns:p14="http://schemas.microsoft.com/office/powerpoint/2010/main" val="41907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81B2-2F0D-B9F0-8F44-069257004A13}"/>
              </a:ext>
            </a:extLst>
          </p:cNvPr>
          <p:cNvSpPr>
            <a:spLocks noGrp="1"/>
          </p:cNvSpPr>
          <p:nvPr>
            <p:ph type="title"/>
          </p:nvPr>
        </p:nvSpPr>
        <p:spPr/>
        <p:txBody>
          <a:bodyPr/>
          <a:lstStyle/>
          <a:p>
            <a:r>
              <a:rPr lang="en-US">
                <a:cs typeface="Calibri Light"/>
              </a:rPr>
              <a:t>Tuning LQR for Optimal Performance</a:t>
            </a:r>
            <a:endParaRPr lang="en-US"/>
          </a:p>
        </p:txBody>
      </p:sp>
      <p:sp>
        <p:nvSpPr>
          <p:cNvPr id="3" name="Content Placeholder 2">
            <a:extLst>
              <a:ext uri="{FF2B5EF4-FFF2-40B4-BE49-F238E27FC236}">
                <a16:creationId xmlns:a16="http://schemas.microsoft.com/office/drawing/2014/main" id="{C58A3EC6-B853-A88E-6E05-BAABAE1D387C}"/>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Retuned from simulation to experimental</a:t>
            </a:r>
          </a:p>
          <a:p>
            <a:pPr marL="0" indent="0">
              <a:buNone/>
            </a:pPr>
            <a:r>
              <a:rPr lang="en-US">
                <a:cs typeface="Calibri"/>
              </a:rPr>
              <a:t>Final error of 8.7 degrees for 30deg, 0.2Hz tracking (our constant reference)</a:t>
            </a:r>
            <a:endParaRPr lang="en-US">
              <a:ea typeface="Calibri"/>
              <a:cs typeface="Calibri"/>
            </a:endParaRPr>
          </a:p>
        </p:txBody>
      </p:sp>
      <p:pic>
        <p:nvPicPr>
          <p:cNvPr id="4" name="Picture 4" descr="Chart&#10;&#10;Description automatically generated">
            <a:extLst>
              <a:ext uri="{FF2B5EF4-FFF2-40B4-BE49-F238E27FC236}">
                <a16:creationId xmlns:a16="http://schemas.microsoft.com/office/drawing/2014/main" id="{0895B4B7-F7CD-4D8A-79FF-17EE9F2F44C7}"/>
              </a:ext>
            </a:extLst>
          </p:cNvPr>
          <p:cNvPicPr>
            <a:picLocks noChangeAspect="1"/>
          </p:cNvPicPr>
          <p:nvPr/>
        </p:nvPicPr>
        <p:blipFill>
          <a:blip r:embed="rId3"/>
          <a:stretch>
            <a:fillRect/>
          </a:stretch>
        </p:blipFill>
        <p:spPr>
          <a:xfrm>
            <a:off x="6066931" y="3277025"/>
            <a:ext cx="5078468" cy="3511505"/>
          </a:xfrm>
          <a:prstGeom prst="rect">
            <a:avLst/>
          </a:prstGeom>
        </p:spPr>
      </p:pic>
      <p:pic>
        <p:nvPicPr>
          <p:cNvPr id="5" name="Picture 5" descr="Chart, line chart&#10;&#10;Description automatically generated">
            <a:extLst>
              <a:ext uri="{FF2B5EF4-FFF2-40B4-BE49-F238E27FC236}">
                <a16:creationId xmlns:a16="http://schemas.microsoft.com/office/drawing/2014/main" id="{690149A9-D78C-74DE-0139-721A2F2FA194}"/>
              </a:ext>
            </a:extLst>
          </p:cNvPr>
          <p:cNvPicPr>
            <a:picLocks noChangeAspect="1"/>
          </p:cNvPicPr>
          <p:nvPr/>
        </p:nvPicPr>
        <p:blipFill rotWithShape="1">
          <a:blip r:embed="rId4"/>
          <a:srcRect l="5497" t="10894" r="3594" b="3183"/>
          <a:stretch/>
        </p:blipFill>
        <p:spPr>
          <a:xfrm>
            <a:off x="837604" y="3386203"/>
            <a:ext cx="4675276" cy="3343839"/>
          </a:xfrm>
          <a:prstGeom prst="rect">
            <a:avLst/>
          </a:prstGeom>
        </p:spPr>
      </p:pic>
      <p:sp>
        <p:nvSpPr>
          <p:cNvPr id="6" name="TextBox 5">
            <a:extLst>
              <a:ext uri="{FF2B5EF4-FFF2-40B4-BE49-F238E27FC236}">
                <a16:creationId xmlns:a16="http://schemas.microsoft.com/office/drawing/2014/main" id="{542FB3B7-3F09-C5E9-385D-B63BB347A747}"/>
              </a:ext>
            </a:extLst>
          </p:cNvPr>
          <p:cNvSpPr txBox="1"/>
          <p:nvPr/>
        </p:nvSpPr>
        <p:spPr>
          <a:xfrm>
            <a:off x="2419815" y="3014546"/>
            <a:ext cx="31479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From LabVIEW LQR block (Sim)</a:t>
            </a:r>
          </a:p>
        </p:txBody>
      </p:sp>
      <p:sp>
        <p:nvSpPr>
          <p:cNvPr id="7" name="TextBox 6">
            <a:extLst>
              <a:ext uri="{FF2B5EF4-FFF2-40B4-BE49-F238E27FC236}">
                <a16:creationId xmlns:a16="http://schemas.microsoft.com/office/drawing/2014/main" id="{2B5DD194-11E9-C70B-73B5-F644E6285C98}"/>
              </a:ext>
            </a:extLst>
          </p:cNvPr>
          <p:cNvSpPr txBox="1"/>
          <p:nvPr/>
        </p:nvSpPr>
        <p:spPr>
          <a:xfrm>
            <a:off x="7490416" y="2909603"/>
            <a:ext cx="26223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Tuned LQR (Experimental)</a:t>
            </a:r>
            <a:endParaRPr lang="en-US">
              <a:ea typeface="Calibri"/>
              <a:cs typeface="Calibri"/>
            </a:endParaRPr>
          </a:p>
        </p:txBody>
      </p:sp>
    </p:spTree>
    <p:extLst>
      <p:ext uri="{BB962C8B-B14F-4D97-AF65-F5344CB8AC3E}">
        <p14:creationId xmlns:p14="http://schemas.microsoft.com/office/powerpoint/2010/main" val="4177713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425E-5F3E-471F-2224-898F5D022E4E}"/>
              </a:ext>
            </a:extLst>
          </p:cNvPr>
          <p:cNvSpPr>
            <a:spLocks noGrp="1"/>
          </p:cNvSpPr>
          <p:nvPr>
            <p:ph type="title"/>
          </p:nvPr>
        </p:nvSpPr>
        <p:spPr/>
        <p:txBody>
          <a:bodyPr/>
          <a:lstStyle/>
          <a:p>
            <a:r>
              <a:rPr lang="en-US">
                <a:cs typeface="Calibri Light"/>
              </a:rPr>
              <a:t>MPC Design Choices</a:t>
            </a:r>
            <a:endParaRPr lang="en-US"/>
          </a:p>
        </p:txBody>
      </p:sp>
      <p:sp>
        <p:nvSpPr>
          <p:cNvPr id="3" name="Content Placeholder 2">
            <a:extLst>
              <a:ext uri="{FF2B5EF4-FFF2-40B4-BE49-F238E27FC236}">
                <a16:creationId xmlns:a16="http://schemas.microsoft.com/office/drawing/2014/main" id="{10CA597E-2394-5103-65DC-CA89C8F46B7D}"/>
              </a:ext>
            </a:extLst>
          </p:cNvPr>
          <p:cNvSpPr>
            <a:spLocks noGrp="1"/>
          </p:cNvSpPr>
          <p:nvPr>
            <p:ph idx="1"/>
          </p:nvPr>
        </p:nvSpPr>
        <p:spPr>
          <a:xfrm>
            <a:off x="838200" y="1825625"/>
            <a:ext cx="4031412" cy="4351338"/>
          </a:xfrm>
        </p:spPr>
        <p:txBody>
          <a:bodyPr vert="horz" lIns="91440" tIns="45720" rIns="91440" bIns="45720" rtlCol="0" anchor="t">
            <a:normAutofit lnSpcReduction="10000"/>
          </a:bodyPr>
          <a:lstStyle/>
          <a:p>
            <a:r>
              <a:rPr lang="en-US">
                <a:cs typeface="Calibri"/>
              </a:rPr>
              <a:t>First attempted to simulate MPC explicitly with </a:t>
            </a:r>
            <a:r>
              <a:rPr lang="en-US" err="1">
                <a:cs typeface="Calibri"/>
              </a:rPr>
              <a:t>MathScript</a:t>
            </a:r>
          </a:p>
          <a:p>
            <a:r>
              <a:rPr lang="en-US">
                <a:cs typeface="Calibri"/>
              </a:rPr>
              <a:t>Decided on LabVIEW's own blocks due to ease of changing prediction/control horizon and for more speed</a:t>
            </a:r>
          </a:p>
          <a:p>
            <a:r>
              <a:rPr lang="en-US">
                <a:cs typeface="Calibri"/>
              </a:rPr>
              <a:t>Cost function and Barrier constraints</a:t>
            </a:r>
          </a:p>
        </p:txBody>
      </p:sp>
      <p:pic>
        <p:nvPicPr>
          <p:cNvPr id="4" name="Picture 4" descr="Text&#10;&#10;Description automatically generated">
            <a:extLst>
              <a:ext uri="{FF2B5EF4-FFF2-40B4-BE49-F238E27FC236}">
                <a16:creationId xmlns:a16="http://schemas.microsoft.com/office/drawing/2014/main" id="{82E6829F-064D-25DF-8CEF-D00BF0DAFA4D}"/>
              </a:ext>
            </a:extLst>
          </p:cNvPr>
          <p:cNvPicPr>
            <a:picLocks noChangeAspect="1"/>
          </p:cNvPicPr>
          <p:nvPr/>
        </p:nvPicPr>
        <p:blipFill>
          <a:blip r:embed="rId3"/>
          <a:stretch>
            <a:fillRect/>
          </a:stretch>
        </p:blipFill>
        <p:spPr>
          <a:xfrm>
            <a:off x="5515154" y="3942256"/>
            <a:ext cx="6553200" cy="2654089"/>
          </a:xfrm>
          <a:prstGeom prst="rect">
            <a:avLst/>
          </a:prstGeom>
        </p:spPr>
      </p:pic>
      <p:pic>
        <p:nvPicPr>
          <p:cNvPr id="6" name="Picture 6" descr="Diagram&#10;&#10;Description automatically generated">
            <a:extLst>
              <a:ext uri="{FF2B5EF4-FFF2-40B4-BE49-F238E27FC236}">
                <a16:creationId xmlns:a16="http://schemas.microsoft.com/office/drawing/2014/main" id="{E09E2FF6-171E-DB3E-A73F-23C7AECB976E}"/>
              </a:ext>
            </a:extLst>
          </p:cNvPr>
          <p:cNvPicPr>
            <a:picLocks noChangeAspect="1"/>
          </p:cNvPicPr>
          <p:nvPr/>
        </p:nvPicPr>
        <p:blipFill>
          <a:blip r:embed="rId4"/>
          <a:stretch>
            <a:fillRect/>
          </a:stretch>
        </p:blipFill>
        <p:spPr>
          <a:xfrm>
            <a:off x="5759569" y="572261"/>
            <a:ext cx="6078746" cy="3441855"/>
          </a:xfrm>
          <a:prstGeom prst="rect">
            <a:avLst/>
          </a:prstGeom>
        </p:spPr>
      </p:pic>
      <p:pic>
        <p:nvPicPr>
          <p:cNvPr id="7" name="Picture 7" descr="Diagram&#10;&#10;Description automatically generated">
            <a:extLst>
              <a:ext uri="{FF2B5EF4-FFF2-40B4-BE49-F238E27FC236}">
                <a16:creationId xmlns:a16="http://schemas.microsoft.com/office/drawing/2014/main" id="{AAFA5527-515E-A085-60E2-C79FD3E3EA7D}"/>
              </a:ext>
            </a:extLst>
          </p:cNvPr>
          <p:cNvPicPr>
            <a:picLocks noChangeAspect="1"/>
          </p:cNvPicPr>
          <p:nvPr/>
        </p:nvPicPr>
        <p:blipFill>
          <a:blip r:embed="rId5"/>
          <a:stretch>
            <a:fillRect/>
          </a:stretch>
        </p:blipFill>
        <p:spPr>
          <a:xfrm>
            <a:off x="5835227" y="3769441"/>
            <a:ext cx="5762445" cy="2999717"/>
          </a:xfrm>
          <a:prstGeom prst="rect">
            <a:avLst/>
          </a:prstGeom>
        </p:spPr>
      </p:pic>
    </p:spTree>
    <p:extLst>
      <p:ext uri="{BB962C8B-B14F-4D97-AF65-F5344CB8AC3E}">
        <p14:creationId xmlns:p14="http://schemas.microsoft.com/office/powerpoint/2010/main" val="414251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 schematic&#10;&#10;Description automatically generated">
            <a:extLst>
              <a:ext uri="{FF2B5EF4-FFF2-40B4-BE49-F238E27FC236}">
                <a16:creationId xmlns:a16="http://schemas.microsoft.com/office/drawing/2014/main" id="{D2C945B3-3669-8F9E-4565-A410EA01C832}"/>
              </a:ext>
            </a:extLst>
          </p:cNvPr>
          <p:cNvPicPr>
            <a:picLocks noChangeAspect="1"/>
          </p:cNvPicPr>
          <p:nvPr/>
        </p:nvPicPr>
        <p:blipFill>
          <a:blip r:embed="rId3"/>
          <a:stretch>
            <a:fillRect/>
          </a:stretch>
        </p:blipFill>
        <p:spPr>
          <a:xfrm>
            <a:off x="1358465" y="206745"/>
            <a:ext cx="9685340" cy="6451044"/>
          </a:xfrm>
          <a:prstGeom prst="rect">
            <a:avLst/>
          </a:prstGeom>
        </p:spPr>
      </p:pic>
      <p:sp>
        <p:nvSpPr>
          <p:cNvPr id="2" name="Title 1">
            <a:extLst>
              <a:ext uri="{FF2B5EF4-FFF2-40B4-BE49-F238E27FC236}">
                <a16:creationId xmlns:a16="http://schemas.microsoft.com/office/drawing/2014/main" id="{8AA89FA1-9B26-C2DE-BB6F-30B472190B86}"/>
              </a:ext>
            </a:extLst>
          </p:cNvPr>
          <p:cNvSpPr>
            <a:spLocks noGrp="1"/>
          </p:cNvSpPr>
          <p:nvPr>
            <p:ph type="title"/>
          </p:nvPr>
        </p:nvSpPr>
        <p:spPr>
          <a:xfrm>
            <a:off x="8173007" y="5783792"/>
            <a:ext cx="10515600" cy="1325563"/>
          </a:xfrm>
        </p:spPr>
        <p:txBody>
          <a:bodyPr/>
          <a:lstStyle/>
          <a:p>
            <a:r>
              <a:rPr lang="en-US">
                <a:cs typeface="Calibri Light"/>
              </a:rPr>
              <a:t>Simulating MPC</a:t>
            </a:r>
            <a:endParaRPr lang="en-US"/>
          </a:p>
        </p:txBody>
      </p:sp>
      <p:sp>
        <p:nvSpPr>
          <p:cNvPr id="6" name="Rectangle: Rounded Corners 5">
            <a:extLst>
              <a:ext uri="{FF2B5EF4-FFF2-40B4-BE49-F238E27FC236}">
                <a16:creationId xmlns:a16="http://schemas.microsoft.com/office/drawing/2014/main" id="{6D4A8FA5-CA66-FAB0-C99C-3FCAB8CB394A}"/>
              </a:ext>
            </a:extLst>
          </p:cNvPr>
          <p:cNvSpPr/>
          <p:nvPr/>
        </p:nvSpPr>
        <p:spPr>
          <a:xfrm>
            <a:off x="1304925" y="2231447"/>
            <a:ext cx="4381500" cy="143740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C806F62-3AF1-FE20-1C9E-EDFAC775008F}"/>
              </a:ext>
            </a:extLst>
          </p:cNvPr>
          <p:cNvSpPr/>
          <p:nvPr/>
        </p:nvSpPr>
        <p:spPr>
          <a:xfrm>
            <a:off x="7539469" y="4517447"/>
            <a:ext cx="1974274" cy="90054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E0969F6-1DAC-3155-E9F9-F5A6C0226F9B}"/>
              </a:ext>
            </a:extLst>
          </p:cNvPr>
          <p:cNvSpPr/>
          <p:nvPr/>
        </p:nvSpPr>
        <p:spPr>
          <a:xfrm>
            <a:off x="6543672" y="2439264"/>
            <a:ext cx="640775" cy="58881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6D4C58B-DF52-0419-FF97-1FB200A79D8C}"/>
              </a:ext>
            </a:extLst>
          </p:cNvPr>
          <p:cNvSpPr txBox="1"/>
          <p:nvPr/>
        </p:nvSpPr>
        <p:spPr>
          <a:xfrm>
            <a:off x="6231082" y="2178627"/>
            <a:ext cx="15569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Discretization</a:t>
            </a:r>
            <a:endParaRPr lang="en-US" err="1">
              <a:cs typeface="Calibri"/>
            </a:endParaRPr>
          </a:p>
        </p:txBody>
      </p:sp>
      <p:sp>
        <p:nvSpPr>
          <p:cNvPr id="10" name="TextBox 9">
            <a:extLst>
              <a:ext uri="{FF2B5EF4-FFF2-40B4-BE49-F238E27FC236}">
                <a16:creationId xmlns:a16="http://schemas.microsoft.com/office/drawing/2014/main" id="{A1C555B7-A1AE-000C-295B-7AE76BC5E5F8}"/>
              </a:ext>
            </a:extLst>
          </p:cNvPr>
          <p:cNvSpPr txBox="1"/>
          <p:nvPr/>
        </p:nvSpPr>
        <p:spPr>
          <a:xfrm>
            <a:off x="1494559" y="2585603"/>
            <a:ext cx="18946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Entire reference</a:t>
            </a:r>
          </a:p>
        </p:txBody>
      </p:sp>
      <p:sp>
        <p:nvSpPr>
          <p:cNvPr id="11" name="TextBox 10">
            <a:extLst>
              <a:ext uri="{FF2B5EF4-FFF2-40B4-BE49-F238E27FC236}">
                <a16:creationId xmlns:a16="http://schemas.microsoft.com/office/drawing/2014/main" id="{2FD8EB19-3DE6-BFE7-8C70-3CA4645096FE}"/>
              </a:ext>
            </a:extLst>
          </p:cNvPr>
          <p:cNvSpPr txBox="1"/>
          <p:nvPr/>
        </p:nvSpPr>
        <p:spPr>
          <a:xfrm>
            <a:off x="9668740" y="3347603"/>
            <a:ext cx="15569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Simulation only</a:t>
            </a:r>
            <a:endParaRPr lang="en-US" err="1">
              <a:cs typeface="Calibri"/>
            </a:endParaRPr>
          </a:p>
        </p:txBody>
      </p:sp>
      <p:sp>
        <p:nvSpPr>
          <p:cNvPr id="12" name="TextBox 11">
            <a:extLst>
              <a:ext uri="{FF2B5EF4-FFF2-40B4-BE49-F238E27FC236}">
                <a16:creationId xmlns:a16="http://schemas.microsoft.com/office/drawing/2014/main" id="{43D3B4CD-A0E5-B200-D571-3A7C7E131008}"/>
              </a:ext>
            </a:extLst>
          </p:cNvPr>
          <p:cNvSpPr txBox="1"/>
          <p:nvPr/>
        </p:nvSpPr>
        <p:spPr>
          <a:xfrm>
            <a:off x="7668490" y="5460421"/>
            <a:ext cx="18946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Discretization and Initialization</a:t>
            </a:r>
            <a:endParaRPr lang="en-US" err="1">
              <a:cs typeface="Calibri"/>
            </a:endParaRPr>
          </a:p>
        </p:txBody>
      </p:sp>
      <p:sp>
        <p:nvSpPr>
          <p:cNvPr id="14" name="TextBox 13">
            <a:extLst>
              <a:ext uri="{FF2B5EF4-FFF2-40B4-BE49-F238E27FC236}">
                <a16:creationId xmlns:a16="http://schemas.microsoft.com/office/drawing/2014/main" id="{07BD5635-2A2B-36DB-7983-7F484FB279EB}"/>
              </a:ext>
            </a:extLst>
          </p:cNvPr>
          <p:cNvSpPr txBox="1"/>
          <p:nvPr/>
        </p:nvSpPr>
        <p:spPr>
          <a:xfrm>
            <a:off x="4256808" y="2256558"/>
            <a:ext cx="18946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Dynamic MPC</a:t>
            </a:r>
          </a:p>
        </p:txBody>
      </p:sp>
      <p:sp>
        <p:nvSpPr>
          <p:cNvPr id="15" name="TextBox 14">
            <a:extLst>
              <a:ext uri="{FF2B5EF4-FFF2-40B4-BE49-F238E27FC236}">
                <a16:creationId xmlns:a16="http://schemas.microsoft.com/office/drawing/2014/main" id="{62D19E06-99C0-DA97-1E62-8BE9339CD8CC}"/>
              </a:ext>
            </a:extLst>
          </p:cNvPr>
          <p:cNvSpPr txBox="1"/>
          <p:nvPr/>
        </p:nvSpPr>
        <p:spPr>
          <a:xfrm>
            <a:off x="871104" y="1425284"/>
            <a:ext cx="15742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'Global' sampling time</a:t>
            </a:r>
          </a:p>
        </p:txBody>
      </p:sp>
    </p:spTree>
    <p:extLst>
      <p:ext uri="{BB962C8B-B14F-4D97-AF65-F5344CB8AC3E}">
        <p14:creationId xmlns:p14="http://schemas.microsoft.com/office/powerpoint/2010/main" val="3134061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9907-0E39-30EA-9CF8-FEF0AFE4934D}"/>
              </a:ext>
            </a:extLst>
          </p:cNvPr>
          <p:cNvSpPr>
            <a:spLocks noGrp="1"/>
          </p:cNvSpPr>
          <p:nvPr>
            <p:ph type="title"/>
          </p:nvPr>
        </p:nvSpPr>
        <p:spPr/>
        <p:txBody>
          <a:bodyPr/>
          <a:lstStyle/>
          <a:p>
            <a:r>
              <a:rPr lang="en-US">
                <a:cs typeface="Calibri Light"/>
              </a:rPr>
              <a:t>MPC Simulation Results (Q,R = 1)</a:t>
            </a:r>
            <a:endParaRPr lang="en-US"/>
          </a:p>
        </p:txBody>
      </p:sp>
      <p:sp>
        <p:nvSpPr>
          <p:cNvPr id="4" name="TextBox 3">
            <a:extLst>
              <a:ext uri="{FF2B5EF4-FFF2-40B4-BE49-F238E27FC236}">
                <a16:creationId xmlns:a16="http://schemas.microsoft.com/office/drawing/2014/main" id="{4941714A-41C7-72C4-D452-C3A6FE9B34EE}"/>
              </a:ext>
            </a:extLst>
          </p:cNvPr>
          <p:cNvSpPr txBox="1"/>
          <p:nvPr/>
        </p:nvSpPr>
        <p:spPr>
          <a:xfrm>
            <a:off x="1885063" y="1319688"/>
            <a:ext cx="16652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Unconstrained:</a:t>
            </a:r>
          </a:p>
        </p:txBody>
      </p:sp>
      <p:sp>
        <p:nvSpPr>
          <p:cNvPr id="5" name="TextBox 4">
            <a:extLst>
              <a:ext uri="{FF2B5EF4-FFF2-40B4-BE49-F238E27FC236}">
                <a16:creationId xmlns:a16="http://schemas.microsoft.com/office/drawing/2014/main" id="{5E3A15E5-40F8-F107-A640-607CC1BE1EF6}"/>
              </a:ext>
            </a:extLst>
          </p:cNvPr>
          <p:cNvSpPr txBox="1"/>
          <p:nvPr/>
        </p:nvSpPr>
        <p:spPr>
          <a:xfrm>
            <a:off x="7843890" y="1296773"/>
            <a:ext cx="1470102" cy="3786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Constrained:</a:t>
            </a:r>
          </a:p>
        </p:txBody>
      </p:sp>
      <p:pic>
        <p:nvPicPr>
          <p:cNvPr id="6" name="Picture 6" descr="Chart&#10;&#10;Description automatically generated">
            <a:extLst>
              <a:ext uri="{FF2B5EF4-FFF2-40B4-BE49-F238E27FC236}">
                <a16:creationId xmlns:a16="http://schemas.microsoft.com/office/drawing/2014/main" id="{27E92B24-E351-6862-F1E7-7F6EBF00FD73}"/>
              </a:ext>
            </a:extLst>
          </p:cNvPr>
          <p:cNvPicPr>
            <a:picLocks noChangeAspect="1"/>
          </p:cNvPicPr>
          <p:nvPr/>
        </p:nvPicPr>
        <p:blipFill>
          <a:blip r:embed="rId3"/>
          <a:stretch>
            <a:fillRect/>
          </a:stretch>
        </p:blipFill>
        <p:spPr>
          <a:xfrm>
            <a:off x="1049230" y="1642513"/>
            <a:ext cx="3653881" cy="2537278"/>
          </a:xfrm>
          <a:prstGeom prst="rect">
            <a:avLst/>
          </a:prstGeom>
        </p:spPr>
      </p:pic>
      <p:pic>
        <p:nvPicPr>
          <p:cNvPr id="7" name="Picture 7" descr="Chart&#10;&#10;Description automatically generated">
            <a:extLst>
              <a:ext uri="{FF2B5EF4-FFF2-40B4-BE49-F238E27FC236}">
                <a16:creationId xmlns:a16="http://schemas.microsoft.com/office/drawing/2014/main" id="{BA56A652-2453-64DA-2203-33B366371997}"/>
              </a:ext>
            </a:extLst>
          </p:cNvPr>
          <p:cNvPicPr>
            <a:picLocks noChangeAspect="1"/>
          </p:cNvPicPr>
          <p:nvPr/>
        </p:nvPicPr>
        <p:blipFill>
          <a:blip r:embed="rId4"/>
          <a:stretch>
            <a:fillRect/>
          </a:stretch>
        </p:blipFill>
        <p:spPr>
          <a:xfrm>
            <a:off x="6698132" y="1585946"/>
            <a:ext cx="3783980" cy="2668471"/>
          </a:xfrm>
          <a:prstGeom prst="rect">
            <a:avLst/>
          </a:prstGeom>
        </p:spPr>
      </p:pic>
      <p:pic>
        <p:nvPicPr>
          <p:cNvPr id="8" name="Picture 8" descr="Chart, bar chart, histogram&#10;&#10;Description automatically generated">
            <a:extLst>
              <a:ext uri="{FF2B5EF4-FFF2-40B4-BE49-F238E27FC236}">
                <a16:creationId xmlns:a16="http://schemas.microsoft.com/office/drawing/2014/main" id="{273A594F-212F-DB71-5644-E7AA0FA67E69}"/>
              </a:ext>
            </a:extLst>
          </p:cNvPr>
          <p:cNvPicPr>
            <a:picLocks noChangeAspect="1"/>
          </p:cNvPicPr>
          <p:nvPr/>
        </p:nvPicPr>
        <p:blipFill>
          <a:blip r:embed="rId5"/>
          <a:stretch>
            <a:fillRect/>
          </a:stretch>
        </p:blipFill>
        <p:spPr>
          <a:xfrm>
            <a:off x="6735302" y="4363863"/>
            <a:ext cx="3746807" cy="2355465"/>
          </a:xfrm>
          <a:prstGeom prst="rect">
            <a:avLst/>
          </a:prstGeom>
        </p:spPr>
      </p:pic>
      <p:pic>
        <p:nvPicPr>
          <p:cNvPr id="9" name="Picture 9" descr="Chart, line chart&#10;&#10;Description automatically generated">
            <a:extLst>
              <a:ext uri="{FF2B5EF4-FFF2-40B4-BE49-F238E27FC236}">
                <a16:creationId xmlns:a16="http://schemas.microsoft.com/office/drawing/2014/main" id="{B26B1506-E85F-91F8-30B4-D093EAF7BD28}"/>
              </a:ext>
            </a:extLst>
          </p:cNvPr>
          <p:cNvPicPr>
            <a:picLocks noChangeAspect="1"/>
          </p:cNvPicPr>
          <p:nvPr/>
        </p:nvPicPr>
        <p:blipFill rotWithShape="1">
          <a:blip r:embed="rId6"/>
          <a:srcRect l="4291" t="1739" r="3047"/>
          <a:stretch/>
        </p:blipFill>
        <p:spPr>
          <a:xfrm>
            <a:off x="1053790" y="4306511"/>
            <a:ext cx="3612022" cy="2462974"/>
          </a:xfrm>
          <a:prstGeom prst="rect">
            <a:avLst/>
          </a:prstGeom>
        </p:spPr>
      </p:pic>
      <p:sp>
        <p:nvSpPr>
          <p:cNvPr id="10" name="TextBox 9">
            <a:extLst>
              <a:ext uri="{FF2B5EF4-FFF2-40B4-BE49-F238E27FC236}">
                <a16:creationId xmlns:a16="http://schemas.microsoft.com/office/drawing/2014/main" id="{0A37F0AB-74B1-7E82-FB42-B626FA12E696}"/>
              </a:ext>
            </a:extLst>
          </p:cNvPr>
          <p:cNvSpPr txBox="1"/>
          <p:nvPr/>
        </p:nvSpPr>
        <p:spPr>
          <a:xfrm>
            <a:off x="3717" y="2587082"/>
            <a:ext cx="121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Tracking</a:t>
            </a:r>
          </a:p>
        </p:txBody>
      </p:sp>
      <p:sp>
        <p:nvSpPr>
          <p:cNvPr id="11" name="TextBox 10">
            <a:extLst>
              <a:ext uri="{FF2B5EF4-FFF2-40B4-BE49-F238E27FC236}">
                <a16:creationId xmlns:a16="http://schemas.microsoft.com/office/drawing/2014/main" id="{56EDE604-502D-CCAF-04B5-36A920F48F3B}"/>
              </a:ext>
            </a:extLst>
          </p:cNvPr>
          <p:cNvSpPr txBox="1"/>
          <p:nvPr/>
        </p:nvSpPr>
        <p:spPr>
          <a:xfrm>
            <a:off x="50180" y="5272668"/>
            <a:ext cx="9404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Voltage</a:t>
            </a:r>
          </a:p>
        </p:txBody>
      </p:sp>
      <p:sp>
        <p:nvSpPr>
          <p:cNvPr id="12" name="TextBox 11">
            <a:extLst>
              <a:ext uri="{FF2B5EF4-FFF2-40B4-BE49-F238E27FC236}">
                <a16:creationId xmlns:a16="http://schemas.microsoft.com/office/drawing/2014/main" id="{6BC763DF-592F-FDFA-935F-C001320992C8}"/>
              </a:ext>
            </a:extLst>
          </p:cNvPr>
          <p:cNvSpPr txBox="1"/>
          <p:nvPr/>
        </p:nvSpPr>
        <p:spPr>
          <a:xfrm>
            <a:off x="4885860" y="2776421"/>
            <a:ext cx="15351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Deviation: 4.6</a:t>
            </a:r>
          </a:p>
        </p:txBody>
      </p:sp>
      <p:sp>
        <p:nvSpPr>
          <p:cNvPr id="13" name="TextBox 12">
            <a:extLst>
              <a:ext uri="{FF2B5EF4-FFF2-40B4-BE49-F238E27FC236}">
                <a16:creationId xmlns:a16="http://schemas.microsoft.com/office/drawing/2014/main" id="{EB720F02-18E0-FBCD-9221-E663D5C3FC98}"/>
              </a:ext>
            </a:extLst>
          </p:cNvPr>
          <p:cNvSpPr txBox="1"/>
          <p:nvPr/>
        </p:nvSpPr>
        <p:spPr>
          <a:xfrm>
            <a:off x="10483540" y="2779906"/>
            <a:ext cx="16931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Deviation: 11.8</a:t>
            </a:r>
          </a:p>
        </p:txBody>
      </p:sp>
    </p:spTree>
    <p:extLst>
      <p:ext uri="{BB962C8B-B14F-4D97-AF65-F5344CB8AC3E}">
        <p14:creationId xmlns:p14="http://schemas.microsoft.com/office/powerpoint/2010/main" val="107512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1213-849F-6AB5-20BF-162AFF0784BB}"/>
              </a:ext>
            </a:extLst>
          </p:cNvPr>
          <p:cNvSpPr>
            <a:spLocks noGrp="1"/>
          </p:cNvSpPr>
          <p:nvPr>
            <p:ph type="title"/>
          </p:nvPr>
        </p:nvSpPr>
        <p:spPr/>
        <p:txBody>
          <a:bodyPr/>
          <a:lstStyle/>
          <a:p>
            <a:r>
              <a:rPr lang="en-US">
                <a:cs typeface="Calibri Light"/>
              </a:rPr>
              <a:t>More MPC Simulation  - Output Constraints</a:t>
            </a:r>
            <a:endParaRPr lang="en-US"/>
          </a:p>
        </p:txBody>
      </p:sp>
      <p:pic>
        <p:nvPicPr>
          <p:cNvPr id="4" name="Picture 4" descr="Chart&#10;&#10;Description automatically generated">
            <a:extLst>
              <a:ext uri="{FF2B5EF4-FFF2-40B4-BE49-F238E27FC236}">
                <a16:creationId xmlns:a16="http://schemas.microsoft.com/office/drawing/2014/main" id="{E46B360B-C5CA-6D9F-F9D4-496C01E84D92}"/>
              </a:ext>
            </a:extLst>
          </p:cNvPr>
          <p:cNvPicPr>
            <a:picLocks noChangeAspect="1"/>
          </p:cNvPicPr>
          <p:nvPr/>
        </p:nvPicPr>
        <p:blipFill>
          <a:blip r:embed="rId3"/>
          <a:stretch>
            <a:fillRect/>
          </a:stretch>
        </p:blipFill>
        <p:spPr>
          <a:xfrm>
            <a:off x="569343" y="1540278"/>
            <a:ext cx="5532407" cy="3892461"/>
          </a:xfrm>
          <a:prstGeom prst="rect">
            <a:avLst/>
          </a:prstGeom>
        </p:spPr>
      </p:pic>
      <p:pic>
        <p:nvPicPr>
          <p:cNvPr id="5" name="Picture 5" descr="Chart, line chart&#10;&#10;Description automatically generated">
            <a:extLst>
              <a:ext uri="{FF2B5EF4-FFF2-40B4-BE49-F238E27FC236}">
                <a16:creationId xmlns:a16="http://schemas.microsoft.com/office/drawing/2014/main" id="{C723AC47-1C4D-4D13-2778-5E2A947234BC}"/>
              </a:ext>
            </a:extLst>
          </p:cNvPr>
          <p:cNvPicPr>
            <a:picLocks noChangeAspect="1"/>
          </p:cNvPicPr>
          <p:nvPr/>
        </p:nvPicPr>
        <p:blipFill>
          <a:blip r:embed="rId4"/>
          <a:stretch>
            <a:fillRect/>
          </a:stretch>
        </p:blipFill>
        <p:spPr>
          <a:xfrm>
            <a:off x="253041" y="4400208"/>
            <a:ext cx="2743200" cy="1881963"/>
          </a:xfrm>
          <a:prstGeom prst="rect">
            <a:avLst/>
          </a:prstGeom>
        </p:spPr>
      </p:pic>
      <p:pic>
        <p:nvPicPr>
          <p:cNvPr id="6" name="Picture 6" descr="Chart, line chart&#10;&#10;Description automatically generated">
            <a:extLst>
              <a:ext uri="{FF2B5EF4-FFF2-40B4-BE49-F238E27FC236}">
                <a16:creationId xmlns:a16="http://schemas.microsoft.com/office/drawing/2014/main" id="{3EC05D0D-A47D-4F6A-FCA9-83619E2961CC}"/>
              </a:ext>
            </a:extLst>
          </p:cNvPr>
          <p:cNvPicPr>
            <a:picLocks noChangeAspect="1"/>
          </p:cNvPicPr>
          <p:nvPr/>
        </p:nvPicPr>
        <p:blipFill>
          <a:blip r:embed="rId5"/>
          <a:stretch>
            <a:fillRect/>
          </a:stretch>
        </p:blipFill>
        <p:spPr>
          <a:xfrm>
            <a:off x="6248400" y="1541706"/>
            <a:ext cx="5532407" cy="3889607"/>
          </a:xfrm>
          <a:prstGeom prst="rect">
            <a:avLst/>
          </a:prstGeom>
        </p:spPr>
      </p:pic>
      <p:pic>
        <p:nvPicPr>
          <p:cNvPr id="7" name="Picture 7" descr="Chart, line chart&#10;&#10;Description automatically generated">
            <a:extLst>
              <a:ext uri="{FF2B5EF4-FFF2-40B4-BE49-F238E27FC236}">
                <a16:creationId xmlns:a16="http://schemas.microsoft.com/office/drawing/2014/main" id="{7DB05A72-758A-4AB7-A024-E6C42E9C52BC}"/>
              </a:ext>
            </a:extLst>
          </p:cNvPr>
          <p:cNvPicPr>
            <a:picLocks noChangeAspect="1"/>
          </p:cNvPicPr>
          <p:nvPr/>
        </p:nvPicPr>
        <p:blipFill>
          <a:blip r:embed="rId6"/>
          <a:stretch>
            <a:fillRect/>
          </a:stretch>
        </p:blipFill>
        <p:spPr>
          <a:xfrm>
            <a:off x="8922589" y="4394816"/>
            <a:ext cx="3016369" cy="2108404"/>
          </a:xfrm>
          <a:prstGeom prst="rect">
            <a:avLst/>
          </a:prstGeom>
        </p:spPr>
      </p:pic>
    </p:spTree>
    <p:extLst>
      <p:ext uri="{BB962C8B-B14F-4D97-AF65-F5344CB8AC3E}">
        <p14:creationId xmlns:p14="http://schemas.microsoft.com/office/powerpoint/2010/main" val="410801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520EDC33-0051-2B84-13C1-9FD68DEAA69D}"/>
              </a:ext>
            </a:extLst>
          </p:cNvPr>
          <p:cNvPicPr>
            <a:picLocks noGrp="1" noChangeAspect="1"/>
          </p:cNvPicPr>
          <p:nvPr>
            <p:ph idx="1"/>
          </p:nvPr>
        </p:nvPicPr>
        <p:blipFill>
          <a:blip r:embed="rId3"/>
          <a:stretch>
            <a:fillRect/>
          </a:stretch>
        </p:blipFill>
        <p:spPr>
          <a:xfrm>
            <a:off x="188738" y="32137"/>
            <a:ext cx="11665843" cy="6786020"/>
          </a:xfrm>
        </p:spPr>
      </p:pic>
      <p:sp>
        <p:nvSpPr>
          <p:cNvPr id="2" name="Title 1">
            <a:extLst>
              <a:ext uri="{FF2B5EF4-FFF2-40B4-BE49-F238E27FC236}">
                <a16:creationId xmlns:a16="http://schemas.microsoft.com/office/drawing/2014/main" id="{7B6C5F09-34A5-A606-74E4-2036FFFC3845}"/>
              </a:ext>
            </a:extLst>
          </p:cNvPr>
          <p:cNvSpPr>
            <a:spLocks noGrp="1"/>
          </p:cNvSpPr>
          <p:nvPr>
            <p:ph type="title"/>
          </p:nvPr>
        </p:nvSpPr>
        <p:spPr>
          <a:xfrm>
            <a:off x="7394275" y="5986672"/>
            <a:ext cx="4793412" cy="822356"/>
          </a:xfrm>
        </p:spPr>
        <p:txBody>
          <a:bodyPr/>
          <a:lstStyle/>
          <a:p>
            <a:r>
              <a:rPr lang="en-US">
                <a:cs typeface="Calibri Light"/>
              </a:rPr>
              <a:t>MPC On </a:t>
            </a:r>
            <a:r>
              <a:rPr lang="en-US" err="1">
                <a:cs typeface="Calibri Light"/>
              </a:rPr>
              <a:t>Qube</a:t>
            </a:r>
            <a:r>
              <a:rPr lang="en-US">
                <a:cs typeface="Calibri Light"/>
              </a:rPr>
              <a:t> Servo</a:t>
            </a:r>
            <a:endParaRPr lang="en-US"/>
          </a:p>
        </p:txBody>
      </p:sp>
      <p:sp>
        <p:nvSpPr>
          <p:cNvPr id="6" name="Rectangle: Rounded Corners 5">
            <a:extLst>
              <a:ext uri="{FF2B5EF4-FFF2-40B4-BE49-F238E27FC236}">
                <a16:creationId xmlns:a16="http://schemas.microsoft.com/office/drawing/2014/main" id="{33A0E27F-37CF-1548-9A4D-5666BD53C0F1}"/>
              </a:ext>
            </a:extLst>
          </p:cNvPr>
          <p:cNvSpPr/>
          <p:nvPr/>
        </p:nvSpPr>
        <p:spPr>
          <a:xfrm>
            <a:off x="5632989" y="2197654"/>
            <a:ext cx="752287" cy="88618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9915895-DDA4-8C66-EBF7-5534707D9B07}"/>
              </a:ext>
            </a:extLst>
          </p:cNvPr>
          <p:cNvSpPr txBox="1"/>
          <p:nvPr/>
        </p:nvSpPr>
        <p:spPr>
          <a:xfrm>
            <a:off x="5458522" y="1890132"/>
            <a:ext cx="1126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Discretize</a:t>
            </a:r>
            <a:endParaRPr lang="en-US" err="1">
              <a:cs typeface="Calibri"/>
            </a:endParaRPr>
          </a:p>
        </p:txBody>
      </p:sp>
      <p:sp>
        <p:nvSpPr>
          <p:cNvPr id="8" name="TextBox 7">
            <a:extLst>
              <a:ext uri="{FF2B5EF4-FFF2-40B4-BE49-F238E27FC236}">
                <a16:creationId xmlns:a16="http://schemas.microsoft.com/office/drawing/2014/main" id="{D92E0A79-2FBF-00CC-5EC9-6B594DD115C2}"/>
              </a:ext>
            </a:extLst>
          </p:cNvPr>
          <p:cNvSpPr txBox="1"/>
          <p:nvPr/>
        </p:nvSpPr>
        <p:spPr>
          <a:xfrm>
            <a:off x="4523445" y="588017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Mathematical model needed (unlike LQR)</a:t>
            </a:r>
          </a:p>
        </p:txBody>
      </p:sp>
    </p:spTree>
    <p:extLst>
      <p:ext uri="{BB962C8B-B14F-4D97-AF65-F5344CB8AC3E}">
        <p14:creationId xmlns:p14="http://schemas.microsoft.com/office/powerpoint/2010/main" val="3418830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20BA-D3B8-9591-E897-C2E4294C7C33}"/>
              </a:ext>
            </a:extLst>
          </p:cNvPr>
          <p:cNvSpPr>
            <a:spLocks noGrp="1"/>
          </p:cNvSpPr>
          <p:nvPr>
            <p:ph type="title"/>
          </p:nvPr>
        </p:nvSpPr>
        <p:spPr/>
        <p:txBody>
          <a:bodyPr/>
          <a:lstStyle/>
          <a:p>
            <a:r>
              <a:rPr lang="en-US">
                <a:cs typeface="Calibri Light"/>
              </a:rPr>
              <a:t>Tuning MPC for optimal performance</a:t>
            </a:r>
            <a:endParaRPr lang="en-US"/>
          </a:p>
        </p:txBody>
      </p:sp>
      <p:sp>
        <p:nvSpPr>
          <p:cNvPr id="3" name="Content Placeholder 2">
            <a:extLst>
              <a:ext uri="{FF2B5EF4-FFF2-40B4-BE49-F238E27FC236}">
                <a16:creationId xmlns:a16="http://schemas.microsoft.com/office/drawing/2014/main" id="{40F8703C-9204-302F-F6EA-4A6B92E8B602}"/>
              </a:ext>
            </a:extLst>
          </p:cNvPr>
          <p:cNvSpPr>
            <a:spLocks noGrp="1"/>
          </p:cNvSpPr>
          <p:nvPr>
            <p:ph idx="1"/>
          </p:nvPr>
        </p:nvSpPr>
        <p:spPr>
          <a:xfrm>
            <a:off x="838200" y="1825625"/>
            <a:ext cx="2306129" cy="4351338"/>
          </a:xfrm>
        </p:spPr>
        <p:txBody>
          <a:bodyPr vert="horz" lIns="91440" tIns="45720" rIns="91440" bIns="45720" rtlCol="0" anchor="t">
            <a:normAutofit fontScale="77500" lnSpcReduction="20000"/>
          </a:bodyPr>
          <a:lstStyle/>
          <a:p>
            <a:r>
              <a:rPr lang="en-US">
                <a:ea typeface="+mn-lt"/>
                <a:cs typeface="+mn-lt"/>
              </a:rPr>
              <a:t>Very large prediction horizon</a:t>
            </a:r>
          </a:p>
          <a:p>
            <a:r>
              <a:rPr lang="en-US">
                <a:ea typeface="+mn-lt"/>
                <a:cs typeface="+mn-lt"/>
              </a:rPr>
              <a:t>More cost weighting on tracking error than control input</a:t>
            </a:r>
          </a:p>
          <a:p>
            <a:r>
              <a:rPr lang="en-US">
                <a:ea typeface="+mn-lt"/>
                <a:cs typeface="+mn-lt"/>
              </a:rPr>
              <a:t>Final error of 6.2 degrees  - better than LQR</a:t>
            </a:r>
            <a:endParaRPr lang="en-US"/>
          </a:p>
          <a:p>
            <a:r>
              <a:rPr lang="en-US">
                <a:cs typeface="Calibri"/>
              </a:rPr>
              <a:t>We couldn't get constraints working on hardware</a:t>
            </a:r>
            <a:endParaRPr lang="en-US">
              <a:ea typeface="Calibri"/>
              <a:cs typeface="Calibri"/>
            </a:endParaRPr>
          </a:p>
        </p:txBody>
      </p:sp>
      <p:pic>
        <p:nvPicPr>
          <p:cNvPr id="4" name="Picture 4" descr="Chart, histogram&#10;&#10;Description automatically generated">
            <a:extLst>
              <a:ext uri="{FF2B5EF4-FFF2-40B4-BE49-F238E27FC236}">
                <a16:creationId xmlns:a16="http://schemas.microsoft.com/office/drawing/2014/main" id="{B4FD9F46-D79A-16D5-0338-82B72619816F}"/>
              </a:ext>
            </a:extLst>
          </p:cNvPr>
          <p:cNvPicPr>
            <a:picLocks noChangeAspect="1"/>
          </p:cNvPicPr>
          <p:nvPr/>
        </p:nvPicPr>
        <p:blipFill>
          <a:blip r:embed="rId3"/>
          <a:stretch>
            <a:fillRect/>
          </a:stretch>
        </p:blipFill>
        <p:spPr>
          <a:xfrm>
            <a:off x="3301042" y="1577923"/>
            <a:ext cx="7228934" cy="5283665"/>
          </a:xfrm>
          <a:prstGeom prst="rect">
            <a:avLst/>
          </a:prstGeom>
        </p:spPr>
      </p:pic>
    </p:spTree>
    <p:extLst>
      <p:ext uri="{BB962C8B-B14F-4D97-AF65-F5344CB8AC3E}">
        <p14:creationId xmlns:p14="http://schemas.microsoft.com/office/powerpoint/2010/main" val="2446866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4515-79C9-B285-B0C0-9A063A8E7825}"/>
              </a:ext>
            </a:extLst>
          </p:cNvPr>
          <p:cNvSpPr>
            <a:spLocks noGrp="1"/>
          </p:cNvSpPr>
          <p:nvPr>
            <p:ph type="title"/>
          </p:nvPr>
        </p:nvSpPr>
        <p:spPr>
          <a:xfrm>
            <a:off x="648929" y="629266"/>
            <a:ext cx="3505495" cy="1622321"/>
          </a:xfrm>
        </p:spPr>
        <p:txBody>
          <a:bodyPr>
            <a:normAutofit/>
          </a:bodyPr>
          <a:lstStyle/>
          <a:p>
            <a:r>
              <a:rPr lang="en-US">
                <a:cs typeface="Calibri Light"/>
              </a:rPr>
              <a:t>ILC</a:t>
            </a:r>
            <a:endParaRPr lang="en-US"/>
          </a:p>
        </p:txBody>
      </p:sp>
      <p:sp>
        <p:nvSpPr>
          <p:cNvPr id="19" name="Content Placeholder 7">
            <a:extLst>
              <a:ext uri="{FF2B5EF4-FFF2-40B4-BE49-F238E27FC236}">
                <a16:creationId xmlns:a16="http://schemas.microsoft.com/office/drawing/2014/main" id="{B96CC43F-1CF1-12A6-D4E6-E3B2C3A403EF}"/>
              </a:ext>
            </a:extLst>
          </p:cNvPr>
          <p:cNvSpPr>
            <a:spLocks noGrp="1"/>
          </p:cNvSpPr>
          <p:nvPr>
            <p:ph idx="1"/>
          </p:nvPr>
        </p:nvSpPr>
        <p:spPr>
          <a:xfrm>
            <a:off x="648931" y="2438400"/>
            <a:ext cx="3505494" cy="3785419"/>
          </a:xfrm>
        </p:spPr>
        <p:txBody>
          <a:bodyPr vert="horz" lIns="91440" tIns="45720" rIns="91440" bIns="45720" rtlCol="0" anchor="t">
            <a:normAutofit/>
          </a:bodyPr>
          <a:lstStyle/>
          <a:p>
            <a:r>
              <a:rPr lang="en-US" sz="2000">
                <a:cs typeface="Calibri"/>
              </a:rPr>
              <a:t>Servo Tracking</a:t>
            </a:r>
          </a:p>
          <a:p>
            <a:endParaRPr lang="en-US" sz="2000">
              <a:cs typeface="Calibri"/>
            </a:endParaRPr>
          </a:p>
          <a:p>
            <a:r>
              <a:rPr lang="en-US" sz="2000">
                <a:cs typeface="Calibri"/>
              </a:rPr>
              <a:t>Gradient Based Algorithm</a:t>
            </a:r>
          </a:p>
          <a:p>
            <a:pPr lvl="1"/>
            <a:endParaRPr lang="en-US" sz="1600">
              <a:cs typeface="Calibri"/>
            </a:endParaRPr>
          </a:p>
          <a:p>
            <a:endParaRPr lang="en-US" sz="2000">
              <a:cs typeface="Calibri"/>
            </a:endParaRPr>
          </a:p>
          <a:p>
            <a:endParaRPr lang="en-US" sz="2000">
              <a:cs typeface="Calibri"/>
            </a:endParaRPr>
          </a:p>
          <a:p>
            <a:r>
              <a:rPr lang="en-US" sz="2000">
                <a:cs typeface="Calibri"/>
              </a:rPr>
              <a:t>Simulation in LabVIEW using </a:t>
            </a:r>
            <a:r>
              <a:rPr lang="en-US" sz="2000" err="1">
                <a:cs typeface="Calibri"/>
              </a:rPr>
              <a:t>MathScript</a:t>
            </a:r>
            <a:r>
              <a:rPr lang="en-US" sz="2000">
                <a:cs typeface="Calibri"/>
              </a:rPr>
              <a:t> blocks</a:t>
            </a:r>
          </a:p>
        </p:txBody>
      </p:sp>
      <p:sp>
        <p:nvSpPr>
          <p:cNvPr id="20"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2AF0D053-698D-0DCE-8F45-4DCB80275495}"/>
              </a:ext>
            </a:extLst>
          </p:cNvPr>
          <p:cNvPicPr>
            <a:picLocks noChangeAspect="1"/>
          </p:cNvPicPr>
          <p:nvPr/>
        </p:nvPicPr>
        <p:blipFill>
          <a:blip r:embed="rId3"/>
          <a:stretch>
            <a:fillRect/>
          </a:stretch>
        </p:blipFill>
        <p:spPr>
          <a:xfrm>
            <a:off x="5405862" y="1945117"/>
            <a:ext cx="6019331" cy="2964520"/>
          </a:xfrm>
          <a:prstGeom prst="rect">
            <a:avLst/>
          </a:prstGeom>
          <a:effectLst/>
        </p:spPr>
      </p:pic>
      <p:pic>
        <p:nvPicPr>
          <p:cNvPr id="5" name="Picture 5" descr="Diagram, schematic&#10;&#10;Description automatically generated">
            <a:extLst>
              <a:ext uri="{FF2B5EF4-FFF2-40B4-BE49-F238E27FC236}">
                <a16:creationId xmlns:a16="http://schemas.microsoft.com/office/drawing/2014/main" id="{9477EC83-F4CB-E398-5A26-D133D29BB018}"/>
              </a:ext>
            </a:extLst>
          </p:cNvPr>
          <p:cNvPicPr>
            <a:picLocks noChangeAspect="1"/>
          </p:cNvPicPr>
          <p:nvPr/>
        </p:nvPicPr>
        <p:blipFill>
          <a:blip r:embed="rId4"/>
          <a:stretch>
            <a:fillRect/>
          </a:stretch>
        </p:blipFill>
        <p:spPr>
          <a:xfrm>
            <a:off x="1194616" y="3746388"/>
            <a:ext cx="1790699" cy="732558"/>
          </a:xfrm>
          <a:prstGeom prst="rect">
            <a:avLst/>
          </a:prstGeom>
        </p:spPr>
      </p:pic>
    </p:spTree>
    <p:extLst>
      <p:ext uri="{BB962C8B-B14F-4D97-AF65-F5344CB8AC3E}">
        <p14:creationId xmlns:p14="http://schemas.microsoft.com/office/powerpoint/2010/main" val="3970086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A4A982-5F48-3A40-38AC-D10DFE1B63BD}"/>
              </a:ext>
            </a:extLst>
          </p:cNvPr>
          <p:cNvSpPr/>
          <p:nvPr/>
        </p:nvSpPr>
        <p:spPr>
          <a:xfrm>
            <a:off x="6010508" y="-1859"/>
            <a:ext cx="6179632" cy="683012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4BDA026-CCC5-D28A-B7CD-0AAF6F4053B2}"/>
              </a:ext>
            </a:extLst>
          </p:cNvPr>
          <p:cNvSpPr/>
          <p:nvPr/>
        </p:nvSpPr>
        <p:spPr>
          <a:xfrm>
            <a:off x="6856142" y="2767360"/>
            <a:ext cx="4609169" cy="3605559"/>
          </a:xfrm>
          <a:prstGeom prst="rect">
            <a:avLst/>
          </a:prstGeom>
          <a:solidFill>
            <a:schemeClr val="bg1"/>
          </a:solidFill>
          <a:ln>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D90ADE-E205-BA24-380E-CE47545B60BE}"/>
              </a:ext>
            </a:extLst>
          </p:cNvPr>
          <p:cNvSpPr/>
          <p:nvPr/>
        </p:nvSpPr>
        <p:spPr>
          <a:xfrm>
            <a:off x="9077093" y="249044"/>
            <a:ext cx="2834267" cy="2360340"/>
          </a:xfrm>
          <a:prstGeom prst="rect">
            <a:avLst/>
          </a:prstGeom>
          <a:solidFill>
            <a:schemeClr val="bg1"/>
          </a:solidFill>
          <a:ln>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C32876-7F47-358B-5B6B-9E43E58431E2}"/>
              </a:ext>
            </a:extLst>
          </p:cNvPr>
          <p:cNvSpPr/>
          <p:nvPr/>
        </p:nvSpPr>
        <p:spPr>
          <a:xfrm>
            <a:off x="6131313" y="249044"/>
            <a:ext cx="2834267" cy="2360340"/>
          </a:xfrm>
          <a:prstGeom prst="rect">
            <a:avLst/>
          </a:prstGeom>
          <a:solidFill>
            <a:schemeClr val="bg1"/>
          </a:solidFill>
          <a:ln>
            <a:solidFill>
              <a:schemeClr val="bg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EA9E6440-28AB-43CB-B9F2-B84F6A187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242" y="365124"/>
            <a:ext cx="5431537" cy="5797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7B0994-78B6-02B1-65D9-93C88D0E6514}"/>
              </a:ext>
            </a:extLst>
          </p:cNvPr>
          <p:cNvSpPr/>
          <p:nvPr/>
        </p:nvSpPr>
        <p:spPr>
          <a:xfrm>
            <a:off x="481362" y="360556"/>
            <a:ext cx="5454803" cy="61876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50979-DF3A-77CB-6915-C402875E29A3}"/>
              </a:ext>
            </a:extLst>
          </p:cNvPr>
          <p:cNvSpPr>
            <a:spLocks noGrp="1"/>
          </p:cNvSpPr>
          <p:nvPr>
            <p:ph type="title"/>
          </p:nvPr>
        </p:nvSpPr>
        <p:spPr>
          <a:xfrm>
            <a:off x="839338" y="704088"/>
            <a:ext cx="4804011" cy="1188720"/>
          </a:xfrm>
        </p:spPr>
        <p:txBody>
          <a:bodyPr>
            <a:normAutofit/>
          </a:bodyPr>
          <a:lstStyle/>
          <a:p>
            <a:r>
              <a:rPr lang="en-US" sz="4000">
                <a:cs typeface="Calibri Light"/>
              </a:rPr>
              <a:t>ILC Simulation Results</a:t>
            </a:r>
          </a:p>
        </p:txBody>
      </p:sp>
      <p:sp>
        <p:nvSpPr>
          <p:cNvPr id="3" name="Content Placeholder 2">
            <a:extLst>
              <a:ext uri="{FF2B5EF4-FFF2-40B4-BE49-F238E27FC236}">
                <a16:creationId xmlns:a16="http://schemas.microsoft.com/office/drawing/2014/main" id="{67CE564A-0B5D-ED63-389A-40D15FEF2599}"/>
              </a:ext>
            </a:extLst>
          </p:cNvPr>
          <p:cNvSpPr>
            <a:spLocks noGrp="1"/>
          </p:cNvSpPr>
          <p:nvPr>
            <p:ph idx="1"/>
          </p:nvPr>
        </p:nvSpPr>
        <p:spPr>
          <a:xfrm>
            <a:off x="839338" y="2066544"/>
            <a:ext cx="4804011" cy="4136057"/>
          </a:xfrm>
        </p:spPr>
        <p:txBody>
          <a:bodyPr vert="horz" lIns="91440" tIns="45720" rIns="91440" bIns="45720" rtlCol="0" anchor="t">
            <a:normAutofit/>
          </a:bodyPr>
          <a:lstStyle/>
          <a:p>
            <a:r>
              <a:rPr lang="en-US" sz="2000">
                <a:ea typeface="+mn-lt"/>
                <a:cs typeface="+mn-lt"/>
              </a:rPr>
              <a:t>Different values for the scalar of the learning gain</a:t>
            </a:r>
          </a:p>
          <a:p>
            <a:pPr lvl="1"/>
            <a:r>
              <a:rPr lang="en-US" sz="2000">
                <a:ea typeface="+mn-lt"/>
                <a:cs typeface="+mn-lt"/>
              </a:rPr>
              <a:t>1e-100</a:t>
            </a:r>
          </a:p>
          <a:p>
            <a:pPr lvl="1"/>
            <a:r>
              <a:rPr lang="en-US" sz="2000">
                <a:ea typeface="+mn-lt"/>
                <a:cs typeface="+mn-lt"/>
              </a:rPr>
              <a:t>1e-15</a:t>
            </a:r>
          </a:p>
          <a:p>
            <a:pPr lvl="1"/>
            <a:r>
              <a:rPr lang="en-US" sz="2000">
                <a:ea typeface="+mn-lt"/>
                <a:cs typeface="+mn-lt"/>
              </a:rPr>
              <a:t>1e5</a:t>
            </a:r>
          </a:p>
          <a:p>
            <a:pPr lvl="1"/>
            <a:r>
              <a:rPr lang="en-US" sz="2000">
                <a:ea typeface="+mn-lt"/>
                <a:cs typeface="+mn-lt"/>
              </a:rPr>
              <a:t>1e15</a:t>
            </a:r>
            <a:endParaRPr lang="en-US" sz="2000">
              <a:cs typeface="Calibri"/>
            </a:endParaRPr>
          </a:p>
          <a:p>
            <a:pPr lvl="1"/>
            <a:endParaRPr lang="en-US" sz="2000">
              <a:ea typeface="+mn-lt"/>
              <a:cs typeface="+mn-lt"/>
            </a:endParaRPr>
          </a:p>
          <a:p>
            <a:r>
              <a:rPr lang="en-US" sz="2000">
                <a:ea typeface="+mn-lt"/>
                <a:cs typeface="+mn-lt"/>
              </a:rPr>
              <a:t>1e15 the only one to produce drastically different results</a:t>
            </a:r>
          </a:p>
          <a:p>
            <a:endParaRPr lang="en-US" sz="2000">
              <a:ea typeface="+mn-lt"/>
              <a:cs typeface="+mn-lt"/>
            </a:endParaRPr>
          </a:p>
          <a:p>
            <a:r>
              <a:rPr lang="en-US" sz="2000">
                <a:ea typeface="+mn-lt"/>
                <a:cs typeface="+mn-lt"/>
              </a:rPr>
              <a:t>Monotonic Convergence</a:t>
            </a:r>
            <a:endParaRPr lang="en-US" sz="2000"/>
          </a:p>
          <a:p>
            <a:pPr lvl="1"/>
            <a:endParaRPr lang="en-US" sz="2200">
              <a:cs typeface="Calibri"/>
            </a:endParaRPr>
          </a:p>
        </p:txBody>
      </p:sp>
      <p:pic>
        <p:nvPicPr>
          <p:cNvPr id="5" name="Picture 5" descr="Chart, histogram&#10;&#10;Description automatically generated">
            <a:extLst>
              <a:ext uri="{FF2B5EF4-FFF2-40B4-BE49-F238E27FC236}">
                <a16:creationId xmlns:a16="http://schemas.microsoft.com/office/drawing/2014/main" id="{7DBCE656-DCA4-3DEA-C9B1-80B6494314DE}"/>
              </a:ext>
            </a:extLst>
          </p:cNvPr>
          <p:cNvPicPr>
            <a:picLocks noChangeAspect="1"/>
          </p:cNvPicPr>
          <p:nvPr/>
        </p:nvPicPr>
        <p:blipFill>
          <a:blip r:embed="rId2"/>
          <a:stretch>
            <a:fillRect/>
          </a:stretch>
        </p:blipFill>
        <p:spPr>
          <a:xfrm>
            <a:off x="6253222" y="400443"/>
            <a:ext cx="2606040" cy="2123922"/>
          </a:xfrm>
          <a:prstGeom prst="rect">
            <a:avLst/>
          </a:prstGeom>
        </p:spPr>
      </p:pic>
      <p:pic>
        <p:nvPicPr>
          <p:cNvPr id="7" name="Picture 4" descr="Chart, histogram&#10;&#10;Description automatically generated">
            <a:extLst>
              <a:ext uri="{FF2B5EF4-FFF2-40B4-BE49-F238E27FC236}">
                <a16:creationId xmlns:a16="http://schemas.microsoft.com/office/drawing/2014/main" id="{9D68BF0A-1A05-C786-3F07-684C95AD55B3}"/>
              </a:ext>
            </a:extLst>
          </p:cNvPr>
          <p:cNvPicPr>
            <a:picLocks noChangeAspect="1"/>
          </p:cNvPicPr>
          <p:nvPr/>
        </p:nvPicPr>
        <p:blipFill>
          <a:blip r:embed="rId3"/>
          <a:stretch>
            <a:fillRect/>
          </a:stretch>
        </p:blipFill>
        <p:spPr>
          <a:xfrm>
            <a:off x="9190230" y="363272"/>
            <a:ext cx="2606040" cy="2123922"/>
          </a:xfrm>
          <a:prstGeom prst="rect">
            <a:avLst/>
          </a:prstGeom>
        </p:spPr>
      </p:pic>
      <p:pic>
        <p:nvPicPr>
          <p:cNvPr id="9" name="Picture 4" descr="Chart, line chart&#10;&#10;Description automatically generated">
            <a:extLst>
              <a:ext uri="{FF2B5EF4-FFF2-40B4-BE49-F238E27FC236}">
                <a16:creationId xmlns:a16="http://schemas.microsoft.com/office/drawing/2014/main" id="{AEABBB06-E26A-E324-41E3-E0F906BC2A2D}"/>
              </a:ext>
            </a:extLst>
          </p:cNvPr>
          <p:cNvPicPr>
            <a:picLocks noChangeAspect="1"/>
          </p:cNvPicPr>
          <p:nvPr/>
        </p:nvPicPr>
        <p:blipFill>
          <a:blip r:embed="rId4"/>
          <a:stretch>
            <a:fillRect/>
          </a:stretch>
        </p:blipFill>
        <p:spPr>
          <a:xfrm>
            <a:off x="7083040" y="2924948"/>
            <a:ext cx="4217947" cy="3395448"/>
          </a:xfrm>
          <a:prstGeom prst="rect">
            <a:avLst/>
          </a:prstGeom>
        </p:spPr>
      </p:pic>
    </p:spTree>
    <p:extLst>
      <p:ext uri="{BB962C8B-B14F-4D97-AF65-F5344CB8AC3E}">
        <p14:creationId xmlns:p14="http://schemas.microsoft.com/office/powerpoint/2010/main" val="147098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4E80-7BBC-5D91-1AFA-667E4C0AC244}"/>
              </a:ext>
            </a:extLst>
          </p:cNvPr>
          <p:cNvSpPr>
            <a:spLocks noGrp="1"/>
          </p:cNvSpPr>
          <p:nvPr>
            <p:ph type="title"/>
          </p:nvPr>
        </p:nvSpPr>
        <p:spPr/>
        <p:txBody>
          <a:bodyPr/>
          <a:lstStyle/>
          <a:p>
            <a:r>
              <a:rPr lang="en-US">
                <a:cs typeface="Calibri Light"/>
              </a:rPr>
              <a:t>Part A – Controlling Lego Mindstorms NXT</a:t>
            </a:r>
            <a:endParaRPr lang="en-US"/>
          </a:p>
        </p:txBody>
      </p:sp>
      <p:sp>
        <p:nvSpPr>
          <p:cNvPr id="3" name="Content Placeholder 2">
            <a:extLst>
              <a:ext uri="{FF2B5EF4-FFF2-40B4-BE49-F238E27FC236}">
                <a16:creationId xmlns:a16="http://schemas.microsoft.com/office/drawing/2014/main" id="{F902D1E3-3507-811D-CCD4-65AA24387CE8}"/>
              </a:ext>
            </a:extLst>
          </p:cNvPr>
          <p:cNvSpPr>
            <a:spLocks noGrp="1"/>
          </p:cNvSpPr>
          <p:nvPr>
            <p:ph idx="1"/>
          </p:nvPr>
        </p:nvSpPr>
        <p:spPr>
          <a:xfrm>
            <a:off x="838200" y="1825625"/>
            <a:ext cx="5857336" cy="4351338"/>
          </a:xfrm>
        </p:spPr>
        <p:txBody>
          <a:bodyPr vert="horz" lIns="91440" tIns="45720" rIns="91440" bIns="45720" rtlCol="0" anchor="t">
            <a:normAutofit/>
          </a:bodyPr>
          <a:lstStyle/>
          <a:p>
            <a:pPr marL="0" indent="0">
              <a:buNone/>
            </a:pPr>
            <a:r>
              <a:rPr lang="en-US">
                <a:cs typeface="Calibri"/>
              </a:rPr>
              <a:t>The task:</a:t>
            </a:r>
          </a:p>
          <a:p>
            <a:r>
              <a:rPr lang="en-US">
                <a:cs typeface="Calibri"/>
              </a:rPr>
              <a:t>Understand and verify the mathematical model – dual wheel inverted pendulum</a:t>
            </a:r>
          </a:p>
          <a:p>
            <a:r>
              <a:rPr lang="en-US">
                <a:cs typeface="Calibri"/>
              </a:rPr>
              <a:t>Apply PID and MPC to the model</a:t>
            </a:r>
          </a:p>
          <a:p>
            <a:r>
              <a:rPr lang="en-US">
                <a:cs typeface="Calibri"/>
              </a:rPr>
              <a:t>Reflect on the performance of different types of controller</a:t>
            </a:r>
          </a:p>
        </p:txBody>
      </p:sp>
      <p:pic>
        <p:nvPicPr>
          <p:cNvPr id="6" name="Picture 6">
            <a:extLst>
              <a:ext uri="{FF2B5EF4-FFF2-40B4-BE49-F238E27FC236}">
                <a16:creationId xmlns:a16="http://schemas.microsoft.com/office/drawing/2014/main" id="{E7FEC43C-C174-6197-CE8F-C05F775E1504}"/>
              </a:ext>
            </a:extLst>
          </p:cNvPr>
          <p:cNvPicPr>
            <a:picLocks noChangeAspect="1"/>
          </p:cNvPicPr>
          <p:nvPr/>
        </p:nvPicPr>
        <p:blipFill>
          <a:blip r:embed="rId3"/>
          <a:stretch>
            <a:fillRect/>
          </a:stretch>
        </p:blipFill>
        <p:spPr>
          <a:xfrm>
            <a:off x="2668437" y="5073348"/>
            <a:ext cx="1118560" cy="1498963"/>
          </a:xfrm>
          <a:prstGeom prst="rect">
            <a:avLst/>
          </a:prstGeom>
        </p:spPr>
      </p:pic>
      <p:pic>
        <p:nvPicPr>
          <p:cNvPr id="9" name="Picture 9" descr="Diagram&#10;&#10;Description automatically generated">
            <a:extLst>
              <a:ext uri="{FF2B5EF4-FFF2-40B4-BE49-F238E27FC236}">
                <a16:creationId xmlns:a16="http://schemas.microsoft.com/office/drawing/2014/main" id="{66E0FB21-ACDD-BE94-EFFB-5B8BEEF3B432}"/>
              </a:ext>
            </a:extLst>
          </p:cNvPr>
          <p:cNvPicPr>
            <a:picLocks noChangeAspect="1"/>
          </p:cNvPicPr>
          <p:nvPr/>
        </p:nvPicPr>
        <p:blipFill>
          <a:blip r:embed="rId4"/>
          <a:stretch>
            <a:fillRect/>
          </a:stretch>
        </p:blipFill>
        <p:spPr>
          <a:xfrm>
            <a:off x="6708476" y="2112447"/>
            <a:ext cx="4482860" cy="4300878"/>
          </a:xfrm>
          <a:prstGeom prst="rect">
            <a:avLst/>
          </a:prstGeom>
        </p:spPr>
      </p:pic>
    </p:spTree>
    <p:extLst>
      <p:ext uri="{BB962C8B-B14F-4D97-AF65-F5344CB8AC3E}">
        <p14:creationId xmlns:p14="http://schemas.microsoft.com/office/powerpoint/2010/main" val="126678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EB3C-3E59-5DF1-0DCC-F8FBD5552B86}"/>
              </a:ext>
            </a:extLst>
          </p:cNvPr>
          <p:cNvSpPr>
            <a:spLocks noGrp="1"/>
          </p:cNvSpPr>
          <p:nvPr>
            <p:ph type="title"/>
          </p:nvPr>
        </p:nvSpPr>
        <p:spPr/>
        <p:txBody>
          <a:bodyPr/>
          <a:lstStyle/>
          <a:p>
            <a:r>
              <a:rPr lang="en-US">
                <a:cs typeface="Calibri Light"/>
              </a:rPr>
              <a:t>Conclusions</a:t>
            </a:r>
            <a:endParaRPr lang="en-US"/>
          </a:p>
        </p:txBody>
      </p:sp>
      <p:sp>
        <p:nvSpPr>
          <p:cNvPr id="3" name="Content Placeholder 2">
            <a:extLst>
              <a:ext uri="{FF2B5EF4-FFF2-40B4-BE49-F238E27FC236}">
                <a16:creationId xmlns:a16="http://schemas.microsoft.com/office/drawing/2014/main" id="{C0FA3920-AD71-8E57-EA77-E0B5BD757ADC}"/>
              </a:ext>
            </a:extLst>
          </p:cNvPr>
          <p:cNvSpPr>
            <a:spLocks noGrp="1"/>
          </p:cNvSpPr>
          <p:nvPr>
            <p:ph idx="1"/>
          </p:nvPr>
        </p:nvSpPr>
        <p:spPr/>
        <p:txBody>
          <a:bodyPr vert="horz" lIns="91440" tIns="45720" rIns="91440" bIns="45720" rtlCol="0" anchor="t">
            <a:normAutofit lnSpcReduction="10000"/>
          </a:bodyPr>
          <a:lstStyle/>
          <a:p>
            <a:r>
              <a:rPr lang="en-US">
                <a:cs typeface="Calibri"/>
              </a:rPr>
              <a:t>MPC is better at tracking than LQR – but unless tuned very finely it is less robust on a real system</a:t>
            </a:r>
          </a:p>
          <a:p>
            <a:r>
              <a:rPr lang="en-US">
                <a:cs typeface="Calibri"/>
              </a:rPr>
              <a:t>MPC requires more computational power than LQR</a:t>
            </a:r>
          </a:p>
          <a:p>
            <a:r>
              <a:rPr lang="en-US">
                <a:cs typeface="Calibri"/>
              </a:rPr>
              <a:t>Constraining the input in this case put a barrier on the rate at which the servo could move, lowering gradients in the reference tracking graph</a:t>
            </a:r>
          </a:p>
          <a:p>
            <a:r>
              <a:rPr lang="en-US">
                <a:cs typeface="Calibri"/>
              </a:rPr>
              <a:t>ILC shows the expected results, but it remains to be experimentally tested</a:t>
            </a:r>
          </a:p>
          <a:p>
            <a:r>
              <a:rPr lang="en-US">
                <a:cs typeface="Calibri"/>
              </a:rPr>
              <a:t>Observation: Always simulate a system before applying the theory to real hardware</a:t>
            </a:r>
          </a:p>
        </p:txBody>
      </p:sp>
    </p:spTree>
    <p:extLst>
      <p:ext uri="{BB962C8B-B14F-4D97-AF65-F5344CB8AC3E}">
        <p14:creationId xmlns:p14="http://schemas.microsoft.com/office/powerpoint/2010/main" val="106540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line chart&#10;&#10;Description automatically generated">
            <a:extLst>
              <a:ext uri="{FF2B5EF4-FFF2-40B4-BE49-F238E27FC236}">
                <a16:creationId xmlns:a16="http://schemas.microsoft.com/office/drawing/2014/main" id="{E7885423-6848-AB9A-D761-5847F1492032}"/>
              </a:ext>
            </a:extLst>
          </p:cNvPr>
          <p:cNvPicPr>
            <a:picLocks noChangeAspect="1"/>
          </p:cNvPicPr>
          <p:nvPr/>
        </p:nvPicPr>
        <p:blipFill>
          <a:blip r:embed="rId3"/>
          <a:stretch>
            <a:fillRect/>
          </a:stretch>
        </p:blipFill>
        <p:spPr>
          <a:xfrm>
            <a:off x="1503871" y="4888434"/>
            <a:ext cx="2743200" cy="1883170"/>
          </a:xfrm>
          <a:prstGeom prst="rect">
            <a:avLst/>
          </a:prstGeom>
        </p:spPr>
      </p:pic>
      <p:sp>
        <p:nvSpPr>
          <p:cNvPr id="2" name="Title 1">
            <a:extLst>
              <a:ext uri="{FF2B5EF4-FFF2-40B4-BE49-F238E27FC236}">
                <a16:creationId xmlns:a16="http://schemas.microsoft.com/office/drawing/2014/main" id="{B4F7C85A-9469-F689-F7C8-BD78F384EA60}"/>
              </a:ext>
            </a:extLst>
          </p:cNvPr>
          <p:cNvSpPr>
            <a:spLocks noGrp="1"/>
          </p:cNvSpPr>
          <p:nvPr>
            <p:ph type="title"/>
          </p:nvPr>
        </p:nvSpPr>
        <p:spPr/>
        <p:txBody>
          <a:bodyPr/>
          <a:lstStyle/>
          <a:p>
            <a:r>
              <a:rPr lang="en-US">
                <a:cs typeface="Calibri Light"/>
              </a:rPr>
              <a:t>Verifying our implementation of the model</a:t>
            </a:r>
            <a:endParaRPr lang="en-US"/>
          </a:p>
        </p:txBody>
      </p:sp>
      <p:sp>
        <p:nvSpPr>
          <p:cNvPr id="3" name="Content Placeholder 2">
            <a:extLst>
              <a:ext uri="{FF2B5EF4-FFF2-40B4-BE49-F238E27FC236}">
                <a16:creationId xmlns:a16="http://schemas.microsoft.com/office/drawing/2014/main" id="{A173D1F1-A462-D4DC-1FC7-E667E612615A}"/>
              </a:ext>
            </a:extLst>
          </p:cNvPr>
          <p:cNvSpPr>
            <a:spLocks noGrp="1"/>
          </p:cNvSpPr>
          <p:nvPr>
            <p:ph idx="1"/>
          </p:nvPr>
        </p:nvSpPr>
        <p:spPr>
          <a:xfrm>
            <a:off x="838200" y="1825625"/>
            <a:ext cx="4275827" cy="4351338"/>
          </a:xfrm>
        </p:spPr>
        <p:txBody>
          <a:bodyPr vert="horz" lIns="91440" tIns="45720" rIns="91440" bIns="45720" rtlCol="0" anchor="t">
            <a:normAutofit/>
          </a:bodyPr>
          <a:lstStyle/>
          <a:p>
            <a:r>
              <a:rPr lang="en-US">
                <a:cs typeface="Calibri"/>
              </a:rPr>
              <a:t>When </a:t>
            </a:r>
            <a:r>
              <a:rPr lang="en-US" err="1">
                <a:cs typeface="Calibri"/>
              </a:rPr>
              <a:t>initialised</a:t>
            </a:r>
            <a:r>
              <a:rPr lang="en-US">
                <a:cs typeface="Calibri"/>
              </a:rPr>
              <a:t> at psi=20 degrees, the robot fell over in 0.3s -&gt;</a:t>
            </a:r>
          </a:p>
          <a:p>
            <a:r>
              <a:rPr lang="en-US">
                <a:cs typeface="Calibri"/>
              </a:rPr>
              <a:t>The yaw angle model (independent from the 1D inverted pendulum) at opposite input voltages:</a:t>
            </a:r>
          </a:p>
          <a:p>
            <a:endParaRPr lang="en-US">
              <a:cs typeface="Calibri"/>
            </a:endParaRPr>
          </a:p>
        </p:txBody>
      </p:sp>
      <p:pic>
        <p:nvPicPr>
          <p:cNvPr id="5" name="Picture 5" descr="Chart, line chart&#10;&#10;Description automatically generated">
            <a:extLst>
              <a:ext uri="{FF2B5EF4-FFF2-40B4-BE49-F238E27FC236}">
                <a16:creationId xmlns:a16="http://schemas.microsoft.com/office/drawing/2014/main" id="{B13BEFC1-18A3-D3CF-1537-DAB4599ACC49}"/>
              </a:ext>
            </a:extLst>
          </p:cNvPr>
          <p:cNvPicPr>
            <a:picLocks noChangeAspect="1"/>
          </p:cNvPicPr>
          <p:nvPr/>
        </p:nvPicPr>
        <p:blipFill>
          <a:blip r:embed="rId4"/>
          <a:stretch>
            <a:fillRect/>
          </a:stretch>
        </p:blipFill>
        <p:spPr>
          <a:xfrm>
            <a:off x="5126966" y="1703176"/>
            <a:ext cx="6308784" cy="4328665"/>
          </a:xfrm>
          <a:prstGeom prst="rect">
            <a:avLst/>
          </a:prstGeom>
        </p:spPr>
      </p:pic>
    </p:spTree>
    <p:extLst>
      <p:ext uri="{BB962C8B-B14F-4D97-AF65-F5344CB8AC3E}">
        <p14:creationId xmlns:p14="http://schemas.microsoft.com/office/powerpoint/2010/main" val="198448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8838-E54E-A258-2332-92E774D40792}"/>
              </a:ext>
            </a:extLst>
          </p:cNvPr>
          <p:cNvSpPr>
            <a:spLocks noGrp="1"/>
          </p:cNvSpPr>
          <p:nvPr>
            <p:ph type="title"/>
          </p:nvPr>
        </p:nvSpPr>
        <p:spPr/>
        <p:txBody>
          <a:bodyPr/>
          <a:lstStyle/>
          <a:p>
            <a:r>
              <a:rPr lang="en-US">
                <a:cs typeface="Calibri Light"/>
              </a:rPr>
              <a:t>PID Controller</a:t>
            </a:r>
            <a:endParaRPr lang="en-US"/>
          </a:p>
        </p:txBody>
      </p:sp>
      <p:pic>
        <p:nvPicPr>
          <p:cNvPr id="4" name="Picture 4" descr="Diagram, schematic&#10;&#10;Description automatically generated">
            <a:extLst>
              <a:ext uri="{FF2B5EF4-FFF2-40B4-BE49-F238E27FC236}">
                <a16:creationId xmlns:a16="http://schemas.microsoft.com/office/drawing/2014/main" id="{6CBBDC52-B179-9E14-1691-77B4C3B27F25}"/>
              </a:ext>
            </a:extLst>
          </p:cNvPr>
          <p:cNvPicPr>
            <a:picLocks noGrp="1" noChangeAspect="1"/>
          </p:cNvPicPr>
          <p:nvPr>
            <p:ph idx="1"/>
          </p:nvPr>
        </p:nvPicPr>
        <p:blipFill>
          <a:blip r:embed="rId3"/>
          <a:stretch>
            <a:fillRect/>
          </a:stretch>
        </p:blipFill>
        <p:spPr>
          <a:xfrm>
            <a:off x="4389407" y="372281"/>
            <a:ext cx="6763110" cy="1708364"/>
          </a:xfrm>
        </p:spPr>
      </p:pic>
      <p:pic>
        <p:nvPicPr>
          <p:cNvPr id="5" name="Picture 5" descr="Chart, line chart&#10;&#10;Description automatically generated">
            <a:extLst>
              <a:ext uri="{FF2B5EF4-FFF2-40B4-BE49-F238E27FC236}">
                <a16:creationId xmlns:a16="http://schemas.microsoft.com/office/drawing/2014/main" id="{D52CEB67-C002-731D-F18E-A6F55CB70BC4}"/>
              </a:ext>
            </a:extLst>
          </p:cNvPr>
          <p:cNvPicPr>
            <a:picLocks noChangeAspect="1"/>
          </p:cNvPicPr>
          <p:nvPr/>
        </p:nvPicPr>
        <p:blipFill>
          <a:blip r:embed="rId4"/>
          <a:stretch>
            <a:fillRect/>
          </a:stretch>
        </p:blipFill>
        <p:spPr>
          <a:xfrm>
            <a:off x="1446364" y="2183204"/>
            <a:ext cx="9169876" cy="4490046"/>
          </a:xfrm>
          <a:prstGeom prst="rect">
            <a:avLst/>
          </a:prstGeom>
        </p:spPr>
      </p:pic>
    </p:spTree>
    <p:extLst>
      <p:ext uri="{BB962C8B-B14F-4D97-AF65-F5344CB8AC3E}">
        <p14:creationId xmlns:p14="http://schemas.microsoft.com/office/powerpoint/2010/main" val="346663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id="{35C5E4A5-678E-37F4-8B68-EDAD0F5F8E79}"/>
              </a:ext>
            </a:extLst>
          </p:cNvPr>
          <p:cNvPicPr>
            <a:picLocks noGrp="1" noChangeAspect="1"/>
          </p:cNvPicPr>
          <p:nvPr>
            <p:ph idx="1"/>
          </p:nvPr>
        </p:nvPicPr>
        <p:blipFill>
          <a:blip r:embed="rId3"/>
          <a:stretch>
            <a:fillRect/>
          </a:stretch>
        </p:blipFill>
        <p:spPr>
          <a:xfrm>
            <a:off x="184532" y="2530116"/>
            <a:ext cx="5108710" cy="3445565"/>
          </a:xfrm>
        </p:spPr>
      </p:pic>
      <p:pic>
        <p:nvPicPr>
          <p:cNvPr id="5" name="Picture 5" descr="Chart&#10;&#10;Description automatically generated">
            <a:extLst>
              <a:ext uri="{FF2B5EF4-FFF2-40B4-BE49-F238E27FC236}">
                <a16:creationId xmlns:a16="http://schemas.microsoft.com/office/drawing/2014/main" id="{8389A617-5EC8-A05F-E9A7-A59B85AFB994}"/>
              </a:ext>
            </a:extLst>
          </p:cNvPr>
          <p:cNvPicPr>
            <a:picLocks noChangeAspect="1"/>
          </p:cNvPicPr>
          <p:nvPr/>
        </p:nvPicPr>
        <p:blipFill>
          <a:blip r:embed="rId4"/>
          <a:stretch>
            <a:fillRect/>
          </a:stretch>
        </p:blipFill>
        <p:spPr>
          <a:xfrm>
            <a:off x="5745192" y="2536286"/>
            <a:ext cx="5748067" cy="3424447"/>
          </a:xfrm>
          <a:prstGeom prst="rect">
            <a:avLst/>
          </a:prstGeom>
        </p:spPr>
      </p:pic>
      <p:sp>
        <p:nvSpPr>
          <p:cNvPr id="6" name="TextBox 5">
            <a:extLst>
              <a:ext uri="{FF2B5EF4-FFF2-40B4-BE49-F238E27FC236}">
                <a16:creationId xmlns:a16="http://schemas.microsoft.com/office/drawing/2014/main" id="{27C74735-34DB-8EC1-10A4-57DA5C163ECA}"/>
              </a:ext>
            </a:extLst>
          </p:cNvPr>
          <p:cNvSpPr txBox="1"/>
          <p:nvPr/>
        </p:nvSpPr>
        <p:spPr>
          <a:xfrm>
            <a:off x="1503872" y="19351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Psi noise power 0.1:</a:t>
            </a:r>
          </a:p>
        </p:txBody>
      </p:sp>
      <p:sp>
        <p:nvSpPr>
          <p:cNvPr id="7" name="TextBox 6">
            <a:extLst>
              <a:ext uri="{FF2B5EF4-FFF2-40B4-BE49-F238E27FC236}">
                <a16:creationId xmlns:a16="http://schemas.microsoft.com/office/drawing/2014/main" id="{AD30F9A0-AC1B-0ED4-E682-3DE53D30D8EF}"/>
              </a:ext>
            </a:extLst>
          </p:cNvPr>
          <p:cNvSpPr txBox="1"/>
          <p:nvPr/>
        </p:nvSpPr>
        <p:spPr>
          <a:xfrm>
            <a:off x="7240437" y="19351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Theta noise power 90</a:t>
            </a:r>
          </a:p>
        </p:txBody>
      </p:sp>
      <p:sp>
        <p:nvSpPr>
          <p:cNvPr id="3" name="TextBox 2">
            <a:extLst>
              <a:ext uri="{FF2B5EF4-FFF2-40B4-BE49-F238E27FC236}">
                <a16:creationId xmlns:a16="http://schemas.microsoft.com/office/drawing/2014/main" id="{E9E5E08A-393A-66DC-779B-9BD19519C269}"/>
              </a:ext>
            </a:extLst>
          </p:cNvPr>
          <p:cNvSpPr txBox="1"/>
          <p:nvPr/>
        </p:nvSpPr>
        <p:spPr>
          <a:xfrm>
            <a:off x="2680447" y="6311153"/>
            <a:ext cx="74424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Noise in the second (psi) PID controller amplifies the noise in the first (theta) PID</a:t>
            </a:r>
          </a:p>
        </p:txBody>
      </p:sp>
      <p:pic>
        <p:nvPicPr>
          <p:cNvPr id="9" name="Picture 4" descr="Diagram, schematic&#10;&#10;Description automatically generated">
            <a:extLst>
              <a:ext uri="{FF2B5EF4-FFF2-40B4-BE49-F238E27FC236}">
                <a16:creationId xmlns:a16="http://schemas.microsoft.com/office/drawing/2014/main" id="{9B1AB9C4-B7AB-1EAB-C559-8E5E66C7811A}"/>
              </a:ext>
            </a:extLst>
          </p:cNvPr>
          <p:cNvPicPr>
            <a:picLocks noChangeAspect="1"/>
          </p:cNvPicPr>
          <p:nvPr/>
        </p:nvPicPr>
        <p:blipFill>
          <a:blip r:embed="rId5"/>
          <a:stretch>
            <a:fillRect/>
          </a:stretch>
        </p:blipFill>
        <p:spPr>
          <a:xfrm>
            <a:off x="5124513" y="175057"/>
            <a:ext cx="6763110" cy="1708364"/>
          </a:xfrm>
          <a:prstGeom prst="rect">
            <a:avLst/>
          </a:prstGeom>
        </p:spPr>
      </p:pic>
      <p:sp>
        <p:nvSpPr>
          <p:cNvPr id="2" name="Title 1">
            <a:extLst>
              <a:ext uri="{FF2B5EF4-FFF2-40B4-BE49-F238E27FC236}">
                <a16:creationId xmlns:a16="http://schemas.microsoft.com/office/drawing/2014/main" id="{04CA070C-C632-2B62-5BA2-F6B28CE5728F}"/>
              </a:ext>
            </a:extLst>
          </p:cNvPr>
          <p:cNvSpPr>
            <a:spLocks noGrp="1"/>
          </p:cNvSpPr>
          <p:nvPr>
            <p:ph type="title"/>
          </p:nvPr>
        </p:nvSpPr>
        <p:spPr/>
        <p:txBody>
          <a:bodyPr/>
          <a:lstStyle/>
          <a:p>
            <a:r>
              <a:rPr lang="en-US">
                <a:cs typeface="Calibri Light"/>
              </a:rPr>
              <a:t>PID Controller + Noise</a:t>
            </a:r>
            <a:endParaRPr lang="en-US"/>
          </a:p>
        </p:txBody>
      </p:sp>
      <p:sp>
        <p:nvSpPr>
          <p:cNvPr id="11" name="Rectangle: Rounded Corners 10">
            <a:extLst>
              <a:ext uri="{FF2B5EF4-FFF2-40B4-BE49-F238E27FC236}">
                <a16:creationId xmlns:a16="http://schemas.microsoft.com/office/drawing/2014/main" id="{F56F55BC-2630-70B5-DA4C-E688BED65438}"/>
              </a:ext>
            </a:extLst>
          </p:cNvPr>
          <p:cNvSpPr/>
          <p:nvPr/>
        </p:nvSpPr>
        <p:spPr>
          <a:xfrm>
            <a:off x="6421883" y="826054"/>
            <a:ext cx="752287" cy="70689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9D75D10-2B90-5FB8-8A93-EA5844F37F0A}"/>
              </a:ext>
            </a:extLst>
          </p:cNvPr>
          <p:cNvSpPr/>
          <p:nvPr/>
        </p:nvSpPr>
        <p:spPr>
          <a:xfrm>
            <a:off x="7605224" y="826054"/>
            <a:ext cx="752287" cy="70689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E529B3C-E22C-AD7D-7C15-5C51E331C523}"/>
              </a:ext>
            </a:extLst>
          </p:cNvPr>
          <p:cNvSpPr txBox="1"/>
          <p:nvPr/>
        </p:nvSpPr>
        <p:spPr>
          <a:xfrm>
            <a:off x="5127812" y="153296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Less sensitive to noise</a:t>
            </a:r>
          </a:p>
        </p:txBody>
      </p:sp>
      <p:sp>
        <p:nvSpPr>
          <p:cNvPr id="17" name="TextBox 16">
            <a:extLst>
              <a:ext uri="{FF2B5EF4-FFF2-40B4-BE49-F238E27FC236}">
                <a16:creationId xmlns:a16="http://schemas.microsoft.com/office/drawing/2014/main" id="{02C9BBCC-23D9-6E6C-8565-4B3BB261E6D9}"/>
              </a:ext>
            </a:extLst>
          </p:cNvPr>
          <p:cNvSpPr txBox="1"/>
          <p:nvPr/>
        </p:nvSpPr>
        <p:spPr>
          <a:xfrm>
            <a:off x="7341534" y="54628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More sensitive to noise</a:t>
            </a:r>
            <a:endParaRPr lang="en-US"/>
          </a:p>
        </p:txBody>
      </p:sp>
    </p:spTree>
    <p:extLst>
      <p:ext uri="{BB962C8B-B14F-4D97-AF65-F5344CB8AC3E}">
        <p14:creationId xmlns:p14="http://schemas.microsoft.com/office/powerpoint/2010/main" val="272881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B79B-6EDF-369D-6223-63FB1F97C6F1}"/>
              </a:ext>
            </a:extLst>
          </p:cNvPr>
          <p:cNvSpPr>
            <a:spLocks noGrp="1"/>
          </p:cNvSpPr>
          <p:nvPr>
            <p:ph type="title"/>
          </p:nvPr>
        </p:nvSpPr>
        <p:spPr/>
        <p:txBody>
          <a:bodyPr/>
          <a:lstStyle/>
          <a:p>
            <a:r>
              <a:rPr lang="en-US">
                <a:cs typeface="Calibri Light"/>
              </a:rPr>
              <a:t>MPC Controller</a:t>
            </a:r>
            <a:endParaRPr lang="en-US"/>
          </a:p>
        </p:txBody>
      </p:sp>
      <p:sp>
        <p:nvSpPr>
          <p:cNvPr id="3" name="Content Placeholder 2">
            <a:extLst>
              <a:ext uri="{FF2B5EF4-FFF2-40B4-BE49-F238E27FC236}">
                <a16:creationId xmlns:a16="http://schemas.microsoft.com/office/drawing/2014/main" id="{74180B6A-91CA-AE40-8377-51B4810B3E18}"/>
              </a:ext>
            </a:extLst>
          </p:cNvPr>
          <p:cNvSpPr>
            <a:spLocks noGrp="1"/>
          </p:cNvSpPr>
          <p:nvPr>
            <p:ph idx="1"/>
          </p:nvPr>
        </p:nvSpPr>
        <p:spPr>
          <a:xfrm>
            <a:off x="838200" y="1825625"/>
            <a:ext cx="3585714" cy="4351338"/>
          </a:xfrm>
        </p:spPr>
        <p:txBody>
          <a:bodyPr vert="horz" lIns="91440" tIns="45720" rIns="91440" bIns="45720" rtlCol="0" anchor="t">
            <a:normAutofit/>
          </a:bodyPr>
          <a:lstStyle/>
          <a:p>
            <a:r>
              <a:rPr lang="en-US">
                <a:cs typeface="Calibri"/>
              </a:rPr>
              <a:t>Far better at tracking square wave than PID with no noise present</a:t>
            </a:r>
          </a:p>
        </p:txBody>
      </p:sp>
      <p:pic>
        <p:nvPicPr>
          <p:cNvPr id="4" name="Picture 4">
            <a:extLst>
              <a:ext uri="{FF2B5EF4-FFF2-40B4-BE49-F238E27FC236}">
                <a16:creationId xmlns:a16="http://schemas.microsoft.com/office/drawing/2014/main" id="{C31CA20A-3040-7357-7567-41353010FF19}"/>
              </a:ext>
            </a:extLst>
          </p:cNvPr>
          <p:cNvPicPr>
            <a:picLocks noChangeAspect="1"/>
          </p:cNvPicPr>
          <p:nvPr/>
        </p:nvPicPr>
        <p:blipFill>
          <a:blip r:embed="rId3"/>
          <a:stretch>
            <a:fillRect/>
          </a:stretch>
        </p:blipFill>
        <p:spPr>
          <a:xfrm>
            <a:off x="537714" y="3957559"/>
            <a:ext cx="3592946" cy="1325562"/>
          </a:xfrm>
          <a:prstGeom prst="rect">
            <a:avLst/>
          </a:prstGeom>
        </p:spPr>
      </p:pic>
      <p:pic>
        <p:nvPicPr>
          <p:cNvPr id="6" name="Picture 7" descr="Chart, line chart&#10;&#10;Description automatically generated">
            <a:extLst>
              <a:ext uri="{FF2B5EF4-FFF2-40B4-BE49-F238E27FC236}">
                <a16:creationId xmlns:a16="http://schemas.microsoft.com/office/drawing/2014/main" id="{7D98E097-4722-6010-F2A9-E5E90751CEC2}"/>
              </a:ext>
            </a:extLst>
          </p:cNvPr>
          <p:cNvPicPr>
            <a:picLocks noChangeAspect="1"/>
          </p:cNvPicPr>
          <p:nvPr/>
        </p:nvPicPr>
        <p:blipFill>
          <a:blip r:embed="rId4"/>
          <a:stretch>
            <a:fillRect/>
          </a:stretch>
        </p:blipFill>
        <p:spPr>
          <a:xfrm>
            <a:off x="4724400" y="2691882"/>
            <a:ext cx="7188998" cy="3856916"/>
          </a:xfrm>
          <a:prstGeom prst="rect">
            <a:avLst/>
          </a:prstGeom>
        </p:spPr>
      </p:pic>
      <p:pic>
        <p:nvPicPr>
          <p:cNvPr id="8" name="Picture 8" descr="Diagram, schematic&#10;&#10;Description automatically generated">
            <a:extLst>
              <a:ext uri="{FF2B5EF4-FFF2-40B4-BE49-F238E27FC236}">
                <a16:creationId xmlns:a16="http://schemas.microsoft.com/office/drawing/2014/main" id="{6AA4C05A-EB98-1B1E-B8CE-35C7ADB97457}"/>
              </a:ext>
            </a:extLst>
          </p:cNvPr>
          <p:cNvPicPr>
            <a:picLocks noChangeAspect="1"/>
          </p:cNvPicPr>
          <p:nvPr/>
        </p:nvPicPr>
        <p:blipFill>
          <a:blip r:embed="rId5"/>
          <a:stretch>
            <a:fillRect/>
          </a:stretch>
        </p:blipFill>
        <p:spPr>
          <a:xfrm>
            <a:off x="4474779" y="5797"/>
            <a:ext cx="7458635" cy="1979189"/>
          </a:xfrm>
          <a:prstGeom prst="rect">
            <a:avLst/>
          </a:prstGeom>
        </p:spPr>
      </p:pic>
    </p:spTree>
    <p:extLst>
      <p:ext uri="{BB962C8B-B14F-4D97-AF65-F5344CB8AC3E}">
        <p14:creationId xmlns:p14="http://schemas.microsoft.com/office/powerpoint/2010/main" val="237026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5DBD-3CCF-BF98-ED8D-693E09ED1201}"/>
              </a:ext>
            </a:extLst>
          </p:cNvPr>
          <p:cNvSpPr>
            <a:spLocks noGrp="1"/>
          </p:cNvSpPr>
          <p:nvPr>
            <p:ph type="title"/>
          </p:nvPr>
        </p:nvSpPr>
        <p:spPr/>
        <p:txBody>
          <a:bodyPr/>
          <a:lstStyle/>
          <a:p>
            <a:r>
              <a:rPr lang="en-US">
                <a:cs typeface="Calibri Light"/>
              </a:rPr>
              <a:t>MPC Controller with noise</a:t>
            </a:r>
            <a:endParaRPr lang="en-US"/>
          </a:p>
        </p:txBody>
      </p:sp>
      <p:sp>
        <p:nvSpPr>
          <p:cNvPr id="3" name="Content Placeholder 2">
            <a:extLst>
              <a:ext uri="{FF2B5EF4-FFF2-40B4-BE49-F238E27FC236}">
                <a16:creationId xmlns:a16="http://schemas.microsoft.com/office/drawing/2014/main" id="{DD3A1931-E724-3998-5298-7B296A88187E}"/>
              </a:ext>
            </a:extLst>
          </p:cNvPr>
          <p:cNvSpPr>
            <a:spLocks noGrp="1"/>
          </p:cNvSpPr>
          <p:nvPr>
            <p:ph idx="1"/>
          </p:nvPr>
        </p:nvSpPr>
        <p:spPr>
          <a:xfrm>
            <a:off x="838200" y="1825625"/>
            <a:ext cx="3767413" cy="4351338"/>
          </a:xfrm>
        </p:spPr>
        <p:txBody>
          <a:bodyPr vert="horz" lIns="91440" tIns="45720" rIns="91440" bIns="45720" rtlCol="0" anchor="t">
            <a:normAutofit fontScale="92500"/>
          </a:bodyPr>
          <a:lstStyle/>
          <a:p>
            <a:r>
              <a:rPr lang="en-US">
                <a:cs typeface="Calibri"/>
              </a:rPr>
              <a:t>MPC noise with theta and psi both affected by AWGN noise power 0.1. </a:t>
            </a:r>
          </a:p>
          <a:p>
            <a:r>
              <a:rPr lang="en-US">
                <a:cs typeface="Calibri"/>
              </a:rPr>
              <a:t>Overall, PID is more robust to noise than MPC</a:t>
            </a:r>
          </a:p>
          <a:p>
            <a:r>
              <a:rPr lang="en-US">
                <a:cs typeface="Calibri"/>
              </a:rPr>
              <a:t>However, when the MPC signal is averaged it still follows the reference more closely than PID under noise</a:t>
            </a:r>
          </a:p>
          <a:p>
            <a:endParaRPr lang="en-US">
              <a:cs typeface="Calibri"/>
            </a:endParaRPr>
          </a:p>
        </p:txBody>
      </p:sp>
      <p:pic>
        <p:nvPicPr>
          <p:cNvPr id="5" name="Picture 5" descr="Chart&#10;&#10;Description automatically generated">
            <a:extLst>
              <a:ext uri="{FF2B5EF4-FFF2-40B4-BE49-F238E27FC236}">
                <a16:creationId xmlns:a16="http://schemas.microsoft.com/office/drawing/2014/main" id="{88258D81-422E-7CAE-6748-F445CE00472E}"/>
              </a:ext>
            </a:extLst>
          </p:cNvPr>
          <p:cNvPicPr>
            <a:picLocks noChangeAspect="1"/>
          </p:cNvPicPr>
          <p:nvPr/>
        </p:nvPicPr>
        <p:blipFill>
          <a:blip r:embed="rId3"/>
          <a:stretch>
            <a:fillRect/>
          </a:stretch>
        </p:blipFill>
        <p:spPr>
          <a:xfrm>
            <a:off x="4584674" y="1585354"/>
            <a:ext cx="7404847" cy="4434763"/>
          </a:xfrm>
          <a:prstGeom prst="rect">
            <a:avLst/>
          </a:prstGeom>
        </p:spPr>
      </p:pic>
    </p:spTree>
    <p:extLst>
      <p:ext uri="{BB962C8B-B14F-4D97-AF65-F5344CB8AC3E}">
        <p14:creationId xmlns:p14="http://schemas.microsoft.com/office/powerpoint/2010/main" val="135384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37CE-2D5E-B6A1-B37E-838966DFFB78}"/>
              </a:ext>
            </a:extLst>
          </p:cNvPr>
          <p:cNvSpPr>
            <a:spLocks noGrp="1"/>
          </p:cNvSpPr>
          <p:nvPr>
            <p:ph type="title"/>
          </p:nvPr>
        </p:nvSpPr>
        <p:spPr/>
        <p:txBody>
          <a:bodyPr/>
          <a:lstStyle/>
          <a:p>
            <a:r>
              <a:rPr lang="en-US">
                <a:cs typeface="Calibri Light"/>
              </a:rPr>
              <a:t>Part B – Controlling </a:t>
            </a:r>
            <a:r>
              <a:rPr lang="en-US" err="1">
                <a:cs typeface="Calibri Light"/>
              </a:rPr>
              <a:t>Quanser</a:t>
            </a:r>
            <a:r>
              <a:rPr lang="en-US">
                <a:cs typeface="Calibri Light"/>
              </a:rPr>
              <a:t> </a:t>
            </a:r>
            <a:r>
              <a:rPr lang="en-US" err="1">
                <a:cs typeface="Calibri Light"/>
              </a:rPr>
              <a:t>Qube</a:t>
            </a:r>
            <a:r>
              <a:rPr lang="en-US">
                <a:cs typeface="Calibri Light"/>
              </a:rPr>
              <a:t> Servo</a:t>
            </a:r>
            <a:endParaRPr lang="en-US"/>
          </a:p>
        </p:txBody>
      </p:sp>
      <p:sp>
        <p:nvSpPr>
          <p:cNvPr id="3" name="Content Placeholder 2">
            <a:extLst>
              <a:ext uri="{FF2B5EF4-FFF2-40B4-BE49-F238E27FC236}">
                <a16:creationId xmlns:a16="http://schemas.microsoft.com/office/drawing/2014/main" id="{442FF2AE-1993-B189-AE27-E5124040A258}"/>
              </a:ext>
            </a:extLst>
          </p:cNvPr>
          <p:cNvSpPr>
            <a:spLocks noGrp="1"/>
          </p:cNvSpPr>
          <p:nvPr>
            <p:ph idx="1"/>
          </p:nvPr>
        </p:nvSpPr>
        <p:spPr>
          <a:xfrm>
            <a:off x="838200" y="1825625"/>
            <a:ext cx="4965123" cy="4351338"/>
          </a:xfrm>
        </p:spPr>
        <p:txBody>
          <a:bodyPr vert="horz" lIns="91440" tIns="45720" rIns="91440" bIns="45720" rtlCol="0" anchor="t">
            <a:normAutofit/>
          </a:bodyPr>
          <a:lstStyle/>
          <a:p>
            <a:pPr marL="0" indent="0">
              <a:buNone/>
            </a:pPr>
            <a:r>
              <a:rPr lang="en-US">
                <a:cs typeface="Calibri"/>
              </a:rPr>
              <a:t>The task:</a:t>
            </a:r>
          </a:p>
          <a:p>
            <a:r>
              <a:rPr lang="en-US">
                <a:cs typeface="Calibri"/>
              </a:rPr>
              <a:t>To understand the mathematical model</a:t>
            </a:r>
          </a:p>
          <a:p>
            <a:r>
              <a:rPr lang="en-US">
                <a:cs typeface="Calibri"/>
              </a:rPr>
              <a:t>Control either rotary pendulum or disc using LQR, MPC, ILC</a:t>
            </a:r>
          </a:p>
          <a:p>
            <a:r>
              <a:rPr lang="en-US">
                <a:cs typeface="Calibri"/>
              </a:rPr>
              <a:t>Reflect on the performance of different control techniques</a:t>
            </a:r>
          </a:p>
        </p:txBody>
      </p:sp>
      <p:pic>
        <p:nvPicPr>
          <p:cNvPr id="4" name="Picture 4" descr="Text&#10;&#10;Description automatically generated">
            <a:extLst>
              <a:ext uri="{FF2B5EF4-FFF2-40B4-BE49-F238E27FC236}">
                <a16:creationId xmlns:a16="http://schemas.microsoft.com/office/drawing/2014/main" id="{83B5FF15-3D15-97A0-73E1-7E1DBDDF08F6}"/>
              </a:ext>
            </a:extLst>
          </p:cNvPr>
          <p:cNvPicPr>
            <a:picLocks noChangeAspect="1"/>
          </p:cNvPicPr>
          <p:nvPr/>
        </p:nvPicPr>
        <p:blipFill>
          <a:blip r:embed="rId3"/>
          <a:stretch>
            <a:fillRect/>
          </a:stretch>
        </p:blipFill>
        <p:spPr>
          <a:xfrm>
            <a:off x="2570399" y="5124515"/>
            <a:ext cx="1175905" cy="1520786"/>
          </a:xfrm>
          <a:prstGeom prst="rect">
            <a:avLst/>
          </a:prstGeom>
        </p:spPr>
      </p:pic>
      <p:pic>
        <p:nvPicPr>
          <p:cNvPr id="5" name="Picture 5" descr="Chart, radar chart&#10;&#10;Description automatically generated">
            <a:extLst>
              <a:ext uri="{FF2B5EF4-FFF2-40B4-BE49-F238E27FC236}">
                <a16:creationId xmlns:a16="http://schemas.microsoft.com/office/drawing/2014/main" id="{E056228E-4F6E-F41B-EEF3-C712AC1C35DC}"/>
              </a:ext>
            </a:extLst>
          </p:cNvPr>
          <p:cNvPicPr>
            <a:picLocks noChangeAspect="1"/>
          </p:cNvPicPr>
          <p:nvPr/>
        </p:nvPicPr>
        <p:blipFill>
          <a:blip r:embed="rId4"/>
          <a:stretch>
            <a:fillRect/>
          </a:stretch>
        </p:blipFill>
        <p:spPr>
          <a:xfrm>
            <a:off x="5903343" y="1708808"/>
            <a:ext cx="5748067" cy="4748723"/>
          </a:xfrm>
          <a:prstGeom prst="rect">
            <a:avLst/>
          </a:prstGeom>
        </p:spPr>
      </p:pic>
    </p:spTree>
    <p:extLst>
      <p:ext uri="{BB962C8B-B14F-4D97-AF65-F5344CB8AC3E}">
        <p14:creationId xmlns:p14="http://schemas.microsoft.com/office/powerpoint/2010/main" val="60167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D90B-BCE7-34A1-E797-F3FBD4EAF651}"/>
              </a:ext>
            </a:extLst>
          </p:cNvPr>
          <p:cNvSpPr>
            <a:spLocks noGrp="1"/>
          </p:cNvSpPr>
          <p:nvPr>
            <p:ph type="title"/>
          </p:nvPr>
        </p:nvSpPr>
        <p:spPr/>
        <p:txBody>
          <a:bodyPr/>
          <a:lstStyle/>
          <a:p>
            <a:r>
              <a:rPr lang="en-US">
                <a:cs typeface="Calibri Light"/>
              </a:rPr>
              <a:t>Simulating LQR</a:t>
            </a:r>
            <a:endParaRPr lang="en-US"/>
          </a:p>
        </p:txBody>
      </p:sp>
      <p:sp>
        <p:nvSpPr>
          <p:cNvPr id="3" name="Content Placeholder 2">
            <a:extLst>
              <a:ext uri="{FF2B5EF4-FFF2-40B4-BE49-F238E27FC236}">
                <a16:creationId xmlns:a16="http://schemas.microsoft.com/office/drawing/2014/main" id="{665F3B06-D216-31D7-2FD4-A997873D3DB5}"/>
              </a:ext>
            </a:extLst>
          </p:cNvPr>
          <p:cNvSpPr>
            <a:spLocks noGrp="1"/>
          </p:cNvSpPr>
          <p:nvPr>
            <p:ph idx="1"/>
          </p:nvPr>
        </p:nvSpPr>
        <p:spPr>
          <a:xfrm>
            <a:off x="698810" y="1360991"/>
            <a:ext cx="4060167" cy="4351338"/>
          </a:xfrm>
        </p:spPr>
        <p:txBody>
          <a:bodyPr vert="horz" lIns="91440" tIns="45720" rIns="91440" bIns="45720" rtlCol="0" anchor="t">
            <a:normAutofit/>
          </a:bodyPr>
          <a:lstStyle/>
          <a:p>
            <a:r>
              <a:rPr lang="en-US">
                <a:cs typeface="Calibri"/>
              </a:rPr>
              <a:t>Used LabVIEW LQR block to produce an ideal starting gain for Q,R = I</a:t>
            </a:r>
          </a:p>
          <a:p>
            <a:r>
              <a:rPr lang="en-US">
                <a:cs typeface="Calibri"/>
              </a:rPr>
              <a:t>Tuned gain in simulation to reduce instability in the pendulum angle graph</a:t>
            </a:r>
          </a:p>
        </p:txBody>
      </p:sp>
      <p:pic>
        <p:nvPicPr>
          <p:cNvPr id="6" name="Picture 6" descr="Chart&#10;&#10;Description automatically generated">
            <a:extLst>
              <a:ext uri="{FF2B5EF4-FFF2-40B4-BE49-F238E27FC236}">
                <a16:creationId xmlns:a16="http://schemas.microsoft.com/office/drawing/2014/main" id="{7A346656-0BB7-E57A-F8C1-DE55595A5CA9}"/>
              </a:ext>
            </a:extLst>
          </p:cNvPr>
          <p:cNvPicPr>
            <a:picLocks noChangeAspect="1"/>
          </p:cNvPicPr>
          <p:nvPr/>
        </p:nvPicPr>
        <p:blipFill>
          <a:blip r:embed="rId3"/>
          <a:stretch>
            <a:fillRect/>
          </a:stretch>
        </p:blipFill>
        <p:spPr>
          <a:xfrm>
            <a:off x="356840" y="4227743"/>
            <a:ext cx="2743200" cy="1933731"/>
          </a:xfrm>
          <a:prstGeom prst="rect">
            <a:avLst/>
          </a:prstGeom>
        </p:spPr>
      </p:pic>
      <p:pic>
        <p:nvPicPr>
          <p:cNvPr id="7" name="Picture 7" descr="Graphical user interface, text&#10;&#10;Description automatically generated">
            <a:extLst>
              <a:ext uri="{FF2B5EF4-FFF2-40B4-BE49-F238E27FC236}">
                <a16:creationId xmlns:a16="http://schemas.microsoft.com/office/drawing/2014/main" id="{02D9C16B-CAA9-F6B2-30F1-0B2882B0133C}"/>
              </a:ext>
            </a:extLst>
          </p:cNvPr>
          <p:cNvPicPr>
            <a:picLocks noChangeAspect="1"/>
          </p:cNvPicPr>
          <p:nvPr/>
        </p:nvPicPr>
        <p:blipFill>
          <a:blip r:embed="rId4"/>
          <a:stretch>
            <a:fillRect/>
          </a:stretch>
        </p:blipFill>
        <p:spPr>
          <a:xfrm>
            <a:off x="5244790" y="478397"/>
            <a:ext cx="6664712" cy="2472205"/>
          </a:xfrm>
          <a:prstGeom prst="rect">
            <a:avLst/>
          </a:prstGeom>
        </p:spPr>
      </p:pic>
      <p:pic>
        <p:nvPicPr>
          <p:cNvPr id="8" name="Picture 8" descr="Diagram&#10;&#10;Description automatically generated">
            <a:extLst>
              <a:ext uri="{FF2B5EF4-FFF2-40B4-BE49-F238E27FC236}">
                <a16:creationId xmlns:a16="http://schemas.microsoft.com/office/drawing/2014/main" id="{CC85E49B-647F-6715-3EDD-0A2433F7F9B3}"/>
              </a:ext>
            </a:extLst>
          </p:cNvPr>
          <p:cNvPicPr>
            <a:picLocks noChangeAspect="1"/>
          </p:cNvPicPr>
          <p:nvPr/>
        </p:nvPicPr>
        <p:blipFill>
          <a:blip r:embed="rId5"/>
          <a:stretch>
            <a:fillRect/>
          </a:stretch>
        </p:blipFill>
        <p:spPr>
          <a:xfrm>
            <a:off x="3237571" y="3971268"/>
            <a:ext cx="8950710" cy="2604661"/>
          </a:xfrm>
          <a:prstGeom prst="rect">
            <a:avLst/>
          </a:prstGeom>
        </p:spPr>
      </p:pic>
      <p:sp>
        <p:nvSpPr>
          <p:cNvPr id="9" name="TextBox 8">
            <a:extLst>
              <a:ext uri="{FF2B5EF4-FFF2-40B4-BE49-F238E27FC236}">
                <a16:creationId xmlns:a16="http://schemas.microsoft.com/office/drawing/2014/main" id="{C2110DD0-FFF6-6E1D-11CE-3C1FFDDFEDDD}"/>
              </a:ext>
            </a:extLst>
          </p:cNvPr>
          <p:cNvSpPr txBox="1"/>
          <p:nvPr/>
        </p:nvSpPr>
        <p:spPr>
          <a:xfrm>
            <a:off x="8683083" y="35442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Quantifying performance</a:t>
            </a:r>
          </a:p>
        </p:txBody>
      </p:sp>
      <p:sp>
        <p:nvSpPr>
          <p:cNvPr id="11" name="Rectangle: Rounded Corners 10">
            <a:extLst>
              <a:ext uri="{FF2B5EF4-FFF2-40B4-BE49-F238E27FC236}">
                <a16:creationId xmlns:a16="http://schemas.microsoft.com/office/drawing/2014/main" id="{BB9C9A28-9B13-519F-5976-272FA9BB7824}"/>
              </a:ext>
            </a:extLst>
          </p:cNvPr>
          <p:cNvSpPr/>
          <p:nvPr/>
        </p:nvSpPr>
        <p:spPr>
          <a:xfrm>
            <a:off x="7433239" y="3919758"/>
            <a:ext cx="4734198" cy="175779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10A66E3-D969-20F3-8F01-25C799BC953B}"/>
              </a:ext>
            </a:extLst>
          </p:cNvPr>
          <p:cNvSpPr/>
          <p:nvPr/>
        </p:nvSpPr>
        <p:spPr>
          <a:xfrm>
            <a:off x="3232945" y="4189245"/>
            <a:ext cx="3563321" cy="137679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41D511-71F0-E5C7-512D-DD65C15550B3}"/>
              </a:ext>
            </a:extLst>
          </p:cNvPr>
          <p:cNvSpPr txBox="1"/>
          <p:nvPr/>
        </p:nvSpPr>
        <p:spPr>
          <a:xfrm>
            <a:off x="3869472" y="37858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Control loop</a:t>
            </a:r>
          </a:p>
        </p:txBody>
      </p:sp>
    </p:spTree>
    <p:extLst>
      <p:ext uri="{BB962C8B-B14F-4D97-AF65-F5344CB8AC3E}">
        <p14:creationId xmlns:p14="http://schemas.microsoft.com/office/powerpoint/2010/main" val="3669513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1706</Words>
  <Application>Microsoft Macintosh PowerPoint</Application>
  <PresentationFormat>Widescreen</PresentationFormat>
  <Paragraphs>152</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ELEC6228 Design Project</vt:lpstr>
      <vt:lpstr>Part A – Controlling Lego Mindstorms NXT</vt:lpstr>
      <vt:lpstr>Verifying our implementation of the model</vt:lpstr>
      <vt:lpstr>PID Controller</vt:lpstr>
      <vt:lpstr>PID Controller + Noise</vt:lpstr>
      <vt:lpstr>MPC Controller</vt:lpstr>
      <vt:lpstr>MPC Controller with noise</vt:lpstr>
      <vt:lpstr>Part B – Controlling Quanser Qube Servo</vt:lpstr>
      <vt:lpstr>Simulating LQR</vt:lpstr>
      <vt:lpstr>Applying LQR to the Qube</vt:lpstr>
      <vt:lpstr>Tuning LQR for Optimal Performance</vt:lpstr>
      <vt:lpstr>MPC Design Choices</vt:lpstr>
      <vt:lpstr>Simulating MPC</vt:lpstr>
      <vt:lpstr>MPC Simulation Results (Q,R = 1)</vt:lpstr>
      <vt:lpstr>More MPC Simulation  - Output Constraints</vt:lpstr>
      <vt:lpstr>MPC On Qube Servo</vt:lpstr>
      <vt:lpstr>Tuning MPC for optimal performance</vt:lpstr>
      <vt:lpstr>ILC</vt:lpstr>
      <vt:lpstr>ILC Simulation 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Oliver Schamp (oras1u18)</cp:lastModifiedBy>
  <cp:revision>2</cp:revision>
  <dcterms:created xsi:type="dcterms:W3CDTF">2022-05-02T16:51:06Z</dcterms:created>
  <dcterms:modified xsi:type="dcterms:W3CDTF">2022-08-16T17:45:46Z</dcterms:modified>
</cp:coreProperties>
</file>