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380" r:id="rId4"/>
    <p:sldId id="379" r:id="rId5"/>
    <p:sldId id="401" r:id="rId6"/>
    <p:sldId id="314" r:id="rId7"/>
    <p:sldId id="339" r:id="rId8"/>
    <p:sldId id="366" r:id="rId9"/>
    <p:sldId id="404" r:id="rId10"/>
    <p:sldId id="403" r:id="rId11"/>
    <p:sldId id="405" r:id="rId12"/>
    <p:sldId id="368" r:id="rId13"/>
    <p:sldId id="410" r:id="rId14"/>
    <p:sldId id="409" r:id="rId15"/>
    <p:sldId id="377" r:id="rId16"/>
    <p:sldId id="382" r:id="rId17"/>
    <p:sldId id="406" r:id="rId18"/>
    <p:sldId id="371" r:id="rId19"/>
    <p:sldId id="407" r:id="rId20"/>
    <p:sldId id="408" r:id="rId21"/>
    <p:sldId id="400" r:id="rId22"/>
    <p:sldId id="411" r:id="rId23"/>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0" autoAdjust="0"/>
    <p:restoredTop sz="94660"/>
  </p:normalViewPr>
  <p:slideViewPr>
    <p:cSldViewPr snapToGrid="0">
      <p:cViewPr varScale="1">
        <p:scale>
          <a:sx n="97" d="100"/>
          <a:sy n="97" d="100"/>
        </p:scale>
        <p:origin x="314" y="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3ADE3-6BAF-4707-91EF-116B688DFE5D}" type="doc">
      <dgm:prSet loTypeId="urn:microsoft.com/office/officeart/2008/layout/HorizontalMultiLevelHierarchy" loCatId="hierarchy" qsTypeId="urn:microsoft.com/office/officeart/2005/8/quickstyle/simple1" qsCatId="simple" csTypeId="urn:microsoft.com/office/officeart/2005/8/colors/accent6_5" csCatId="accent6" phldr="1"/>
      <dgm:spPr/>
      <dgm:t>
        <a:bodyPr/>
        <a:lstStyle/>
        <a:p>
          <a:endParaRPr lang="en-US"/>
        </a:p>
      </dgm:t>
    </dgm:pt>
    <dgm:pt modelId="{87268013-95C0-44C4-9920-A5903DB9BFE6}">
      <dgm:prSet phldrT="[Text]"/>
      <dgm:spPr>
        <a:solidFill>
          <a:schemeClr val="accent6">
            <a:lumMod val="20000"/>
            <a:lumOff val="80000"/>
            <a:alpha val="80000"/>
          </a:schemeClr>
        </a:solidFill>
      </dgm:spPr>
      <dgm:t>
        <a:bodyPr/>
        <a:lstStyle/>
        <a:p>
          <a:r>
            <a:rPr lang="en-US" b="1" dirty="0">
              <a:solidFill>
                <a:schemeClr val="tx1"/>
              </a:solidFill>
            </a:rPr>
            <a:t>Environmental</a:t>
          </a:r>
        </a:p>
      </dgm:t>
    </dgm:pt>
    <dgm:pt modelId="{36363E47-5540-4CE7-9590-0FD4020BA32D}" type="parTrans" cxnId="{71C34CC1-1438-4C13-A903-C4326C2722A5}">
      <dgm:prSet/>
      <dgm:spPr/>
      <dgm:t>
        <a:bodyPr/>
        <a:lstStyle/>
        <a:p>
          <a:endParaRPr lang="en-US"/>
        </a:p>
      </dgm:t>
    </dgm:pt>
    <dgm:pt modelId="{6EF3EA63-80AD-496B-968E-97FC15982DF2}" type="sibTrans" cxnId="{71C34CC1-1438-4C13-A903-C4326C2722A5}">
      <dgm:prSet/>
      <dgm:spPr/>
      <dgm:t>
        <a:bodyPr/>
        <a:lstStyle/>
        <a:p>
          <a:endParaRPr lang="en-US"/>
        </a:p>
      </dgm:t>
    </dgm:pt>
    <dgm:pt modelId="{802A5DE1-A6FA-49AF-B046-61FC5A2491AF}">
      <dgm:prSet phldrT="[Text]"/>
      <dgm:spPr>
        <a:solidFill>
          <a:schemeClr val="accent6">
            <a:lumMod val="20000"/>
            <a:lumOff val="80000"/>
            <a:alpha val="70000"/>
          </a:schemeClr>
        </a:solidFill>
      </dgm:spPr>
      <dgm:t>
        <a:bodyPr/>
        <a:lstStyle/>
        <a:p>
          <a:r>
            <a:rPr lang="en-US" b="1" dirty="0">
              <a:solidFill>
                <a:schemeClr val="tx1"/>
              </a:solidFill>
            </a:rPr>
            <a:t>Raw Material Sourcing/Land Use</a:t>
          </a:r>
        </a:p>
      </dgm:t>
    </dgm:pt>
    <dgm:pt modelId="{AF2F88E5-405E-46EC-8E3B-9434B332C289}" type="parTrans" cxnId="{1D1511EF-AF40-4141-A5F8-6B678831CF9A}">
      <dgm:prSet/>
      <dgm:spPr/>
      <dgm:t>
        <a:bodyPr/>
        <a:lstStyle/>
        <a:p>
          <a:endParaRPr lang="en-US" dirty="0"/>
        </a:p>
      </dgm:t>
    </dgm:pt>
    <dgm:pt modelId="{F5143B80-14C6-4868-B0F5-94CCA99B4ACF}" type="sibTrans" cxnId="{1D1511EF-AF40-4141-A5F8-6B678831CF9A}">
      <dgm:prSet/>
      <dgm:spPr/>
      <dgm:t>
        <a:bodyPr/>
        <a:lstStyle/>
        <a:p>
          <a:endParaRPr lang="en-US"/>
        </a:p>
      </dgm:t>
    </dgm:pt>
    <dgm:pt modelId="{AC924B16-85A8-404F-898C-EE69AE056DF5}">
      <dgm:prSet phldrT="[Text]"/>
      <dgm:spPr>
        <a:solidFill>
          <a:schemeClr val="accent6">
            <a:lumMod val="20000"/>
            <a:lumOff val="80000"/>
            <a:alpha val="70000"/>
          </a:schemeClr>
        </a:solidFill>
      </dgm:spPr>
      <dgm:t>
        <a:bodyPr/>
        <a:lstStyle/>
        <a:p>
          <a:r>
            <a:rPr lang="en-US" b="1" dirty="0">
              <a:solidFill>
                <a:schemeClr val="tx1"/>
              </a:solidFill>
            </a:rPr>
            <a:t>Opportunities: Green Building; Renewable Energy; Clean Tech</a:t>
          </a:r>
        </a:p>
      </dgm:t>
    </dgm:pt>
    <dgm:pt modelId="{6EDDBF2C-AB0E-4E0E-96A6-6F0DDC3A8EEB}" type="parTrans" cxnId="{2EBC4418-7144-4AB1-AFCB-E7ECA816A6D2}">
      <dgm:prSet/>
      <dgm:spPr/>
      <dgm:t>
        <a:bodyPr/>
        <a:lstStyle/>
        <a:p>
          <a:endParaRPr lang="en-US" dirty="0"/>
        </a:p>
      </dgm:t>
    </dgm:pt>
    <dgm:pt modelId="{EE57A9E2-C26D-459C-8E2F-E55523C504DD}" type="sibTrans" cxnId="{2EBC4418-7144-4AB1-AFCB-E7ECA816A6D2}">
      <dgm:prSet/>
      <dgm:spPr/>
      <dgm:t>
        <a:bodyPr/>
        <a:lstStyle/>
        <a:p>
          <a:endParaRPr lang="en-US"/>
        </a:p>
      </dgm:t>
    </dgm:pt>
    <dgm:pt modelId="{3E7D3A85-66FE-4096-921C-8FDA429669F8}">
      <dgm:prSet/>
      <dgm:spPr>
        <a:solidFill>
          <a:schemeClr val="accent6">
            <a:lumMod val="20000"/>
            <a:lumOff val="80000"/>
            <a:alpha val="70000"/>
          </a:schemeClr>
        </a:solidFill>
      </dgm:spPr>
      <dgm:t>
        <a:bodyPr/>
        <a:lstStyle/>
        <a:p>
          <a:r>
            <a:rPr lang="en-US" b="1" dirty="0">
              <a:solidFill>
                <a:schemeClr val="tx1"/>
              </a:solidFill>
            </a:rPr>
            <a:t>Water</a:t>
          </a:r>
          <a:r>
            <a:rPr lang="en-US" b="1" dirty="0"/>
            <a:t> </a:t>
          </a:r>
          <a:r>
            <a:rPr lang="en-US" b="1" dirty="0">
              <a:solidFill>
                <a:schemeClr val="tx1"/>
              </a:solidFill>
            </a:rPr>
            <a:t>Stress</a:t>
          </a:r>
        </a:p>
      </dgm:t>
    </dgm:pt>
    <dgm:pt modelId="{1EC5C3B6-DC94-47DC-AD5C-1D080721F0D9}" type="parTrans" cxnId="{752762ED-ECCB-4112-8185-7657ADBDDDCF}">
      <dgm:prSet/>
      <dgm:spPr/>
      <dgm:t>
        <a:bodyPr/>
        <a:lstStyle/>
        <a:p>
          <a:endParaRPr lang="en-US" dirty="0"/>
        </a:p>
      </dgm:t>
    </dgm:pt>
    <dgm:pt modelId="{FFD7E3BD-0D24-4B7E-BAEC-0947C174E6C2}" type="sibTrans" cxnId="{752762ED-ECCB-4112-8185-7657ADBDDDCF}">
      <dgm:prSet/>
      <dgm:spPr/>
      <dgm:t>
        <a:bodyPr/>
        <a:lstStyle/>
        <a:p>
          <a:endParaRPr lang="en-US"/>
        </a:p>
      </dgm:t>
    </dgm:pt>
    <dgm:pt modelId="{260EC3EC-BE10-4749-8DBB-D25B8C7D7CDA}">
      <dgm:prSet/>
      <dgm:spPr>
        <a:solidFill>
          <a:schemeClr val="accent6">
            <a:lumMod val="20000"/>
            <a:lumOff val="80000"/>
            <a:alpha val="70000"/>
          </a:schemeClr>
        </a:solidFill>
      </dgm:spPr>
      <dgm:t>
        <a:bodyPr/>
        <a:lstStyle/>
        <a:p>
          <a:r>
            <a:rPr lang="en-US" b="1" dirty="0">
              <a:solidFill>
                <a:schemeClr val="tx1"/>
              </a:solidFill>
            </a:rPr>
            <a:t>Emissions</a:t>
          </a:r>
        </a:p>
      </dgm:t>
    </dgm:pt>
    <dgm:pt modelId="{6AD51C2D-4C79-40C3-8949-8E871042955A}" type="parTrans" cxnId="{A21C362F-9AB7-4F09-83E9-8633013F4AA6}">
      <dgm:prSet/>
      <dgm:spPr/>
      <dgm:t>
        <a:bodyPr/>
        <a:lstStyle/>
        <a:p>
          <a:endParaRPr lang="en-US" dirty="0"/>
        </a:p>
      </dgm:t>
    </dgm:pt>
    <dgm:pt modelId="{C4D3E8F4-C0FD-41C6-A0D7-22EC43F8F661}" type="sibTrans" cxnId="{A21C362F-9AB7-4F09-83E9-8633013F4AA6}">
      <dgm:prSet/>
      <dgm:spPr/>
      <dgm:t>
        <a:bodyPr/>
        <a:lstStyle/>
        <a:p>
          <a:endParaRPr lang="en-US"/>
        </a:p>
      </dgm:t>
    </dgm:pt>
    <dgm:pt modelId="{1096FC0B-83F4-4CE4-BBC8-37D5CFDD534F}">
      <dgm:prSet/>
      <dgm:spPr>
        <a:solidFill>
          <a:schemeClr val="accent6">
            <a:lumMod val="20000"/>
            <a:lumOff val="80000"/>
            <a:alpha val="70000"/>
          </a:schemeClr>
        </a:solidFill>
      </dgm:spPr>
      <dgm:t>
        <a:bodyPr/>
        <a:lstStyle/>
        <a:p>
          <a:r>
            <a:rPr lang="en-US" b="1" baseline="0" dirty="0">
              <a:solidFill>
                <a:schemeClr val="tx1"/>
              </a:solidFill>
            </a:rPr>
            <a:t>Climate Change Vulnerability</a:t>
          </a:r>
          <a:endParaRPr lang="en-US" b="1" dirty="0">
            <a:solidFill>
              <a:schemeClr val="tx1"/>
            </a:solidFill>
          </a:endParaRPr>
        </a:p>
      </dgm:t>
    </dgm:pt>
    <dgm:pt modelId="{85E81124-89B7-42BA-8C62-1E57285BAD06}" type="parTrans" cxnId="{DDEA75BA-E953-4039-BAAF-5DF6764C8CBD}">
      <dgm:prSet/>
      <dgm:spPr/>
      <dgm:t>
        <a:bodyPr/>
        <a:lstStyle/>
        <a:p>
          <a:endParaRPr lang="en-US" dirty="0"/>
        </a:p>
      </dgm:t>
    </dgm:pt>
    <dgm:pt modelId="{3C3FBB68-D7A8-49CF-AC81-2EE28506DDAA}" type="sibTrans" cxnId="{DDEA75BA-E953-4039-BAAF-5DF6764C8CBD}">
      <dgm:prSet/>
      <dgm:spPr/>
      <dgm:t>
        <a:bodyPr/>
        <a:lstStyle/>
        <a:p>
          <a:endParaRPr lang="en-US"/>
        </a:p>
      </dgm:t>
    </dgm:pt>
    <dgm:pt modelId="{644490AA-F73D-4BE4-AC85-6DEAA198B1D1}">
      <dgm:prSet/>
      <dgm:spPr>
        <a:solidFill>
          <a:schemeClr val="accent6">
            <a:lumMod val="20000"/>
            <a:lumOff val="80000"/>
            <a:alpha val="70000"/>
          </a:schemeClr>
        </a:solidFill>
      </dgm:spPr>
      <dgm:t>
        <a:bodyPr/>
        <a:lstStyle/>
        <a:p>
          <a:r>
            <a:rPr lang="en-US" b="1" dirty="0">
              <a:solidFill>
                <a:schemeClr val="tx1"/>
              </a:solidFill>
            </a:rPr>
            <a:t>Pollution/Toxic</a:t>
          </a:r>
          <a:r>
            <a:rPr lang="en-US" b="1" dirty="0"/>
            <a:t> </a:t>
          </a:r>
          <a:r>
            <a:rPr lang="en-US" b="1" dirty="0">
              <a:solidFill>
                <a:schemeClr val="tx1"/>
              </a:solidFill>
            </a:rPr>
            <a:t>Waste</a:t>
          </a:r>
        </a:p>
      </dgm:t>
    </dgm:pt>
    <dgm:pt modelId="{3812F53D-4C05-4708-9FAA-0A6AFF01B45B}" type="parTrans" cxnId="{598D2A7C-EF04-49F2-864D-8AEFAB1A4D6A}">
      <dgm:prSet/>
      <dgm:spPr/>
      <dgm:t>
        <a:bodyPr/>
        <a:lstStyle/>
        <a:p>
          <a:endParaRPr lang="en-US" dirty="0"/>
        </a:p>
      </dgm:t>
    </dgm:pt>
    <dgm:pt modelId="{E35A17A4-DFDD-4B26-84EA-4BC2BC38935D}" type="sibTrans" cxnId="{598D2A7C-EF04-49F2-864D-8AEFAB1A4D6A}">
      <dgm:prSet/>
      <dgm:spPr/>
      <dgm:t>
        <a:bodyPr/>
        <a:lstStyle/>
        <a:p>
          <a:endParaRPr lang="en-US"/>
        </a:p>
      </dgm:t>
    </dgm:pt>
    <dgm:pt modelId="{888F7906-1AF2-4F9F-B0DC-837F06C69DB0}" type="pres">
      <dgm:prSet presAssocID="{9813ADE3-6BAF-4707-91EF-116B688DFE5D}" presName="Name0" presStyleCnt="0">
        <dgm:presLayoutVars>
          <dgm:chPref val="1"/>
          <dgm:dir/>
          <dgm:animOne val="branch"/>
          <dgm:animLvl val="lvl"/>
          <dgm:resizeHandles val="exact"/>
        </dgm:presLayoutVars>
      </dgm:prSet>
      <dgm:spPr/>
    </dgm:pt>
    <dgm:pt modelId="{F94F27B4-F7DA-443C-9FE2-57F6D5F8CA92}" type="pres">
      <dgm:prSet presAssocID="{87268013-95C0-44C4-9920-A5903DB9BFE6}" presName="root1" presStyleCnt="0"/>
      <dgm:spPr/>
    </dgm:pt>
    <dgm:pt modelId="{A57EC536-538B-446C-AFEC-393D2F85B1B1}" type="pres">
      <dgm:prSet presAssocID="{87268013-95C0-44C4-9920-A5903DB9BFE6}" presName="LevelOneTextNode" presStyleLbl="node0" presStyleIdx="0" presStyleCnt="1">
        <dgm:presLayoutVars>
          <dgm:chPref val="3"/>
        </dgm:presLayoutVars>
      </dgm:prSet>
      <dgm:spPr/>
    </dgm:pt>
    <dgm:pt modelId="{7854F97E-5A90-4B8F-BFDD-2D2A3A10CB3C}" type="pres">
      <dgm:prSet presAssocID="{87268013-95C0-44C4-9920-A5903DB9BFE6}" presName="level2hierChild" presStyleCnt="0"/>
      <dgm:spPr/>
    </dgm:pt>
    <dgm:pt modelId="{5F229665-1832-4067-BF81-BF2BBB673A7F}" type="pres">
      <dgm:prSet presAssocID="{6AD51C2D-4C79-40C3-8949-8E871042955A}" presName="conn2-1" presStyleLbl="parChTrans1D2" presStyleIdx="0" presStyleCnt="6"/>
      <dgm:spPr/>
    </dgm:pt>
    <dgm:pt modelId="{5A4D5787-3ECD-4BBF-BF80-57A53B4DE7B4}" type="pres">
      <dgm:prSet presAssocID="{6AD51C2D-4C79-40C3-8949-8E871042955A}" presName="connTx" presStyleLbl="parChTrans1D2" presStyleIdx="0" presStyleCnt="6"/>
      <dgm:spPr/>
    </dgm:pt>
    <dgm:pt modelId="{4AFDB78E-A5D2-475B-8FD1-07D1BFFAE88A}" type="pres">
      <dgm:prSet presAssocID="{260EC3EC-BE10-4749-8DBB-D25B8C7D7CDA}" presName="root2" presStyleCnt="0"/>
      <dgm:spPr/>
    </dgm:pt>
    <dgm:pt modelId="{2675F6B0-4B88-49B5-982A-025564BE7A09}" type="pres">
      <dgm:prSet presAssocID="{260EC3EC-BE10-4749-8DBB-D25B8C7D7CDA}" presName="LevelTwoTextNode" presStyleLbl="node2" presStyleIdx="0" presStyleCnt="6" custScaleX="98135" custLinFactNeighborX="-1539" custLinFactNeighborY="5564">
        <dgm:presLayoutVars>
          <dgm:chPref val="3"/>
        </dgm:presLayoutVars>
      </dgm:prSet>
      <dgm:spPr/>
    </dgm:pt>
    <dgm:pt modelId="{F575E421-44FE-47C2-B884-F31AD3F4F60D}" type="pres">
      <dgm:prSet presAssocID="{260EC3EC-BE10-4749-8DBB-D25B8C7D7CDA}" presName="level3hierChild" presStyleCnt="0"/>
      <dgm:spPr/>
    </dgm:pt>
    <dgm:pt modelId="{C0B4BB3B-90BC-46D3-9030-ADAC9252CF81}" type="pres">
      <dgm:prSet presAssocID="{1EC5C3B6-DC94-47DC-AD5C-1D080721F0D9}" presName="conn2-1" presStyleLbl="parChTrans1D2" presStyleIdx="1" presStyleCnt="6"/>
      <dgm:spPr/>
    </dgm:pt>
    <dgm:pt modelId="{F0EBEB10-85EE-408B-BD1E-F57A1F4A2622}" type="pres">
      <dgm:prSet presAssocID="{1EC5C3B6-DC94-47DC-AD5C-1D080721F0D9}" presName="connTx" presStyleLbl="parChTrans1D2" presStyleIdx="1" presStyleCnt="6"/>
      <dgm:spPr/>
    </dgm:pt>
    <dgm:pt modelId="{E292A0CA-5E4C-4D70-BDDD-9512F03BECA0}" type="pres">
      <dgm:prSet presAssocID="{3E7D3A85-66FE-4096-921C-8FDA429669F8}" presName="root2" presStyleCnt="0"/>
      <dgm:spPr/>
    </dgm:pt>
    <dgm:pt modelId="{F8FAE3CA-C51F-4AD1-88F7-045D2E9DE152}" type="pres">
      <dgm:prSet presAssocID="{3E7D3A85-66FE-4096-921C-8FDA429669F8}" presName="LevelTwoTextNode" presStyleLbl="node2" presStyleIdx="1" presStyleCnt="6">
        <dgm:presLayoutVars>
          <dgm:chPref val="3"/>
        </dgm:presLayoutVars>
      </dgm:prSet>
      <dgm:spPr/>
    </dgm:pt>
    <dgm:pt modelId="{EFAA9F28-9658-44C6-A9BC-BBEE93AC8388}" type="pres">
      <dgm:prSet presAssocID="{3E7D3A85-66FE-4096-921C-8FDA429669F8}" presName="level3hierChild" presStyleCnt="0"/>
      <dgm:spPr/>
    </dgm:pt>
    <dgm:pt modelId="{4990F060-2028-450D-AAEB-E29588E3655F}" type="pres">
      <dgm:prSet presAssocID="{3812F53D-4C05-4708-9FAA-0A6AFF01B45B}" presName="conn2-1" presStyleLbl="parChTrans1D2" presStyleIdx="2" presStyleCnt="6"/>
      <dgm:spPr/>
    </dgm:pt>
    <dgm:pt modelId="{F79CC103-D66E-43B9-8C68-EC48C70BF69B}" type="pres">
      <dgm:prSet presAssocID="{3812F53D-4C05-4708-9FAA-0A6AFF01B45B}" presName="connTx" presStyleLbl="parChTrans1D2" presStyleIdx="2" presStyleCnt="6"/>
      <dgm:spPr/>
    </dgm:pt>
    <dgm:pt modelId="{44D6646A-D774-436F-8FDD-40ECB9191AC1}" type="pres">
      <dgm:prSet presAssocID="{644490AA-F73D-4BE4-AC85-6DEAA198B1D1}" presName="root2" presStyleCnt="0"/>
      <dgm:spPr/>
    </dgm:pt>
    <dgm:pt modelId="{987CAF7E-FA09-4B27-AF85-57AEFF5798A9}" type="pres">
      <dgm:prSet presAssocID="{644490AA-F73D-4BE4-AC85-6DEAA198B1D1}" presName="LevelTwoTextNode" presStyleLbl="node2" presStyleIdx="2" presStyleCnt="6">
        <dgm:presLayoutVars>
          <dgm:chPref val="3"/>
        </dgm:presLayoutVars>
      </dgm:prSet>
      <dgm:spPr/>
    </dgm:pt>
    <dgm:pt modelId="{097553B7-6879-4B93-B267-A3AA8FF9132C}" type="pres">
      <dgm:prSet presAssocID="{644490AA-F73D-4BE4-AC85-6DEAA198B1D1}" presName="level3hierChild" presStyleCnt="0"/>
      <dgm:spPr/>
    </dgm:pt>
    <dgm:pt modelId="{C7018E13-8054-44D0-8D3F-0BE441DA3EAE}" type="pres">
      <dgm:prSet presAssocID="{85E81124-89B7-42BA-8C62-1E57285BAD06}" presName="conn2-1" presStyleLbl="parChTrans1D2" presStyleIdx="3" presStyleCnt="6"/>
      <dgm:spPr/>
    </dgm:pt>
    <dgm:pt modelId="{7D5170F7-DA8C-43BB-9CEE-34E05CEF0D0B}" type="pres">
      <dgm:prSet presAssocID="{85E81124-89B7-42BA-8C62-1E57285BAD06}" presName="connTx" presStyleLbl="parChTrans1D2" presStyleIdx="3" presStyleCnt="6"/>
      <dgm:spPr/>
    </dgm:pt>
    <dgm:pt modelId="{8AF28408-863C-474A-AC9D-2ADB0E7AA006}" type="pres">
      <dgm:prSet presAssocID="{1096FC0B-83F4-4CE4-BBC8-37D5CFDD534F}" presName="root2" presStyleCnt="0"/>
      <dgm:spPr/>
    </dgm:pt>
    <dgm:pt modelId="{2B0EBC26-BE56-4327-8E66-EAC703F6EAE5}" type="pres">
      <dgm:prSet presAssocID="{1096FC0B-83F4-4CE4-BBC8-37D5CFDD534F}" presName="LevelTwoTextNode" presStyleLbl="node2" presStyleIdx="3" presStyleCnt="6">
        <dgm:presLayoutVars>
          <dgm:chPref val="3"/>
        </dgm:presLayoutVars>
      </dgm:prSet>
      <dgm:spPr/>
    </dgm:pt>
    <dgm:pt modelId="{FFFE6A74-86AD-4842-B981-5AAC32D1DD15}" type="pres">
      <dgm:prSet presAssocID="{1096FC0B-83F4-4CE4-BBC8-37D5CFDD534F}" presName="level3hierChild" presStyleCnt="0"/>
      <dgm:spPr/>
    </dgm:pt>
    <dgm:pt modelId="{F2846469-17BA-429A-B0A3-AE138DC58FFC}" type="pres">
      <dgm:prSet presAssocID="{AF2F88E5-405E-46EC-8E3B-9434B332C289}" presName="conn2-1" presStyleLbl="parChTrans1D2" presStyleIdx="4" presStyleCnt="6"/>
      <dgm:spPr/>
    </dgm:pt>
    <dgm:pt modelId="{1967438F-5BA7-49F3-A947-FBBB386A98A6}" type="pres">
      <dgm:prSet presAssocID="{AF2F88E5-405E-46EC-8E3B-9434B332C289}" presName="connTx" presStyleLbl="parChTrans1D2" presStyleIdx="4" presStyleCnt="6"/>
      <dgm:spPr/>
    </dgm:pt>
    <dgm:pt modelId="{897D5609-88D4-49FA-B272-1A1E190DE3CF}" type="pres">
      <dgm:prSet presAssocID="{802A5DE1-A6FA-49AF-B046-61FC5A2491AF}" presName="root2" presStyleCnt="0"/>
      <dgm:spPr/>
    </dgm:pt>
    <dgm:pt modelId="{48A0CFF7-A835-47F0-B235-6D792FB2CA7E}" type="pres">
      <dgm:prSet presAssocID="{802A5DE1-A6FA-49AF-B046-61FC5A2491AF}" presName="LevelTwoTextNode" presStyleLbl="node2" presStyleIdx="4" presStyleCnt="6">
        <dgm:presLayoutVars>
          <dgm:chPref val="3"/>
        </dgm:presLayoutVars>
      </dgm:prSet>
      <dgm:spPr/>
    </dgm:pt>
    <dgm:pt modelId="{A4BCE1B2-CE67-4703-9F5C-D83C08B5E315}" type="pres">
      <dgm:prSet presAssocID="{802A5DE1-A6FA-49AF-B046-61FC5A2491AF}" presName="level3hierChild" presStyleCnt="0"/>
      <dgm:spPr/>
    </dgm:pt>
    <dgm:pt modelId="{9557DB0E-B4DA-4E5D-97BD-1B1EC3A42F51}" type="pres">
      <dgm:prSet presAssocID="{6EDDBF2C-AB0E-4E0E-96A6-6F0DDC3A8EEB}" presName="conn2-1" presStyleLbl="parChTrans1D2" presStyleIdx="5" presStyleCnt="6"/>
      <dgm:spPr/>
    </dgm:pt>
    <dgm:pt modelId="{752087E4-9A2A-437A-A7D4-2652C5134B60}" type="pres">
      <dgm:prSet presAssocID="{6EDDBF2C-AB0E-4E0E-96A6-6F0DDC3A8EEB}" presName="connTx" presStyleLbl="parChTrans1D2" presStyleIdx="5" presStyleCnt="6"/>
      <dgm:spPr/>
    </dgm:pt>
    <dgm:pt modelId="{8D11ED40-D476-40B9-828D-1DB96EB59193}" type="pres">
      <dgm:prSet presAssocID="{AC924B16-85A8-404F-898C-EE69AE056DF5}" presName="root2" presStyleCnt="0"/>
      <dgm:spPr/>
    </dgm:pt>
    <dgm:pt modelId="{7F8F388B-D313-4C19-86C2-FCD76A7500D0}" type="pres">
      <dgm:prSet presAssocID="{AC924B16-85A8-404F-898C-EE69AE056DF5}" presName="LevelTwoTextNode" presStyleLbl="node2" presStyleIdx="5" presStyleCnt="6" custScaleX="138733" custScaleY="188693">
        <dgm:presLayoutVars>
          <dgm:chPref val="3"/>
        </dgm:presLayoutVars>
      </dgm:prSet>
      <dgm:spPr/>
    </dgm:pt>
    <dgm:pt modelId="{08D7CA90-E6C8-4D5C-AE05-D4426730FD30}" type="pres">
      <dgm:prSet presAssocID="{AC924B16-85A8-404F-898C-EE69AE056DF5}" presName="level3hierChild" presStyleCnt="0"/>
      <dgm:spPr/>
    </dgm:pt>
  </dgm:ptLst>
  <dgm:cxnLst>
    <dgm:cxn modelId="{DA852D10-05C3-4868-B4AD-F902DD7DBE45}" type="presOf" srcId="{802A5DE1-A6FA-49AF-B046-61FC5A2491AF}" destId="{48A0CFF7-A835-47F0-B235-6D792FB2CA7E}" srcOrd="0" destOrd="0" presId="urn:microsoft.com/office/officeart/2008/layout/HorizontalMultiLevelHierarchy"/>
    <dgm:cxn modelId="{2EBC4418-7144-4AB1-AFCB-E7ECA816A6D2}" srcId="{87268013-95C0-44C4-9920-A5903DB9BFE6}" destId="{AC924B16-85A8-404F-898C-EE69AE056DF5}" srcOrd="5" destOrd="0" parTransId="{6EDDBF2C-AB0E-4E0E-96A6-6F0DDC3A8EEB}" sibTransId="{EE57A9E2-C26D-459C-8E2F-E55523C504DD}"/>
    <dgm:cxn modelId="{19B4CC1E-E9F8-44D8-ABDE-D309B982159D}" type="presOf" srcId="{1EC5C3B6-DC94-47DC-AD5C-1D080721F0D9}" destId="{F0EBEB10-85EE-408B-BD1E-F57A1F4A2622}" srcOrd="1" destOrd="0" presId="urn:microsoft.com/office/officeart/2008/layout/HorizontalMultiLevelHierarchy"/>
    <dgm:cxn modelId="{50BAC525-AAEE-489F-A772-09A693FB5345}" type="presOf" srcId="{AC924B16-85A8-404F-898C-EE69AE056DF5}" destId="{7F8F388B-D313-4C19-86C2-FCD76A7500D0}" srcOrd="0" destOrd="0" presId="urn:microsoft.com/office/officeart/2008/layout/HorizontalMultiLevelHierarchy"/>
    <dgm:cxn modelId="{A21C362F-9AB7-4F09-83E9-8633013F4AA6}" srcId="{87268013-95C0-44C4-9920-A5903DB9BFE6}" destId="{260EC3EC-BE10-4749-8DBB-D25B8C7D7CDA}" srcOrd="0" destOrd="0" parTransId="{6AD51C2D-4C79-40C3-8949-8E871042955A}" sibTransId="{C4D3E8F4-C0FD-41C6-A0D7-22EC43F8F661}"/>
    <dgm:cxn modelId="{F3C17031-46FE-4A50-8585-73EFF164FA75}" type="presOf" srcId="{644490AA-F73D-4BE4-AC85-6DEAA198B1D1}" destId="{987CAF7E-FA09-4B27-AF85-57AEFF5798A9}" srcOrd="0" destOrd="0" presId="urn:microsoft.com/office/officeart/2008/layout/HorizontalMultiLevelHierarchy"/>
    <dgm:cxn modelId="{2BCF763E-F8C0-4D27-A320-5A32BEB5E97A}" type="presOf" srcId="{1096FC0B-83F4-4CE4-BBC8-37D5CFDD534F}" destId="{2B0EBC26-BE56-4327-8E66-EAC703F6EAE5}" srcOrd="0" destOrd="0" presId="urn:microsoft.com/office/officeart/2008/layout/HorizontalMultiLevelHierarchy"/>
    <dgm:cxn modelId="{EE2CFF3F-73D1-43B2-951E-A9D4276CF7AC}" type="presOf" srcId="{6AD51C2D-4C79-40C3-8949-8E871042955A}" destId="{5F229665-1832-4067-BF81-BF2BBB673A7F}" srcOrd="0" destOrd="0" presId="urn:microsoft.com/office/officeart/2008/layout/HorizontalMultiLevelHierarchy"/>
    <dgm:cxn modelId="{A6C12741-A4A7-4402-9D60-E8C24D8753C3}" type="presOf" srcId="{3812F53D-4C05-4708-9FAA-0A6AFF01B45B}" destId="{F79CC103-D66E-43B9-8C68-EC48C70BF69B}" srcOrd="1" destOrd="0" presId="urn:microsoft.com/office/officeart/2008/layout/HorizontalMultiLevelHierarchy"/>
    <dgm:cxn modelId="{88A16955-F851-41E5-81C2-8F4A3D55205A}" type="presOf" srcId="{AF2F88E5-405E-46EC-8E3B-9434B332C289}" destId="{1967438F-5BA7-49F3-A947-FBBB386A98A6}" srcOrd="1" destOrd="0" presId="urn:microsoft.com/office/officeart/2008/layout/HorizontalMultiLevelHierarchy"/>
    <dgm:cxn modelId="{598D2A7C-EF04-49F2-864D-8AEFAB1A4D6A}" srcId="{87268013-95C0-44C4-9920-A5903DB9BFE6}" destId="{644490AA-F73D-4BE4-AC85-6DEAA198B1D1}" srcOrd="2" destOrd="0" parTransId="{3812F53D-4C05-4708-9FAA-0A6AFF01B45B}" sibTransId="{E35A17A4-DFDD-4B26-84EA-4BC2BC38935D}"/>
    <dgm:cxn modelId="{6FDEEF82-4BF2-4695-9BD0-8E4870DBF44A}" type="presOf" srcId="{6AD51C2D-4C79-40C3-8949-8E871042955A}" destId="{5A4D5787-3ECD-4BBF-BF80-57A53B4DE7B4}" srcOrd="1" destOrd="0" presId="urn:microsoft.com/office/officeart/2008/layout/HorizontalMultiLevelHierarchy"/>
    <dgm:cxn modelId="{F8C40D85-0B1F-4A11-8722-85F8A3621FA8}" type="presOf" srcId="{6EDDBF2C-AB0E-4E0E-96A6-6F0DDC3A8EEB}" destId="{752087E4-9A2A-437A-A7D4-2652C5134B60}" srcOrd="1" destOrd="0" presId="urn:microsoft.com/office/officeart/2008/layout/HorizontalMultiLevelHierarchy"/>
    <dgm:cxn modelId="{423B1F87-6EA5-492D-95DB-3E54012D1B42}" type="presOf" srcId="{9813ADE3-6BAF-4707-91EF-116B688DFE5D}" destId="{888F7906-1AF2-4F9F-B0DC-837F06C69DB0}" srcOrd="0" destOrd="0" presId="urn:microsoft.com/office/officeart/2008/layout/HorizontalMultiLevelHierarchy"/>
    <dgm:cxn modelId="{7DE7BE9E-592B-4FDF-A298-5CCD4A7B8E43}" type="presOf" srcId="{85E81124-89B7-42BA-8C62-1E57285BAD06}" destId="{C7018E13-8054-44D0-8D3F-0BE441DA3EAE}" srcOrd="0" destOrd="0" presId="urn:microsoft.com/office/officeart/2008/layout/HorizontalMultiLevelHierarchy"/>
    <dgm:cxn modelId="{D1C1A1A1-0E1F-426C-8559-70C150CFB5B1}" type="presOf" srcId="{6EDDBF2C-AB0E-4E0E-96A6-6F0DDC3A8EEB}" destId="{9557DB0E-B4DA-4E5D-97BD-1B1EC3A42F51}" srcOrd="0" destOrd="0" presId="urn:microsoft.com/office/officeart/2008/layout/HorizontalMultiLevelHierarchy"/>
    <dgm:cxn modelId="{762BA2AA-7398-40FC-89C7-0BA2E66AC0BB}" type="presOf" srcId="{AF2F88E5-405E-46EC-8E3B-9434B332C289}" destId="{F2846469-17BA-429A-B0A3-AE138DC58FFC}" srcOrd="0" destOrd="0" presId="urn:microsoft.com/office/officeart/2008/layout/HorizontalMultiLevelHierarchy"/>
    <dgm:cxn modelId="{ACD0E6B0-6933-4B7F-A300-E279CB97DD14}" type="presOf" srcId="{85E81124-89B7-42BA-8C62-1E57285BAD06}" destId="{7D5170F7-DA8C-43BB-9CEE-34E05CEF0D0B}" srcOrd="1" destOrd="0" presId="urn:microsoft.com/office/officeart/2008/layout/HorizontalMultiLevelHierarchy"/>
    <dgm:cxn modelId="{DD30EFB0-2EED-401E-A7EE-49C0A64E3184}" type="presOf" srcId="{87268013-95C0-44C4-9920-A5903DB9BFE6}" destId="{A57EC536-538B-446C-AFEC-393D2F85B1B1}" srcOrd="0" destOrd="0" presId="urn:microsoft.com/office/officeart/2008/layout/HorizontalMultiLevelHierarchy"/>
    <dgm:cxn modelId="{DDEA75BA-E953-4039-BAAF-5DF6764C8CBD}" srcId="{87268013-95C0-44C4-9920-A5903DB9BFE6}" destId="{1096FC0B-83F4-4CE4-BBC8-37D5CFDD534F}" srcOrd="3" destOrd="0" parTransId="{85E81124-89B7-42BA-8C62-1E57285BAD06}" sibTransId="{3C3FBB68-D7A8-49CF-AC81-2EE28506DDAA}"/>
    <dgm:cxn modelId="{71C34CC1-1438-4C13-A903-C4326C2722A5}" srcId="{9813ADE3-6BAF-4707-91EF-116B688DFE5D}" destId="{87268013-95C0-44C4-9920-A5903DB9BFE6}" srcOrd="0" destOrd="0" parTransId="{36363E47-5540-4CE7-9590-0FD4020BA32D}" sibTransId="{6EF3EA63-80AD-496B-968E-97FC15982DF2}"/>
    <dgm:cxn modelId="{85A5A9CB-08E5-4479-B6DD-8AC854CFA952}" type="presOf" srcId="{1EC5C3B6-DC94-47DC-AD5C-1D080721F0D9}" destId="{C0B4BB3B-90BC-46D3-9030-ADAC9252CF81}" srcOrd="0" destOrd="0" presId="urn:microsoft.com/office/officeart/2008/layout/HorizontalMultiLevelHierarchy"/>
    <dgm:cxn modelId="{8DCA76D4-BD2C-451F-ADCF-B0FAD9B28444}" type="presOf" srcId="{3E7D3A85-66FE-4096-921C-8FDA429669F8}" destId="{F8FAE3CA-C51F-4AD1-88F7-045D2E9DE152}" srcOrd="0" destOrd="0" presId="urn:microsoft.com/office/officeart/2008/layout/HorizontalMultiLevelHierarchy"/>
    <dgm:cxn modelId="{BB5874D6-59A7-4DA1-956B-3DD09C597633}" type="presOf" srcId="{260EC3EC-BE10-4749-8DBB-D25B8C7D7CDA}" destId="{2675F6B0-4B88-49B5-982A-025564BE7A09}" srcOrd="0" destOrd="0" presId="urn:microsoft.com/office/officeart/2008/layout/HorizontalMultiLevelHierarchy"/>
    <dgm:cxn modelId="{752762ED-ECCB-4112-8185-7657ADBDDDCF}" srcId="{87268013-95C0-44C4-9920-A5903DB9BFE6}" destId="{3E7D3A85-66FE-4096-921C-8FDA429669F8}" srcOrd="1" destOrd="0" parTransId="{1EC5C3B6-DC94-47DC-AD5C-1D080721F0D9}" sibTransId="{FFD7E3BD-0D24-4B7E-BAEC-0947C174E6C2}"/>
    <dgm:cxn modelId="{1D1511EF-AF40-4141-A5F8-6B678831CF9A}" srcId="{87268013-95C0-44C4-9920-A5903DB9BFE6}" destId="{802A5DE1-A6FA-49AF-B046-61FC5A2491AF}" srcOrd="4" destOrd="0" parTransId="{AF2F88E5-405E-46EC-8E3B-9434B332C289}" sibTransId="{F5143B80-14C6-4868-B0F5-94CCA99B4ACF}"/>
    <dgm:cxn modelId="{C4F5F0FE-03E5-4F53-AFD7-039704D13EAA}" type="presOf" srcId="{3812F53D-4C05-4708-9FAA-0A6AFF01B45B}" destId="{4990F060-2028-450D-AAEB-E29588E3655F}" srcOrd="0" destOrd="0" presId="urn:microsoft.com/office/officeart/2008/layout/HorizontalMultiLevelHierarchy"/>
    <dgm:cxn modelId="{01F31907-CF96-4A52-AB83-7ED7EA0E3442}" type="presParOf" srcId="{888F7906-1AF2-4F9F-B0DC-837F06C69DB0}" destId="{F94F27B4-F7DA-443C-9FE2-57F6D5F8CA92}" srcOrd="0" destOrd="0" presId="urn:microsoft.com/office/officeart/2008/layout/HorizontalMultiLevelHierarchy"/>
    <dgm:cxn modelId="{BF352B85-BCDA-4404-B581-25DCBC1D6405}" type="presParOf" srcId="{F94F27B4-F7DA-443C-9FE2-57F6D5F8CA92}" destId="{A57EC536-538B-446C-AFEC-393D2F85B1B1}" srcOrd="0" destOrd="0" presId="urn:microsoft.com/office/officeart/2008/layout/HorizontalMultiLevelHierarchy"/>
    <dgm:cxn modelId="{E929BEF3-3659-4C3A-9305-55928E0EFE59}" type="presParOf" srcId="{F94F27B4-F7DA-443C-9FE2-57F6D5F8CA92}" destId="{7854F97E-5A90-4B8F-BFDD-2D2A3A10CB3C}" srcOrd="1" destOrd="0" presId="urn:microsoft.com/office/officeart/2008/layout/HorizontalMultiLevelHierarchy"/>
    <dgm:cxn modelId="{6A3F2961-58D1-4F91-AF6E-C3F66B04B3A0}" type="presParOf" srcId="{7854F97E-5A90-4B8F-BFDD-2D2A3A10CB3C}" destId="{5F229665-1832-4067-BF81-BF2BBB673A7F}" srcOrd="0" destOrd="0" presId="urn:microsoft.com/office/officeart/2008/layout/HorizontalMultiLevelHierarchy"/>
    <dgm:cxn modelId="{985316BD-5E5E-47F7-9BD7-A481AE9CACD9}" type="presParOf" srcId="{5F229665-1832-4067-BF81-BF2BBB673A7F}" destId="{5A4D5787-3ECD-4BBF-BF80-57A53B4DE7B4}" srcOrd="0" destOrd="0" presId="urn:microsoft.com/office/officeart/2008/layout/HorizontalMultiLevelHierarchy"/>
    <dgm:cxn modelId="{C4FD07C3-3F47-4376-8373-7DCC09B7984C}" type="presParOf" srcId="{7854F97E-5A90-4B8F-BFDD-2D2A3A10CB3C}" destId="{4AFDB78E-A5D2-475B-8FD1-07D1BFFAE88A}" srcOrd="1" destOrd="0" presId="urn:microsoft.com/office/officeart/2008/layout/HorizontalMultiLevelHierarchy"/>
    <dgm:cxn modelId="{10B050E8-9E94-4048-89F6-B0F65772D362}" type="presParOf" srcId="{4AFDB78E-A5D2-475B-8FD1-07D1BFFAE88A}" destId="{2675F6B0-4B88-49B5-982A-025564BE7A09}" srcOrd="0" destOrd="0" presId="urn:microsoft.com/office/officeart/2008/layout/HorizontalMultiLevelHierarchy"/>
    <dgm:cxn modelId="{EF208618-D22F-4571-87C8-AF7C13565544}" type="presParOf" srcId="{4AFDB78E-A5D2-475B-8FD1-07D1BFFAE88A}" destId="{F575E421-44FE-47C2-B884-F31AD3F4F60D}" srcOrd="1" destOrd="0" presId="urn:microsoft.com/office/officeart/2008/layout/HorizontalMultiLevelHierarchy"/>
    <dgm:cxn modelId="{B3160A49-FB0B-4C0C-90D6-0F762047949E}" type="presParOf" srcId="{7854F97E-5A90-4B8F-BFDD-2D2A3A10CB3C}" destId="{C0B4BB3B-90BC-46D3-9030-ADAC9252CF81}" srcOrd="2" destOrd="0" presId="urn:microsoft.com/office/officeart/2008/layout/HorizontalMultiLevelHierarchy"/>
    <dgm:cxn modelId="{4DB49CC0-1396-4858-9089-2DAD0E678609}" type="presParOf" srcId="{C0B4BB3B-90BC-46D3-9030-ADAC9252CF81}" destId="{F0EBEB10-85EE-408B-BD1E-F57A1F4A2622}" srcOrd="0" destOrd="0" presId="urn:microsoft.com/office/officeart/2008/layout/HorizontalMultiLevelHierarchy"/>
    <dgm:cxn modelId="{16D1E65D-7CD3-41BD-92B8-B71F58161A36}" type="presParOf" srcId="{7854F97E-5A90-4B8F-BFDD-2D2A3A10CB3C}" destId="{E292A0CA-5E4C-4D70-BDDD-9512F03BECA0}" srcOrd="3" destOrd="0" presId="urn:microsoft.com/office/officeart/2008/layout/HorizontalMultiLevelHierarchy"/>
    <dgm:cxn modelId="{512A1F5D-07A5-4383-A277-82C9039C717E}" type="presParOf" srcId="{E292A0CA-5E4C-4D70-BDDD-9512F03BECA0}" destId="{F8FAE3CA-C51F-4AD1-88F7-045D2E9DE152}" srcOrd="0" destOrd="0" presId="urn:microsoft.com/office/officeart/2008/layout/HorizontalMultiLevelHierarchy"/>
    <dgm:cxn modelId="{7EBFA155-FB3B-4F3E-9A07-9B075A72C8DD}" type="presParOf" srcId="{E292A0CA-5E4C-4D70-BDDD-9512F03BECA0}" destId="{EFAA9F28-9658-44C6-A9BC-BBEE93AC8388}" srcOrd="1" destOrd="0" presId="urn:microsoft.com/office/officeart/2008/layout/HorizontalMultiLevelHierarchy"/>
    <dgm:cxn modelId="{34428F19-57A2-4EA7-BE97-B7732C3862F1}" type="presParOf" srcId="{7854F97E-5A90-4B8F-BFDD-2D2A3A10CB3C}" destId="{4990F060-2028-450D-AAEB-E29588E3655F}" srcOrd="4" destOrd="0" presId="urn:microsoft.com/office/officeart/2008/layout/HorizontalMultiLevelHierarchy"/>
    <dgm:cxn modelId="{B1D0DCE0-5D79-445A-B2A8-31247660D2AE}" type="presParOf" srcId="{4990F060-2028-450D-AAEB-E29588E3655F}" destId="{F79CC103-D66E-43B9-8C68-EC48C70BF69B}" srcOrd="0" destOrd="0" presId="urn:microsoft.com/office/officeart/2008/layout/HorizontalMultiLevelHierarchy"/>
    <dgm:cxn modelId="{F5FBF60E-374C-4268-B5D4-8D46CDBF3036}" type="presParOf" srcId="{7854F97E-5A90-4B8F-BFDD-2D2A3A10CB3C}" destId="{44D6646A-D774-436F-8FDD-40ECB9191AC1}" srcOrd="5" destOrd="0" presId="urn:microsoft.com/office/officeart/2008/layout/HorizontalMultiLevelHierarchy"/>
    <dgm:cxn modelId="{EC90DE3B-0DF4-4192-8AD7-22CC15108060}" type="presParOf" srcId="{44D6646A-D774-436F-8FDD-40ECB9191AC1}" destId="{987CAF7E-FA09-4B27-AF85-57AEFF5798A9}" srcOrd="0" destOrd="0" presId="urn:microsoft.com/office/officeart/2008/layout/HorizontalMultiLevelHierarchy"/>
    <dgm:cxn modelId="{51494928-C4F5-4D7A-AC59-74C3FF5D15DA}" type="presParOf" srcId="{44D6646A-D774-436F-8FDD-40ECB9191AC1}" destId="{097553B7-6879-4B93-B267-A3AA8FF9132C}" srcOrd="1" destOrd="0" presId="urn:microsoft.com/office/officeart/2008/layout/HorizontalMultiLevelHierarchy"/>
    <dgm:cxn modelId="{336464CB-454F-46D8-A80F-B7C58B617F6A}" type="presParOf" srcId="{7854F97E-5A90-4B8F-BFDD-2D2A3A10CB3C}" destId="{C7018E13-8054-44D0-8D3F-0BE441DA3EAE}" srcOrd="6" destOrd="0" presId="urn:microsoft.com/office/officeart/2008/layout/HorizontalMultiLevelHierarchy"/>
    <dgm:cxn modelId="{3D5B4DF8-51A4-4270-A593-AC44830A373A}" type="presParOf" srcId="{C7018E13-8054-44D0-8D3F-0BE441DA3EAE}" destId="{7D5170F7-DA8C-43BB-9CEE-34E05CEF0D0B}" srcOrd="0" destOrd="0" presId="urn:microsoft.com/office/officeart/2008/layout/HorizontalMultiLevelHierarchy"/>
    <dgm:cxn modelId="{123C4A95-3666-4611-B5DF-1B8BA5ED6FC2}" type="presParOf" srcId="{7854F97E-5A90-4B8F-BFDD-2D2A3A10CB3C}" destId="{8AF28408-863C-474A-AC9D-2ADB0E7AA006}" srcOrd="7" destOrd="0" presId="urn:microsoft.com/office/officeart/2008/layout/HorizontalMultiLevelHierarchy"/>
    <dgm:cxn modelId="{7EC45BC9-367F-4C8A-B4A7-F4CAAA62142D}" type="presParOf" srcId="{8AF28408-863C-474A-AC9D-2ADB0E7AA006}" destId="{2B0EBC26-BE56-4327-8E66-EAC703F6EAE5}" srcOrd="0" destOrd="0" presId="urn:microsoft.com/office/officeart/2008/layout/HorizontalMultiLevelHierarchy"/>
    <dgm:cxn modelId="{CE5E2F1C-CCF3-494F-BC95-E49602F4ED52}" type="presParOf" srcId="{8AF28408-863C-474A-AC9D-2ADB0E7AA006}" destId="{FFFE6A74-86AD-4842-B981-5AAC32D1DD15}" srcOrd="1" destOrd="0" presId="urn:microsoft.com/office/officeart/2008/layout/HorizontalMultiLevelHierarchy"/>
    <dgm:cxn modelId="{368D4FBC-886E-4D4F-84A1-3BB45E06214A}" type="presParOf" srcId="{7854F97E-5A90-4B8F-BFDD-2D2A3A10CB3C}" destId="{F2846469-17BA-429A-B0A3-AE138DC58FFC}" srcOrd="8" destOrd="0" presId="urn:microsoft.com/office/officeart/2008/layout/HorizontalMultiLevelHierarchy"/>
    <dgm:cxn modelId="{7285F864-2509-4D9F-8457-1F43D54D9528}" type="presParOf" srcId="{F2846469-17BA-429A-B0A3-AE138DC58FFC}" destId="{1967438F-5BA7-49F3-A947-FBBB386A98A6}" srcOrd="0" destOrd="0" presId="urn:microsoft.com/office/officeart/2008/layout/HorizontalMultiLevelHierarchy"/>
    <dgm:cxn modelId="{AACB0A90-A5E2-4E29-98EF-4D2CF90ADEF7}" type="presParOf" srcId="{7854F97E-5A90-4B8F-BFDD-2D2A3A10CB3C}" destId="{897D5609-88D4-49FA-B272-1A1E190DE3CF}" srcOrd="9" destOrd="0" presId="urn:microsoft.com/office/officeart/2008/layout/HorizontalMultiLevelHierarchy"/>
    <dgm:cxn modelId="{250DFA01-E6B6-4545-BC6A-1F6FF4057DC7}" type="presParOf" srcId="{897D5609-88D4-49FA-B272-1A1E190DE3CF}" destId="{48A0CFF7-A835-47F0-B235-6D792FB2CA7E}" srcOrd="0" destOrd="0" presId="urn:microsoft.com/office/officeart/2008/layout/HorizontalMultiLevelHierarchy"/>
    <dgm:cxn modelId="{453146BD-9E46-4559-8D14-058B6DC22641}" type="presParOf" srcId="{897D5609-88D4-49FA-B272-1A1E190DE3CF}" destId="{A4BCE1B2-CE67-4703-9F5C-D83C08B5E315}" srcOrd="1" destOrd="0" presId="urn:microsoft.com/office/officeart/2008/layout/HorizontalMultiLevelHierarchy"/>
    <dgm:cxn modelId="{98961D65-54A8-49A7-893B-2BA3662212BC}" type="presParOf" srcId="{7854F97E-5A90-4B8F-BFDD-2D2A3A10CB3C}" destId="{9557DB0E-B4DA-4E5D-97BD-1B1EC3A42F51}" srcOrd="10" destOrd="0" presId="urn:microsoft.com/office/officeart/2008/layout/HorizontalMultiLevelHierarchy"/>
    <dgm:cxn modelId="{E9E8FD3D-949C-471C-AAAB-C8D79D80FED1}" type="presParOf" srcId="{9557DB0E-B4DA-4E5D-97BD-1B1EC3A42F51}" destId="{752087E4-9A2A-437A-A7D4-2652C5134B60}" srcOrd="0" destOrd="0" presId="urn:microsoft.com/office/officeart/2008/layout/HorizontalMultiLevelHierarchy"/>
    <dgm:cxn modelId="{5332D302-5E99-4E35-A2E2-517521D002F1}" type="presParOf" srcId="{7854F97E-5A90-4B8F-BFDD-2D2A3A10CB3C}" destId="{8D11ED40-D476-40B9-828D-1DB96EB59193}" srcOrd="11" destOrd="0" presId="urn:microsoft.com/office/officeart/2008/layout/HorizontalMultiLevelHierarchy"/>
    <dgm:cxn modelId="{9369ECBA-2CF6-4265-A41B-366B9977D9A3}" type="presParOf" srcId="{8D11ED40-D476-40B9-828D-1DB96EB59193}" destId="{7F8F388B-D313-4C19-86C2-FCD76A7500D0}" srcOrd="0" destOrd="0" presId="urn:microsoft.com/office/officeart/2008/layout/HorizontalMultiLevelHierarchy"/>
    <dgm:cxn modelId="{6FDE6910-3C3E-474F-A589-7CDB36BBE07C}" type="presParOf" srcId="{8D11ED40-D476-40B9-828D-1DB96EB59193}" destId="{08D7CA90-E6C8-4D5C-AE05-D4426730FD30}"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13ADE3-6BAF-4707-91EF-116B688DFE5D}" type="doc">
      <dgm:prSet loTypeId="urn:microsoft.com/office/officeart/2008/layout/HorizontalMultiLevelHierarchy" loCatId="hierarchy" qsTypeId="urn:microsoft.com/office/officeart/2005/8/quickstyle/simple1" qsCatId="simple" csTypeId="urn:microsoft.com/office/officeart/2005/8/colors/accent6_5" csCatId="accent6" phldr="1"/>
      <dgm:spPr/>
      <dgm:t>
        <a:bodyPr/>
        <a:lstStyle/>
        <a:p>
          <a:endParaRPr lang="en-US"/>
        </a:p>
      </dgm:t>
    </dgm:pt>
    <dgm:pt modelId="{87268013-95C0-44C4-9920-A5903DB9BFE6}">
      <dgm:prSet phldrT="[Text]"/>
      <dgm:spPr>
        <a:solidFill>
          <a:schemeClr val="accent6">
            <a:lumMod val="20000"/>
            <a:lumOff val="80000"/>
            <a:alpha val="80000"/>
          </a:schemeClr>
        </a:solidFill>
      </dgm:spPr>
      <dgm:t>
        <a:bodyPr/>
        <a:lstStyle/>
        <a:p>
          <a:r>
            <a:rPr lang="en-US" b="1" dirty="0">
              <a:solidFill>
                <a:schemeClr val="tx1"/>
              </a:solidFill>
            </a:rPr>
            <a:t>Environmental</a:t>
          </a:r>
        </a:p>
      </dgm:t>
    </dgm:pt>
    <dgm:pt modelId="{36363E47-5540-4CE7-9590-0FD4020BA32D}" type="parTrans" cxnId="{71C34CC1-1438-4C13-A903-C4326C2722A5}">
      <dgm:prSet/>
      <dgm:spPr/>
      <dgm:t>
        <a:bodyPr/>
        <a:lstStyle/>
        <a:p>
          <a:endParaRPr lang="en-US"/>
        </a:p>
      </dgm:t>
    </dgm:pt>
    <dgm:pt modelId="{6EF3EA63-80AD-496B-968E-97FC15982DF2}" type="sibTrans" cxnId="{71C34CC1-1438-4C13-A903-C4326C2722A5}">
      <dgm:prSet/>
      <dgm:spPr/>
      <dgm:t>
        <a:bodyPr/>
        <a:lstStyle/>
        <a:p>
          <a:endParaRPr lang="en-US"/>
        </a:p>
      </dgm:t>
    </dgm:pt>
    <dgm:pt modelId="{802A5DE1-A6FA-49AF-B046-61FC5A2491AF}">
      <dgm:prSet phldrT="[Text]"/>
      <dgm:spPr>
        <a:solidFill>
          <a:schemeClr val="accent6">
            <a:lumMod val="20000"/>
            <a:lumOff val="80000"/>
            <a:alpha val="70000"/>
          </a:schemeClr>
        </a:solidFill>
      </dgm:spPr>
      <dgm:t>
        <a:bodyPr/>
        <a:lstStyle/>
        <a:p>
          <a:r>
            <a:rPr lang="en-US" b="1" dirty="0">
              <a:solidFill>
                <a:schemeClr val="tx1"/>
              </a:solidFill>
            </a:rPr>
            <a:t>Raw Material Sourcing/Land Use</a:t>
          </a:r>
        </a:p>
      </dgm:t>
    </dgm:pt>
    <dgm:pt modelId="{AF2F88E5-405E-46EC-8E3B-9434B332C289}" type="parTrans" cxnId="{1D1511EF-AF40-4141-A5F8-6B678831CF9A}">
      <dgm:prSet/>
      <dgm:spPr/>
      <dgm:t>
        <a:bodyPr/>
        <a:lstStyle/>
        <a:p>
          <a:endParaRPr lang="en-US" dirty="0"/>
        </a:p>
      </dgm:t>
    </dgm:pt>
    <dgm:pt modelId="{F5143B80-14C6-4868-B0F5-94CCA99B4ACF}" type="sibTrans" cxnId="{1D1511EF-AF40-4141-A5F8-6B678831CF9A}">
      <dgm:prSet/>
      <dgm:spPr/>
      <dgm:t>
        <a:bodyPr/>
        <a:lstStyle/>
        <a:p>
          <a:endParaRPr lang="en-US"/>
        </a:p>
      </dgm:t>
    </dgm:pt>
    <dgm:pt modelId="{AC924B16-85A8-404F-898C-EE69AE056DF5}">
      <dgm:prSet phldrT="[Text]"/>
      <dgm:spPr>
        <a:solidFill>
          <a:schemeClr val="accent6">
            <a:lumMod val="20000"/>
            <a:lumOff val="80000"/>
            <a:alpha val="70000"/>
          </a:schemeClr>
        </a:solidFill>
      </dgm:spPr>
      <dgm:t>
        <a:bodyPr/>
        <a:lstStyle/>
        <a:p>
          <a:r>
            <a:rPr lang="en-US" b="1" dirty="0">
              <a:solidFill>
                <a:schemeClr val="tx1"/>
              </a:solidFill>
            </a:rPr>
            <a:t>Opportunities: Green Building; Renewable Energy; Clean Tech</a:t>
          </a:r>
        </a:p>
      </dgm:t>
    </dgm:pt>
    <dgm:pt modelId="{6EDDBF2C-AB0E-4E0E-96A6-6F0DDC3A8EEB}" type="parTrans" cxnId="{2EBC4418-7144-4AB1-AFCB-E7ECA816A6D2}">
      <dgm:prSet/>
      <dgm:spPr/>
      <dgm:t>
        <a:bodyPr/>
        <a:lstStyle/>
        <a:p>
          <a:endParaRPr lang="en-US" dirty="0"/>
        </a:p>
      </dgm:t>
    </dgm:pt>
    <dgm:pt modelId="{EE57A9E2-C26D-459C-8E2F-E55523C504DD}" type="sibTrans" cxnId="{2EBC4418-7144-4AB1-AFCB-E7ECA816A6D2}">
      <dgm:prSet/>
      <dgm:spPr/>
      <dgm:t>
        <a:bodyPr/>
        <a:lstStyle/>
        <a:p>
          <a:endParaRPr lang="en-US"/>
        </a:p>
      </dgm:t>
    </dgm:pt>
    <dgm:pt modelId="{3E7D3A85-66FE-4096-921C-8FDA429669F8}">
      <dgm:prSet/>
      <dgm:spPr>
        <a:solidFill>
          <a:schemeClr val="accent6">
            <a:lumMod val="20000"/>
            <a:lumOff val="80000"/>
            <a:alpha val="70000"/>
          </a:schemeClr>
        </a:solidFill>
      </dgm:spPr>
      <dgm:t>
        <a:bodyPr/>
        <a:lstStyle/>
        <a:p>
          <a:r>
            <a:rPr lang="en-US" b="1" dirty="0">
              <a:solidFill>
                <a:schemeClr val="tx1"/>
              </a:solidFill>
            </a:rPr>
            <a:t>Water</a:t>
          </a:r>
          <a:r>
            <a:rPr lang="en-US" b="1" dirty="0"/>
            <a:t> </a:t>
          </a:r>
          <a:r>
            <a:rPr lang="en-US" b="1" dirty="0">
              <a:solidFill>
                <a:schemeClr val="tx1"/>
              </a:solidFill>
            </a:rPr>
            <a:t>Stress</a:t>
          </a:r>
        </a:p>
      </dgm:t>
    </dgm:pt>
    <dgm:pt modelId="{1EC5C3B6-DC94-47DC-AD5C-1D080721F0D9}" type="parTrans" cxnId="{752762ED-ECCB-4112-8185-7657ADBDDDCF}">
      <dgm:prSet/>
      <dgm:spPr/>
      <dgm:t>
        <a:bodyPr/>
        <a:lstStyle/>
        <a:p>
          <a:endParaRPr lang="en-US" dirty="0"/>
        </a:p>
      </dgm:t>
    </dgm:pt>
    <dgm:pt modelId="{FFD7E3BD-0D24-4B7E-BAEC-0947C174E6C2}" type="sibTrans" cxnId="{752762ED-ECCB-4112-8185-7657ADBDDDCF}">
      <dgm:prSet/>
      <dgm:spPr/>
      <dgm:t>
        <a:bodyPr/>
        <a:lstStyle/>
        <a:p>
          <a:endParaRPr lang="en-US"/>
        </a:p>
      </dgm:t>
    </dgm:pt>
    <dgm:pt modelId="{260EC3EC-BE10-4749-8DBB-D25B8C7D7CDA}">
      <dgm:prSet/>
      <dgm:spPr>
        <a:solidFill>
          <a:schemeClr val="accent6">
            <a:lumMod val="20000"/>
            <a:lumOff val="80000"/>
            <a:alpha val="70000"/>
          </a:schemeClr>
        </a:solidFill>
      </dgm:spPr>
      <dgm:t>
        <a:bodyPr/>
        <a:lstStyle/>
        <a:p>
          <a:r>
            <a:rPr lang="en-US" b="1" dirty="0">
              <a:solidFill>
                <a:schemeClr val="tx1"/>
              </a:solidFill>
            </a:rPr>
            <a:t>Emissions</a:t>
          </a:r>
        </a:p>
      </dgm:t>
    </dgm:pt>
    <dgm:pt modelId="{6AD51C2D-4C79-40C3-8949-8E871042955A}" type="parTrans" cxnId="{A21C362F-9AB7-4F09-83E9-8633013F4AA6}">
      <dgm:prSet/>
      <dgm:spPr/>
      <dgm:t>
        <a:bodyPr/>
        <a:lstStyle/>
        <a:p>
          <a:endParaRPr lang="en-US" dirty="0"/>
        </a:p>
      </dgm:t>
    </dgm:pt>
    <dgm:pt modelId="{C4D3E8F4-C0FD-41C6-A0D7-22EC43F8F661}" type="sibTrans" cxnId="{A21C362F-9AB7-4F09-83E9-8633013F4AA6}">
      <dgm:prSet/>
      <dgm:spPr/>
      <dgm:t>
        <a:bodyPr/>
        <a:lstStyle/>
        <a:p>
          <a:endParaRPr lang="en-US"/>
        </a:p>
      </dgm:t>
    </dgm:pt>
    <dgm:pt modelId="{1096FC0B-83F4-4CE4-BBC8-37D5CFDD534F}">
      <dgm:prSet/>
      <dgm:spPr>
        <a:solidFill>
          <a:schemeClr val="accent6">
            <a:lumMod val="20000"/>
            <a:lumOff val="80000"/>
            <a:alpha val="70000"/>
          </a:schemeClr>
        </a:solidFill>
      </dgm:spPr>
      <dgm:t>
        <a:bodyPr/>
        <a:lstStyle/>
        <a:p>
          <a:r>
            <a:rPr lang="en-US" b="1" baseline="0" dirty="0">
              <a:solidFill>
                <a:schemeClr val="tx1"/>
              </a:solidFill>
            </a:rPr>
            <a:t>Climate Change Vulnerability</a:t>
          </a:r>
          <a:endParaRPr lang="en-US" b="1" dirty="0">
            <a:solidFill>
              <a:schemeClr val="tx1"/>
            </a:solidFill>
          </a:endParaRPr>
        </a:p>
      </dgm:t>
    </dgm:pt>
    <dgm:pt modelId="{85E81124-89B7-42BA-8C62-1E57285BAD06}" type="parTrans" cxnId="{DDEA75BA-E953-4039-BAAF-5DF6764C8CBD}">
      <dgm:prSet/>
      <dgm:spPr/>
      <dgm:t>
        <a:bodyPr/>
        <a:lstStyle/>
        <a:p>
          <a:endParaRPr lang="en-US" dirty="0"/>
        </a:p>
      </dgm:t>
    </dgm:pt>
    <dgm:pt modelId="{3C3FBB68-D7A8-49CF-AC81-2EE28506DDAA}" type="sibTrans" cxnId="{DDEA75BA-E953-4039-BAAF-5DF6764C8CBD}">
      <dgm:prSet/>
      <dgm:spPr/>
      <dgm:t>
        <a:bodyPr/>
        <a:lstStyle/>
        <a:p>
          <a:endParaRPr lang="en-US"/>
        </a:p>
      </dgm:t>
    </dgm:pt>
    <dgm:pt modelId="{644490AA-F73D-4BE4-AC85-6DEAA198B1D1}">
      <dgm:prSet/>
      <dgm:spPr>
        <a:solidFill>
          <a:schemeClr val="accent6">
            <a:lumMod val="20000"/>
            <a:lumOff val="80000"/>
            <a:alpha val="70000"/>
          </a:schemeClr>
        </a:solidFill>
      </dgm:spPr>
      <dgm:t>
        <a:bodyPr/>
        <a:lstStyle/>
        <a:p>
          <a:r>
            <a:rPr lang="en-US" b="1" dirty="0">
              <a:solidFill>
                <a:schemeClr val="tx1"/>
              </a:solidFill>
            </a:rPr>
            <a:t>Pollution/Toxic</a:t>
          </a:r>
          <a:r>
            <a:rPr lang="en-US" b="1" dirty="0"/>
            <a:t> </a:t>
          </a:r>
          <a:r>
            <a:rPr lang="en-US" b="1" dirty="0">
              <a:solidFill>
                <a:schemeClr val="tx1"/>
              </a:solidFill>
            </a:rPr>
            <a:t>Waste</a:t>
          </a:r>
        </a:p>
      </dgm:t>
    </dgm:pt>
    <dgm:pt modelId="{3812F53D-4C05-4708-9FAA-0A6AFF01B45B}" type="parTrans" cxnId="{598D2A7C-EF04-49F2-864D-8AEFAB1A4D6A}">
      <dgm:prSet/>
      <dgm:spPr/>
      <dgm:t>
        <a:bodyPr/>
        <a:lstStyle/>
        <a:p>
          <a:endParaRPr lang="en-US" dirty="0"/>
        </a:p>
      </dgm:t>
    </dgm:pt>
    <dgm:pt modelId="{E35A17A4-DFDD-4B26-84EA-4BC2BC38935D}" type="sibTrans" cxnId="{598D2A7C-EF04-49F2-864D-8AEFAB1A4D6A}">
      <dgm:prSet/>
      <dgm:spPr/>
      <dgm:t>
        <a:bodyPr/>
        <a:lstStyle/>
        <a:p>
          <a:endParaRPr lang="en-US"/>
        </a:p>
      </dgm:t>
    </dgm:pt>
    <dgm:pt modelId="{888F7906-1AF2-4F9F-B0DC-837F06C69DB0}" type="pres">
      <dgm:prSet presAssocID="{9813ADE3-6BAF-4707-91EF-116B688DFE5D}" presName="Name0" presStyleCnt="0">
        <dgm:presLayoutVars>
          <dgm:chPref val="1"/>
          <dgm:dir/>
          <dgm:animOne val="branch"/>
          <dgm:animLvl val="lvl"/>
          <dgm:resizeHandles val="exact"/>
        </dgm:presLayoutVars>
      </dgm:prSet>
      <dgm:spPr/>
    </dgm:pt>
    <dgm:pt modelId="{F94F27B4-F7DA-443C-9FE2-57F6D5F8CA92}" type="pres">
      <dgm:prSet presAssocID="{87268013-95C0-44C4-9920-A5903DB9BFE6}" presName="root1" presStyleCnt="0"/>
      <dgm:spPr/>
    </dgm:pt>
    <dgm:pt modelId="{A57EC536-538B-446C-AFEC-393D2F85B1B1}" type="pres">
      <dgm:prSet presAssocID="{87268013-95C0-44C4-9920-A5903DB9BFE6}" presName="LevelOneTextNode" presStyleLbl="node0" presStyleIdx="0" presStyleCnt="1">
        <dgm:presLayoutVars>
          <dgm:chPref val="3"/>
        </dgm:presLayoutVars>
      </dgm:prSet>
      <dgm:spPr/>
    </dgm:pt>
    <dgm:pt modelId="{7854F97E-5A90-4B8F-BFDD-2D2A3A10CB3C}" type="pres">
      <dgm:prSet presAssocID="{87268013-95C0-44C4-9920-A5903DB9BFE6}" presName="level2hierChild" presStyleCnt="0"/>
      <dgm:spPr/>
    </dgm:pt>
    <dgm:pt modelId="{5F229665-1832-4067-BF81-BF2BBB673A7F}" type="pres">
      <dgm:prSet presAssocID="{6AD51C2D-4C79-40C3-8949-8E871042955A}" presName="conn2-1" presStyleLbl="parChTrans1D2" presStyleIdx="0" presStyleCnt="6"/>
      <dgm:spPr/>
    </dgm:pt>
    <dgm:pt modelId="{5A4D5787-3ECD-4BBF-BF80-57A53B4DE7B4}" type="pres">
      <dgm:prSet presAssocID="{6AD51C2D-4C79-40C3-8949-8E871042955A}" presName="connTx" presStyleLbl="parChTrans1D2" presStyleIdx="0" presStyleCnt="6"/>
      <dgm:spPr/>
    </dgm:pt>
    <dgm:pt modelId="{4AFDB78E-A5D2-475B-8FD1-07D1BFFAE88A}" type="pres">
      <dgm:prSet presAssocID="{260EC3EC-BE10-4749-8DBB-D25B8C7D7CDA}" presName="root2" presStyleCnt="0"/>
      <dgm:spPr/>
    </dgm:pt>
    <dgm:pt modelId="{2675F6B0-4B88-49B5-982A-025564BE7A09}" type="pres">
      <dgm:prSet presAssocID="{260EC3EC-BE10-4749-8DBB-D25B8C7D7CDA}" presName="LevelTwoTextNode" presStyleLbl="node2" presStyleIdx="0" presStyleCnt="6" custScaleX="98135" custLinFactNeighborX="-1539" custLinFactNeighborY="5564">
        <dgm:presLayoutVars>
          <dgm:chPref val="3"/>
        </dgm:presLayoutVars>
      </dgm:prSet>
      <dgm:spPr/>
    </dgm:pt>
    <dgm:pt modelId="{F575E421-44FE-47C2-B884-F31AD3F4F60D}" type="pres">
      <dgm:prSet presAssocID="{260EC3EC-BE10-4749-8DBB-D25B8C7D7CDA}" presName="level3hierChild" presStyleCnt="0"/>
      <dgm:spPr/>
    </dgm:pt>
    <dgm:pt modelId="{C0B4BB3B-90BC-46D3-9030-ADAC9252CF81}" type="pres">
      <dgm:prSet presAssocID="{1EC5C3B6-DC94-47DC-AD5C-1D080721F0D9}" presName="conn2-1" presStyleLbl="parChTrans1D2" presStyleIdx="1" presStyleCnt="6"/>
      <dgm:spPr/>
    </dgm:pt>
    <dgm:pt modelId="{F0EBEB10-85EE-408B-BD1E-F57A1F4A2622}" type="pres">
      <dgm:prSet presAssocID="{1EC5C3B6-DC94-47DC-AD5C-1D080721F0D9}" presName="connTx" presStyleLbl="parChTrans1D2" presStyleIdx="1" presStyleCnt="6"/>
      <dgm:spPr/>
    </dgm:pt>
    <dgm:pt modelId="{E292A0CA-5E4C-4D70-BDDD-9512F03BECA0}" type="pres">
      <dgm:prSet presAssocID="{3E7D3A85-66FE-4096-921C-8FDA429669F8}" presName="root2" presStyleCnt="0"/>
      <dgm:spPr/>
    </dgm:pt>
    <dgm:pt modelId="{F8FAE3CA-C51F-4AD1-88F7-045D2E9DE152}" type="pres">
      <dgm:prSet presAssocID="{3E7D3A85-66FE-4096-921C-8FDA429669F8}" presName="LevelTwoTextNode" presStyleLbl="node2" presStyleIdx="1" presStyleCnt="6">
        <dgm:presLayoutVars>
          <dgm:chPref val="3"/>
        </dgm:presLayoutVars>
      </dgm:prSet>
      <dgm:spPr/>
    </dgm:pt>
    <dgm:pt modelId="{EFAA9F28-9658-44C6-A9BC-BBEE93AC8388}" type="pres">
      <dgm:prSet presAssocID="{3E7D3A85-66FE-4096-921C-8FDA429669F8}" presName="level3hierChild" presStyleCnt="0"/>
      <dgm:spPr/>
    </dgm:pt>
    <dgm:pt modelId="{4990F060-2028-450D-AAEB-E29588E3655F}" type="pres">
      <dgm:prSet presAssocID="{3812F53D-4C05-4708-9FAA-0A6AFF01B45B}" presName="conn2-1" presStyleLbl="parChTrans1D2" presStyleIdx="2" presStyleCnt="6"/>
      <dgm:spPr/>
    </dgm:pt>
    <dgm:pt modelId="{F79CC103-D66E-43B9-8C68-EC48C70BF69B}" type="pres">
      <dgm:prSet presAssocID="{3812F53D-4C05-4708-9FAA-0A6AFF01B45B}" presName="connTx" presStyleLbl="parChTrans1D2" presStyleIdx="2" presStyleCnt="6"/>
      <dgm:spPr/>
    </dgm:pt>
    <dgm:pt modelId="{44D6646A-D774-436F-8FDD-40ECB9191AC1}" type="pres">
      <dgm:prSet presAssocID="{644490AA-F73D-4BE4-AC85-6DEAA198B1D1}" presName="root2" presStyleCnt="0"/>
      <dgm:spPr/>
    </dgm:pt>
    <dgm:pt modelId="{987CAF7E-FA09-4B27-AF85-57AEFF5798A9}" type="pres">
      <dgm:prSet presAssocID="{644490AA-F73D-4BE4-AC85-6DEAA198B1D1}" presName="LevelTwoTextNode" presStyleLbl="node2" presStyleIdx="2" presStyleCnt="6">
        <dgm:presLayoutVars>
          <dgm:chPref val="3"/>
        </dgm:presLayoutVars>
      </dgm:prSet>
      <dgm:spPr/>
    </dgm:pt>
    <dgm:pt modelId="{097553B7-6879-4B93-B267-A3AA8FF9132C}" type="pres">
      <dgm:prSet presAssocID="{644490AA-F73D-4BE4-AC85-6DEAA198B1D1}" presName="level3hierChild" presStyleCnt="0"/>
      <dgm:spPr/>
    </dgm:pt>
    <dgm:pt modelId="{C7018E13-8054-44D0-8D3F-0BE441DA3EAE}" type="pres">
      <dgm:prSet presAssocID="{85E81124-89B7-42BA-8C62-1E57285BAD06}" presName="conn2-1" presStyleLbl="parChTrans1D2" presStyleIdx="3" presStyleCnt="6"/>
      <dgm:spPr/>
    </dgm:pt>
    <dgm:pt modelId="{7D5170F7-DA8C-43BB-9CEE-34E05CEF0D0B}" type="pres">
      <dgm:prSet presAssocID="{85E81124-89B7-42BA-8C62-1E57285BAD06}" presName="connTx" presStyleLbl="parChTrans1D2" presStyleIdx="3" presStyleCnt="6"/>
      <dgm:spPr/>
    </dgm:pt>
    <dgm:pt modelId="{8AF28408-863C-474A-AC9D-2ADB0E7AA006}" type="pres">
      <dgm:prSet presAssocID="{1096FC0B-83F4-4CE4-BBC8-37D5CFDD534F}" presName="root2" presStyleCnt="0"/>
      <dgm:spPr/>
    </dgm:pt>
    <dgm:pt modelId="{2B0EBC26-BE56-4327-8E66-EAC703F6EAE5}" type="pres">
      <dgm:prSet presAssocID="{1096FC0B-83F4-4CE4-BBC8-37D5CFDD534F}" presName="LevelTwoTextNode" presStyleLbl="node2" presStyleIdx="3" presStyleCnt="6">
        <dgm:presLayoutVars>
          <dgm:chPref val="3"/>
        </dgm:presLayoutVars>
      </dgm:prSet>
      <dgm:spPr/>
    </dgm:pt>
    <dgm:pt modelId="{FFFE6A74-86AD-4842-B981-5AAC32D1DD15}" type="pres">
      <dgm:prSet presAssocID="{1096FC0B-83F4-4CE4-BBC8-37D5CFDD534F}" presName="level3hierChild" presStyleCnt="0"/>
      <dgm:spPr/>
    </dgm:pt>
    <dgm:pt modelId="{F2846469-17BA-429A-B0A3-AE138DC58FFC}" type="pres">
      <dgm:prSet presAssocID="{AF2F88E5-405E-46EC-8E3B-9434B332C289}" presName="conn2-1" presStyleLbl="parChTrans1D2" presStyleIdx="4" presStyleCnt="6"/>
      <dgm:spPr/>
    </dgm:pt>
    <dgm:pt modelId="{1967438F-5BA7-49F3-A947-FBBB386A98A6}" type="pres">
      <dgm:prSet presAssocID="{AF2F88E5-405E-46EC-8E3B-9434B332C289}" presName="connTx" presStyleLbl="parChTrans1D2" presStyleIdx="4" presStyleCnt="6"/>
      <dgm:spPr/>
    </dgm:pt>
    <dgm:pt modelId="{897D5609-88D4-49FA-B272-1A1E190DE3CF}" type="pres">
      <dgm:prSet presAssocID="{802A5DE1-A6FA-49AF-B046-61FC5A2491AF}" presName="root2" presStyleCnt="0"/>
      <dgm:spPr/>
    </dgm:pt>
    <dgm:pt modelId="{48A0CFF7-A835-47F0-B235-6D792FB2CA7E}" type="pres">
      <dgm:prSet presAssocID="{802A5DE1-A6FA-49AF-B046-61FC5A2491AF}" presName="LevelTwoTextNode" presStyleLbl="node2" presStyleIdx="4" presStyleCnt="6">
        <dgm:presLayoutVars>
          <dgm:chPref val="3"/>
        </dgm:presLayoutVars>
      </dgm:prSet>
      <dgm:spPr/>
    </dgm:pt>
    <dgm:pt modelId="{A4BCE1B2-CE67-4703-9F5C-D83C08B5E315}" type="pres">
      <dgm:prSet presAssocID="{802A5DE1-A6FA-49AF-B046-61FC5A2491AF}" presName="level3hierChild" presStyleCnt="0"/>
      <dgm:spPr/>
    </dgm:pt>
    <dgm:pt modelId="{9557DB0E-B4DA-4E5D-97BD-1B1EC3A42F51}" type="pres">
      <dgm:prSet presAssocID="{6EDDBF2C-AB0E-4E0E-96A6-6F0DDC3A8EEB}" presName="conn2-1" presStyleLbl="parChTrans1D2" presStyleIdx="5" presStyleCnt="6"/>
      <dgm:spPr/>
    </dgm:pt>
    <dgm:pt modelId="{752087E4-9A2A-437A-A7D4-2652C5134B60}" type="pres">
      <dgm:prSet presAssocID="{6EDDBF2C-AB0E-4E0E-96A6-6F0DDC3A8EEB}" presName="connTx" presStyleLbl="parChTrans1D2" presStyleIdx="5" presStyleCnt="6"/>
      <dgm:spPr/>
    </dgm:pt>
    <dgm:pt modelId="{8D11ED40-D476-40B9-828D-1DB96EB59193}" type="pres">
      <dgm:prSet presAssocID="{AC924B16-85A8-404F-898C-EE69AE056DF5}" presName="root2" presStyleCnt="0"/>
      <dgm:spPr/>
    </dgm:pt>
    <dgm:pt modelId="{7F8F388B-D313-4C19-86C2-FCD76A7500D0}" type="pres">
      <dgm:prSet presAssocID="{AC924B16-85A8-404F-898C-EE69AE056DF5}" presName="LevelTwoTextNode" presStyleLbl="node2" presStyleIdx="5" presStyleCnt="6" custScaleX="138733" custScaleY="188693">
        <dgm:presLayoutVars>
          <dgm:chPref val="3"/>
        </dgm:presLayoutVars>
      </dgm:prSet>
      <dgm:spPr/>
    </dgm:pt>
    <dgm:pt modelId="{08D7CA90-E6C8-4D5C-AE05-D4426730FD30}" type="pres">
      <dgm:prSet presAssocID="{AC924B16-85A8-404F-898C-EE69AE056DF5}" presName="level3hierChild" presStyleCnt="0"/>
      <dgm:spPr/>
    </dgm:pt>
  </dgm:ptLst>
  <dgm:cxnLst>
    <dgm:cxn modelId="{DA852D10-05C3-4868-B4AD-F902DD7DBE45}" type="presOf" srcId="{802A5DE1-A6FA-49AF-B046-61FC5A2491AF}" destId="{48A0CFF7-A835-47F0-B235-6D792FB2CA7E}" srcOrd="0" destOrd="0" presId="urn:microsoft.com/office/officeart/2008/layout/HorizontalMultiLevelHierarchy"/>
    <dgm:cxn modelId="{2EBC4418-7144-4AB1-AFCB-E7ECA816A6D2}" srcId="{87268013-95C0-44C4-9920-A5903DB9BFE6}" destId="{AC924B16-85A8-404F-898C-EE69AE056DF5}" srcOrd="5" destOrd="0" parTransId="{6EDDBF2C-AB0E-4E0E-96A6-6F0DDC3A8EEB}" sibTransId="{EE57A9E2-C26D-459C-8E2F-E55523C504DD}"/>
    <dgm:cxn modelId="{19B4CC1E-E9F8-44D8-ABDE-D309B982159D}" type="presOf" srcId="{1EC5C3B6-DC94-47DC-AD5C-1D080721F0D9}" destId="{F0EBEB10-85EE-408B-BD1E-F57A1F4A2622}" srcOrd="1" destOrd="0" presId="urn:microsoft.com/office/officeart/2008/layout/HorizontalMultiLevelHierarchy"/>
    <dgm:cxn modelId="{50BAC525-AAEE-489F-A772-09A693FB5345}" type="presOf" srcId="{AC924B16-85A8-404F-898C-EE69AE056DF5}" destId="{7F8F388B-D313-4C19-86C2-FCD76A7500D0}" srcOrd="0" destOrd="0" presId="urn:microsoft.com/office/officeart/2008/layout/HorizontalMultiLevelHierarchy"/>
    <dgm:cxn modelId="{A21C362F-9AB7-4F09-83E9-8633013F4AA6}" srcId="{87268013-95C0-44C4-9920-A5903DB9BFE6}" destId="{260EC3EC-BE10-4749-8DBB-D25B8C7D7CDA}" srcOrd="0" destOrd="0" parTransId="{6AD51C2D-4C79-40C3-8949-8E871042955A}" sibTransId="{C4D3E8F4-C0FD-41C6-A0D7-22EC43F8F661}"/>
    <dgm:cxn modelId="{F3C17031-46FE-4A50-8585-73EFF164FA75}" type="presOf" srcId="{644490AA-F73D-4BE4-AC85-6DEAA198B1D1}" destId="{987CAF7E-FA09-4B27-AF85-57AEFF5798A9}" srcOrd="0" destOrd="0" presId="urn:microsoft.com/office/officeart/2008/layout/HorizontalMultiLevelHierarchy"/>
    <dgm:cxn modelId="{2BCF763E-F8C0-4D27-A320-5A32BEB5E97A}" type="presOf" srcId="{1096FC0B-83F4-4CE4-BBC8-37D5CFDD534F}" destId="{2B0EBC26-BE56-4327-8E66-EAC703F6EAE5}" srcOrd="0" destOrd="0" presId="urn:microsoft.com/office/officeart/2008/layout/HorizontalMultiLevelHierarchy"/>
    <dgm:cxn modelId="{EE2CFF3F-73D1-43B2-951E-A9D4276CF7AC}" type="presOf" srcId="{6AD51C2D-4C79-40C3-8949-8E871042955A}" destId="{5F229665-1832-4067-BF81-BF2BBB673A7F}" srcOrd="0" destOrd="0" presId="urn:microsoft.com/office/officeart/2008/layout/HorizontalMultiLevelHierarchy"/>
    <dgm:cxn modelId="{A6C12741-A4A7-4402-9D60-E8C24D8753C3}" type="presOf" srcId="{3812F53D-4C05-4708-9FAA-0A6AFF01B45B}" destId="{F79CC103-D66E-43B9-8C68-EC48C70BF69B}" srcOrd="1" destOrd="0" presId="urn:microsoft.com/office/officeart/2008/layout/HorizontalMultiLevelHierarchy"/>
    <dgm:cxn modelId="{88A16955-F851-41E5-81C2-8F4A3D55205A}" type="presOf" srcId="{AF2F88E5-405E-46EC-8E3B-9434B332C289}" destId="{1967438F-5BA7-49F3-A947-FBBB386A98A6}" srcOrd="1" destOrd="0" presId="urn:microsoft.com/office/officeart/2008/layout/HorizontalMultiLevelHierarchy"/>
    <dgm:cxn modelId="{598D2A7C-EF04-49F2-864D-8AEFAB1A4D6A}" srcId="{87268013-95C0-44C4-9920-A5903DB9BFE6}" destId="{644490AA-F73D-4BE4-AC85-6DEAA198B1D1}" srcOrd="2" destOrd="0" parTransId="{3812F53D-4C05-4708-9FAA-0A6AFF01B45B}" sibTransId="{E35A17A4-DFDD-4B26-84EA-4BC2BC38935D}"/>
    <dgm:cxn modelId="{6FDEEF82-4BF2-4695-9BD0-8E4870DBF44A}" type="presOf" srcId="{6AD51C2D-4C79-40C3-8949-8E871042955A}" destId="{5A4D5787-3ECD-4BBF-BF80-57A53B4DE7B4}" srcOrd="1" destOrd="0" presId="urn:microsoft.com/office/officeart/2008/layout/HorizontalMultiLevelHierarchy"/>
    <dgm:cxn modelId="{F8C40D85-0B1F-4A11-8722-85F8A3621FA8}" type="presOf" srcId="{6EDDBF2C-AB0E-4E0E-96A6-6F0DDC3A8EEB}" destId="{752087E4-9A2A-437A-A7D4-2652C5134B60}" srcOrd="1" destOrd="0" presId="urn:microsoft.com/office/officeart/2008/layout/HorizontalMultiLevelHierarchy"/>
    <dgm:cxn modelId="{423B1F87-6EA5-492D-95DB-3E54012D1B42}" type="presOf" srcId="{9813ADE3-6BAF-4707-91EF-116B688DFE5D}" destId="{888F7906-1AF2-4F9F-B0DC-837F06C69DB0}" srcOrd="0" destOrd="0" presId="urn:microsoft.com/office/officeart/2008/layout/HorizontalMultiLevelHierarchy"/>
    <dgm:cxn modelId="{7DE7BE9E-592B-4FDF-A298-5CCD4A7B8E43}" type="presOf" srcId="{85E81124-89B7-42BA-8C62-1E57285BAD06}" destId="{C7018E13-8054-44D0-8D3F-0BE441DA3EAE}" srcOrd="0" destOrd="0" presId="urn:microsoft.com/office/officeart/2008/layout/HorizontalMultiLevelHierarchy"/>
    <dgm:cxn modelId="{D1C1A1A1-0E1F-426C-8559-70C150CFB5B1}" type="presOf" srcId="{6EDDBF2C-AB0E-4E0E-96A6-6F0DDC3A8EEB}" destId="{9557DB0E-B4DA-4E5D-97BD-1B1EC3A42F51}" srcOrd="0" destOrd="0" presId="urn:microsoft.com/office/officeart/2008/layout/HorizontalMultiLevelHierarchy"/>
    <dgm:cxn modelId="{762BA2AA-7398-40FC-89C7-0BA2E66AC0BB}" type="presOf" srcId="{AF2F88E5-405E-46EC-8E3B-9434B332C289}" destId="{F2846469-17BA-429A-B0A3-AE138DC58FFC}" srcOrd="0" destOrd="0" presId="urn:microsoft.com/office/officeart/2008/layout/HorizontalMultiLevelHierarchy"/>
    <dgm:cxn modelId="{ACD0E6B0-6933-4B7F-A300-E279CB97DD14}" type="presOf" srcId="{85E81124-89B7-42BA-8C62-1E57285BAD06}" destId="{7D5170F7-DA8C-43BB-9CEE-34E05CEF0D0B}" srcOrd="1" destOrd="0" presId="urn:microsoft.com/office/officeart/2008/layout/HorizontalMultiLevelHierarchy"/>
    <dgm:cxn modelId="{DD30EFB0-2EED-401E-A7EE-49C0A64E3184}" type="presOf" srcId="{87268013-95C0-44C4-9920-A5903DB9BFE6}" destId="{A57EC536-538B-446C-AFEC-393D2F85B1B1}" srcOrd="0" destOrd="0" presId="urn:microsoft.com/office/officeart/2008/layout/HorizontalMultiLevelHierarchy"/>
    <dgm:cxn modelId="{DDEA75BA-E953-4039-BAAF-5DF6764C8CBD}" srcId="{87268013-95C0-44C4-9920-A5903DB9BFE6}" destId="{1096FC0B-83F4-4CE4-BBC8-37D5CFDD534F}" srcOrd="3" destOrd="0" parTransId="{85E81124-89B7-42BA-8C62-1E57285BAD06}" sibTransId="{3C3FBB68-D7A8-49CF-AC81-2EE28506DDAA}"/>
    <dgm:cxn modelId="{71C34CC1-1438-4C13-A903-C4326C2722A5}" srcId="{9813ADE3-6BAF-4707-91EF-116B688DFE5D}" destId="{87268013-95C0-44C4-9920-A5903DB9BFE6}" srcOrd="0" destOrd="0" parTransId="{36363E47-5540-4CE7-9590-0FD4020BA32D}" sibTransId="{6EF3EA63-80AD-496B-968E-97FC15982DF2}"/>
    <dgm:cxn modelId="{85A5A9CB-08E5-4479-B6DD-8AC854CFA952}" type="presOf" srcId="{1EC5C3B6-DC94-47DC-AD5C-1D080721F0D9}" destId="{C0B4BB3B-90BC-46D3-9030-ADAC9252CF81}" srcOrd="0" destOrd="0" presId="urn:microsoft.com/office/officeart/2008/layout/HorizontalMultiLevelHierarchy"/>
    <dgm:cxn modelId="{8DCA76D4-BD2C-451F-ADCF-B0FAD9B28444}" type="presOf" srcId="{3E7D3A85-66FE-4096-921C-8FDA429669F8}" destId="{F8FAE3CA-C51F-4AD1-88F7-045D2E9DE152}" srcOrd="0" destOrd="0" presId="urn:microsoft.com/office/officeart/2008/layout/HorizontalMultiLevelHierarchy"/>
    <dgm:cxn modelId="{BB5874D6-59A7-4DA1-956B-3DD09C597633}" type="presOf" srcId="{260EC3EC-BE10-4749-8DBB-D25B8C7D7CDA}" destId="{2675F6B0-4B88-49B5-982A-025564BE7A09}" srcOrd="0" destOrd="0" presId="urn:microsoft.com/office/officeart/2008/layout/HorizontalMultiLevelHierarchy"/>
    <dgm:cxn modelId="{752762ED-ECCB-4112-8185-7657ADBDDDCF}" srcId="{87268013-95C0-44C4-9920-A5903DB9BFE6}" destId="{3E7D3A85-66FE-4096-921C-8FDA429669F8}" srcOrd="1" destOrd="0" parTransId="{1EC5C3B6-DC94-47DC-AD5C-1D080721F0D9}" sibTransId="{FFD7E3BD-0D24-4B7E-BAEC-0947C174E6C2}"/>
    <dgm:cxn modelId="{1D1511EF-AF40-4141-A5F8-6B678831CF9A}" srcId="{87268013-95C0-44C4-9920-A5903DB9BFE6}" destId="{802A5DE1-A6FA-49AF-B046-61FC5A2491AF}" srcOrd="4" destOrd="0" parTransId="{AF2F88E5-405E-46EC-8E3B-9434B332C289}" sibTransId="{F5143B80-14C6-4868-B0F5-94CCA99B4ACF}"/>
    <dgm:cxn modelId="{C4F5F0FE-03E5-4F53-AFD7-039704D13EAA}" type="presOf" srcId="{3812F53D-4C05-4708-9FAA-0A6AFF01B45B}" destId="{4990F060-2028-450D-AAEB-E29588E3655F}" srcOrd="0" destOrd="0" presId="urn:microsoft.com/office/officeart/2008/layout/HorizontalMultiLevelHierarchy"/>
    <dgm:cxn modelId="{01F31907-CF96-4A52-AB83-7ED7EA0E3442}" type="presParOf" srcId="{888F7906-1AF2-4F9F-B0DC-837F06C69DB0}" destId="{F94F27B4-F7DA-443C-9FE2-57F6D5F8CA92}" srcOrd="0" destOrd="0" presId="urn:microsoft.com/office/officeart/2008/layout/HorizontalMultiLevelHierarchy"/>
    <dgm:cxn modelId="{BF352B85-BCDA-4404-B581-25DCBC1D6405}" type="presParOf" srcId="{F94F27B4-F7DA-443C-9FE2-57F6D5F8CA92}" destId="{A57EC536-538B-446C-AFEC-393D2F85B1B1}" srcOrd="0" destOrd="0" presId="urn:microsoft.com/office/officeart/2008/layout/HorizontalMultiLevelHierarchy"/>
    <dgm:cxn modelId="{E929BEF3-3659-4C3A-9305-55928E0EFE59}" type="presParOf" srcId="{F94F27B4-F7DA-443C-9FE2-57F6D5F8CA92}" destId="{7854F97E-5A90-4B8F-BFDD-2D2A3A10CB3C}" srcOrd="1" destOrd="0" presId="urn:microsoft.com/office/officeart/2008/layout/HorizontalMultiLevelHierarchy"/>
    <dgm:cxn modelId="{6A3F2961-58D1-4F91-AF6E-C3F66B04B3A0}" type="presParOf" srcId="{7854F97E-5A90-4B8F-BFDD-2D2A3A10CB3C}" destId="{5F229665-1832-4067-BF81-BF2BBB673A7F}" srcOrd="0" destOrd="0" presId="urn:microsoft.com/office/officeart/2008/layout/HorizontalMultiLevelHierarchy"/>
    <dgm:cxn modelId="{985316BD-5E5E-47F7-9BD7-A481AE9CACD9}" type="presParOf" srcId="{5F229665-1832-4067-BF81-BF2BBB673A7F}" destId="{5A4D5787-3ECD-4BBF-BF80-57A53B4DE7B4}" srcOrd="0" destOrd="0" presId="urn:microsoft.com/office/officeart/2008/layout/HorizontalMultiLevelHierarchy"/>
    <dgm:cxn modelId="{C4FD07C3-3F47-4376-8373-7DCC09B7984C}" type="presParOf" srcId="{7854F97E-5A90-4B8F-BFDD-2D2A3A10CB3C}" destId="{4AFDB78E-A5D2-475B-8FD1-07D1BFFAE88A}" srcOrd="1" destOrd="0" presId="urn:microsoft.com/office/officeart/2008/layout/HorizontalMultiLevelHierarchy"/>
    <dgm:cxn modelId="{10B050E8-9E94-4048-89F6-B0F65772D362}" type="presParOf" srcId="{4AFDB78E-A5D2-475B-8FD1-07D1BFFAE88A}" destId="{2675F6B0-4B88-49B5-982A-025564BE7A09}" srcOrd="0" destOrd="0" presId="urn:microsoft.com/office/officeart/2008/layout/HorizontalMultiLevelHierarchy"/>
    <dgm:cxn modelId="{EF208618-D22F-4571-87C8-AF7C13565544}" type="presParOf" srcId="{4AFDB78E-A5D2-475B-8FD1-07D1BFFAE88A}" destId="{F575E421-44FE-47C2-B884-F31AD3F4F60D}" srcOrd="1" destOrd="0" presId="urn:microsoft.com/office/officeart/2008/layout/HorizontalMultiLevelHierarchy"/>
    <dgm:cxn modelId="{B3160A49-FB0B-4C0C-90D6-0F762047949E}" type="presParOf" srcId="{7854F97E-5A90-4B8F-BFDD-2D2A3A10CB3C}" destId="{C0B4BB3B-90BC-46D3-9030-ADAC9252CF81}" srcOrd="2" destOrd="0" presId="urn:microsoft.com/office/officeart/2008/layout/HorizontalMultiLevelHierarchy"/>
    <dgm:cxn modelId="{4DB49CC0-1396-4858-9089-2DAD0E678609}" type="presParOf" srcId="{C0B4BB3B-90BC-46D3-9030-ADAC9252CF81}" destId="{F0EBEB10-85EE-408B-BD1E-F57A1F4A2622}" srcOrd="0" destOrd="0" presId="urn:microsoft.com/office/officeart/2008/layout/HorizontalMultiLevelHierarchy"/>
    <dgm:cxn modelId="{16D1E65D-7CD3-41BD-92B8-B71F58161A36}" type="presParOf" srcId="{7854F97E-5A90-4B8F-BFDD-2D2A3A10CB3C}" destId="{E292A0CA-5E4C-4D70-BDDD-9512F03BECA0}" srcOrd="3" destOrd="0" presId="urn:microsoft.com/office/officeart/2008/layout/HorizontalMultiLevelHierarchy"/>
    <dgm:cxn modelId="{512A1F5D-07A5-4383-A277-82C9039C717E}" type="presParOf" srcId="{E292A0CA-5E4C-4D70-BDDD-9512F03BECA0}" destId="{F8FAE3CA-C51F-4AD1-88F7-045D2E9DE152}" srcOrd="0" destOrd="0" presId="urn:microsoft.com/office/officeart/2008/layout/HorizontalMultiLevelHierarchy"/>
    <dgm:cxn modelId="{7EBFA155-FB3B-4F3E-9A07-9B075A72C8DD}" type="presParOf" srcId="{E292A0CA-5E4C-4D70-BDDD-9512F03BECA0}" destId="{EFAA9F28-9658-44C6-A9BC-BBEE93AC8388}" srcOrd="1" destOrd="0" presId="urn:microsoft.com/office/officeart/2008/layout/HorizontalMultiLevelHierarchy"/>
    <dgm:cxn modelId="{34428F19-57A2-4EA7-BE97-B7732C3862F1}" type="presParOf" srcId="{7854F97E-5A90-4B8F-BFDD-2D2A3A10CB3C}" destId="{4990F060-2028-450D-AAEB-E29588E3655F}" srcOrd="4" destOrd="0" presId="urn:microsoft.com/office/officeart/2008/layout/HorizontalMultiLevelHierarchy"/>
    <dgm:cxn modelId="{B1D0DCE0-5D79-445A-B2A8-31247660D2AE}" type="presParOf" srcId="{4990F060-2028-450D-AAEB-E29588E3655F}" destId="{F79CC103-D66E-43B9-8C68-EC48C70BF69B}" srcOrd="0" destOrd="0" presId="urn:microsoft.com/office/officeart/2008/layout/HorizontalMultiLevelHierarchy"/>
    <dgm:cxn modelId="{F5FBF60E-374C-4268-B5D4-8D46CDBF3036}" type="presParOf" srcId="{7854F97E-5A90-4B8F-BFDD-2D2A3A10CB3C}" destId="{44D6646A-D774-436F-8FDD-40ECB9191AC1}" srcOrd="5" destOrd="0" presId="urn:microsoft.com/office/officeart/2008/layout/HorizontalMultiLevelHierarchy"/>
    <dgm:cxn modelId="{EC90DE3B-0DF4-4192-8AD7-22CC15108060}" type="presParOf" srcId="{44D6646A-D774-436F-8FDD-40ECB9191AC1}" destId="{987CAF7E-FA09-4B27-AF85-57AEFF5798A9}" srcOrd="0" destOrd="0" presId="urn:microsoft.com/office/officeart/2008/layout/HorizontalMultiLevelHierarchy"/>
    <dgm:cxn modelId="{51494928-C4F5-4D7A-AC59-74C3FF5D15DA}" type="presParOf" srcId="{44D6646A-D774-436F-8FDD-40ECB9191AC1}" destId="{097553B7-6879-4B93-B267-A3AA8FF9132C}" srcOrd="1" destOrd="0" presId="urn:microsoft.com/office/officeart/2008/layout/HorizontalMultiLevelHierarchy"/>
    <dgm:cxn modelId="{336464CB-454F-46D8-A80F-B7C58B617F6A}" type="presParOf" srcId="{7854F97E-5A90-4B8F-BFDD-2D2A3A10CB3C}" destId="{C7018E13-8054-44D0-8D3F-0BE441DA3EAE}" srcOrd="6" destOrd="0" presId="urn:microsoft.com/office/officeart/2008/layout/HorizontalMultiLevelHierarchy"/>
    <dgm:cxn modelId="{3D5B4DF8-51A4-4270-A593-AC44830A373A}" type="presParOf" srcId="{C7018E13-8054-44D0-8D3F-0BE441DA3EAE}" destId="{7D5170F7-DA8C-43BB-9CEE-34E05CEF0D0B}" srcOrd="0" destOrd="0" presId="urn:microsoft.com/office/officeart/2008/layout/HorizontalMultiLevelHierarchy"/>
    <dgm:cxn modelId="{123C4A95-3666-4611-B5DF-1B8BA5ED6FC2}" type="presParOf" srcId="{7854F97E-5A90-4B8F-BFDD-2D2A3A10CB3C}" destId="{8AF28408-863C-474A-AC9D-2ADB0E7AA006}" srcOrd="7" destOrd="0" presId="urn:microsoft.com/office/officeart/2008/layout/HorizontalMultiLevelHierarchy"/>
    <dgm:cxn modelId="{7EC45BC9-367F-4C8A-B4A7-F4CAAA62142D}" type="presParOf" srcId="{8AF28408-863C-474A-AC9D-2ADB0E7AA006}" destId="{2B0EBC26-BE56-4327-8E66-EAC703F6EAE5}" srcOrd="0" destOrd="0" presId="urn:microsoft.com/office/officeart/2008/layout/HorizontalMultiLevelHierarchy"/>
    <dgm:cxn modelId="{CE5E2F1C-CCF3-494F-BC95-E49602F4ED52}" type="presParOf" srcId="{8AF28408-863C-474A-AC9D-2ADB0E7AA006}" destId="{FFFE6A74-86AD-4842-B981-5AAC32D1DD15}" srcOrd="1" destOrd="0" presId="urn:microsoft.com/office/officeart/2008/layout/HorizontalMultiLevelHierarchy"/>
    <dgm:cxn modelId="{368D4FBC-886E-4D4F-84A1-3BB45E06214A}" type="presParOf" srcId="{7854F97E-5A90-4B8F-BFDD-2D2A3A10CB3C}" destId="{F2846469-17BA-429A-B0A3-AE138DC58FFC}" srcOrd="8" destOrd="0" presId="urn:microsoft.com/office/officeart/2008/layout/HorizontalMultiLevelHierarchy"/>
    <dgm:cxn modelId="{7285F864-2509-4D9F-8457-1F43D54D9528}" type="presParOf" srcId="{F2846469-17BA-429A-B0A3-AE138DC58FFC}" destId="{1967438F-5BA7-49F3-A947-FBBB386A98A6}" srcOrd="0" destOrd="0" presId="urn:microsoft.com/office/officeart/2008/layout/HorizontalMultiLevelHierarchy"/>
    <dgm:cxn modelId="{AACB0A90-A5E2-4E29-98EF-4D2CF90ADEF7}" type="presParOf" srcId="{7854F97E-5A90-4B8F-BFDD-2D2A3A10CB3C}" destId="{897D5609-88D4-49FA-B272-1A1E190DE3CF}" srcOrd="9" destOrd="0" presId="urn:microsoft.com/office/officeart/2008/layout/HorizontalMultiLevelHierarchy"/>
    <dgm:cxn modelId="{250DFA01-E6B6-4545-BC6A-1F6FF4057DC7}" type="presParOf" srcId="{897D5609-88D4-49FA-B272-1A1E190DE3CF}" destId="{48A0CFF7-A835-47F0-B235-6D792FB2CA7E}" srcOrd="0" destOrd="0" presId="urn:microsoft.com/office/officeart/2008/layout/HorizontalMultiLevelHierarchy"/>
    <dgm:cxn modelId="{453146BD-9E46-4559-8D14-058B6DC22641}" type="presParOf" srcId="{897D5609-88D4-49FA-B272-1A1E190DE3CF}" destId="{A4BCE1B2-CE67-4703-9F5C-D83C08B5E315}" srcOrd="1" destOrd="0" presId="urn:microsoft.com/office/officeart/2008/layout/HorizontalMultiLevelHierarchy"/>
    <dgm:cxn modelId="{98961D65-54A8-49A7-893B-2BA3662212BC}" type="presParOf" srcId="{7854F97E-5A90-4B8F-BFDD-2D2A3A10CB3C}" destId="{9557DB0E-B4DA-4E5D-97BD-1B1EC3A42F51}" srcOrd="10" destOrd="0" presId="urn:microsoft.com/office/officeart/2008/layout/HorizontalMultiLevelHierarchy"/>
    <dgm:cxn modelId="{E9E8FD3D-949C-471C-AAAB-C8D79D80FED1}" type="presParOf" srcId="{9557DB0E-B4DA-4E5D-97BD-1B1EC3A42F51}" destId="{752087E4-9A2A-437A-A7D4-2652C5134B60}" srcOrd="0" destOrd="0" presId="urn:microsoft.com/office/officeart/2008/layout/HorizontalMultiLevelHierarchy"/>
    <dgm:cxn modelId="{5332D302-5E99-4E35-A2E2-517521D002F1}" type="presParOf" srcId="{7854F97E-5A90-4B8F-BFDD-2D2A3A10CB3C}" destId="{8D11ED40-D476-40B9-828D-1DB96EB59193}" srcOrd="11" destOrd="0" presId="urn:microsoft.com/office/officeart/2008/layout/HorizontalMultiLevelHierarchy"/>
    <dgm:cxn modelId="{9369ECBA-2CF6-4265-A41B-366B9977D9A3}" type="presParOf" srcId="{8D11ED40-D476-40B9-828D-1DB96EB59193}" destId="{7F8F388B-D313-4C19-86C2-FCD76A7500D0}" srcOrd="0" destOrd="0" presId="urn:microsoft.com/office/officeart/2008/layout/HorizontalMultiLevelHierarchy"/>
    <dgm:cxn modelId="{6FDE6910-3C3E-474F-A589-7CDB36BBE07C}" type="presParOf" srcId="{8D11ED40-D476-40B9-828D-1DB96EB59193}" destId="{08D7CA90-E6C8-4D5C-AE05-D4426730FD30}"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13ADE3-6BAF-4707-91EF-116B688DFE5D}" type="doc">
      <dgm:prSet loTypeId="urn:microsoft.com/office/officeart/2008/layout/HorizontalMultiLevelHierarchy" loCatId="hierarchy" qsTypeId="urn:microsoft.com/office/officeart/2005/8/quickstyle/simple1" qsCatId="simple" csTypeId="urn:microsoft.com/office/officeart/2005/8/colors/accent6_5" csCatId="accent6" phldr="1"/>
      <dgm:spPr/>
      <dgm:t>
        <a:bodyPr/>
        <a:lstStyle/>
        <a:p>
          <a:endParaRPr lang="en-US"/>
        </a:p>
      </dgm:t>
    </dgm:pt>
    <dgm:pt modelId="{802A5DE1-A6FA-49AF-B046-61FC5A2491AF}">
      <dgm:prSet phldrT="[Text]"/>
      <dgm:spPr>
        <a:solidFill>
          <a:schemeClr val="accent5">
            <a:lumMod val="20000"/>
            <a:lumOff val="80000"/>
            <a:alpha val="70000"/>
          </a:schemeClr>
        </a:solidFill>
      </dgm:spPr>
      <dgm:t>
        <a:bodyPr/>
        <a:lstStyle/>
        <a:p>
          <a:r>
            <a:rPr lang="en-US" b="1" dirty="0">
              <a:solidFill>
                <a:schemeClr val="tx1"/>
              </a:solidFill>
            </a:rPr>
            <a:t>Legal &amp; Regulatory Management</a:t>
          </a:r>
        </a:p>
      </dgm:t>
    </dgm:pt>
    <dgm:pt modelId="{AF2F88E5-405E-46EC-8E3B-9434B332C289}" type="parTrans" cxnId="{1D1511EF-AF40-4141-A5F8-6B678831CF9A}">
      <dgm:prSet/>
      <dgm:spPr/>
      <dgm:t>
        <a:bodyPr/>
        <a:lstStyle/>
        <a:p>
          <a:endParaRPr lang="en-US" dirty="0"/>
        </a:p>
      </dgm:t>
    </dgm:pt>
    <dgm:pt modelId="{F5143B80-14C6-4868-B0F5-94CCA99B4ACF}" type="sibTrans" cxnId="{1D1511EF-AF40-4141-A5F8-6B678831CF9A}">
      <dgm:prSet/>
      <dgm:spPr/>
      <dgm:t>
        <a:bodyPr/>
        <a:lstStyle/>
        <a:p>
          <a:endParaRPr lang="en-US"/>
        </a:p>
      </dgm:t>
    </dgm:pt>
    <dgm:pt modelId="{3E7D3A85-66FE-4096-921C-8FDA429669F8}">
      <dgm:prSet/>
      <dgm:spPr>
        <a:solidFill>
          <a:schemeClr val="accent5">
            <a:lumMod val="20000"/>
            <a:lumOff val="80000"/>
            <a:alpha val="70000"/>
          </a:schemeClr>
        </a:solidFill>
      </dgm:spPr>
      <dgm:t>
        <a:bodyPr/>
        <a:lstStyle/>
        <a:p>
          <a:r>
            <a:rPr lang="en-US" b="1" dirty="0">
              <a:solidFill>
                <a:schemeClr val="tx1"/>
              </a:solidFill>
            </a:rPr>
            <a:t>Business Ethics</a:t>
          </a:r>
        </a:p>
      </dgm:t>
    </dgm:pt>
    <dgm:pt modelId="{1EC5C3B6-DC94-47DC-AD5C-1D080721F0D9}" type="parTrans" cxnId="{752762ED-ECCB-4112-8185-7657ADBDDDCF}">
      <dgm:prSet/>
      <dgm:spPr/>
      <dgm:t>
        <a:bodyPr/>
        <a:lstStyle/>
        <a:p>
          <a:endParaRPr lang="en-US" dirty="0"/>
        </a:p>
      </dgm:t>
    </dgm:pt>
    <dgm:pt modelId="{FFD7E3BD-0D24-4B7E-BAEC-0947C174E6C2}" type="sibTrans" cxnId="{752762ED-ECCB-4112-8185-7657ADBDDDCF}">
      <dgm:prSet/>
      <dgm:spPr/>
      <dgm:t>
        <a:bodyPr/>
        <a:lstStyle/>
        <a:p>
          <a:endParaRPr lang="en-US"/>
        </a:p>
      </dgm:t>
    </dgm:pt>
    <dgm:pt modelId="{260EC3EC-BE10-4749-8DBB-D25B8C7D7CDA}">
      <dgm:prSet/>
      <dgm:spPr>
        <a:solidFill>
          <a:schemeClr val="accent5">
            <a:lumMod val="20000"/>
            <a:lumOff val="80000"/>
            <a:alpha val="80000"/>
          </a:schemeClr>
        </a:solidFill>
      </dgm:spPr>
      <dgm:t>
        <a:bodyPr/>
        <a:lstStyle/>
        <a:p>
          <a:r>
            <a:rPr lang="en-US" b="1" dirty="0">
              <a:solidFill>
                <a:schemeClr val="tx1"/>
              </a:solidFill>
            </a:rPr>
            <a:t>Governance</a:t>
          </a:r>
        </a:p>
      </dgm:t>
    </dgm:pt>
    <dgm:pt modelId="{6AD51C2D-4C79-40C3-8949-8E871042955A}" type="parTrans" cxnId="{A21C362F-9AB7-4F09-83E9-8633013F4AA6}">
      <dgm:prSet/>
      <dgm:spPr/>
      <dgm:t>
        <a:bodyPr/>
        <a:lstStyle/>
        <a:p>
          <a:endParaRPr lang="en-US"/>
        </a:p>
      </dgm:t>
    </dgm:pt>
    <dgm:pt modelId="{C4D3E8F4-C0FD-41C6-A0D7-22EC43F8F661}" type="sibTrans" cxnId="{A21C362F-9AB7-4F09-83E9-8633013F4AA6}">
      <dgm:prSet/>
      <dgm:spPr/>
      <dgm:t>
        <a:bodyPr/>
        <a:lstStyle/>
        <a:p>
          <a:endParaRPr lang="en-US"/>
        </a:p>
      </dgm:t>
    </dgm:pt>
    <dgm:pt modelId="{1096FC0B-83F4-4CE4-BBC8-37D5CFDD534F}">
      <dgm:prSet/>
      <dgm:spPr>
        <a:solidFill>
          <a:schemeClr val="accent5">
            <a:lumMod val="20000"/>
            <a:lumOff val="80000"/>
            <a:alpha val="70000"/>
          </a:schemeClr>
        </a:solidFill>
      </dgm:spPr>
      <dgm:t>
        <a:bodyPr/>
        <a:lstStyle/>
        <a:p>
          <a:pPr>
            <a:buFont typeface="Arial" panose="020B0604020202020204" pitchFamily="34" charset="0"/>
            <a:buChar char="•"/>
          </a:pPr>
          <a:r>
            <a:rPr lang="en-US" b="1" dirty="0">
              <a:solidFill>
                <a:schemeClr val="tx1"/>
              </a:solidFill>
            </a:rPr>
            <a:t>Tax</a:t>
          </a:r>
          <a:r>
            <a:rPr lang="en-US" b="1" baseline="0" dirty="0">
              <a:solidFill>
                <a:schemeClr val="tx1"/>
              </a:solidFill>
            </a:rPr>
            <a:t> Transparency</a:t>
          </a:r>
          <a:endParaRPr lang="en-US" b="1" dirty="0">
            <a:solidFill>
              <a:schemeClr val="tx1"/>
            </a:solidFill>
          </a:endParaRPr>
        </a:p>
      </dgm:t>
    </dgm:pt>
    <dgm:pt modelId="{85E81124-89B7-42BA-8C62-1E57285BAD06}" type="parTrans" cxnId="{DDEA75BA-E953-4039-BAAF-5DF6764C8CBD}">
      <dgm:prSet/>
      <dgm:spPr/>
      <dgm:t>
        <a:bodyPr/>
        <a:lstStyle/>
        <a:p>
          <a:endParaRPr lang="en-US" dirty="0"/>
        </a:p>
      </dgm:t>
    </dgm:pt>
    <dgm:pt modelId="{3C3FBB68-D7A8-49CF-AC81-2EE28506DDAA}" type="sibTrans" cxnId="{DDEA75BA-E953-4039-BAAF-5DF6764C8CBD}">
      <dgm:prSet/>
      <dgm:spPr/>
      <dgm:t>
        <a:bodyPr/>
        <a:lstStyle/>
        <a:p>
          <a:endParaRPr lang="en-US"/>
        </a:p>
      </dgm:t>
    </dgm:pt>
    <dgm:pt modelId="{644490AA-F73D-4BE4-AC85-6DEAA198B1D1}">
      <dgm:prSet/>
      <dgm:spPr>
        <a:solidFill>
          <a:schemeClr val="accent5">
            <a:lumMod val="20000"/>
            <a:lumOff val="80000"/>
            <a:alpha val="70000"/>
          </a:schemeClr>
        </a:solidFill>
      </dgm:spPr>
      <dgm:t>
        <a:bodyPr/>
        <a:lstStyle/>
        <a:p>
          <a:r>
            <a:rPr lang="en-US" b="1" dirty="0">
              <a:solidFill>
                <a:schemeClr val="tx1"/>
              </a:solidFill>
            </a:rPr>
            <a:t>Board</a:t>
          </a:r>
          <a:r>
            <a:rPr lang="en-US" b="1" baseline="0" dirty="0">
              <a:solidFill>
                <a:schemeClr val="tx1"/>
              </a:solidFill>
            </a:rPr>
            <a:t> Composition</a:t>
          </a:r>
          <a:endParaRPr lang="en-US" b="1" dirty="0">
            <a:solidFill>
              <a:schemeClr val="tx1"/>
            </a:solidFill>
          </a:endParaRPr>
        </a:p>
      </dgm:t>
    </dgm:pt>
    <dgm:pt modelId="{3812F53D-4C05-4708-9FAA-0A6AFF01B45B}" type="parTrans" cxnId="{598D2A7C-EF04-49F2-864D-8AEFAB1A4D6A}">
      <dgm:prSet/>
      <dgm:spPr/>
      <dgm:t>
        <a:bodyPr/>
        <a:lstStyle/>
        <a:p>
          <a:endParaRPr lang="en-US" dirty="0"/>
        </a:p>
      </dgm:t>
    </dgm:pt>
    <dgm:pt modelId="{E35A17A4-DFDD-4B26-84EA-4BC2BC38935D}" type="sibTrans" cxnId="{598D2A7C-EF04-49F2-864D-8AEFAB1A4D6A}">
      <dgm:prSet/>
      <dgm:spPr/>
      <dgm:t>
        <a:bodyPr/>
        <a:lstStyle/>
        <a:p>
          <a:endParaRPr lang="en-US"/>
        </a:p>
      </dgm:t>
    </dgm:pt>
    <dgm:pt modelId="{17753F64-2E64-476F-93BE-15D911AFB066}">
      <dgm:prSet/>
      <dgm:spPr>
        <a:solidFill>
          <a:schemeClr val="accent5">
            <a:lumMod val="20000"/>
            <a:lumOff val="80000"/>
            <a:alpha val="70000"/>
          </a:schemeClr>
        </a:solidFill>
      </dgm:spPr>
      <dgm:t>
        <a:bodyPr/>
        <a:lstStyle/>
        <a:p>
          <a:r>
            <a:rPr lang="en-US" b="1" dirty="0">
              <a:solidFill>
                <a:schemeClr val="tx1"/>
              </a:solidFill>
            </a:rPr>
            <a:t>Ownership</a:t>
          </a:r>
        </a:p>
      </dgm:t>
    </dgm:pt>
    <dgm:pt modelId="{37854F78-4308-49DC-BB00-CD8EB7077D2D}" type="parTrans" cxnId="{CB0DB323-0D3C-434D-B9BB-10D6742408D8}">
      <dgm:prSet/>
      <dgm:spPr/>
      <dgm:t>
        <a:bodyPr/>
        <a:lstStyle/>
        <a:p>
          <a:endParaRPr lang="en-US" dirty="0"/>
        </a:p>
      </dgm:t>
    </dgm:pt>
    <dgm:pt modelId="{1BCD49B9-D711-46AE-9276-DF04191EECB0}" type="sibTrans" cxnId="{CB0DB323-0D3C-434D-B9BB-10D6742408D8}">
      <dgm:prSet/>
      <dgm:spPr/>
      <dgm:t>
        <a:bodyPr/>
        <a:lstStyle/>
        <a:p>
          <a:endParaRPr lang="en-US"/>
        </a:p>
      </dgm:t>
    </dgm:pt>
    <dgm:pt modelId="{5DFB1E7C-37E1-4C43-9287-34724C01BE9B}">
      <dgm:prSet/>
      <dgm:spPr>
        <a:solidFill>
          <a:schemeClr val="accent5">
            <a:lumMod val="20000"/>
            <a:lumOff val="80000"/>
            <a:alpha val="70000"/>
          </a:schemeClr>
        </a:solidFill>
      </dgm:spPr>
      <dgm:t>
        <a:bodyPr/>
        <a:lstStyle/>
        <a:p>
          <a:r>
            <a:rPr lang="en-US" b="1" dirty="0">
              <a:solidFill>
                <a:schemeClr val="tx1"/>
              </a:solidFill>
            </a:rPr>
            <a:t>Executive Pay</a:t>
          </a:r>
        </a:p>
      </dgm:t>
    </dgm:pt>
    <dgm:pt modelId="{622CCE6D-2A67-4A28-A2BC-0118BA9B4472}" type="parTrans" cxnId="{EB2BF487-3A64-4690-B460-05E4E118D189}">
      <dgm:prSet/>
      <dgm:spPr/>
      <dgm:t>
        <a:bodyPr/>
        <a:lstStyle/>
        <a:p>
          <a:endParaRPr lang="en-US" dirty="0"/>
        </a:p>
      </dgm:t>
    </dgm:pt>
    <dgm:pt modelId="{63E92F08-B701-4465-ABF8-F1261D030A41}" type="sibTrans" cxnId="{EB2BF487-3A64-4690-B460-05E4E118D189}">
      <dgm:prSet/>
      <dgm:spPr/>
      <dgm:t>
        <a:bodyPr/>
        <a:lstStyle/>
        <a:p>
          <a:endParaRPr lang="en-US"/>
        </a:p>
      </dgm:t>
    </dgm:pt>
    <dgm:pt modelId="{888F7906-1AF2-4F9F-B0DC-837F06C69DB0}" type="pres">
      <dgm:prSet presAssocID="{9813ADE3-6BAF-4707-91EF-116B688DFE5D}" presName="Name0" presStyleCnt="0">
        <dgm:presLayoutVars>
          <dgm:chPref val="1"/>
          <dgm:dir/>
          <dgm:animOne val="branch"/>
          <dgm:animLvl val="lvl"/>
          <dgm:resizeHandles val="exact"/>
        </dgm:presLayoutVars>
      </dgm:prSet>
      <dgm:spPr/>
    </dgm:pt>
    <dgm:pt modelId="{F5E9B6B7-EDAB-4EF5-97B2-A69DBC6B3881}" type="pres">
      <dgm:prSet presAssocID="{260EC3EC-BE10-4749-8DBB-D25B8C7D7CDA}" presName="root1" presStyleCnt="0"/>
      <dgm:spPr/>
    </dgm:pt>
    <dgm:pt modelId="{723AB1FF-53EC-4765-B6FF-CBC3B4253E0A}" type="pres">
      <dgm:prSet presAssocID="{260EC3EC-BE10-4749-8DBB-D25B8C7D7CDA}" presName="LevelOneTextNode" presStyleLbl="node0" presStyleIdx="0" presStyleCnt="1">
        <dgm:presLayoutVars>
          <dgm:chPref val="3"/>
        </dgm:presLayoutVars>
      </dgm:prSet>
      <dgm:spPr/>
    </dgm:pt>
    <dgm:pt modelId="{78A2706D-A3EA-4A5F-9910-AE5AD9F95B96}" type="pres">
      <dgm:prSet presAssocID="{260EC3EC-BE10-4749-8DBB-D25B8C7D7CDA}" presName="level2hierChild" presStyleCnt="0"/>
      <dgm:spPr/>
    </dgm:pt>
    <dgm:pt modelId="{C0B4BB3B-90BC-46D3-9030-ADAC9252CF81}" type="pres">
      <dgm:prSet presAssocID="{1EC5C3B6-DC94-47DC-AD5C-1D080721F0D9}" presName="conn2-1" presStyleLbl="parChTrans1D2" presStyleIdx="0" presStyleCnt="6"/>
      <dgm:spPr/>
    </dgm:pt>
    <dgm:pt modelId="{F0EBEB10-85EE-408B-BD1E-F57A1F4A2622}" type="pres">
      <dgm:prSet presAssocID="{1EC5C3B6-DC94-47DC-AD5C-1D080721F0D9}" presName="connTx" presStyleLbl="parChTrans1D2" presStyleIdx="0" presStyleCnt="6"/>
      <dgm:spPr/>
    </dgm:pt>
    <dgm:pt modelId="{E292A0CA-5E4C-4D70-BDDD-9512F03BECA0}" type="pres">
      <dgm:prSet presAssocID="{3E7D3A85-66FE-4096-921C-8FDA429669F8}" presName="root2" presStyleCnt="0"/>
      <dgm:spPr/>
    </dgm:pt>
    <dgm:pt modelId="{F8FAE3CA-C51F-4AD1-88F7-045D2E9DE152}" type="pres">
      <dgm:prSet presAssocID="{3E7D3A85-66FE-4096-921C-8FDA429669F8}" presName="LevelTwoTextNode" presStyleLbl="node2" presStyleIdx="0" presStyleCnt="6">
        <dgm:presLayoutVars>
          <dgm:chPref val="3"/>
        </dgm:presLayoutVars>
      </dgm:prSet>
      <dgm:spPr/>
    </dgm:pt>
    <dgm:pt modelId="{EFAA9F28-9658-44C6-A9BC-BBEE93AC8388}" type="pres">
      <dgm:prSet presAssocID="{3E7D3A85-66FE-4096-921C-8FDA429669F8}" presName="level3hierChild" presStyleCnt="0"/>
      <dgm:spPr/>
    </dgm:pt>
    <dgm:pt modelId="{4990F060-2028-450D-AAEB-E29588E3655F}" type="pres">
      <dgm:prSet presAssocID="{3812F53D-4C05-4708-9FAA-0A6AFF01B45B}" presName="conn2-1" presStyleLbl="parChTrans1D2" presStyleIdx="1" presStyleCnt="6"/>
      <dgm:spPr/>
    </dgm:pt>
    <dgm:pt modelId="{F79CC103-D66E-43B9-8C68-EC48C70BF69B}" type="pres">
      <dgm:prSet presAssocID="{3812F53D-4C05-4708-9FAA-0A6AFF01B45B}" presName="connTx" presStyleLbl="parChTrans1D2" presStyleIdx="1" presStyleCnt="6"/>
      <dgm:spPr/>
    </dgm:pt>
    <dgm:pt modelId="{44D6646A-D774-436F-8FDD-40ECB9191AC1}" type="pres">
      <dgm:prSet presAssocID="{644490AA-F73D-4BE4-AC85-6DEAA198B1D1}" presName="root2" presStyleCnt="0"/>
      <dgm:spPr/>
    </dgm:pt>
    <dgm:pt modelId="{987CAF7E-FA09-4B27-AF85-57AEFF5798A9}" type="pres">
      <dgm:prSet presAssocID="{644490AA-F73D-4BE4-AC85-6DEAA198B1D1}" presName="LevelTwoTextNode" presStyleLbl="node2" presStyleIdx="1" presStyleCnt="6">
        <dgm:presLayoutVars>
          <dgm:chPref val="3"/>
        </dgm:presLayoutVars>
      </dgm:prSet>
      <dgm:spPr/>
    </dgm:pt>
    <dgm:pt modelId="{097553B7-6879-4B93-B267-A3AA8FF9132C}" type="pres">
      <dgm:prSet presAssocID="{644490AA-F73D-4BE4-AC85-6DEAA198B1D1}" presName="level3hierChild" presStyleCnt="0"/>
      <dgm:spPr/>
    </dgm:pt>
    <dgm:pt modelId="{901ACD03-5503-40C9-AEF1-323748E84492}" type="pres">
      <dgm:prSet presAssocID="{37854F78-4308-49DC-BB00-CD8EB7077D2D}" presName="conn2-1" presStyleLbl="parChTrans1D2" presStyleIdx="2" presStyleCnt="6"/>
      <dgm:spPr/>
    </dgm:pt>
    <dgm:pt modelId="{274F05A7-276B-4756-B718-6F733B129E82}" type="pres">
      <dgm:prSet presAssocID="{37854F78-4308-49DC-BB00-CD8EB7077D2D}" presName="connTx" presStyleLbl="parChTrans1D2" presStyleIdx="2" presStyleCnt="6"/>
      <dgm:spPr/>
    </dgm:pt>
    <dgm:pt modelId="{849918FC-AC52-42D6-A5C4-0421DB547D27}" type="pres">
      <dgm:prSet presAssocID="{17753F64-2E64-476F-93BE-15D911AFB066}" presName="root2" presStyleCnt="0"/>
      <dgm:spPr/>
    </dgm:pt>
    <dgm:pt modelId="{CA1CCFA8-0DC6-460C-B69E-D0B4ADCE99A4}" type="pres">
      <dgm:prSet presAssocID="{17753F64-2E64-476F-93BE-15D911AFB066}" presName="LevelTwoTextNode" presStyleLbl="node2" presStyleIdx="2" presStyleCnt="6">
        <dgm:presLayoutVars>
          <dgm:chPref val="3"/>
        </dgm:presLayoutVars>
      </dgm:prSet>
      <dgm:spPr/>
    </dgm:pt>
    <dgm:pt modelId="{D423BC0A-B88F-4818-94D8-61262BD57057}" type="pres">
      <dgm:prSet presAssocID="{17753F64-2E64-476F-93BE-15D911AFB066}" presName="level3hierChild" presStyleCnt="0"/>
      <dgm:spPr/>
    </dgm:pt>
    <dgm:pt modelId="{04083779-A399-4F24-8BB0-65DB51795B5C}" type="pres">
      <dgm:prSet presAssocID="{622CCE6D-2A67-4A28-A2BC-0118BA9B4472}" presName="conn2-1" presStyleLbl="parChTrans1D2" presStyleIdx="3" presStyleCnt="6"/>
      <dgm:spPr/>
    </dgm:pt>
    <dgm:pt modelId="{3459CEA2-0520-4491-A394-A6BDAF28F00B}" type="pres">
      <dgm:prSet presAssocID="{622CCE6D-2A67-4A28-A2BC-0118BA9B4472}" presName="connTx" presStyleLbl="parChTrans1D2" presStyleIdx="3" presStyleCnt="6"/>
      <dgm:spPr/>
    </dgm:pt>
    <dgm:pt modelId="{1A482028-990E-44D0-B352-9CC606B84A64}" type="pres">
      <dgm:prSet presAssocID="{5DFB1E7C-37E1-4C43-9287-34724C01BE9B}" presName="root2" presStyleCnt="0"/>
      <dgm:spPr/>
    </dgm:pt>
    <dgm:pt modelId="{158EA32E-E84E-4C99-84D5-A4F84099A2DF}" type="pres">
      <dgm:prSet presAssocID="{5DFB1E7C-37E1-4C43-9287-34724C01BE9B}" presName="LevelTwoTextNode" presStyleLbl="node2" presStyleIdx="3" presStyleCnt="6">
        <dgm:presLayoutVars>
          <dgm:chPref val="3"/>
        </dgm:presLayoutVars>
      </dgm:prSet>
      <dgm:spPr/>
    </dgm:pt>
    <dgm:pt modelId="{8F5EEA71-4B00-4D34-94E1-FE5BF66DCFFC}" type="pres">
      <dgm:prSet presAssocID="{5DFB1E7C-37E1-4C43-9287-34724C01BE9B}" presName="level3hierChild" presStyleCnt="0"/>
      <dgm:spPr/>
    </dgm:pt>
    <dgm:pt modelId="{C7018E13-8054-44D0-8D3F-0BE441DA3EAE}" type="pres">
      <dgm:prSet presAssocID="{85E81124-89B7-42BA-8C62-1E57285BAD06}" presName="conn2-1" presStyleLbl="parChTrans1D2" presStyleIdx="4" presStyleCnt="6"/>
      <dgm:spPr/>
    </dgm:pt>
    <dgm:pt modelId="{7D5170F7-DA8C-43BB-9CEE-34E05CEF0D0B}" type="pres">
      <dgm:prSet presAssocID="{85E81124-89B7-42BA-8C62-1E57285BAD06}" presName="connTx" presStyleLbl="parChTrans1D2" presStyleIdx="4" presStyleCnt="6"/>
      <dgm:spPr/>
    </dgm:pt>
    <dgm:pt modelId="{8AF28408-863C-474A-AC9D-2ADB0E7AA006}" type="pres">
      <dgm:prSet presAssocID="{1096FC0B-83F4-4CE4-BBC8-37D5CFDD534F}" presName="root2" presStyleCnt="0"/>
      <dgm:spPr/>
    </dgm:pt>
    <dgm:pt modelId="{2B0EBC26-BE56-4327-8E66-EAC703F6EAE5}" type="pres">
      <dgm:prSet presAssocID="{1096FC0B-83F4-4CE4-BBC8-37D5CFDD534F}" presName="LevelTwoTextNode" presStyleLbl="node2" presStyleIdx="4" presStyleCnt="6">
        <dgm:presLayoutVars>
          <dgm:chPref val="3"/>
        </dgm:presLayoutVars>
      </dgm:prSet>
      <dgm:spPr/>
    </dgm:pt>
    <dgm:pt modelId="{FFFE6A74-86AD-4842-B981-5AAC32D1DD15}" type="pres">
      <dgm:prSet presAssocID="{1096FC0B-83F4-4CE4-BBC8-37D5CFDD534F}" presName="level3hierChild" presStyleCnt="0"/>
      <dgm:spPr/>
    </dgm:pt>
    <dgm:pt modelId="{F2846469-17BA-429A-B0A3-AE138DC58FFC}" type="pres">
      <dgm:prSet presAssocID="{AF2F88E5-405E-46EC-8E3B-9434B332C289}" presName="conn2-1" presStyleLbl="parChTrans1D2" presStyleIdx="5" presStyleCnt="6"/>
      <dgm:spPr/>
    </dgm:pt>
    <dgm:pt modelId="{1967438F-5BA7-49F3-A947-FBBB386A98A6}" type="pres">
      <dgm:prSet presAssocID="{AF2F88E5-405E-46EC-8E3B-9434B332C289}" presName="connTx" presStyleLbl="parChTrans1D2" presStyleIdx="5" presStyleCnt="6"/>
      <dgm:spPr/>
    </dgm:pt>
    <dgm:pt modelId="{897D5609-88D4-49FA-B272-1A1E190DE3CF}" type="pres">
      <dgm:prSet presAssocID="{802A5DE1-A6FA-49AF-B046-61FC5A2491AF}" presName="root2" presStyleCnt="0"/>
      <dgm:spPr/>
    </dgm:pt>
    <dgm:pt modelId="{48A0CFF7-A835-47F0-B235-6D792FB2CA7E}" type="pres">
      <dgm:prSet presAssocID="{802A5DE1-A6FA-49AF-B046-61FC5A2491AF}" presName="LevelTwoTextNode" presStyleLbl="node2" presStyleIdx="5" presStyleCnt="6">
        <dgm:presLayoutVars>
          <dgm:chPref val="3"/>
        </dgm:presLayoutVars>
      </dgm:prSet>
      <dgm:spPr/>
    </dgm:pt>
    <dgm:pt modelId="{A4BCE1B2-CE67-4703-9F5C-D83C08B5E315}" type="pres">
      <dgm:prSet presAssocID="{802A5DE1-A6FA-49AF-B046-61FC5A2491AF}" presName="level3hierChild" presStyleCnt="0"/>
      <dgm:spPr/>
    </dgm:pt>
  </dgm:ptLst>
  <dgm:cxnLst>
    <dgm:cxn modelId="{94BBEE00-ABEC-4F1C-970B-CF26B2B0EEC6}" type="presOf" srcId="{AF2F88E5-405E-46EC-8E3B-9434B332C289}" destId="{F2846469-17BA-429A-B0A3-AE138DC58FFC}" srcOrd="0" destOrd="0" presId="urn:microsoft.com/office/officeart/2008/layout/HorizontalMultiLevelHierarchy"/>
    <dgm:cxn modelId="{5917AF09-ACDA-42D0-89B8-F928464E253B}" type="presOf" srcId="{3E7D3A85-66FE-4096-921C-8FDA429669F8}" destId="{F8FAE3CA-C51F-4AD1-88F7-045D2E9DE152}" srcOrd="0" destOrd="0" presId="urn:microsoft.com/office/officeart/2008/layout/HorizontalMultiLevelHierarchy"/>
    <dgm:cxn modelId="{6CAD770A-B1A1-46BE-AF48-D341BDAFBA29}" type="presOf" srcId="{1EC5C3B6-DC94-47DC-AD5C-1D080721F0D9}" destId="{F0EBEB10-85EE-408B-BD1E-F57A1F4A2622}" srcOrd="1" destOrd="0" presId="urn:microsoft.com/office/officeart/2008/layout/HorizontalMultiLevelHierarchy"/>
    <dgm:cxn modelId="{5C7DD414-9B9B-4AB3-BE5F-C96C4269E2DF}" type="presOf" srcId="{17753F64-2E64-476F-93BE-15D911AFB066}" destId="{CA1CCFA8-0DC6-460C-B69E-D0B4ADCE99A4}" srcOrd="0" destOrd="0" presId="urn:microsoft.com/office/officeart/2008/layout/HorizontalMultiLevelHierarchy"/>
    <dgm:cxn modelId="{58F69B23-E14B-4F96-A5AE-29FB5C7736B1}" type="presOf" srcId="{1096FC0B-83F4-4CE4-BBC8-37D5CFDD534F}" destId="{2B0EBC26-BE56-4327-8E66-EAC703F6EAE5}" srcOrd="0" destOrd="0" presId="urn:microsoft.com/office/officeart/2008/layout/HorizontalMultiLevelHierarchy"/>
    <dgm:cxn modelId="{CB0DB323-0D3C-434D-B9BB-10D6742408D8}" srcId="{260EC3EC-BE10-4749-8DBB-D25B8C7D7CDA}" destId="{17753F64-2E64-476F-93BE-15D911AFB066}" srcOrd="2" destOrd="0" parTransId="{37854F78-4308-49DC-BB00-CD8EB7077D2D}" sibTransId="{1BCD49B9-D711-46AE-9276-DF04191EECB0}"/>
    <dgm:cxn modelId="{1B8D7227-1A31-44CA-A548-080420346A37}" type="presOf" srcId="{802A5DE1-A6FA-49AF-B046-61FC5A2491AF}" destId="{48A0CFF7-A835-47F0-B235-6D792FB2CA7E}" srcOrd="0" destOrd="0" presId="urn:microsoft.com/office/officeart/2008/layout/HorizontalMultiLevelHierarchy"/>
    <dgm:cxn modelId="{A21C362F-9AB7-4F09-83E9-8633013F4AA6}" srcId="{9813ADE3-6BAF-4707-91EF-116B688DFE5D}" destId="{260EC3EC-BE10-4749-8DBB-D25B8C7D7CDA}" srcOrd="0" destOrd="0" parTransId="{6AD51C2D-4C79-40C3-8949-8E871042955A}" sibTransId="{C4D3E8F4-C0FD-41C6-A0D7-22EC43F8F661}"/>
    <dgm:cxn modelId="{C4463362-841C-449D-B022-844A780EE98C}" type="presOf" srcId="{644490AA-F73D-4BE4-AC85-6DEAA198B1D1}" destId="{987CAF7E-FA09-4B27-AF85-57AEFF5798A9}" srcOrd="0" destOrd="0" presId="urn:microsoft.com/office/officeart/2008/layout/HorizontalMultiLevelHierarchy"/>
    <dgm:cxn modelId="{C14B4367-62AB-4D7D-9657-AF4C99AEC038}" type="presOf" srcId="{622CCE6D-2A67-4A28-A2BC-0118BA9B4472}" destId="{04083779-A399-4F24-8BB0-65DB51795B5C}" srcOrd="0" destOrd="0" presId="urn:microsoft.com/office/officeart/2008/layout/HorizontalMultiLevelHierarchy"/>
    <dgm:cxn modelId="{CD197570-17A8-46EF-97E8-4428BCAC3EAD}" type="presOf" srcId="{3812F53D-4C05-4708-9FAA-0A6AFF01B45B}" destId="{F79CC103-D66E-43B9-8C68-EC48C70BF69B}" srcOrd="1" destOrd="0" presId="urn:microsoft.com/office/officeart/2008/layout/HorizontalMultiLevelHierarchy"/>
    <dgm:cxn modelId="{1FCEDE77-F6C6-4378-B4F7-B93A852156BD}" type="presOf" srcId="{85E81124-89B7-42BA-8C62-1E57285BAD06}" destId="{7D5170F7-DA8C-43BB-9CEE-34E05CEF0D0B}" srcOrd="1" destOrd="0" presId="urn:microsoft.com/office/officeart/2008/layout/HorizontalMultiLevelHierarchy"/>
    <dgm:cxn modelId="{598D2A7C-EF04-49F2-864D-8AEFAB1A4D6A}" srcId="{260EC3EC-BE10-4749-8DBB-D25B8C7D7CDA}" destId="{644490AA-F73D-4BE4-AC85-6DEAA198B1D1}" srcOrd="1" destOrd="0" parTransId="{3812F53D-4C05-4708-9FAA-0A6AFF01B45B}" sibTransId="{E35A17A4-DFDD-4B26-84EA-4BC2BC38935D}"/>
    <dgm:cxn modelId="{68AAD37D-0929-42AC-B283-CD18E8AF74B9}" type="presOf" srcId="{622CCE6D-2A67-4A28-A2BC-0118BA9B4472}" destId="{3459CEA2-0520-4491-A394-A6BDAF28F00B}" srcOrd="1" destOrd="0" presId="urn:microsoft.com/office/officeart/2008/layout/HorizontalMultiLevelHierarchy"/>
    <dgm:cxn modelId="{67726D7E-E339-47EC-AB7C-D009CFDEB4AC}" type="presOf" srcId="{3812F53D-4C05-4708-9FAA-0A6AFF01B45B}" destId="{4990F060-2028-450D-AAEB-E29588E3655F}" srcOrd="0" destOrd="0" presId="urn:microsoft.com/office/officeart/2008/layout/HorizontalMultiLevelHierarchy"/>
    <dgm:cxn modelId="{C9C08C7F-538C-4599-8CE3-6A8257868FA5}" type="presOf" srcId="{260EC3EC-BE10-4749-8DBB-D25B8C7D7CDA}" destId="{723AB1FF-53EC-4765-B6FF-CBC3B4253E0A}" srcOrd="0" destOrd="0" presId="urn:microsoft.com/office/officeart/2008/layout/HorizontalMultiLevelHierarchy"/>
    <dgm:cxn modelId="{6BCAF985-006C-4589-A57A-8996B0C3C260}" type="presOf" srcId="{5DFB1E7C-37E1-4C43-9287-34724C01BE9B}" destId="{158EA32E-E84E-4C99-84D5-A4F84099A2DF}" srcOrd="0" destOrd="0" presId="urn:microsoft.com/office/officeart/2008/layout/HorizontalMultiLevelHierarchy"/>
    <dgm:cxn modelId="{30570687-98B5-4FBC-9446-F619AF640A8F}" type="presOf" srcId="{37854F78-4308-49DC-BB00-CD8EB7077D2D}" destId="{274F05A7-276B-4756-B718-6F733B129E82}" srcOrd="1" destOrd="0" presId="urn:microsoft.com/office/officeart/2008/layout/HorizontalMultiLevelHierarchy"/>
    <dgm:cxn modelId="{423B1F87-6EA5-492D-95DB-3E54012D1B42}" type="presOf" srcId="{9813ADE3-6BAF-4707-91EF-116B688DFE5D}" destId="{888F7906-1AF2-4F9F-B0DC-837F06C69DB0}" srcOrd="0" destOrd="0" presId="urn:microsoft.com/office/officeart/2008/layout/HorizontalMultiLevelHierarchy"/>
    <dgm:cxn modelId="{EB2BF487-3A64-4690-B460-05E4E118D189}" srcId="{260EC3EC-BE10-4749-8DBB-D25B8C7D7CDA}" destId="{5DFB1E7C-37E1-4C43-9287-34724C01BE9B}" srcOrd="3" destOrd="0" parTransId="{622CCE6D-2A67-4A28-A2BC-0118BA9B4472}" sibTransId="{63E92F08-B701-4465-ABF8-F1261D030A41}"/>
    <dgm:cxn modelId="{526D1B8C-5A67-461A-8186-4CC29C9E07F7}" type="presOf" srcId="{37854F78-4308-49DC-BB00-CD8EB7077D2D}" destId="{901ACD03-5503-40C9-AEF1-323748E84492}" srcOrd="0" destOrd="0" presId="urn:microsoft.com/office/officeart/2008/layout/HorizontalMultiLevelHierarchy"/>
    <dgm:cxn modelId="{56AF8598-D713-49DF-8FBC-232DBF19F254}" type="presOf" srcId="{1EC5C3B6-DC94-47DC-AD5C-1D080721F0D9}" destId="{C0B4BB3B-90BC-46D3-9030-ADAC9252CF81}" srcOrd="0" destOrd="0" presId="urn:microsoft.com/office/officeart/2008/layout/HorizontalMultiLevelHierarchy"/>
    <dgm:cxn modelId="{7FC262B6-02BA-4D65-A5C6-C011B885AFE3}" type="presOf" srcId="{85E81124-89B7-42BA-8C62-1E57285BAD06}" destId="{C7018E13-8054-44D0-8D3F-0BE441DA3EAE}" srcOrd="0" destOrd="0" presId="urn:microsoft.com/office/officeart/2008/layout/HorizontalMultiLevelHierarchy"/>
    <dgm:cxn modelId="{DDEA75BA-E953-4039-BAAF-5DF6764C8CBD}" srcId="{260EC3EC-BE10-4749-8DBB-D25B8C7D7CDA}" destId="{1096FC0B-83F4-4CE4-BBC8-37D5CFDD534F}" srcOrd="4" destOrd="0" parTransId="{85E81124-89B7-42BA-8C62-1E57285BAD06}" sibTransId="{3C3FBB68-D7A8-49CF-AC81-2EE28506DDAA}"/>
    <dgm:cxn modelId="{CA893ED4-ECD1-4FD5-A00A-E98D8AC18BD4}" type="presOf" srcId="{AF2F88E5-405E-46EC-8E3B-9434B332C289}" destId="{1967438F-5BA7-49F3-A947-FBBB386A98A6}" srcOrd="1" destOrd="0" presId="urn:microsoft.com/office/officeart/2008/layout/HorizontalMultiLevelHierarchy"/>
    <dgm:cxn modelId="{752762ED-ECCB-4112-8185-7657ADBDDDCF}" srcId="{260EC3EC-BE10-4749-8DBB-D25B8C7D7CDA}" destId="{3E7D3A85-66FE-4096-921C-8FDA429669F8}" srcOrd="0" destOrd="0" parTransId="{1EC5C3B6-DC94-47DC-AD5C-1D080721F0D9}" sibTransId="{FFD7E3BD-0D24-4B7E-BAEC-0947C174E6C2}"/>
    <dgm:cxn modelId="{1D1511EF-AF40-4141-A5F8-6B678831CF9A}" srcId="{260EC3EC-BE10-4749-8DBB-D25B8C7D7CDA}" destId="{802A5DE1-A6FA-49AF-B046-61FC5A2491AF}" srcOrd="5" destOrd="0" parTransId="{AF2F88E5-405E-46EC-8E3B-9434B332C289}" sibTransId="{F5143B80-14C6-4868-B0F5-94CCA99B4ACF}"/>
    <dgm:cxn modelId="{3BA15BC8-0153-4070-8DDB-D6F807702D5C}" type="presParOf" srcId="{888F7906-1AF2-4F9F-B0DC-837F06C69DB0}" destId="{F5E9B6B7-EDAB-4EF5-97B2-A69DBC6B3881}" srcOrd="0" destOrd="0" presId="urn:microsoft.com/office/officeart/2008/layout/HorizontalMultiLevelHierarchy"/>
    <dgm:cxn modelId="{90082DF8-35EE-442D-A64A-3AE4C2DD87ED}" type="presParOf" srcId="{F5E9B6B7-EDAB-4EF5-97B2-A69DBC6B3881}" destId="{723AB1FF-53EC-4765-B6FF-CBC3B4253E0A}" srcOrd="0" destOrd="0" presId="urn:microsoft.com/office/officeart/2008/layout/HorizontalMultiLevelHierarchy"/>
    <dgm:cxn modelId="{DEE6B564-F96E-40E6-B7BE-66463F417F19}" type="presParOf" srcId="{F5E9B6B7-EDAB-4EF5-97B2-A69DBC6B3881}" destId="{78A2706D-A3EA-4A5F-9910-AE5AD9F95B96}" srcOrd="1" destOrd="0" presId="urn:microsoft.com/office/officeart/2008/layout/HorizontalMultiLevelHierarchy"/>
    <dgm:cxn modelId="{274BD6B4-472A-4E21-A74C-7BB752F54303}" type="presParOf" srcId="{78A2706D-A3EA-4A5F-9910-AE5AD9F95B96}" destId="{C0B4BB3B-90BC-46D3-9030-ADAC9252CF81}" srcOrd="0" destOrd="0" presId="urn:microsoft.com/office/officeart/2008/layout/HorizontalMultiLevelHierarchy"/>
    <dgm:cxn modelId="{CC51EDBA-BE4C-48A4-A9AF-D02C1D6CA14D}" type="presParOf" srcId="{C0B4BB3B-90BC-46D3-9030-ADAC9252CF81}" destId="{F0EBEB10-85EE-408B-BD1E-F57A1F4A2622}" srcOrd="0" destOrd="0" presId="urn:microsoft.com/office/officeart/2008/layout/HorizontalMultiLevelHierarchy"/>
    <dgm:cxn modelId="{8F3A1F1D-FB2D-4762-9015-36BFB6A36712}" type="presParOf" srcId="{78A2706D-A3EA-4A5F-9910-AE5AD9F95B96}" destId="{E292A0CA-5E4C-4D70-BDDD-9512F03BECA0}" srcOrd="1" destOrd="0" presId="urn:microsoft.com/office/officeart/2008/layout/HorizontalMultiLevelHierarchy"/>
    <dgm:cxn modelId="{8EB6191D-59C3-4472-8CB4-85C995FE42EE}" type="presParOf" srcId="{E292A0CA-5E4C-4D70-BDDD-9512F03BECA0}" destId="{F8FAE3CA-C51F-4AD1-88F7-045D2E9DE152}" srcOrd="0" destOrd="0" presId="urn:microsoft.com/office/officeart/2008/layout/HorizontalMultiLevelHierarchy"/>
    <dgm:cxn modelId="{3FBA7D06-5582-44CF-8B3B-4512342EBE4B}" type="presParOf" srcId="{E292A0CA-5E4C-4D70-BDDD-9512F03BECA0}" destId="{EFAA9F28-9658-44C6-A9BC-BBEE93AC8388}" srcOrd="1" destOrd="0" presId="urn:microsoft.com/office/officeart/2008/layout/HorizontalMultiLevelHierarchy"/>
    <dgm:cxn modelId="{3175D3AB-DD3A-4311-BED6-7844CB04D53F}" type="presParOf" srcId="{78A2706D-A3EA-4A5F-9910-AE5AD9F95B96}" destId="{4990F060-2028-450D-AAEB-E29588E3655F}" srcOrd="2" destOrd="0" presId="urn:microsoft.com/office/officeart/2008/layout/HorizontalMultiLevelHierarchy"/>
    <dgm:cxn modelId="{B31E893E-338F-4F22-B94A-6D9855F738A5}" type="presParOf" srcId="{4990F060-2028-450D-AAEB-E29588E3655F}" destId="{F79CC103-D66E-43B9-8C68-EC48C70BF69B}" srcOrd="0" destOrd="0" presId="urn:microsoft.com/office/officeart/2008/layout/HorizontalMultiLevelHierarchy"/>
    <dgm:cxn modelId="{C4B72F8B-DA85-4E9E-B6D9-BE85119FCA4E}" type="presParOf" srcId="{78A2706D-A3EA-4A5F-9910-AE5AD9F95B96}" destId="{44D6646A-D774-436F-8FDD-40ECB9191AC1}" srcOrd="3" destOrd="0" presId="urn:microsoft.com/office/officeart/2008/layout/HorizontalMultiLevelHierarchy"/>
    <dgm:cxn modelId="{21F7325E-176B-44BD-9085-7E61AC22C328}" type="presParOf" srcId="{44D6646A-D774-436F-8FDD-40ECB9191AC1}" destId="{987CAF7E-FA09-4B27-AF85-57AEFF5798A9}" srcOrd="0" destOrd="0" presId="urn:microsoft.com/office/officeart/2008/layout/HorizontalMultiLevelHierarchy"/>
    <dgm:cxn modelId="{26535AC3-10F0-4C19-9BF2-EA9C0CB5DF16}" type="presParOf" srcId="{44D6646A-D774-436F-8FDD-40ECB9191AC1}" destId="{097553B7-6879-4B93-B267-A3AA8FF9132C}" srcOrd="1" destOrd="0" presId="urn:microsoft.com/office/officeart/2008/layout/HorizontalMultiLevelHierarchy"/>
    <dgm:cxn modelId="{97E63924-3C7B-40BE-BCAD-E664889960AF}" type="presParOf" srcId="{78A2706D-A3EA-4A5F-9910-AE5AD9F95B96}" destId="{901ACD03-5503-40C9-AEF1-323748E84492}" srcOrd="4" destOrd="0" presId="urn:microsoft.com/office/officeart/2008/layout/HorizontalMultiLevelHierarchy"/>
    <dgm:cxn modelId="{299A3C91-6C00-48D5-AD98-5AD723AB7AA2}" type="presParOf" srcId="{901ACD03-5503-40C9-AEF1-323748E84492}" destId="{274F05A7-276B-4756-B718-6F733B129E82}" srcOrd="0" destOrd="0" presId="urn:microsoft.com/office/officeart/2008/layout/HorizontalMultiLevelHierarchy"/>
    <dgm:cxn modelId="{7FCAE56F-B488-431F-AAB1-B73E92C033AD}" type="presParOf" srcId="{78A2706D-A3EA-4A5F-9910-AE5AD9F95B96}" destId="{849918FC-AC52-42D6-A5C4-0421DB547D27}" srcOrd="5" destOrd="0" presId="urn:microsoft.com/office/officeart/2008/layout/HorizontalMultiLevelHierarchy"/>
    <dgm:cxn modelId="{CAFC2E7A-74DD-4F71-A7F7-8E7E58F8AD4E}" type="presParOf" srcId="{849918FC-AC52-42D6-A5C4-0421DB547D27}" destId="{CA1CCFA8-0DC6-460C-B69E-D0B4ADCE99A4}" srcOrd="0" destOrd="0" presId="urn:microsoft.com/office/officeart/2008/layout/HorizontalMultiLevelHierarchy"/>
    <dgm:cxn modelId="{695A9D1F-95EA-445C-B73F-534732E42C11}" type="presParOf" srcId="{849918FC-AC52-42D6-A5C4-0421DB547D27}" destId="{D423BC0A-B88F-4818-94D8-61262BD57057}" srcOrd="1" destOrd="0" presId="urn:microsoft.com/office/officeart/2008/layout/HorizontalMultiLevelHierarchy"/>
    <dgm:cxn modelId="{B8FBE587-26B1-4C48-AC18-1ECA92D6EB8B}" type="presParOf" srcId="{78A2706D-A3EA-4A5F-9910-AE5AD9F95B96}" destId="{04083779-A399-4F24-8BB0-65DB51795B5C}" srcOrd="6" destOrd="0" presId="urn:microsoft.com/office/officeart/2008/layout/HorizontalMultiLevelHierarchy"/>
    <dgm:cxn modelId="{D0DA3609-0AEA-4D09-8445-184021217FAE}" type="presParOf" srcId="{04083779-A399-4F24-8BB0-65DB51795B5C}" destId="{3459CEA2-0520-4491-A394-A6BDAF28F00B}" srcOrd="0" destOrd="0" presId="urn:microsoft.com/office/officeart/2008/layout/HorizontalMultiLevelHierarchy"/>
    <dgm:cxn modelId="{03E1D3A3-ED00-4A7F-924B-0839D8F2A271}" type="presParOf" srcId="{78A2706D-A3EA-4A5F-9910-AE5AD9F95B96}" destId="{1A482028-990E-44D0-B352-9CC606B84A64}" srcOrd="7" destOrd="0" presId="urn:microsoft.com/office/officeart/2008/layout/HorizontalMultiLevelHierarchy"/>
    <dgm:cxn modelId="{5388A9F5-1418-4484-B47C-35CCD918E4FC}" type="presParOf" srcId="{1A482028-990E-44D0-B352-9CC606B84A64}" destId="{158EA32E-E84E-4C99-84D5-A4F84099A2DF}" srcOrd="0" destOrd="0" presId="urn:microsoft.com/office/officeart/2008/layout/HorizontalMultiLevelHierarchy"/>
    <dgm:cxn modelId="{78D4A482-2A9C-4D1D-A1F5-E2E2B9EEC572}" type="presParOf" srcId="{1A482028-990E-44D0-B352-9CC606B84A64}" destId="{8F5EEA71-4B00-4D34-94E1-FE5BF66DCFFC}" srcOrd="1" destOrd="0" presId="urn:microsoft.com/office/officeart/2008/layout/HorizontalMultiLevelHierarchy"/>
    <dgm:cxn modelId="{A3CB1A36-F9E3-497A-BC5F-BB4BCB8C2BD4}" type="presParOf" srcId="{78A2706D-A3EA-4A5F-9910-AE5AD9F95B96}" destId="{C7018E13-8054-44D0-8D3F-0BE441DA3EAE}" srcOrd="8" destOrd="0" presId="urn:microsoft.com/office/officeart/2008/layout/HorizontalMultiLevelHierarchy"/>
    <dgm:cxn modelId="{55AA8074-C736-4DE1-B505-696B60B9EF48}" type="presParOf" srcId="{C7018E13-8054-44D0-8D3F-0BE441DA3EAE}" destId="{7D5170F7-DA8C-43BB-9CEE-34E05CEF0D0B}" srcOrd="0" destOrd="0" presId="urn:microsoft.com/office/officeart/2008/layout/HorizontalMultiLevelHierarchy"/>
    <dgm:cxn modelId="{EC6FC404-D67B-4528-BEAB-EB0DCDF75E53}" type="presParOf" srcId="{78A2706D-A3EA-4A5F-9910-AE5AD9F95B96}" destId="{8AF28408-863C-474A-AC9D-2ADB0E7AA006}" srcOrd="9" destOrd="0" presId="urn:microsoft.com/office/officeart/2008/layout/HorizontalMultiLevelHierarchy"/>
    <dgm:cxn modelId="{8437D68A-14C5-441F-BF56-EAA1F8A740E0}" type="presParOf" srcId="{8AF28408-863C-474A-AC9D-2ADB0E7AA006}" destId="{2B0EBC26-BE56-4327-8E66-EAC703F6EAE5}" srcOrd="0" destOrd="0" presId="urn:microsoft.com/office/officeart/2008/layout/HorizontalMultiLevelHierarchy"/>
    <dgm:cxn modelId="{7CAF4878-0916-4926-B2F6-023D2569AB9F}" type="presParOf" srcId="{8AF28408-863C-474A-AC9D-2ADB0E7AA006}" destId="{FFFE6A74-86AD-4842-B981-5AAC32D1DD15}" srcOrd="1" destOrd="0" presId="urn:microsoft.com/office/officeart/2008/layout/HorizontalMultiLevelHierarchy"/>
    <dgm:cxn modelId="{19414C19-6983-476F-A9CF-502D321BE270}" type="presParOf" srcId="{78A2706D-A3EA-4A5F-9910-AE5AD9F95B96}" destId="{F2846469-17BA-429A-B0A3-AE138DC58FFC}" srcOrd="10" destOrd="0" presId="urn:microsoft.com/office/officeart/2008/layout/HorizontalMultiLevelHierarchy"/>
    <dgm:cxn modelId="{5D298570-1B51-47E4-AE2C-5CCD088FF7CF}" type="presParOf" srcId="{F2846469-17BA-429A-B0A3-AE138DC58FFC}" destId="{1967438F-5BA7-49F3-A947-FBBB386A98A6}" srcOrd="0" destOrd="0" presId="urn:microsoft.com/office/officeart/2008/layout/HorizontalMultiLevelHierarchy"/>
    <dgm:cxn modelId="{D5B87C2C-7320-416E-9A56-99789BFA6477}" type="presParOf" srcId="{78A2706D-A3EA-4A5F-9910-AE5AD9F95B96}" destId="{897D5609-88D4-49FA-B272-1A1E190DE3CF}" srcOrd="11" destOrd="0" presId="urn:microsoft.com/office/officeart/2008/layout/HorizontalMultiLevelHierarchy"/>
    <dgm:cxn modelId="{FF962DFD-53DF-4705-8040-4183D3E0E396}" type="presParOf" srcId="{897D5609-88D4-49FA-B272-1A1E190DE3CF}" destId="{48A0CFF7-A835-47F0-B235-6D792FB2CA7E}" srcOrd="0" destOrd="0" presId="urn:microsoft.com/office/officeart/2008/layout/HorizontalMultiLevelHierarchy"/>
    <dgm:cxn modelId="{B57158A9-50BE-4B00-8F96-8B9992109B9B}" type="presParOf" srcId="{897D5609-88D4-49FA-B272-1A1E190DE3CF}" destId="{A4BCE1B2-CE67-4703-9F5C-D83C08B5E315}"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7DB0E-B4DA-4E5D-97BD-1B1EC3A42F51}">
      <dsp:nvSpPr>
        <dsp:cNvPr id="0" name=""/>
        <dsp:cNvSpPr/>
      </dsp:nvSpPr>
      <dsp:spPr>
        <a:xfrm>
          <a:off x="1778295" y="2571146"/>
          <a:ext cx="414354" cy="1973869"/>
        </a:xfrm>
        <a:custGeom>
          <a:avLst/>
          <a:gdLst/>
          <a:ahLst/>
          <a:cxnLst/>
          <a:rect l="0" t="0" r="0" b="0"/>
          <a:pathLst>
            <a:path>
              <a:moveTo>
                <a:pt x="0" y="0"/>
              </a:moveTo>
              <a:lnTo>
                <a:pt x="207177" y="0"/>
              </a:lnTo>
              <a:lnTo>
                <a:pt x="207177" y="1973869"/>
              </a:lnTo>
              <a:lnTo>
                <a:pt x="414354" y="1973869"/>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935050" y="3507659"/>
        <a:ext cx="100844" cy="100844"/>
      </dsp:txXfrm>
    </dsp:sp>
    <dsp:sp modelId="{F2846469-17BA-429A-B0A3-AE138DC58FFC}">
      <dsp:nvSpPr>
        <dsp:cNvPr id="0" name=""/>
        <dsp:cNvSpPr/>
      </dsp:nvSpPr>
      <dsp:spPr>
        <a:xfrm>
          <a:off x="1778295" y="2571146"/>
          <a:ext cx="414354" cy="904212"/>
        </a:xfrm>
        <a:custGeom>
          <a:avLst/>
          <a:gdLst/>
          <a:ahLst/>
          <a:cxnLst/>
          <a:rect l="0" t="0" r="0" b="0"/>
          <a:pathLst>
            <a:path>
              <a:moveTo>
                <a:pt x="0" y="0"/>
              </a:moveTo>
              <a:lnTo>
                <a:pt x="207177" y="0"/>
              </a:lnTo>
              <a:lnTo>
                <a:pt x="207177" y="904212"/>
              </a:lnTo>
              <a:lnTo>
                <a:pt x="414354" y="904212"/>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60607" y="2998386"/>
        <a:ext cx="49731" cy="49731"/>
      </dsp:txXfrm>
    </dsp:sp>
    <dsp:sp modelId="{C7018E13-8054-44D0-8D3F-0BE441DA3EAE}">
      <dsp:nvSpPr>
        <dsp:cNvPr id="0" name=""/>
        <dsp:cNvSpPr/>
      </dsp:nvSpPr>
      <dsp:spPr>
        <a:xfrm>
          <a:off x="1778295" y="2571146"/>
          <a:ext cx="414354" cy="114664"/>
        </a:xfrm>
        <a:custGeom>
          <a:avLst/>
          <a:gdLst/>
          <a:ahLst/>
          <a:cxnLst/>
          <a:rect l="0" t="0" r="0" b="0"/>
          <a:pathLst>
            <a:path>
              <a:moveTo>
                <a:pt x="0" y="0"/>
              </a:moveTo>
              <a:lnTo>
                <a:pt x="207177" y="0"/>
              </a:lnTo>
              <a:lnTo>
                <a:pt x="207177" y="114664"/>
              </a:lnTo>
              <a:lnTo>
                <a:pt x="414354" y="11466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4724" y="2617730"/>
        <a:ext cx="21496" cy="21496"/>
      </dsp:txXfrm>
    </dsp:sp>
    <dsp:sp modelId="{4990F060-2028-450D-AAEB-E29588E3655F}">
      <dsp:nvSpPr>
        <dsp:cNvPr id="0" name=""/>
        <dsp:cNvSpPr/>
      </dsp:nvSpPr>
      <dsp:spPr>
        <a:xfrm>
          <a:off x="1778295" y="1896263"/>
          <a:ext cx="414354" cy="674883"/>
        </a:xfrm>
        <a:custGeom>
          <a:avLst/>
          <a:gdLst/>
          <a:ahLst/>
          <a:cxnLst/>
          <a:rect l="0" t="0" r="0" b="0"/>
          <a:pathLst>
            <a:path>
              <a:moveTo>
                <a:pt x="0" y="674883"/>
              </a:moveTo>
              <a:lnTo>
                <a:pt x="207177" y="674883"/>
              </a:lnTo>
              <a:lnTo>
                <a:pt x="207177" y="0"/>
              </a:lnTo>
              <a:lnTo>
                <a:pt x="414354"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65674" y="2213906"/>
        <a:ext cx="39596" cy="39596"/>
      </dsp:txXfrm>
    </dsp:sp>
    <dsp:sp modelId="{C0B4BB3B-90BC-46D3-9030-ADAC9252CF81}">
      <dsp:nvSpPr>
        <dsp:cNvPr id="0" name=""/>
        <dsp:cNvSpPr/>
      </dsp:nvSpPr>
      <dsp:spPr>
        <a:xfrm>
          <a:off x="1778295" y="1106715"/>
          <a:ext cx="414354" cy="1464431"/>
        </a:xfrm>
        <a:custGeom>
          <a:avLst/>
          <a:gdLst/>
          <a:ahLst/>
          <a:cxnLst/>
          <a:rect l="0" t="0" r="0" b="0"/>
          <a:pathLst>
            <a:path>
              <a:moveTo>
                <a:pt x="0" y="1464431"/>
              </a:moveTo>
              <a:lnTo>
                <a:pt x="207177" y="1464431"/>
              </a:lnTo>
              <a:lnTo>
                <a:pt x="207177" y="0"/>
              </a:lnTo>
              <a:lnTo>
                <a:pt x="414354"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47424" y="1800882"/>
        <a:ext cx="76096" cy="76096"/>
      </dsp:txXfrm>
    </dsp:sp>
    <dsp:sp modelId="{5F229665-1832-4067-BF81-BF2BBB673A7F}">
      <dsp:nvSpPr>
        <dsp:cNvPr id="0" name=""/>
        <dsp:cNvSpPr/>
      </dsp:nvSpPr>
      <dsp:spPr>
        <a:xfrm>
          <a:off x="1778295" y="352311"/>
          <a:ext cx="382470" cy="2218834"/>
        </a:xfrm>
        <a:custGeom>
          <a:avLst/>
          <a:gdLst/>
          <a:ahLst/>
          <a:cxnLst/>
          <a:rect l="0" t="0" r="0" b="0"/>
          <a:pathLst>
            <a:path>
              <a:moveTo>
                <a:pt x="0" y="2218834"/>
              </a:moveTo>
              <a:lnTo>
                <a:pt x="191235" y="2218834"/>
              </a:lnTo>
              <a:lnTo>
                <a:pt x="191235" y="0"/>
              </a:lnTo>
              <a:lnTo>
                <a:pt x="382470"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1913241" y="1405440"/>
        <a:ext cx="112577" cy="112577"/>
      </dsp:txXfrm>
    </dsp:sp>
    <dsp:sp modelId="{A57EC536-538B-446C-AFEC-393D2F85B1B1}">
      <dsp:nvSpPr>
        <dsp:cNvPr id="0" name=""/>
        <dsp:cNvSpPr/>
      </dsp:nvSpPr>
      <dsp:spPr>
        <a:xfrm rot="16200000">
          <a:off x="-199729" y="2255327"/>
          <a:ext cx="3324412" cy="631638"/>
        </a:xfrm>
        <a:prstGeom prst="rect">
          <a:avLst/>
        </a:prstGeom>
        <a:solidFill>
          <a:schemeClr val="accent6">
            <a:lumMod val="20000"/>
            <a:lumOff val="8000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b="1" kern="1200" dirty="0">
              <a:solidFill>
                <a:schemeClr val="tx1"/>
              </a:solidFill>
            </a:rPr>
            <a:t>Environmental</a:t>
          </a:r>
        </a:p>
      </dsp:txBody>
      <dsp:txXfrm>
        <a:off x="-199729" y="2255327"/>
        <a:ext cx="3324412" cy="631638"/>
      </dsp:txXfrm>
    </dsp:sp>
    <dsp:sp modelId="{2675F6B0-4B88-49B5-982A-025564BE7A09}">
      <dsp:nvSpPr>
        <dsp:cNvPr id="0" name=""/>
        <dsp:cNvSpPr/>
      </dsp:nvSpPr>
      <dsp:spPr>
        <a:xfrm>
          <a:off x="2160765" y="36492"/>
          <a:ext cx="2033135"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Emissions</a:t>
          </a:r>
        </a:p>
      </dsp:txBody>
      <dsp:txXfrm>
        <a:off x="2160765" y="36492"/>
        <a:ext cx="2033135" cy="631638"/>
      </dsp:txXfrm>
    </dsp:sp>
    <dsp:sp modelId="{F8FAE3CA-C51F-4AD1-88F7-045D2E9DE152}">
      <dsp:nvSpPr>
        <dsp:cNvPr id="0" name=""/>
        <dsp:cNvSpPr/>
      </dsp:nvSpPr>
      <dsp:spPr>
        <a:xfrm>
          <a:off x="2192650" y="790896"/>
          <a:ext cx="2071773"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Water</a:t>
          </a:r>
          <a:r>
            <a:rPr lang="en-US" sz="1900" b="1" kern="1200" dirty="0"/>
            <a:t> </a:t>
          </a:r>
          <a:r>
            <a:rPr lang="en-US" sz="1900" b="1" kern="1200" dirty="0">
              <a:solidFill>
                <a:schemeClr val="tx1"/>
              </a:solidFill>
            </a:rPr>
            <a:t>Stress</a:t>
          </a:r>
        </a:p>
      </dsp:txBody>
      <dsp:txXfrm>
        <a:off x="2192650" y="790896"/>
        <a:ext cx="2071773" cy="631638"/>
      </dsp:txXfrm>
    </dsp:sp>
    <dsp:sp modelId="{987CAF7E-FA09-4B27-AF85-57AEFF5798A9}">
      <dsp:nvSpPr>
        <dsp:cNvPr id="0" name=""/>
        <dsp:cNvSpPr/>
      </dsp:nvSpPr>
      <dsp:spPr>
        <a:xfrm>
          <a:off x="2192650" y="1580443"/>
          <a:ext cx="2071773"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Pollution/Toxic</a:t>
          </a:r>
          <a:r>
            <a:rPr lang="en-US" sz="1900" b="1" kern="1200" dirty="0"/>
            <a:t> </a:t>
          </a:r>
          <a:r>
            <a:rPr lang="en-US" sz="1900" b="1" kern="1200" dirty="0">
              <a:solidFill>
                <a:schemeClr val="tx1"/>
              </a:solidFill>
            </a:rPr>
            <a:t>Waste</a:t>
          </a:r>
        </a:p>
      </dsp:txBody>
      <dsp:txXfrm>
        <a:off x="2192650" y="1580443"/>
        <a:ext cx="2071773" cy="631638"/>
      </dsp:txXfrm>
    </dsp:sp>
    <dsp:sp modelId="{2B0EBC26-BE56-4327-8E66-EAC703F6EAE5}">
      <dsp:nvSpPr>
        <dsp:cNvPr id="0" name=""/>
        <dsp:cNvSpPr/>
      </dsp:nvSpPr>
      <dsp:spPr>
        <a:xfrm>
          <a:off x="2192650" y="2369991"/>
          <a:ext cx="2071773"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baseline="0" dirty="0">
              <a:solidFill>
                <a:schemeClr val="tx1"/>
              </a:solidFill>
            </a:rPr>
            <a:t>Climate Change Vulnerability</a:t>
          </a:r>
          <a:endParaRPr lang="en-US" sz="1900" b="1" kern="1200" dirty="0">
            <a:solidFill>
              <a:schemeClr val="tx1"/>
            </a:solidFill>
          </a:endParaRPr>
        </a:p>
      </dsp:txBody>
      <dsp:txXfrm>
        <a:off x="2192650" y="2369991"/>
        <a:ext cx="2071773" cy="631638"/>
      </dsp:txXfrm>
    </dsp:sp>
    <dsp:sp modelId="{48A0CFF7-A835-47F0-B235-6D792FB2CA7E}">
      <dsp:nvSpPr>
        <dsp:cNvPr id="0" name=""/>
        <dsp:cNvSpPr/>
      </dsp:nvSpPr>
      <dsp:spPr>
        <a:xfrm>
          <a:off x="2192650" y="3159539"/>
          <a:ext cx="2071773"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Raw Material Sourcing/Land Use</a:t>
          </a:r>
        </a:p>
      </dsp:txBody>
      <dsp:txXfrm>
        <a:off x="2192650" y="3159539"/>
        <a:ext cx="2071773" cy="631638"/>
      </dsp:txXfrm>
    </dsp:sp>
    <dsp:sp modelId="{7F8F388B-D313-4C19-86C2-FCD76A7500D0}">
      <dsp:nvSpPr>
        <dsp:cNvPr id="0" name=""/>
        <dsp:cNvSpPr/>
      </dsp:nvSpPr>
      <dsp:spPr>
        <a:xfrm>
          <a:off x="2192650" y="3949087"/>
          <a:ext cx="2874233" cy="1191857"/>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Opportunities: Green Building; Renewable Energy; Clean Tech</a:t>
          </a:r>
        </a:p>
      </dsp:txBody>
      <dsp:txXfrm>
        <a:off x="2192650" y="3949087"/>
        <a:ext cx="2874233" cy="1191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7DB0E-B4DA-4E5D-97BD-1B1EC3A42F51}">
      <dsp:nvSpPr>
        <dsp:cNvPr id="0" name=""/>
        <dsp:cNvSpPr/>
      </dsp:nvSpPr>
      <dsp:spPr>
        <a:xfrm>
          <a:off x="1778295" y="2571146"/>
          <a:ext cx="414354" cy="1973869"/>
        </a:xfrm>
        <a:custGeom>
          <a:avLst/>
          <a:gdLst/>
          <a:ahLst/>
          <a:cxnLst/>
          <a:rect l="0" t="0" r="0" b="0"/>
          <a:pathLst>
            <a:path>
              <a:moveTo>
                <a:pt x="0" y="0"/>
              </a:moveTo>
              <a:lnTo>
                <a:pt x="207177" y="0"/>
              </a:lnTo>
              <a:lnTo>
                <a:pt x="207177" y="1973869"/>
              </a:lnTo>
              <a:lnTo>
                <a:pt x="414354" y="1973869"/>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935050" y="3507659"/>
        <a:ext cx="100844" cy="100844"/>
      </dsp:txXfrm>
    </dsp:sp>
    <dsp:sp modelId="{F2846469-17BA-429A-B0A3-AE138DC58FFC}">
      <dsp:nvSpPr>
        <dsp:cNvPr id="0" name=""/>
        <dsp:cNvSpPr/>
      </dsp:nvSpPr>
      <dsp:spPr>
        <a:xfrm>
          <a:off x="1778295" y="2571146"/>
          <a:ext cx="414354" cy="904212"/>
        </a:xfrm>
        <a:custGeom>
          <a:avLst/>
          <a:gdLst/>
          <a:ahLst/>
          <a:cxnLst/>
          <a:rect l="0" t="0" r="0" b="0"/>
          <a:pathLst>
            <a:path>
              <a:moveTo>
                <a:pt x="0" y="0"/>
              </a:moveTo>
              <a:lnTo>
                <a:pt x="207177" y="0"/>
              </a:lnTo>
              <a:lnTo>
                <a:pt x="207177" y="904212"/>
              </a:lnTo>
              <a:lnTo>
                <a:pt x="414354" y="904212"/>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60607" y="2998386"/>
        <a:ext cx="49731" cy="49731"/>
      </dsp:txXfrm>
    </dsp:sp>
    <dsp:sp modelId="{C7018E13-8054-44D0-8D3F-0BE441DA3EAE}">
      <dsp:nvSpPr>
        <dsp:cNvPr id="0" name=""/>
        <dsp:cNvSpPr/>
      </dsp:nvSpPr>
      <dsp:spPr>
        <a:xfrm>
          <a:off x="1778295" y="2571146"/>
          <a:ext cx="414354" cy="114664"/>
        </a:xfrm>
        <a:custGeom>
          <a:avLst/>
          <a:gdLst/>
          <a:ahLst/>
          <a:cxnLst/>
          <a:rect l="0" t="0" r="0" b="0"/>
          <a:pathLst>
            <a:path>
              <a:moveTo>
                <a:pt x="0" y="0"/>
              </a:moveTo>
              <a:lnTo>
                <a:pt x="207177" y="0"/>
              </a:lnTo>
              <a:lnTo>
                <a:pt x="207177" y="114664"/>
              </a:lnTo>
              <a:lnTo>
                <a:pt x="414354" y="11466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4724" y="2617730"/>
        <a:ext cx="21496" cy="21496"/>
      </dsp:txXfrm>
    </dsp:sp>
    <dsp:sp modelId="{4990F060-2028-450D-AAEB-E29588E3655F}">
      <dsp:nvSpPr>
        <dsp:cNvPr id="0" name=""/>
        <dsp:cNvSpPr/>
      </dsp:nvSpPr>
      <dsp:spPr>
        <a:xfrm>
          <a:off x="1778295" y="1896263"/>
          <a:ext cx="414354" cy="674883"/>
        </a:xfrm>
        <a:custGeom>
          <a:avLst/>
          <a:gdLst/>
          <a:ahLst/>
          <a:cxnLst/>
          <a:rect l="0" t="0" r="0" b="0"/>
          <a:pathLst>
            <a:path>
              <a:moveTo>
                <a:pt x="0" y="674883"/>
              </a:moveTo>
              <a:lnTo>
                <a:pt x="207177" y="674883"/>
              </a:lnTo>
              <a:lnTo>
                <a:pt x="207177" y="0"/>
              </a:lnTo>
              <a:lnTo>
                <a:pt x="414354"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65674" y="2213906"/>
        <a:ext cx="39596" cy="39596"/>
      </dsp:txXfrm>
    </dsp:sp>
    <dsp:sp modelId="{C0B4BB3B-90BC-46D3-9030-ADAC9252CF81}">
      <dsp:nvSpPr>
        <dsp:cNvPr id="0" name=""/>
        <dsp:cNvSpPr/>
      </dsp:nvSpPr>
      <dsp:spPr>
        <a:xfrm>
          <a:off x="1778295" y="1106715"/>
          <a:ext cx="414354" cy="1464431"/>
        </a:xfrm>
        <a:custGeom>
          <a:avLst/>
          <a:gdLst/>
          <a:ahLst/>
          <a:cxnLst/>
          <a:rect l="0" t="0" r="0" b="0"/>
          <a:pathLst>
            <a:path>
              <a:moveTo>
                <a:pt x="0" y="1464431"/>
              </a:moveTo>
              <a:lnTo>
                <a:pt x="207177" y="1464431"/>
              </a:lnTo>
              <a:lnTo>
                <a:pt x="207177" y="0"/>
              </a:lnTo>
              <a:lnTo>
                <a:pt x="414354"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47424" y="1800882"/>
        <a:ext cx="76096" cy="76096"/>
      </dsp:txXfrm>
    </dsp:sp>
    <dsp:sp modelId="{5F229665-1832-4067-BF81-BF2BBB673A7F}">
      <dsp:nvSpPr>
        <dsp:cNvPr id="0" name=""/>
        <dsp:cNvSpPr/>
      </dsp:nvSpPr>
      <dsp:spPr>
        <a:xfrm>
          <a:off x="1778295" y="352311"/>
          <a:ext cx="382470" cy="2218834"/>
        </a:xfrm>
        <a:custGeom>
          <a:avLst/>
          <a:gdLst/>
          <a:ahLst/>
          <a:cxnLst/>
          <a:rect l="0" t="0" r="0" b="0"/>
          <a:pathLst>
            <a:path>
              <a:moveTo>
                <a:pt x="0" y="2218834"/>
              </a:moveTo>
              <a:lnTo>
                <a:pt x="191235" y="2218834"/>
              </a:lnTo>
              <a:lnTo>
                <a:pt x="191235" y="0"/>
              </a:lnTo>
              <a:lnTo>
                <a:pt x="382470"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1913241" y="1405440"/>
        <a:ext cx="112577" cy="112577"/>
      </dsp:txXfrm>
    </dsp:sp>
    <dsp:sp modelId="{A57EC536-538B-446C-AFEC-393D2F85B1B1}">
      <dsp:nvSpPr>
        <dsp:cNvPr id="0" name=""/>
        <dsp:cNvSpPr/>
      </dsp:nvSpPr>
      <dsp:spPr>
        <a:xfrm rot="16200000">
          <a:off x="-199729" y="2255327"/>
          <a:ext cx="3324412" cy="631638"/>
        </a:xfrm>
        <a:prstGeom prst="rect">
          <a:avLst/>
        </a:prstGeom>
        <a:solidFill>
          <a:schemeClr val="accent6">
            <a:lumMod val="20000"/>
            <a:lumOff val="8000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b="1" kern="1200" dirty="0">
              <a:solidFill>
                <a:schemeClr val="tx1"/>
              </a:solidFill>
            </a:rPr>
            <a:t>Environmental</a:t>
          </a:r>
        </a:p>
      </dsp:txBody>
      <dsp:txXfrm>
        <a:off x="-199729" y="2255327"/>
        <a:ext cx="3324412" cy="631638"/>
      </dsp:txXfrm>
    </dsp:sp>
    <dsp:sp modelId="{2675F6B0-4B88-49B5-982A-025564BE7A09}">
      <dsp:nvSpPr>
        <dsp:cNvPr id="0" name=""/>
        <dsp:cNvSpPr/>
      </dsp:nvSpPr>
      <dsp:spPr>
        <a:xfrm>
          <a:off x="2160765" y="36492"/>
          <a:ext cx="2033135"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Emissions</a:t>
          </a:r>
        </a:p>
      </dsp:txBody>
      <dsp:txXfrm>
        <a:off x="2160765" y="36492"/>
        <a:ext cx="2033135" cy="631638"/>
      </dsp:txXfrm>
    </dsp:sp>
    <dsp:sp modelId="{F8FAE3CA-C51F-4AD1-88F7-045D2E9DE152}">
      <dsp:nvSpPr>
        <dsp:cNvPr id="0" name=""/>
        <dsp:cNvSpPr/>
      </dsp:nvSpPr>
      <dsp:spPr>
        <a:xfrm>
          <a:off x="2192650" y="790896"/>
          <a:ext cx="2071773"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Water</a:t>
          </a:r>
          <a:r>
            <a:rPr lang="en-US" sz="1900" b="1" kern="1200" dirty="0"/>
            <a:t> </a:t>
          </a:r>
          <a:r>
            <a:rPr lang="en-US" sz="1900" b="1" kern="1200" dirty="0">
              <a:solidFill>
                <a:schemeClr val="tx1"/>
              </a:solidFill>
            </a:rPr>
            <a:t>Stress</a:t>
          </a:r>
        </a:p>
      </dsp:txBody>
      <dsp:txXfrm>
        <a:off x="2192650" y="790896"/>
        <a:ext cx="2071773" cy="631638"/>
      </dsp:txXfrm>
    </dsp:sp>
    <dsp:sp modelId="{987CAF7E-FA09-4B27-AF85-57AEFF5798A9}">
      <dsp:nvSpPr>
        <dsp:cNvPr id="0" name=""/>
        <dsp:cNvSpPr/>
      </dsp:nvSpPr>
      <dsp:spPr>
        <a:xfrm>
          <a:off x="2192650" y="1580443"/>
          <a:ext cx="2071773"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Pollution/Toxic</a:t>
          </a:r>
          <a:r>
            <a:rPr lang="en-US" sz="1900" b="1" kern="1200" dirty="0"/>
            <a:t> </a:t>
          </a:r>
          <a:r>
            <a:rPr lang="en-US" sz="1900" b="1" kern="1200" dirty="0">
              <a:solidFill>
                <a:schemeClr val="tx1"/>
              </a:solidFill>
            </a:rPr>
            <a:t>Waste</a:t>
          </a:r>
        </a:p>
      </dsp:txBody>
      <dsp:txXfrm>
        <a:off x="2192650" y="1580443"/>
        <a:ext cx="2071773" cy="631638"/>
      </dsp:txXfrm>
    </dsp:sp>
    <dsp:sp modelId="{2B0EBC26-BE56-4327-8E66-EAC703F6EAE5}">
      <dsp:nvSpPr>
        <dsp:cNvPr id="0" name=""/>
        <dsp:cNvSpPr/>
      </dsp:nvSpPr>
      <dsp:spPr>
        <a:xfrm>
          <a:off x="2192650" y="2369991"/>
          <a:ext cx="2071773"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baseline="0" dirty="0">
              <a:solidFill>
                <a:schemeClr val="tx1"/>
              </a:solidFill>
            </a:rPr>
            <a:t>Climate Change Vulnerability</a:t>
          </a:r>
          <a:endParaRPr lang="en-US" sz="1900" b="1" kern="1200" dirty="0">
            <a:solidFill>
              <a:schemeClr val="tx1"/>
            </a:solidFill>
          </a:endParaRPr>
        </a:p>
      </dsp:txBody>
      <dsp:txXfrm>
        <a:off x="2192650" y="2369991"/>
        <a:ext cx="2071773" cy="631638"/>
      </dsp:txXfrm>
    </dsp:sp>
    <dsp:sp modelId="{48A0CFF7-A835-47F0-B235-6D792FB2CA7E}">
      <dsp:nvSpPr>
        <dsp:cNvPr id="0" name=""/>
        <dsp:cNvSpPr/>
      </dsp:nvSpPr>
      <dsp:spPr>
        <a:xfrm>
          <a:off x="2192650" y="3159539"/>
          <a:ext cx="2071773" cy="631638"/>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Raw Material Sourcing/Land Use</a:t>
          </a:r>
        </a:p>
      </dsp:txBody>
      <dsp:txXfrm>
        <a:off x="2192650" y="3159539"/>
        <a:ext cx="2071773" cy="631638"/>
      </dsp:txXfrm>
    </dsp:sp>
    <dsp:sp modelId="{7F8F388B-D313-4C19-86C2-FCD76A7500D0}">
      <dsp:nvSpPr>
        <dsp:cNvPr id="0" name=""/>
        <dsp:cNvSpPr/>
      </dsp:nvSpPr>
      <dsp:spPr>
        <a:xfrm>
          <a:off x="2192650" y="3949087"/>
          <a:ext cx="2874233" cy="1191857"/>
        </a:xfrm>
        <a:prstGeom prst="rect">
          <a:avLst/>
        </a:prstGeom>
        <a:solidFill>
          <a:schemeClr val="accent6">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Opportunities: Green Building; Renewable Energy; Clean Tech</a:t>
          </a:r>
        </a:p>
      </dsp:txBody>
      <dsp:txXfrm>
        <a:off x="2192650" y="3949087"/>
        <a:ext cx="2874233" cy="1191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46469-17BA-429A-B0A3-AE138DC58FFC}">
      <dsp:nvSpPr>
        <dsp:cNvPr id="0" name=""/>
        <dsp:cNvSpPr/>
      </dsp:nvSpPr>
      <dsp:spPr>
        <a:xfrm>
          <a:off x="2066071" y="2571146"/>
          <a:ext cx="465053" cy="2215385"/>
        </a:xfrm>
        <a:custGeom>
          <a:avLst/>
          <a:gdLst/>
          <a:ahLst/>
          <a:cxnLst/>
          <a:rect l="0" t="0" r="0" b="0"/>
          <a:pathLst>
            <a:path>
              <a:moveTo>
                <a:pt x="0" y="0"/>
              </a:moveTo>
              <a:lnTo>
                <a:pt x="232526" y="0"/>
              </a:lnTo>
              <a:lnTo>
                <a:pt x="232526" y="2215385"/>
              </a:lnTo>
              <a:lnTo>
                <a:pt x="465053" y="2215385"/>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2242006" y="3622247"/>
        <a:ext cx="113183" cy="113183"/>
      </dsp:txXfrm>
    </dsp:sp>
    <dsp:sp modelId="{C7018E13-8054-44D0-8D3F-0BE441DA3EAE}">
      <dsp:nvSpPr>
        <dsp:cNvPr id="0" name=""/>
        <dsp:cNvSpPr/>
      </dsp:nvSpPr>
      <dsp:spPr>
        <a:xfrm>
          <a:off x="2066071" y="2571146"/>
          <a:ext cx="465053" cy="1329231"/>
        </a:xfrm>
        <a:custGeom>
          <a:avLst/>
          <a:gdLst/>
          <a:ahLst/>
          <a:cxnLst/>
          <a:rect l="0" t="0" r="0" b="0"/>
          <a:pathLst>
            <a:path>
              <a:moveTo>
                <a:pt x="0" y="0"/>
              </a:moveTo>
              <a:lnTo>
                <a:pt x="232526" y="0"/>
              </a:lnTo>
              <a:lnTo>
                <a:pt x="232526" y="1329231"/>
              </a:lnTo>
              <a:lnTo>
                <a:pt x="465053" y="1329231"/>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263391" y="3200556"/>
        <a:ext cx="70411" cy="70411"/>
      </dsp:txXfrm>
    </dsp:sp>
    <dsp:sp modelId="{04083779-A399-4F24-8BB0-65DB51795B5C}">
      <dsp:nvSpPr>
        <dsp:cNvPr id="0" name=""/>
        <dsp:cNvSpPr/>
      </dsp:nvSpPr>
      <dsp:spPr>
        <a:xfrm>
          <a:off x="2066071" y="2571146"/>
          <a:ext cx="465053" cy="443077"/>
        </a:xfrm>
        <a:custGeom>
          <a:avLst/>
          <a:gdLst/>
          <a:ahLst/>
          <a:cxnLst/>
          <a:rect l="0" t="0" r="0" b="0"/>
          <a:pathLst>
            <a:path>
              <a:moveTo>
                <a:pt x="0" y="0"/>
              </a:moveTo>
              <a:lnTo>
                <a:pt x="232526" y="0"/>
              </a:lnTo>
              <a:lnTo>
                <a:pt x="232526" y="443077"/>
              </a:lnTo>
              <a:lnTo>
                <a:pt x="465053" y="443077"/>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282539" y="2776626"/>
        <a:ext cx="32116" cy="32116"/>
      </dsp:txXfrm>
    </dsp:sp>
    <dsp:sp modelId="{901ACD03-5503-40C9-AEF1-323748E84492}">
      <dsp:nvSpPr>
        <dsp:cNvPr id="0" name=""/>
        <dsp:cNvSpPr/>
      </dsp:nvSpPr>
      <dsp:spPr>
        <a:xfrm>
          <a:off x="2066071" y="2128069"/>
          <a:ext cx="465053" cy="443077"/>
        </a:xfrm>
        <a:custGeom>
          <a:avLst/>
          <a:gdLst/>
          <a:ahLst/>
          <a:cxnLst/>
          <a:rect l="0" t="0" r="0" b="0"/>
          <a:pathLst>
            <a:path>
              <a:moveTo>
                <a:pt x="0" y="443077"/>
              </a:moveTo>
              <a:lnTo>
                <a:pt x="232526" y="443077"/>
              </a:lnTo>
              <a:lnTo>
                <a:pt x="232526" y="0"/>
              </a:lnTo>
              <a:lnTo>
                <a:pt x="465053"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282539" y="2333549"/>
        <a:ext cx="32116" cy="32116"/>
      </dsp:txXfrm>
    </dsp:sp>
    <dsp:sp modelId="{4990F060-2028-450D-AAEB-E29588E3655F}">
      <dsp:nvSpPr>
        <dsp:cNvPr id="0" name=""/>
        <dsp:cNvSpPr/>
      </dsp:nvSpPr>
      <dsp:spPr>
        <a:xfrm>
          <a:off x="2066071" y="1241915"/>
          <a:ext cx="465053" cy="1329231"/>
        </a:xfrm>
        <a:custGeom>
          <a:avLst/>
          <a:gdLst/>
          <a:ahLst/>
          <a:cxnLst/>
          <a:rect l="0" t="0" r="0" b="0"/>
          <a:pathLst>
            <a:path>
              <a:moveTo>
                <a:pt x="0" y="1329231"/>
              </a:moveTo>
              <a:lnTo>
                <a:pt x="232526" y="1329231"/>
              </a:lnTo>
              <a:lnTo>
                <a:pt x="232526" y="0"/>
              </a:lnTo>
              <a:lnTo>
                <a:pt x="465053"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263391" y="1871324"/>
        <a:ext cx="70411" cy="70411"/>
      </dsp:txXfrm>
    </dsp:sp>
    <dsp:sp modelId="{C0B4BB3B-90BC-46D3-9030-ADAC9252CF81}">
      <dsp:nvSpPr>
        <dsp:cNvPr id="0" name=""/>
        <dsp:cNvSpPr/>
      </dsp:nvSpPr>
      <dsp:spPr>
        <a:xfrm>
          <a:off x="2066071" y="355761"/>
          <a:ext cx="465053" cy="2215385"/>
        </a:xfrm>
        <a:custGeom>
          <a:avLst/>
          <a:gdLst/>
          <a:ahLst/>
          <a:cxnLst/>
          <a:rect l="0" t="0" r="0" b="0"/>
          <a:pathLst>
            <a:path>
              <a:moveTo>
                <a:pt x="0" y="2215385"/>
              </a:moveTo>
              <a:lnTo>
                <a:pt x="232526" y="2215385"/>
              </a:lnTo>
              <a:lnTo>
                <a:pt x="232526" y="0"/>
              </a:lnTo>
              <a:lnTo>
                <a:pt x="465053"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2242006" y="1406861"/>
        <a:ext cx="113183" cy="113183"/>
      </dsp:txXfrm>
    </dsp:sp>
    <dsp:sp modelId="{723AB1FF-53EC-4765-B6FF-CBC3B4253E0A}">
      <dsp:nvSpPr>
        <dsp:cNvPr id="0" name=""/>
        <dsp:cNvSpPr/>
      </dsp:nvSpPr>
      <dsp:spPr>
        <a:xfrm rot="16200000">
          <a:off x="-153978" y="2216684"/>
          <a:ext cx="3731175" cy="708923"/>
        </a:xfrm>
        <a:prstGeom prst="rect">
          <a:avLst/>
        </a:prstGeom>
        <a:solidFill>
          <a:schemeClr val="accent5">
            <a:lumMod val="20000"/>
            <a:lumOff val="8000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b="1" kern="1200" dirty="0">
              <a:solidFill>
                <a:schemeClr val="tx1"/>
              </a:solidFill>
            </a:rPr>
            <a:t>Governance</a:t>
          </a:r>
        </a:p>
      </dsp:txBody>
      <dsp:txXfrm>
        <a:off x="-153978" y="2216684"/>
        <a:ext cx="3731175" cy="708923"/>
      </dsp:txXfrm>
    </dsp:sp>
    <dsp:sp modelId="{F8FAE3CA-C51F-4AD1-88F7-045D2E9DE152}">
      <dsp:nvSpPr>
        <dsp:cNvPr id="0" name=""/>
        <dsp:cNvSpPr/>
      </dsp:nvSpPr>
      <dsp:spPr>
        <a:xfrm>
          <a:off x="2531124" y="1299"/>
          <a:ext cx="2325268" cy="708923"/>
        </a:xfrm>
        <a:prstGeom prst="rect">
          <a:avLst/>
        </a:prstGeom>
        <a:solidFill>
          <a:schemeClr val="accent5">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Business Ethics</a:t>
          </a:r>
        </a:p>
      </dsp:txBody>
      <dsp:txXfrm>
        <a:off x="2531124" y="1299"/>
        <a:ext cx="2325268" cy="708923"/>
      </dsp:txXfrm>
    </dsp:sp>
    <dsp:sp modelId="{987CAF7E-FA09-4B27-AF85-57AEFF5798A9}">
      <dsp:nvSpPr>
        <dsp:cNvPr id="0" name=""/>
        <dsp:cNvSpPr/>
      </dsp:nvSpPr>
      <dsp:spPr>
        <a:xfrm>
          <a:off x="2531124" y="887453"/>
          <a:ext cx="2325268" cy="708923"/>
        </a:xfrm>
        <a:prstGeom prst="rect">
          <a:avLst/>
        </a:prstGeom>
        <a:solidFill>
          <a:schemeClr val="accent5">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Board</a:t>
          </a:r>
          <a:r>
            <a:rPr lang="en-US" sz="2300" b="1" kern="1200" baseline="0" dirty="0">
              <a:solidFill>
                <a:schemeClr val="tx1"/>
              </a:solidFill>
            </a:rPr>
            <a:t> Composition</a:t>
          </a:r>
          <a:endParaRPr lang="en-US" sz="2300" b="1" kern="1200" dirty="0">
            <a:solidFill>
              <a:schemeClr val="tx1"/>
            </a:solidFill>
          </a:endParaRPr>
        </a:p>
      </dsp:txBody>
      <dsp:txXfrm>
        <a:off x="2531124" y="887453"/>
        <a:ext cx="2325268" cy="708923"/>
      </dsp:txXfrm>
    </dsp:sp>
    <dsp:sp modelId="{CA1CCFA8-0DC6-460C-B69E-D0B4ADCE99A4}">
      <dsp:nvSpPr>
        <dsp:cNvPr id="0" name=""/>
        <dsp:cNvSpPr/>
      </dsp:nvSpPr>
      <dsp:spPr>
        <a:xfrm>
          <a:off x="2531124" y="1773607"/>
          <a:ext cx="2325268" cy="708923"/>
        </a:xfrm>
        <a:prstGeom prst="rect">
          <a:avLst/>
        </a:prstGeom>
        <a:solidFill>
          <a:schemeClr val="accent5">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Ownership</a:t>
          </a:r>
        </a:p>
      </dsp:txBody>
      <dsp:txXfrm>
        <a:off x="2531124" y="1773607"/>
        <a:ext cx="2325268" cy="708923"/>
      </dsp:txXfrm>
    </dsp:sp>
    <dsp:sp modelId="{158EA32E-E84E-4C99-84D5-A4F84099A2DF}">
      <dsp:nvSpPr>
        <dsp:cNvPr id="0" name=""/>
        <dsp:cNvSpPr/>
      </dsp:nvSpPr>
      <dsp:spPr>
        <a:xfrm>
          <a:off x="2531124" y="2659761"/>
          <a:ext cx="2325268" cy="708923"/>
        </a:xfrm>
        <a:prstGeom prst="rect">
          <a:avLst/>
        </a:prstGeom>
        <a:solidFill>
          <a:schemeClr val="accent5">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Executive Pay</a:t>
          </a:r>
        </a:p>
      </dsp:txBody>
      <dsp:txXfrm>
        <a:off x="2531124" y="2659761"/>
        <a:ext cx="2325268" cy="708923"/>
      </dsp:txXfrm>
    </dsp:sp>
    <dsp:sp modelId="{2B0EBC26-BE56-4327-8E66-EAC703F6EAE5}">
      <dsp:nvSpPr>
        <dsp:cNvPr id="0" name=""/>
        <dsp:cNvSpPr/>
      </dsp:nvSpPr>
      <dsp:spPr>
        <a:xfrm>
          <a:off x="2531124" y="3545916"/>
          <a:ext cx="2325268" cy="708923"/>
        </a:xfrm>
        <a:prstGeom prst="rect">
          <a:avLst/>
        </a:prstGeom>
        <a:solidFill>
          <a:schemeClr val="accent5">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Arial" panose="020B0604020202020204" pitchFamily="34" charset="0"/>
            <a:buNone/>
          </a:pPr>
          <a:r>
            <a:rPr lang="en-US" sz="2300" b="1" kern="1200" dirty="0">
              <a:solidFill>
                <a:schemeClr val="tx1"/>
              </a:solidFill>
            </a:rPr>
            <a:t>Tax</a:t>
          </a:r>
          <a:r>
            <a:rPr lang="en-US" sz="2300" b="1" kern="1200" baseline="0" dirty="0">
              <a:solidFill>
                <a:schemeClr val="tx1"/>
              </a:solidFill>
            </a:rPr>
            <a:t> Transparency</a:t>
          </a:r>
          <a:endParaRPr lang="en-US" sz="2300" b="1" kern="1200" dirty="0">
            <a:solidFill>
              <a:schemeClr val="tx1"/>
            </a:solidFill>
          </a:endParaRPr>
        </a:p>
      </dsp:txBody>
      <dsp:txXfrm>
        <a:off x="2531124" y="3545916"/>
        <a:ext cx="2325268" cy="708923"/>
      </dsp:txXfrm>
    </dsp:sp>
    <dsp:sp modelId="{48A0CFF7-A835-47F0-B235-6D792FB2CA7E}">
      <dsp:nvSpPr>
        <dsp:cNvPr id="0" name=""/>
        <dsp:cNvSpPr/>
      </dsp:nvSpPr>
      <dsp:spPr>
        <a:xfrm>
          <a:off x="2531124" y="4432070"/>
          <a:ext cx="2325268" cy="708923"/>
        </a:xfrm>
        <a:prstGeom prst="rect">
          <a:avLst/>
        </a:prstGeom>
        <a:solidFill>
          <a:schemeClr val="accent5">
            <a:lumMod val="20000"/>
            <a:lumOff val="8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Legal &amp; Regulatory Management</a:t>
          </a:r>
        </a:p>
      </dsp:txBody>
      <dsp:txXfrm>
        <a:off x="2531124" y="4432070"/>
        <a:ext cx="2325268" cy="70892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30674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7254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934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83976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67764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72662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4490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25696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4001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33526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6651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BCC4-9B94-4BEF-91A3-495F4E4A73E7}" type="datetimeFigureOut">
              <a:rPr lang="en-US" smtClean="0"/>
              <a:t>3/22/2023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657CA-DE46-4F37-9012-4185F813808C}" type="slidenum">
              <a:rPr lang="en-US" smtClean="0"/>
              <a:t>‹#›</a:t>
            </a:fld>
            <a:endParaRPr lang="en-US" dirty="0"/>
          </a:p>
        </p:txBody>
      </p:sp>
    </p:spTree>
    <p:extLst>
      <p:ext uri="{BB962C8B-B14F-4D97-AF65-F5344CB8AC3E}">
        <p14:creationId xmlns:p14="http://schemas.microsoft.com/office/powerpoint/2010/main" val="909907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srn.com/abstract=3438533"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oecd.org/finance/ESG-Investing-Practices-Progress-and-Challenges.pdf/"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339"/>
            <a:ext cx="9144000" cy="6415100"/>
          </a:xfrm>
          <a:prstGeom prst="rect">
            <a:avLst/>
          </a:prstGeom>
        </p:spPr>
      </p:pic>
      <p:sp>
        <p:nvSpPr>
          <p:cNvPr id="8" name="Subtitle 7"/>
          <p:cNvSpPr>
            <a:spLocks noGrp="1"/>
          </p:cNvSpPr>
          <p:nvPr>
            <p:ph type="subTitle" idx="1"/>
          </p:nvPr>
        </p:nvSpPr>
        <p:spPr>
          <a:xfrm>
            <a:off x="1143000" y="1312949"/>
            <a:ext cx="6858000" cy="1864179"/>
          </a:xfrm>
        </p:spPr>
        <p:txBody>
          <a:bodyPr>
            <a:noAutofit/>
          </a:bodyPr>
          <a:lstStyle/>
          <a:p>
            <a:r>
              <a:rPr lang="en-US" sz="6000" dirty="0"/>
              <a:t>Introduction to ESG Data </a:t>
            </a:r>
          </a:p>
        </p:txBody>
      </p:sp>
    </p:spTree>
    <p:extLst>
      <p:ext uri="{BB962C8B-B14F-4D97-AF65-F5344CB8AC3E}">
        <p14:creationId xmlns:p14="http://schemas.microsoft.com/office/powerpoint/2010/main" val="371774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8691"/>
            <a:ext cx="9144000" cy="6415100"/>
          </a:xfrm>
          <a:prstGeom prst="rect">
            <a:avLst/>
          </a:prstGeom>
        </p:spPr>
      </p:pic>
      <p:sp>
        <p:nvSpPr>
          <p:cNvPr id="7" name="Title 6"/>
          <p:cNvSpPr>
            <a:spLocks noGrp="1"/>
          </p:cNvSpPr>
          <p:nvPr>
            <p:ph type="title"/>
          </p:nvPr>
        </p:nvSpPr>
        <p:spPr>
          <a:xfrm>
            <a:off x="473825" y="31887"/>
            <a:ext cx="8041525" cy="1325563"/>
          </a:xfrm>
        </p:spPr>
        <p:txBody>
          <a:bodyPr/>
          <a:lstStyle/>
          <a:p>
            <a:r>
              <a:rPr lang="en-US" b="1" dirty="0"/>
              <a:t>Social Data</a:t>
            </a:r>
          </a:p>
        </p:txBody>
      </p:sp>
      <p:sp>
        <p:nvSpPr>
          <p:cNvPr id="8" name="Content Placeholder 7"/>
          <p:cNvSpPr>
            <a:spLocks noGrp="1"/>
          </p:cNvSpPr>
          <p:nvPr>
            <p:ph idx="1"/>
          </p:nvPr>
        </p:nvSpPr>
        <p:spPr>
          <a:xfrm>
            <a:off x="551237" y="1607051"/>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F153624C-448E-4FC6-A128-0825A134F4CA}"/>
              </a:ext>
            </a:extLst>
          </p:cNvPr>
          <p:cNvSpPr txBox="1"/>
          <p:nvPr/>
        </p:nvSpPr>
        <p:spPr>
          <a:xfrm>
            <a:off x="513239" y="1184813"/>
            <a:ext cx="8676928" cy="1815882"/>
          </a:xfrm>
          <a:prstGeom prst="rect">
            <a:avLst/>
          </a:prstGeom>
          <a:noFill/>
        </p:spPr>
        <p:txBody>
          <a:bodyPr wrap="square" rtlCol="0">
            <a:spAutoFit/>
          </a:bodyPr>
          <a:lstStyle/>
          <a:p>
            <a:endParaRPr lang="en-US" sz="2800" dirty="0">
              <a:solidFill>
                <a:srgbClr val="202124"/>
              </a:solidFill>
            </a:endParaRPr>
          </a:p>
          <a:p>
            <a:r>
              <a:rPr lang="en-US" sz="2800" dirty="0">
                <a:solidFill>
                  <a:srgbClr val="202124"/>
                </a:solidFill>
              </a:rPr>
              <a:t> </a:t>
            </a:r>
            <a:br>
              <a:rPr lang="en-US" sz="2800" dirty="0">
                <a:solidFill>
                  <a:srgbClr val="202124"/>
                </a:solidFill>
              </a:rPr>
            </a:br>
            <a:br>
              <a:rPr lang="en-US" sz="2800" dirty="0">
                <a:solidFill>
                  <a:srgbClr val="202124"/>
                </a:solidFill>
              </a:rPr>
            </a:br>
            <a:endParaRPr lang="en-US" sz="2800" b="0" i="0" dirty="0">
              <a:solidFill>
                <a:srgbClr val="202124"/>
              </a:solidFill>
              <a:effectLst/>
            </a:endParaRPr>
          </a:p>
        </p:txBody>
      </p:sp>
      <p:sp>
        <p:nvSpPr>
          <p:cNvPr id="9" name="Freeform: Shape 8">
            <a:extLst>
              <a:ext uri="{FF2B5EF4-FFF2-40B4-BE49-F238E27FC236}">
                <a16:creationId xmlns:a16="http://schemas.microsoft.com/office/drawing/2014/main" id="{A358E7C7-7F5C-5D65-A893-BD07A8610BAB}"/>
              </a:ext>
            </a:extLst>
          </p:cNvPr>
          <p:cNvSpPr/>
          <p:nvPr/>
        </p:nvSpPr>
        <p:spPr>
          <a:xfrm>
            <a:off x="5886205" y="3128245"/>
            <a:ext cx="396829" cy="2268459"/>
          </a:xfrm>
          <a:custGeom>
            <a:avLst/>
            <a:gdLst>
              <a:gd name="connsiteX0" fmla="*/ 0 w 396829"/>
              <a:gd name="connsiteY0" fmla="*/ 0 h 2268459"/>
              <a:gd name="connsiteX1" fmla="*/ 198414 w 396829"/>
              <a:gd name="connsiteY1" fmla="*/ 0 h 2268459"/>
              <a:gd name="connsiteX2" fmla="*/ 198414 w 396829"/>
              <a:gd name="connsiteY2" fmla="*/ 2268459 h 2268459"/>
              <a:gd name="connsiteX3" fmla="*/ 396829 w 396829"/>
              <a:gd name="connsiteY3" fmla="*/ 2268459 h 2268459"/>
            </a:gdLst>
            <a:ahLst/>
            <a:cxnLst>
              <a:cxn ang="0">
                <a:pos x="connsiteX0" y="connsiteY0"/>
              </a:cxn>
              <a:cxn ang="0">
                <a:pos x="connsiteX1" y="connsiteY1"/>
              </a:cxn>
              <a:cxn ang="0">
                <a:pos x="connsiteX2" y="connsiteY2"/>
              </a:cxn>
              <a:cxn ang="0">
                <a:pos x="connsiteX3" y="connsiteY3"/>
              </a:cxn>
            </a:cxnLst>
            <a:rect l="l" t="t" r="r" b="b"/>
            <a:pathLst>
              <a:path w="396829" h="2268459">
                <a:moveTo>
                  <a:pt x="0" y="0"/>
                </a:moveTo>
                <a:lnTo>
                  <a:pt x="198414" y="0"/>
                </a:lnTo>
                <a:lnTo>
                  <a:pt x="198414" y="2268459"/>
                </a:lnTo>
                <a:lnTo>
                  <a:pt x="396829" y="2268459"/>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153542" tIns="1076657" rIns="153542" bIns="1076657"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sp>
        <p:nvSpPr>
          <p:cNvPr id="10" name="Freeform: Shape 9">
            <a:extLst>
              <a:ext uri="{FF2B5EF4-FFF2-40B4-BE49-F238E27FC236}">
                <a16:creationId xmlns:a16="http://schemas.microsoft.com/office/drawing/2014/main" id="{1EB5FAE2-A1F1-7745-D3AC-67B450C30019}"/>
              </a:ext>
            </a:extLst>
          </p:cNvPr>
          <p:cNvSpPr/>
          <p:nvPr/>
        </p:nvSpPr>
        <p:spPr>
          <a:xfrm>
            <a:off x="5886205" y="3128245"/>
            <a:ext cx="396829" cy="1512306"/>
          </a:xfrm>
          <a:custGeom>
            <a:avLst/>
            <a:gdLst>
              <a:gd name="connsiteX0" fmla="*/ 0 w 396829"/>
              <a:gd name="connsiteY0" fmla="*/ 0 h 1512306"/>
              <a:gd name="connsiteX1" fmla="*/ 198414 w 396829"/>
              <a:gd name="connsiteY1" fmla="*/ 0 h 1512306"/>
              <a:gd name="connsiteX2" fmla="*/ 198414 w 396829"/>
              <a:gd name="connsiteY2" fmla="*/ 1512306 h 1512306"/>
              <a:gd name="connsiteX3" fmla="*/ 396829 w 396829"/>
              <a:gd name="connsiteY3" fmla="*/ 1512306 h 1512306"/>
            </a:gdLst>
            <a:ahLst/>
            <a:cxnLst>
              <a:cxn ang="0">
                <a:pos x="connsiteX0" y="connsiteY0"/>
              </a:cxn>
              <a:cxn ang="0">
                <a:pos x="connsiteX1" y="connsiteY1"/>
              </a:cxn>
              <a:cxn ang="0">
                <a:pos x="connsiteX2" y="connsiteY2"/>
              </a:cxn>
              <a:cxn ang="0">
                <a:pos x="connsiteX3" y="connsiteY3"/>
              </a:cxn>
            </a:cxnLst>
            <a:rect l="l" t="t" r="r" b="b"/>
            <a:pathLst>
              <a:path w="396829" h="1512306">
                <a:moveTo>
                  <a:pt x="0" y="0"/>
                </a:moveTo>
                <a:lnTo>
                  <a:pt x="198414" y="0"/>
                </a:lnTo>
                <a:lnTo>
                  <a:pt x="198414" y="1512306"/>
                </a:lnTo>
                <a:lnTo>
                  <a:pt x="396829" y="1512306"/>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172027" tIns="717066" rIns="172027" bIns="717065"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1" name="Freeform: Shape 10">
            <a:extLst>
              <a:ext uri="{FF2B5EF4-FFF2-40B4-BE49-F238E27FC236}">
                <a16:creationId xmlns:a16="http://schemas.microsoft.com/office/drawing/2014/main" id="{F4635B46-10FD-2286-31A2-3CAB0A7AB016}"/>
              </a:ext>
            </a:extLst>
          </p:cNvPr>
          <p:cNvSpPr/>
          <p:nvPr/>
        </p:nvSpPr>
        <p:spPr>
          <a:xfrm>
            <a:off x="5886205" y="3128245"/>
            <a:ext cx="396829" cy="756153"/>
          </a:xfrm>
          <a:custGeom>
            <a:avLst/>
            <a:gdLst>
              <a:gd name="connsiteX0" fmla="*/ 0 w 396829"/>
              <a:gd name="connsiteY0" fmla="*/ 0 h 756153"/>
              <a:gd name="connsiteX1" fmla="*/ 198414 w 396829"/>
              <a:gd name="connsiteY1" fmla="*/ 0 h 756153"/>
              <a:gd name="connsiteX2" fmla="*/ 198414 w 396829"/>
              <a:gd name="connsiteY2" fmla="*/ 756153 h 756153"/>
              <a:gd name="connsiteX3" fmla="*/ 396829 w 396829"/>
              <a:gd name="connsiteY3" fmla="*/ 756153 h 756153"/>
            </a:gdLst>
            <a:ahLst/>
            <a:cxnLst>
              <a:cxn ang="0">
                <a:pos x="connsiteX0" y="connsiteY0"/>
              </a:cxn>
              <a:cxn ang="0">
                <a:pos x="connsiteX1" y="connsiteY1"/>
              </a:cxn>
              <a:cxn ang="0">
                <a:pos x="connsiteX2" y="connsiteY2"/>
              </a:cxn>
              <a:cxn ang="0">
                <a:pos x="connsiteX3" y="connsiteY3"/>
              </a:cxn>
            </a:cxnLst>
            <a:rect l="l" t="t" r="r" b="b"/>
            <a:pathLst>
              <a:path w="396829" h="756153">
                <a:moveTo>
                  <a:pt x="0" y="0"/>
                </a:moveTo>
                <a:lnTo>
                  <a:pt x="198414" y="0"/>
                </a:lnTo>
                <a:lnTo>
                  <a:pt x="198414" y="756153"/>
                </a:lnTo>
                <a:lnTo>
                  <a:pt x="396829" y="756153"/>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189765" tIns="356728" rIns="189767" bIns="356728"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2" name="Freeform: Shape 11">
            <a:extLst>
              <a:ext uri="{FF2B5EF4-FFF2-40B4-BE49-F238E27FC236}">
                <a16:creationId xmlns:a16="http://schemas.microsoft.com/office/drawing/2014/main" id="{8395A364-BCCB-A439-17F1-0A1517E23467}"/>
              </a:ext>
            </a:extLst>
          </p:cNvPr>
          <p:cNvSpPr/>
          <p:nvPr/>
        </p:nvSpPr>
        <p:spPr>
          <a:xfrm>
            <a:off x="5886205" y="3082525"/>
            <a:ext cx="396829" cy="91440"/>
          </a:xfrm>
          <a:custGeom>
            <a:avLst/>
            <a:gdLst>
              <a:gd name="connsiteX0" fmla="*/ 0 w 396829"/>
              <a:gd name="connsiteY0" fmla="*/ 45720 h 91440"/>
              <a:gd name="connsiteX1" fmla="*/ 396829 w 396829"/>
              <a:gd name="connsiteY1" fmla="*/ 45720 h 91440"/>
            </a:gdLst>
            <a:ahLst/>
            <a:cxnLst>
              <a:cxn ang="0">
                <a:pos x="connsiteX0" y="connsiteY0"/>
              </a:cxn>
              <a:cxn ang="0">
                <a:pos x="connsiteX1" y="connsiteY1"/>
              </a:cxn>
            </a:cxnLst>
            <a:rect l="l" t="t" r="r" b="b"/>
            <a:pathLst>
              <a:path w="396829" h="91440">
                <a:moveTo>
                  <a:pt x="0" y="45720"/>
                </a:moveTo>
                <a:lnTo>
                  <a:pt x="396829" y="45720"/>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201194" tIns="35799" rIns="201194" bIns="35800"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3" name="Freeform: Shape 12">
            <a:extLst>
              <a:ext uri="{FF2B5EF4-FFF2-40B4-BE49-F238E27FC236}">
                <a16:creationId xmlns:a16="http://schemas.microsoft.com/office/drawing/2014/main" id="{3891C5FD-5599-044A-8375-6C1ECD511585}"/>
              </a:ext>
            </a:extLst>
          </p:cNvPr>
          <p:cNvSpPr/>
          <p:nvPr/>
        </p:nvSpPr>
        <p:spPr>
          <a:xfrm>
            <a:off x="5886205" y="2372092"/>
            <a:ext cx="396829" cy="756153"/>
          </a:xfrm>
          <a:custGeom>
            <a:avLst/>
            <a:gdLst>
              <a:gd name="connsiteX0" fmla="*/ 0 w 396829"/>
              <a:gd name="connsiteY0" fmla="*/ 756153 h 756153"/>
              <a:gd name="connsiteX1" fmla="*/ 198414 w 396829"/>
              <a:gd name="connsiteY1" fmla="*/ 756153 h 756153"/>
              <a:gd name="connsiteX2" fmla="*/ 198414 w 396829"/>
              <a:gd name="connsiteY2" fmla="*/ 0 h 756153"/>
              <a:gd name="connsiteX3" fmla="*/ 396829 w 396829"/>
              <a:gd name="connsiteY3" fmla="*/ 0 h 756153"/>
            </a:gdLst>
            <a:ahLst/>
            <a:cxnLst>
              <a:cxn ang="0">
                <a:pos x="connsiteX0" y="connsiteY0"/>
              </a:cxn>
              <a:cxn ang="0">
                <a:pos x="connsiteX1" y="connsiteY1"/>
              </a:cxn>
              <a:cxn ang="0">
                <a:pos x="connsiteX2" y="connsiteY2"/>
              </a:cxn>
              <a:cxn ang="0">
                <a:pos x="connsiteX3" y="connsiteY3"/>
              </a:cxn>
            </a:cxnLst>
            <a:rect l="l" t="t" r="r" b="b"/>
            <a:pathLst>
              <a:path w="396829" h="756153">
                <a:moveTo>
                  <a:pt x="0" y="756153"/>
                </a:moveTo>
                <a:lnTo>
                  <a:pt x="198414" y="756153"/>
                </a:lnTo>
                <a:lnTo>
                  <a:pt x="198414" y="0"/>
                </a:lnTo>
                <a:lnTo>
                  <a:pt x="396829" y="0"/>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189765" tIns="356728" rIns="189767" bIns="356728"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6" name="Freeform: Shape 15">
            <a:extLst>
              <a:ext uri="{FF2B5EF4-FFF2-40B4-BE49-F238E27FC236}">
                <a16:creationId xmlns:a16="http://schemas.microsoft.com/office/drawing/2014/main" id="{AF549648-9922-A159-C946-7A9EBADB5E23}"/>
              </a:ext>
            </a:extLst>
          </p:cNvPr>
          <p:cNvSpPr/>
          <p:nvPr/>
        </p:nvSpPr>
        <p:spPr>
          <a:xfrm rot="16200000">
            <a:off x="3991842" y="2825784"/>
            <a:ext cx="3183802" cy="604922"/>
          </a:xfrm>
          <a:custGeom>
            <a:avLst/>
            <a:gdLst>
              <a:gd name="connsiteX0" fmla="*/ 0 w 3183802"/>
              <a:gd name="connsiteY0" fmla="*/ 0 h 604922"/>
              <a:gd name="connsiteX1" fmla="*/ 3183802 w 3183802"/>
              <a:gd name="connsiteY1" fmla="*/ 0 h 604922"/>
              <a:gd name="connsiteX2" fmla="*/ 3183802 w 3183802"/>
              <a:gd name="connsiteY2" fmla="*/ 604922 h 604922"/>
              <a:gd name="connsiteX3" fmla="*/ 0 w 3183802"/>
              <a:gd name="connsiteY3" fmla="*/ 604922 h 604922"/>
              <a:gd name="connsiteX4" fmla="*/ 0 w 3183802"/>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3802" h="604922">
                <a:moveTo>
                  <a:pt x="0" y="0"/>
                </a:moveTo>
                <a:lnTo>
                  <a:pt x="3183802" y="0"/>
                </a:lnTo>
                <a:lnTo>
                  <a:pt x="3183802" y="604922"/>
                </a:lnTo>
                <a:lnTo>
                  <a:pt x="0" y="604922"/>
                </a:lnTo>
                <a:lnTo>
                  <a:pt x="0" y="0"/>
                </a:lnTo>
                <a:close/>
              </a:path>
            </a:pathLst>
          </a:custGeom>
          <a:solidFill>
            <a:schemeClr val="accent4">
              <a:lumMod val="40000"/>
              <a:lumOff val="60000"/>
              <a:alpha val="80000"/>
            </a:schemeClr>
          </a:solidFill>
        </p:spPr>
        <p:style>
          <a:lnRef idx="2">
            <a:schemeClr val="lt1">
              <a:hueOff val="0"/>
              <a:satOff val="0"/>
              <a:lumOff val="0"/>
              <a:alphaOff val="0"/>
            </a:schemeClr>
          </a:lnRef>
          <a:fillRef idx="1">
            <a:scrgbClr r="0" g="0" b="0"/>
          </a:fillRef>
          <a:effectRef idx="0">
            <a:schemeClr val="accent6">
              <a:alpha val="80000"/>
              <a:hueOff val="0"/>
              <a:satOff val="0"/>
              <a:lumOff val="0"/>
              <a:alphaOff val="0"/>
            </a:schemeClr>
          </a:effectRef>
          <a:fontRef idx="minor">
            <a:schemeClr val="lt1"/>
          </a:fontRef>
        </p:style>
        <p:txBody>
          <a:bodyPr spcFirstLastPara="0" vert="horz" wrap="square" lIns="24765" tIns="24765" rIns="24765" bIns="24764" numCol="1" spcCol="1270" anchor="ctr" anchorCtr="0">
            <a:noAutofit/>
          </a:bodyPr>
          <a:lstStyle/>
          <a:p>
            <a:pPr marL="0" lvl="0" indent="0" algn="ctr" defTabSz="1733550">
              <a:lnSpc>
                <a:spcPct val="90000"/>
              </a:lnSpc>
              <a:spcBef>
                <a:spcPct val="0"/>
              </a:spcBef>
              <a:spcAft>
                <a:spcPct val="35000"/>
              </a:spcAft>
              <a:buNone/>
            </a:pPr>
            <a:r>
              <a:rPr lang="en-US" sz="3900" b="1" kern="1200" dirty="0">
                <a:solidFill>
                  <a:schemeClr val="tx1"/>
                </a:solidFill>
              </a:rPr>
              <a:t>Social</a:t>
            </a:r>
          </a:p>
        </p:txBody>
      </p:sp>
      <p:sp>
        <p:nvSpPr>
          <p:cNvPr id="17" name="Freeform: Shape 16">
            <a:extLst>
              <a:ext uri="{FF2B5EF4-FFF2-40B4-BE49-F238E27FC236}">
                <a16:creationId xmlns:a16="http://schemas.microsoft.com/office/drawing/2014/main" id="{758662F7-795D-EB69-6433-917551F961D3}"/>
              </a:ext>
            </a:extLst>
          </p:cNvPr>
          <p:cNvSpPr/>
          <p:nvPr/>
        </p:nvSpPr>
        <p:spPr>
          <a:xfrm>
            <a:off x="6283033" y="108764"/>
            <a:ext cx="1984145" cy="420066"/>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Human</a:t>
            </a:r>
            <a:r>
              <a:rPr lang="en-US" sz="2000" b="1" kern="1200" baseline="0" dirty="0">
                <a:solidFill>
                  <a:schemeClr val="tx1"/>
                </a:solidFill>
              </a:rPr>
              <a:t> Rights</a:t>
            </a:r>
            <a:endParaRPr lang="en-US" sz="2000" b="1" kern="1200" dirty="0">
              <a:solidFill>
                <a:schemeClr val="tx1"/>
              </a:solidFill>
            </a:endParaRPr>
          </a:p>
        </p:txBody>
      </p:sp>
      <p:sp>
        <p:nvSpPr>
          <p:cNvPr id="18" name="Freeform: Shape 17">
            <a:extLst>
              <a:ext uri="{FF2B5EF4-FFF2-40B4-BE49-F238E27FC236}">
                <a16:creationId xmlns:a16="http://schemas.microsoft.com/office/drawing/2014/main" id="{56EE07CD-EA8A-141C-AD4F-3D9AD55FF415}"/>
              </a:ext>
            </a:extLst>
          </p:cNvPr>
          <p:cNvSpPr/>
          <p:nvPr/>
        </p:nvSpPr>
        <p:spPr>
          <a:xfrm>
            <a:off x="6295820" y="1376984"/>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Labor</a:t>
            </a:r>
            <a:r>
              <a:rPr lang="en-US" sz="2000" b="1" kern="1200" baseline="0" dirty="0">
                <a:solidFill>
                  <a:schemeClr val="tx1"/>
                </a:solidFill>
              </a:rPr>
              <a:t> Management</a:t>
            </a:r>
            <a:endParaRPr lang="en-US" sz="2000" b="1" kern="1200" dirty="0">
              <a:solidFill>
                <a:schemeClr val="tx1"/>
              </a:solidFill>
            </a:endParaRPr>
          </a:p>
        </p:txBody>
      </p:sp>
      <p:sp>
        <p:nvSpPr>
          <p:cNvPr id="19" name="Freeform: Shape 18">
            <a:extLst>
              <a:ext uri="{FF2B5EF4-FFF2-40B4-BE49-F238E27FC236}">
                <a16:creationId xmlns:a16="http://schemas.microsoft.com/office/drawing/2014/main" id="{E9B675FB-99F2-3E54-B966-01FC8559A4CE}"/>
              </a:ext>
            </a:extLst>
          </p:cNvPr>
          <p:cNvSpPr/>
          <p:nvPr/>
        </p:nvSpPr>
        <p:spPr>
          <a:xfrm>
            <a:off x="6283032" y="2152714"/>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Working and Safety Conditions</a:t>
            </a:r>
          </a:p>
        </p:txBody>
      </p:sp>
      <p:sp>
        <p:nvSpPr>
          <p:cNvPr id="20" name="Freeform: Shape 19">
            <a:extLst>
              <a:ext uri="{FF2B5EF4-FFF2-40B4-BE49-F238E27FC236}">
                <a16:creationId xmlns:a16="http://schemas.microsoft.com/office/drawing/2014/main" id="{00F3EC4D-D2AB-66BD-0C7A-0D7FBDF85E9D}"/>
              </a:ext>
            </a:extLst>
          </p:cNvPr>
          <p:cNvSpPr/>
          <p:nvPr/>
        </p:nvSpPr>
        <p:spPr>
          <a:xfrm>
            <a:off x="6283032" y="2904577"/>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Product</a:t>
            </a:r>
            <a:r>
              <a:rPr lang="en-US" sz="2000" b="1" kern="1200" baseline="0" dirty="0">
                <a:solidFill>
                  <a:schemeClr val="tx1"/>
                </a:solidFill>
              </a:rPr>
              <a:t> Safety</a:t>
            </a:r>
            <a:endParaRPr lang="en-US" sz="2000" b="1" kern="1200" dirty="0">
              <a:solidFill>
                <a:schemeClr val="tx1"/>
              </a:solidFill>
            </a:endParaRPr>
          </a:p>
        </p:txBody>
      </p:sp>
      <p:sp>
        <p:nvSpPr>
          <p:cNvPr id="21" name="Freeform: Shape 20">
            <a:extLst>
              <a:ext uri="{FF2B5EF4-FFF2-40B4-BE49-F238E27FC236}">
                <a16:creationId xmlns:a16="http://schemas.microsoft.com/office/drawing/2014/main" id="{D124E92D-9B7B-85FB-6C57-217BEE239D67}"/>
              </a:ext>
            </a:extLst>
          </p:cNvPr>
          <p:cNvSpPr/>
          <p:nvPr/>
        </p:nvSpPr>
        <p:spPr>
          <a:xfrm>
            <a:off x="6295818" y="3680307"/>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kern="1200" dirty="0">
                <a:solidFill>
                  <a:schemeClr val="tx1"/>
                </a:solidFill>
              </a:rPr>
              <a:t>Ethical</a:t>
            </a:r>
            <a:r>
              <a:rPr lang="en-US" sz="2000" b="1" kern="1200" baseline="0" dirty="0">
                <a:solidFill>
                  <a:schemeClr val="tx1"/>
                </a:solidFill>
              </a:rPr>
              <a:t> Supply Chain Practices</a:t>
            </a:r>
            <a:endParaRPr lang="en-US" sz="2000" b="1" kern="1200" dirty="0">
              <a:solidFill>
                <a:schemeClr val="tx1"/>
              </a:solidFill>
            </a:endParaRPr>
          </a:p>
        </p:txBody>
      </p:sp>
      <p:sp>
        <p:nvSpPr>
          <p:cNvPr id="22" name="Freeform: Shape 21">
            <a:extLst>
              <a:ext uri="{FF2B5EF4-FFF2-40B4-BE49-F238E27FC236}">
                <a16:creationId xmlns:a16="http://schemas.microsoft.com/office/drawing/2014/main" id="{2E19FCC8-0342-FDD2-B143-4162A0A67607}"/>
              </a:ext>
            </a:extLst>
          </p:cNvPr>
          <p:cNvSpPr/>
          <p:nvPr/>
        </p:nvSpPr>
        <p:spPr>
          <a:xfrm>
            <a:off x="6295819" y="4450857"/>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Diversity, Equity, Inclusion</a:t>
            </a:r>
          </a:p>
        </p:txBody>
      </p:sp>
      <p:sp>
        <p:nvSpPr>
          <p:cNvPr id="23" name="Freeform: Shape 22">
            <a:extLst>
              <a:ext uri="{FF2B5EF4-FFF2-40B4-BE49-F238E27FC236}">
                <a16:creationId xmlns:a16="http://schemas.microsoft.com/office/drawing/2014/main" id="{CFD7597E-3D54-8EF2-F529-3677477585CA}"/>
              </a:ext>
            </a:extLst>
          </p:cNvPr>
          <p:cNvSpPr/>
          <p:nvPr/>
        </p:nvSpPr>
        <p:spPr>
          <a:xfrm>
            <a:off x="6283034" y="5218385"/>
            <a:ext cx="1984145" cy="480779"/>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Data Security</a:t>
            </a:r>
          </a:p>
        </p:txBody>
      </p:sp>
      <p:sp>
        <p:nvSpPr>
          <p:cNvPr id="24" name="Freeform: Shape 23">
            <a:extLst>
              <a:ext uri="{FF2B5EF4-FFF2-40B4-BE49-F238E27FC236}">
                <a16:creationId xmlns:a16="http://schemas.microsoft.com/office/drawing/2014/main" id="{D600BFE0-A6C7-EF9F-AA13-6079713625F9}"/>
              </a:ext>
            </a:extLst>
          </p:cNvPr>
          <p:cNvSpPr/>
          <p:nvPr/>
        </p:nvSpPr>
        <p:spPr>
          <a:xfrm>
            <a:off x="6283034" y="674013"/>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Geopolitical Events</a:t>
            </a:r>
          </a:p>
        </p:txBody>
      </p:sp>
      <p:cxnSp>
        <p:nvCxnSpPr>
          <p:cNvPr id="28" name="Straight Connector 27">
            <a:extLst>
              <a:ext uri="{FF2B5EF4-FFF2-40B4-BE49-F238E27FC236}">
                <a16:creationId xmlns:a16="http://schemas.microsoft.com/office/drawing/2014/main" id="{642D1F75-9939-03CB-23FF-D4F318431F15}"/>
              </a:ext>
            </a:extLst>
          </p:cNvPr>
          <p:cNvCxnSpPr/>
          <p:nvPr/>
        </p:nvCxnSpPr>
        <p:spPr>
          <a:xfrm flipV="1">
            <a:off x="6085490" y="315310"/>
            <a:ext cx="0" cy="20567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1ABCDE-1DD9-59A2-FAD4-E04F818663F2}"/>
              </a:ext>
            </a:extLst>
          </p:cNvPr>
          <p:cNvCxnSpPr>
            <a:cxnSpLocks/>
          </p:cNvCxnSpPr>
          <p:nvPr/>
        </p:nvCxnSpPr>
        <p:spPr>
          <a:xfrm>
            <a:off x="6085490" y="315310"/>
            <a:ext cx="21032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26CBAF-0EE9-2641-AF96-D4BBA6E2D7FC}"/>
              </a:ext>
            </a:extLst>
          </p:cNvPr>
          <p:cNvCxnSpPr/>
          <p:nvPr/>
        </p:nvCxnSpPr>
        <p:spPr>
          <a:xfrm>
            <a:off x="6085490" y="914400"/>
            <a:ext cx="19754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C40F23E-BD03-00EC-8840-C067F7C065B4}"/>
              </a:ext>
            </a:extLst>
          </p:cNvPr>
          <p:cNvCxnSpPr/>
          <p:nvPr/>
        </p:nvCxnSpPr>
        <p:spPr>
          <a:xfrm>
            <a:off x="6085490" y="1607051"/>
            <a:ext cx="21032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A9182CE-F1A7-83BB-E7F9-FB28F22AF69D}"/>
              </a:ext>
            </a:extLst>
          </p:cNvPr>
          <p:cNvSpPr txBox="1"/>
          <p:nvPr/>
        </p:nvSpPr>
        <p:spPr>
          <a:xfrm>
            <a:off x="245224" y="1542700"/>
            <a:ext cx="4744561" cy="310854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202124"/>
                </a:solidFill>
                <a:effectLst/>
                <a:latin typeface="Roboto" panose="02000000000000000000" pitchFamily="2" charset="0"/>
              </a:rPr>
              <a:t>Social data focuses on the managerial decisions an organization makes regarding people; this includes its employees and customers, as well as the larger community. </a:t>
            </a:r>
            <a:endParaRPr lang="en-US" sz="2800" dirty="0"/>
          </a:p>
        </p:txBody>
      </p:sp>
    </p:spTree>
    <p:extLst>
      <p:ext uri="{BB962C8B-B14F-4D97-AF65-F5344CB8AC3E}">
        <p14:creationId xmlns:p14="http://schemas.microsoft.com/office/powerpoint/2010/main" val="49527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8691"/>
            <a:ext cx="9144000" cy="6415100"/>
          </a:xfrm>
          <a:prstGeom prst="rect">
            <a:avLst/>
          </a:prstGeom>
        </p:spPr>
      </p:pic>
      <p:sp>
        <p:nvSpPr>
          <p:cNvPr id="7" name="Title 6"/>
          <p:cNvSpPr>
            <a:spLocks noGrp="1"/>
          </p:cNvSpPr>
          <p:nvPr>
            <p:ph type="title"/>
          </p:nvPr>
        </p:nvSpPr>
        <p:spPr>
          <a:xfrm>
            <a:off x="473825" y="31887"/>
            <a:ext cx="8041525" cy="1325563"/>
          </a:xfrm>
        </p:spPr>
        <p:txBody>
          <a:bodyPr/>
          <a:lstStyle/>
          <a:p>
            <a:r>
              <a:rPr lang="en-US" b="1" dirty="0"/>
              <a:t>Social Data (cont.)</a:t>
            </a:r>
          </a:p>
        </p:txBody>
      </p:sp>
      <p:sp>
        <p:nvSpPr>
          <p:cNvPr id="8" name="Content Placeholder 7"/>
          <p:cNvSpPr>
            <a:spLocks noGrp="1"/>
          </p:cNvSpPr>
          <p:nvPr>
            <p:ph idx="1"/>
          </p:nvPr>
        </p:nvSpPr>
        <p:spPr>
          <a:xfrm>
            <a:off x="551237" y="1607051"/>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F153624C-448E-4FC6-A128-0825A134F4CA}"/>
              </a:ext>
            </a:extLst>
          </p:cNvPr>
          <p:cNvSpPr txBox="1"/>
          <p:nvPr/>
        </p:nvSpPr>
        <p:spPr>
          <a:xfrm>
            <a:off x="513239" y="1184813"/>
            <a:ext cx="8676928" cy="1815882"/>
          </a:xfrm>
          <a:prstGeom prst="rect">
            <a:avLst/>
          </a:prstGeom>
          <a:noFill/>
        </p:spPr>
        <p:txBody>
          <a:bodyPr wrap="square" rtlCol="0">
            <a:spAutoFit/>
          </a:bodyPr>
          <a:lstStyle/>
          <a:p>
            <a:endParaRPr lang="en-US" sz="2800" dirty="0">
              <a:solidFill>
                <a:srgbClr val="202124"/>
              </a:solidFill>
            </a:endParaRPr>
          </a:p>
          <a:p>
            <a:r>
              <a:rPr lang="en-US" sz="2800" dirty="0">
                <a:solidFill>
                  <a:srgbClr val="202124"/>
                </a:solidFill>
              </a:rPr>
              <a:t> </a:t>
            </a:r>
            <a:br>
              <a:rPr lang="en-US" sz="2800" dirty="0">
                <a:solidFill>
                  <a:srgbClr val="202124"/>
                </a:solidFill>
              </a:rPr>
            </a:br>
            <a:br>
              <a:rPr lang="en-US" sz="2800" dirty="0">
                <a:solidFill>
                  <a:srgbClr val="202124"/>
                </a:solidFill>
              </a:rPr>
            </a:br>
            <a:endParaRPr lang="en-US" sz="2800" b="0" i="0" dirty="0">
              <a:solidFill>
                <a:srgbClr val="202124"/>
              </a:solidFill>
              <a:effectLst/>
            </a:endParaRPr>
          </a:p>
        </p:txBody>
      </p:sp>
      <p:sp>
        <p:nvSpPr>
          <p:cNvPr id="9" name="Freeform: Shape 8">
            <a:extLst>
              <a:ext uri="{FF2B5EF4-FFF2-40B4-BE49-F238E27FC236}">
                <a16:creationId xmlns:a16="http://schemas.microsoft.com/office/drawing/2014/main" id="{A358E7C7-7F5C-5D65-A893-BD07A8610BAB}"/>
              </a:ext>
            </a:extLst>
          </p:cNvPr>
          <p:cNvSpPr/>
          <p:nvPr/>
        </p:nvSpPr>
        <p:spPr>
          <a:xfrm>
            <a:off x="5886205" y="3128245"/>
            <a:ext cx="396829" cy="2268459"/>
          </a:xfrm>
          <a:custGeom>
            <a:avLst/>
            <a:gdLst>
              <a:gd name="connsiteX0" fmla="*/ 0 w 396829"/>
              <a:gd name="connsiteY0" fmla="*/ 0 h 2268459"/>
              <a:gd name="connsiteX1" fmla="*/ 198414 w 396829"/>
              <a:gd name="connsiteY1" fmla="*/ 0 h 2268459"/>
              <a:gd name="connsiteX2" fmla="*/ 198414 w 396829"/>
              <a:gd name="connsiteY2" fmla="*/ 2268459 h 2268459"/>
              <a:gd name="connsiteX3" fmla="*/ 396829 w 396829"/>
              <a:gd name="connsiteY3" fmla="*/ 2268459 h 2268459"/>
            </a:gdLst>
            <a:ahLst/>
            <a:cxnLst>
              <a:cxn ang="0">
                <a:pos x="connsiteX0" y="connsiteY0"/>
              </a:cxn>
              <a:cxn ang="0">
                <a:pos x="connsiteX1" y="connsiteY1"/>
              </a:cxn>
              <a:cxn ang="0">
                <a:pos x="connsiteX2" y="connsiteY2"/>
              </a:cxn>
              <a:cxn ang="0">
                <a:pos x="connsiteX3" y="connsiteY3"/>
              </a:cxn>
            </a:cxnLst>
            <a:rect l="l" t="t" r="r" b="b"/>
            <a:pathLst>
              <a:path w="396829" h="2268459">
                <a:moveTo>
                  <a:pt x="0" y="0"/>
                </a:moveTo>
                <a:lnTo>
                  <a:pt x="198414" y="0"/>
                </a:lnTo>
                <a:lnTo>
                  <a:pt x="198414" y="2268459"/>
                </a:lnTo>
                <a:lnTo>
                  <a:pt x="396829" y="2268459"/>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153542" tIns="1076657" rIns="153542" bIns="1076657"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sp>
        <p:nvSpPr>
          <p:cNvPr id="10" name="Freeform: Shape 9">
            <a:extLst>
              <a:ext uri="{FF2B5EF4-FFF2-40B4-BE49-F238E27FC236}">
                <a16:creationId xmlns:a16="http://schemas.microsoft.com/office/drawing/2014/main" id="{1EB5FAE2-A1F1-7745-D3AC-67B450C30019}"/>
              </a:ext>
            </a:extLst>
          </p:cNvPr>
          <p:cNvSpPr/>
          <p:nvPr/>
        </p:nvSpPr>
        <p:spPr>
          <a:xfrm>
            <a:off x="5886205" y="3128245"/>
            <a:ext cx="396829" cy="1512306"/>
          </a:xfrm>
          <a:custGeom>
            <a:avLst/>
            <a:gdLst>
              <a:gd name="connsiteX0" fmla="*/ 0 w 396829"/>
              <a:gd name="connsiteY0" fmla="*/ 0 h 1512306"/>
              <a:gd name="connsiteX1" fmla="*/ 198414 w 396829"/>
              <a:gd name="connsiteY1" fmla="*/ 0 h 1512306"/>
              <a:gd name="connsiteX2" fmla="*/ 198414 w 396829"/>
              <a:gd name="connsiteY2" fmla="*/ 1512306 h 1512306"/>
              <a:gd name="connsiteX3" fmla="*/ 396829 w 396829"/>
              <a:gd name="connsiteY3" fmla="*/ 1512306 h 1512306"/>
            </a:gdLst>
            <a:ahLst/>
            <a:cxnLst>
              <a:cxn ang="0">
                <a:pos x="connsiteX0" y="connsiteY0"/>
              </a:cxn>
              <a:cxn ang="0">
                <a:pos x="connsiteX1" y="connsiteY1"/>
              </a:cxn>
              <a:cxn ang="0">
                <a:pos x="connsiteX2" y="connsiteY2"/>
              </a:cxn>
              <a:cxn ang="0">
                <a:pos x="connsiteX3" y="connsiteY3"/>
              </a:cxn>
            </a:cxnLst>
            <a:rect l="l" t="t" r="r" b="b"/>
            <a:pathLst>
              <a:path w="396829" h="1512306">
                <a:moveTo>
                  <a:pt x="0" y="0"/>
                </a:moveTo>
                <a:lnTo>
                  <a:pt x="198414" y="0"/>
                </a:lnTo>
                <a:lnTo>
                  <a:pt x="198414" y="1512306"/>
                </a:lnTo>
                <a:lnTo>
                  <a:pt x="396829" y="1512306"/>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172027" tIns="717066" rIns="172027" bIns="717065"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1" name="Freeform: Shape 10">
            <a:extLst>
              <a:ext uri="{FF2B5EF4-FFF2-40B4-BE49-F238E27FC236}">
                <a16:creationId xmlns:a16="http://schemas.microsoft.com/office/drawing/2014/main" id="{F4635B46-10FD-2286-31A2-3CAB0A7AB016}"/>
              </a:ext>
            </a:extLst>
          </p:cNvPr>
          <p:cNvSpPr/>
          <p:nvPr/>
        </p:nvSpPr>
        <p:spPr>
          <a:xfrm>
            <a:off x="5886205" y="3128245"/>
            <a:ext cx="396829" cy="756153"/>
          </a:xfrm>
          <a:custGeom>
            <a:avLst/>
            <a:gdLst>
              <a:gd name="connsiteX0" fmla="*/ 0 w 396829"/>
              <a:gd name="connsiteY0" fmla="*/ 0 h 756153"/>
              <a:gd name="connsiteX1" fmla="*/ 198414 w 396829"/>
              <a:gd name="connsiteY1" fmla="*/ 0 h 756153"/>
              <a:gd name="connsiteX2" fmla="*/ 198414 w 396829"/>
              <a:gd name="connsiteY2" fmla="*/ 756153 h 756153"/>
              <a:gd name="connsiteX3" fmla="*/ 396829 w 396829"/>
              <a:gd name="connsiteY3" fmla="*/ 756153 h 756153"/>
            </a:gdLst>
            <a:ahLst/>
            <a:cxnLst>
              <a:cxn ang="0">
                <a:pos x="connsiteX0" y="connsiteY0"/>
              </a:cxn>
              <a:cxn ang="0">
                <a:pos x="connsiteX1" y="connsiteY1"/>
              </a:cxn>
              <a:cxn ang="0">
                <a:pos x="connsiteX2" y="connsiteY2"/>
              </a:cxn>
              <a:cxn ang="0">
                <a:pos x="connsiteX3" y="connsiteY3"/>
              </a:cxn>
            </a:cxnLst>
            <a:rect l="l" t="t" r="r" b="b"/>
            <a:pathLst>
              <a:path w="396829" h="756153">
                <a:moveTo>
                  <a:pt x="0" y="0"/>
                </a:moveTo>
                <a:lnTo>
                  <a:pt x="198414" y="0"/>
                </a:lnTo>
                <a:lnTo>
                  <a:pt x="198414" y="756153"/>
                </a:lnTo>
                <a:lnTo>
                  <a:pt x="396829" y="756153"/>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189765" tIns="356728" rIns="189767" bIns="356728"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2" name="Freeform: Shape 11">
            <a:extLst>
              <a:ext uri="{FF2B5EF4-FFF2-40B4-BE49-F238E27FC236}">
                <a16:creationId xmlns:a16="http://schemas.microsoft.com/office/drawing/2014/main" id="{8395A364-BCCB-A439-17F1-0A1517E23467}"/>
              </a:ext>
            </a:extLst>
          </p:cNvPr>
          <p:cNvSpPr/>
          <p:nvPr/>
        </p:nvSpPr>
        <p:spPr>
          <a:xfrm>
            <a:off x="5886205" y="3082525"/>
            <a:ext cx="396829" cy="91440"/>
          </a:xfrm>
          <a:custGeom>
            <a:avLst/>
            <a:gdLst>
              <a:gd name="connsiteX0" fmla="*/ 0 w 396829"/>
              <a:gd name="connsiteY0" fmla="*/ 45720 h 91440"/>
              <a:gd name="connsiteX1" fmla="*/ 396829 w 396829"/>
              <a:gd name="connsiteY1" fmla="*/ 45720 h 91440"/>
            </a:gdLst>
            <a:ahLst/>
            <a:cxnLst>
              <a:cxn ang="0">
                <a:pos x="connsiteX0" y="connsiteY0"/>
              </a:cxn>
              <a:cxn ang="0">
                <a:pos x="connsiteX1" y="connsiteY1"/>
              </a:cxn>
            </a:cxnLst>
            <a:rect l="l" t="t" r="r" b="b"/>
            <a:pathLst>
              <a:path w="396829" h="91440">
                <a:moveTo>
                  <a:pt x="0" y="45720"/>
                </a:moveTo>
                <a:lnTo>
                  <a:pt x="396829" y="45720"/>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201194" tIns="35799" rIns="201194" bIns="35800"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3" name="Freeform: Shape 12">
            <a:extLst>
              <a:ext uri="{FF2B5EF4-FFF2-40B4-BE49-F238E27FC236}">
                <a16:creationId xmlns:a16="http://schemas.microsoft.com/office/drawing/2014/main" id="{3891C5FD-5599-044A-8375-6C1ECD511585}"/>
              </a:ext>
            </a:extLst>
          </p:cNvPr>
          <p:cNvSpPr/>
          <p:nvPr/>
        </p:nvSpPr>
        <p:spPr>
          <a:xfrm>
            <a:off x="5886205" y="2372092"/>
            <a:ext cx="396829" cy="756153"/>
          </a:xfrm>
          <a:custGeom>
            <a:avLst/>
            <a:gdLst>
              <a:gd name="connsiteX0" fmla="*/ 0 w 396829"/>
              <a:gd name="connsiteY0" fmla="*/ 756153 h 756153"/>
              <a:gd name="connsiteX1" fmla="*/ 198414 w 396829"/>
              <a:gd name="connsiteY1" fmla="*/ 756153 h 756153"/>
              <a:gd name="connsiteX2" fmla="*/ 198414 w 396829"/>
              <a:gd name="connsiteY2" fmla="*/ 0 h 756153"/>
              <a:gd name="connsiteX3" fmla="*/ 396829 w 396829"/>
              <a:gd name="connsiteY3" fmla="*/ 0 h 756153"/>
            </a:gdLst>
            <a:ahLst/>
            <a:cxnLst>
              <a:cxn ang="0">
                <a:pos x="connsiteX0" y="connsiteY0"/>
              </a:cxn>
              <a:cxn ang="0">
                <a:pos x="connsiteX1" y="connsiteY1"/>
              </a:cxn>
              <a:cxn ang="0">
                <a:pos x="connsiteX2" y="connsiteY2"/>
              </a:cxn>
              <a:cxn ang="0">
                <a:pos x="connsiteX3" y="connsiteY3"/>
              </a:cxn>
            </a:cxnLst>
            <a:rect l="l" t="t" r="r" b="b"/>
            <a:pathLst>
              <a:path w="396829" h="756153">
                <a:moveTo>
                  <a:pt x="0" y="756153"/>
                </a:moveTo>
                <a:lnTo>
                  <a:pt x="198414" y="756153"/>
                </a:lnTo>
                <a:lnTo>
                  <a:pt x="198414" y="0"/>
                </a:lnTo>
                <a:lnTo>
                  <a:pt x="396829" y="0"/>
                </a:lnTo>
              </a:path>
            </a:pathLst>
          </a:custGeom>
          <a:noFill/>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189765" tIns="356728" rIns="189767" bIns="356728" numCol="1" spcCol="1270" anchor="ctr" anchorCtr="0">
            <a:noAutofit/>
          </a:bodyPr>
          <a:lstStyle/>
          <a:p>
            <a:pPr marL="0" lvl="0" indent="0" algn="ctr" defTabSz="222250">
              <a:lnSpc>
                <a:spcPct val="90000"/>
              </a:lnSpc>
              <a:spcBef>
                <a:spcPct val="0"/>
              </a:spcBef>
              <a:spcAft>
                <a:spcPct val="35000"/>
              </a:spcAft>
              <a:buNone/>
            </a:pPr>
            <a:endParaRPr lang="en-US" sz="500" kern="1200" dirty="0"/>
          </a:p>
        </p:txBody>
      </p:sp>
      <p:sp>
        <p:nvSpPr>
          <p:cNvPr id="16" name="Freeform: Shape 15">
            <a:extLst>
              <a:ext uri="{FF2B5EF4-FFF2-40B4-BE49-F238E27FC236}">
                <a16:creationId xmlns:a16="http://schemas.microsoft.com/office/drawing/2014/main" id="{AF549648-9922-A159-C946-7A9EBADB5E23}"/>
              </a:ext>
            </a:extLst>
          </p:cNvPr>
          <p:cNvSpPr/>
          <p:nvPr/>
        </p:nvSpPr>
        <p:spPr>
          <a:xfrm rot="16200000">
            <a:off x="3991842" y="2825784"/>
            <a:ext cx="3183802" cy="604922"/>
          </a:xfrm>
          <a:custGeom>
            <a:avLst/>
            <a:gdLst>
              <a:gd name="connsiteX0" fmla="*/ 0 w 3183802"/>
              <a:gd name="connsiteY0" fmla="*/ 0 h 604922"/>
              <a:gd name="connsiteX1" fmla="*/ 3183802 w 3183802"/>
              <a:gd name="connsiteY1" fmla="*/ 0 h 604922"/>
              <a:gd name="connsiteX2" fmla="*/ 3183802 w 3183802"/>
              <a:gd name="connsiteY2" fmla="*/ 604922 h 604922"/>
              <a:gd name="connsiteX3" fmla="*/ 0 w 3183802"/>
              <a:gd name="connsiteY3" fmla="*/ 604922 h 604922"/>
              <a:gd name="connsiteX4" fmla="*/ 0 w 3183802"/>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3802" h="604922">
                <a:moveTo>
                  <a:pt x="0" y="0"/>
                </a:moveTo>
                <a:lnTo>
                  <a:pt x="3183802" y="0"/>
                </a:lnTo>
                <a:lnTo>
                  <a:pt x="3183802" y="604922"/>
                </a:lnTo>
                <a:lnTo>
                  <a:pt x="0" y="604922"/>
                </a:lnTo>
                <a:lnTo>
                  <a:pt x="0" y="0"/>
                </a:lnTo>
                <a:close/>
              </a:path>
            </a:pathLst>
          </a:custGeom>
          <a:solidFill>
            <a:schemeClr val="accent4">
              <a:lumMod val="40000"/>
              <a:lumOff val="60000"/>
              <a:alpha val="80000"/>
            </a:schemeClr>
          </a:solidFill>
        </p:spPr>
        <p:style>
          <a:lnRef idx="2">
            <a:schemeClr val="lt1">
              <a:hueOff val="0"/>
              <a:satOff val="0"/>
              <a:lumOff val="0"/>
              <a:alphaOff val="0"/>
            </a:schemeClr>
          </a:lnRef>
          <a:fillRef idx="1">
            <a:scrgbClr r="0" g="0" b="0"/>
          </a:fillRef>
          <a:effectRef idx="0">
            <a:schemeClr val="accent6">
              <a:alpha val="80000"/>
              <a:hueOff val="0"/>
              <a:satOff val="0"/>
              <a:lumOff val="0"/>
              <a:alphaOff val="0"/>
            </a:schemeClr>
          </a:effectRef>
          <a:fontRef idx="minor">
            <a:schemeClr val="lt1"/>
          </a:fontRef>
        </p:style>
        <p:txBody>
          <a:bodyPr spcFirstLastPara="0" vert="horz" wrap="square" lIns="24765" tIns="24765" rIns="24765" bIns="24764" numCol="1" spcCol="1270" anchor="ctr" anchorCtr="0">
            <a:noAutofit/>
          </a:bodyPr>
          <a:lstStyle/>
          <a:p>
            <a:pPr marL="0" lvl="0" indent="0" algn="ctr" defTabSz="1733550">
              <a:lnSpc>
                <a:spcPct val="90000"/>
              </a:lnSpc>
              <a:spcBef>
                <a:spcPct val="0"/>
              </a:spcBef>
              <a:spcAft>
                <a:spcPct val="35000"/>
              </a:spcAft>
              <a:buNone/>
            </a:pPr>
            <a:r>
              <a:rPr lang="en-US" sz="3900" b="1" kern="1200" dirty="0">
                <a:solidFill>
                  <a:schemeClr val="tx1"/>
                </a:solidFill>
              </a:rPr>
              <a:t>Social</a:t>
            </a:r>
          </a:p>
        </p:txBody>
      </p:sp>
      <p:sp>
        <p:nvSpPr>
          <p:cNvPr id="17" name="Freeform: Shape 16">
            <a:extLst>
              <a:ext uri="{FF2B5EF4-FFF2-40B4-BE49-F238E27FC236}">
                <a16:creationId xmlns:a16="http://schemas.microsoft.com/office/drawing/2014/main" id="{758662F7-795D-EB69-6433-917551F961D3}"/>
              </a:ext>
            </a:extLst>
          </p:cNvPr>
          <p:cNvSpPr/>
          <p:nvPr/>
        </p:nvSpPr>
        <p:spPr>
          <a:xfrm>
            <a:off x="6283033" y="108764"/>
            <a:ext cx="1984145" cy="420066"/>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Human</a:t>
            </a:r>
            <a:r>
              <a:rPr lang="en-US" sz="2000" b="1" kern="1200" baseline="0" dirty="0">
                <a:solidFill>
                  <a:schemeClr val="tx1"/>
                </a:solidFill>
              </a:rPr>
              <a:t> Rights</a:t>
            </a:r>
            <a:endParaRPr lang="en-US" sz="2000" b="1" kern="1200" dirty="0">
              <a:solidFill>
                <a:schemeClr val="tx1"/>
              </a:solidFill>
            </a:endParaRPr>
          </a:p>
        </p:txBody>
      </p:sp>
      <p:sp>
        <p:nvSpPr>
          <p:cNvPr id="18" name="Freeform: Shape 17">
            <a:extLst>
              <a:ext uri="{FF2B5EF4-FFF2-40B4-BE49-F238E27FC236}">
                <a16:creationId xmlns:a16="http://schemas.microsoft.com/office/drawing/2014/main" id="{56EE07CD-EA8A-141C-AD4F-3D9AD55FF415}"/>
              </a:ext>
            </a:extLst>
          </p:cNvPr>
          <p:cNvSpPr/>
          <p:nvPr/>
        </p:nvSpPr>
        <p:spPr>
          <a:xfrm>
            <a:off x="6295820" y="1376984"/>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Labor</a:t>
            </a:r>
            <a:r>
              <a:rPr lang="en-US" sz="2000" b="1" kern="1200" baseline="0" dirty="0">
                <a:solidFill>
                  <a:schemeClr val="tx1"/>
                </a:solidFill>
              </a:rPr>
              <a:t> Management</a:t>
            </a:r>
            <a:endParaRPr lang="en-US" sz="2000" b="1" kern="1200" dirty="0">
              <a:solidFill>
                <a:schemeClr val="tx1"/>
              </a:solidFill>
            </a:endParaRPr>
          </a:p>
        </p:txBody>
      </p:sp>
      <p:sp>
        <p:nvSpPr>
          <p:cNvPr id="19" name="Freeform: Shape 18">
            <a:extLst>
              <a:ext uri="{FF2B5EF4-FFF2-40B4-BE49-F238E27FC236}">
                <a16:creationId xmlns:a16="http://schemas.microsoft.com/office/drawing/2014/main" id="{E9B675FB-99F2-3E54-B966-01FC8559A4CE}"/>
              </a:ext>
            </a:extLst>
          </p:cNvPr>
          <p:cNvSpPr/>
          <p:nvPr/>
        </p:nvSpPr>
        <p:spPr>
          <a:xfrm>
            <a:off x="6283032" y="2152714"/>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Working and Safety Conditions</a:t>
            </a:r>
          </a:p>
        </p:txBody>
      </p:sp>
      <p:sp>
        <p:nvSpPr>
          <p:cNvPr id="20" name="Freeform: Shape 19">
            <a:extLst>
              <a:ext uri="{FF2B5EF4-FFF2-40B4-BE49-F238E27FC236}">
                <a16:creationId xmlns:a16="http://schemas.microsoft.com/office/drawing/2014/main" id="{00F3EC4D-D2AB-66BD-0C7A-0D7FBDF85E9D}"/>
              </a:ext>
            </a:extLst>
          </p:cNvPr>
          <p:cNvSpPr/>
          <p:nvPr/>
        </p:nvSpPr>
        <p:spPr>
          <a:xfrm>
            <a:off x="6283032" y="2904577"/>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Product</a:t>
            </a:r>
            <a:r>
              <a:rPr lang="en-US" sz="2000" b="1" kern="1200" baseline="0" dirty="0">
                <a:solidFill>
                  <a:schemeClr val="tx1"/>
                </a:solidFill>
              </a:rPr>
              <a:t> Safety</a:t>
            </a:r>
            <a:endParaRPr lang="en-US" sz="2000" b="1" kern="1200" dirty="0">
              <a:solidFill>
                <a:schemeClr val="tx1"/>
              </a:solidFill>
            </a:endParaRPr>
          </a:p>
        </p:txBody>
      </p:sp>
      <p:sp>
        <p:nvSpPr>
          <p:cNvPr id="21" name="Freeform: Shape 20">
            <a:extLst>
              <a:ext uri="{FF2B5EF4-FFF2-40B4-BE49-F238E27FC236}">
                <a16:creationId xmlns:a16="http://schemas.microsoft.com/office/drawing/2014/main" id="{D124E92D-9B7B-85FB-6C57-217BEE239D67}"/>
              </a:ext>
            </a:extLst>
          </p:cNvPr>
          <p:cNvSpPr/>
          <p:nvPr/>
        </p:nvSpPr>
        <p:spPr>
          <a:xfrm>
            <a:off x="6295818" y="3680307"/>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kern="1200" dirty="0">
                <a:solidFill>
                  <a:schemeClr val="tx1"/>
                </a:solidFill>
              </a:rPr>
              <a:t>Ethical</a:t>
            </a:r>
            <a:r>
              <a:rPr lang="en-US" sz="2000" b="1" kern="1200" baseline="0" dirty="0">
                <a:solidFill>
                  <a:schemeClr val="tx1"/>
                </a:solidFill>
              </a:rPr>
              <a:t> Supply Chain Practices</a:t>
            </a:r>
            <a:endParaRPr lang="en-US" sz="2000" b="1" kern="1200" dirty="0">
              <a:solidFill>
                <a:schemeClr val="tx1"/>
              </a:solidFill>
            </a:endParaRPr>
          </a:p>
        </p:txBody>
      </p:sp>
      <p:sp>
        <p:nvSpPr>
          <p:cNvPr id="22" name="Freeform: Shape 21">
            <a:extLst>
              <a:ext uri="{FF2B5EF4-FFF2-40B4-BE49-F238E27FC236}">
                <a16:creationId xmlns:a16="http://schemas.microsoft.com/office/drawing/2014/main" id="{2E19FCC8-0342-FDD2-B143-4162A0A67607}"/>
              </a:ext>
            </a:extLst>
          </p:cNvPr>
          <p:cNvSpPr/>
          <p:nvPr/>
        </p:nvSpPr>
        <p:spPr>
          <a:xfrm>
            <a:off x="6295819" y="4450857"/>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Diversity, Equity, Inclusion</a:t>
            </a:r>
          </a:p>
        </p:txBody>
      </p:sp>
      <p:sp>
        <p:nvSpPr>
          <p:cNvPr id="23" name="Freeform: Shape 22">
            <a:extLst>
              <a:ext uri="{FF2B5EF4-FFF2-40B4-BE49-F238E27FC236}">
                <a16:creationId xmlns:a16="http://schemas.microsoft.com/office/drawing/2014/main" id="{CFD7597E-3D54-8EF2-F529-3677477585CA}"/>
              </a:ext>
            </a:extLst>
          </p:cNvPr>
          <p:cNvSpPr/>
          <p:nvPr/>
        </p:nvSpPr>
        <p:spPr>
          <a:xfrm>
            <a:off x="6283034" y="5218385"/>
            <a:ext cx="1984145" cy="480779"/>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Data Security</a:t>
            </a:r>
          </a:p>
        </p:txBody>
      </p:sp>
      <p:sp>
        <p:nvSpPr>
          <p:cNvPr id="5" name="TextBox 4">
            <a:extLst>
              <a:ext uri="{FF2B5EF4-FFF2-40B4-BE49-F238E27FC236}">
                <a16:creationId xmlns:a16="http://schemas.microsoft.com/office/drawing/2014/main" id="{9AF2A433-C265-884A-421E-20A1D6B74D83}"/>
              </a:ext>
            </a:extLst>
          </p:cNvPr>
          <p:cNvSpPr txBox="1"/>
          <p:nvPr/>
        </p:nvSpPr>
        <p:spPr>
          <a:xfrm>
            <a:off x="260990" y="1314847"/>
            <a:ext cx="4744561" cy="4401205"/>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202124"/>
                </a:solidFill>
                <a:effectLst/>
                <a:latin typeface="Roboto" panose="02000000000000000000" pitchFamily="2" charset="0"/>
              </a:rPr>
              <a:t>Keep in mind that </a:t>
            </a:r>
            <a:r>
              <a:rPr lang="en-US" sz="2800" dirty="0">
                <a:solidFill>
                  <a:srgbClr val="202124"/>
                </a:solidFill>
                <a:latin typeface="Roboto" panose="02000000000000000000" pitchFamily="2" charset="0"/>
              </a:rPr>
              <a:t>if a data vendor is focused on the management of risk, they may be reporting on the existence of policies regarding these issues. The actual impact of these policies on the issues many not be measured at all. </a:t>
            </a:r>
            <a:endParaRPr lang="en-US" sz="2800" dirty="0"/>
          </a:p>
        </p:txBody>
      </p:sp>
      <p:sp>
        <p:nvSpPr>
          <p:cNvPr id="24" name="Freeform: Shape 23">
            <a:extLst>
              <a:ext uri="{FF2B5EF4-FFF2-40B4-BE49-F238E27FC236}">
                <a16:creationId xmlns:a16="http://schemas.microsoft.com/office/drawing/2014/main" id="{D600BFE0-A6C7-EF9F-AA13-6079713625F9}"/>
              </a:ext>
            </a:extLst>
          </p:cNvPr>
          <p:cNvSpPr/>
          <p:nvPr/>
        </p:nvSpPr>
        <p:spPr>
          <a:xfrm>
            <a:off x="6283034" y="674013"/>
            <a:ext cx="1984145" cy="604922"/>
          </a:xfrm>
          <a:custGeom>
            <a:avLst/>
            <a:gdLst>
              <a:gd name="connsiteX0" fmla="*/ 0 w 1984145"/>
              <a:gd name="connsiteY0" fmla="*/ 0 h 604922"/>
              <a:gd name="connsiteX1" fmla="*/ 1984145 w 1984145"/>
              <a:gd name="connsiteY1" fmla="*/ 0 h 604922"/>
              <a:gd name="connsiteX2" fmla="*/ 1984145 w 1984145"/>
              <a:gd name="connsiteY2" fmla="*/ 604922 h 604922"/>
              <a:gd name="connsiteX3" fmla="*/ 0 w 1984145"/>
              <a:gd name="connsiteY3" fmla="*/ 604922 h 604922"/>
              <a:gd name="connsiteX4" fmla="*/ 0 w 1984145"/>
              <a:gd name="connsiteY4" fmla="*/ 0 h 604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4145" h="604922">
                <a:moveTo>
                  <a:pt x="0" y="0"/>
                </a:moveTo>
                <a:lnTo>
                  <a:pt x="1984145" y="0"/>
                </a:lnTo>
                <a:lnTo>
                  <a:pt x="1984145" y="604922"/>
                </a:lnTo>
                <a:lnTo>
                  <a:pt x="0" y="604922"/>
                </a:lnTo>
                <a:lnTo>
                  <a:pt x="0" y="0"/>
                </a:lnTo>
                <a:close/>
              </a:path>
            </a:pathLst>
          </a:custGeom>
          <a:solidFill>
            <a:schemeClr val="accent4">
              <a:lumMod val="40000"/>
              <a:lumOff val="60000"/>
              <a:alpha val="70000"/>
            </a:schemeClr>
          </a:solidFill>
        </p:spPr>
        <p:style>
          <a:lnRef idx="2">
            <a:schemeClr val="lt1">
              <a:hueOff val="0"/>
              <a:satOff val="0"/>
              <a:lumOff val="0"/>
              <a:alphaOff val="0"/>
            </a:schemeClr>
          </a:lnRef>
          <a:fillRef idx="1">
            <a:scrgbClr r="0" g="0" b="0"/>
          </a:fillRef>
          <a:effectRef idx="0">
            <a:schemeClr val="accent6">
              <a:alpha val="70000"/>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Geopolitical Events</a:t>
            </a:r>
          </a:p>
        </p:txBody>
      </p:sp>
      <p:cxnSp>
        <p:nvCxnSpPr>
          <p:cNvPr id="28" name="Straight Connector 27">
            <a:extLst>
              <a:ext uri="{FF2B5EF4-FFF2-40B4-BE49-F238E27FC236}">
                <a16:creationId xmlns:a16="http://schemas.microsoft.com/office/drawing/2014/main" id="{642D1F75-9939-03CB-23FF-D4F318431F15}"/>
              </a:ext>
            </a:extLst>
          </p:cNvPr>
          <p:cNvCxnSpPr/>
          <p:nvPr/>
        </p:nvCxnSpPr>
        <p:spPr>
          <a:xfrm flipV="1">
            <a:off x="6085490" y="315310"/>
            <a:ext cx="0" cy="20567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1ABCDE-1DD9-59A2-FAD4-E04F818663F2}"/>
              </a:ext>
            </a:extLst>
          </p:cNvPr>
          <p:cNvCxnSpPr>
            <a:cxnSpLocks/>
          </p:cNvCxnSpPr>
          <p:nvPr/>
        </p:nvCxnSpPr>
        <p:spPr>
          <a:xfrm>
            <a:off x="6085490" y="315310"/>
            <a:ext cx="21032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26CBAF-0EE9-2641-AF96-D4BBA6E2D7FC}"/>
              </a:ext>
            </a:extLst>
          </p:cNvPr>
          <p:cNvCxnSpPr/>
          <p:nvPr/>
        </p:nvCxnSpPr>
        <p:spPr>
          <a:xfrm>
            <a:off x="6085490" y="914400"/>
            <a:ext cx="19754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C40F23E-BD03-00EC-8840-C067F7C065B4}"/>
              </a:ext>
            </a:extLst>
          </p:cNvPr>
          <p:cNvCxnSpPr/>
          <p:nvPr/>
        </p:nvCxnSpPr>
        <p:spPr>
          <a:xfrm>
            <a:off x="6085490" y="1607051"/>
            <a:ext cx="21032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65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4138"/>
            <a:ext cx="9144000" cy="6415100"/>
          </a:xfrm>
          <a:prstGeom prst="rect">
            <a:avLst/>
          </a:prstGeom>
        </p:spPr>
      </p:pic>
      <p:sp>
        <p:nvSpPr>
          <p:cNvPr id="7" name="Title 6"/>
          <p:cNvSpPr>
            <a:spLocks noGrp="1"/>
          </p:cNvSpPr>
          <p:nvPr>
            <p:ph type="title"/>
          </p:nvPr>
        </p:nvSpPr>
        <p:spPr>
          <a:xfrm>
            <a:off x="473825" y="31887"/>
            <a:ext cx="8041525" cy="1325563"/>
          </a:xfrm>
        </p:spPr>
        <p:txBody>
          <a:bodyPr/>
          <a:lstStyle/>
          <a:p>
            <a:r>
              <a:rPr lang="en-US" b="1" dirty="0"/>
              <a:t>Governance Data</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F153624C-448E-4FC6-A128-0825A134F4CA}"/>
              </a:ext>
            </a:extLst>
          </p:cNvPr>
          <p:cNvSpPr txBox="1"/>
          <p:nvPr/>
        </p:nvSpPr>
        <p:spPr>
          <a:xfrm>
            <a:off x="473825" y="1699568"/>
            <a:ext cx="8676928" cy="1815882"/>
          </a:xfrm>
          <a:prstGeom prst="rect">
            <a:avLst/>
          </a:prstGeom>
          <a:noFill/>
        </p:spPr>
        <p:txBody>
          <a:bodyPr wrap="square" rtlCol="0">
            <a:spAutoFit/>
          </a:bodyPr>
          <a:lstStyle/>
          <a:p>
            <a:endParaRPr lang="en-US" sz="2800" dirty="0">
              <a:solidFill>
                <a:srgbClr val="202124"/>
              </a:solidFill>
            </a:endParaRPr>
          </a:p>
          <a:p>
            <a:r>
              <a:rPr lang="en-US" sz="2800" dirty="0">
                <a:solidFill>
                  <a:srgbClr val="202124"/>
                </a:solidFill>
              </a:rPr>
              <a:t> </a:t>
            </a:r>
            <a:br>
              <a:rPr lang="en-US" sz="2800" dirty="0">
                <a:solidFill>
                  <a:srgbClr val="202124"/>
                </a:solidFill>
              </a:rPr>
            </a:br>
            <a:br>
              <a:rPr lang="en-US" sz="2800" dirty="0">
                <a:solidFill>
                  <a:srgbClr val="202124"/>
                </a:solidFill>
              </a:rPr>
            </a:br>
            <a:endParaRPr lang="en-US" sz="2800" b="0" i="0" dirty="0">
              <a:solidFill>
                <a:srgbClr val="202124"/>
              </a:solidFill>
              <a:effectLst/>
            </a:endParaRPr>
          </a:p>
        </p:txBody>
      </p:sp>
      <p:graphicFrame>
        <p:nvGraphicFramePr>
          <p:cNvPr id="3" name="Diagram 2">
            <a:extLst>
              <a:ext uri="{FF2B5EF4-FFF2-40B4-BE49-F238E27FC236}">
                <a16:creationId xmlns:a16="http://schemas.microsoft.com/office/drawing/2014/main" id="{3ED24165-0C0A-03D4-FDF3-D3CE39CCCD11}"/>
              </a:ext>
            </a:extLst>
          </p:cNvPr>
          <p:cNvGraphicFramePr/>
          <p:nvPr>
            <p:extLst>
              <p:ext uri="{D42A27DB-BD31-4B8C-83A1-F6EECF244321}">
                <p14:modId xmlns:p14="http://schemas.microsoft.com/office/powerpoint/2010/main" val="1571805857"/>
              </p:ext>
            </p:extLst>
          </p:nvPr>
        </p:nvGraphicFramePr>
        <p:xfrm>
          <a:off x="3667461" y="557099"/>
          <a:ext cx="6213541" cy="5142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B90934E8-3D50-E5FD-396E-2A1262A2F1A0}"/>
              </a:ext>
            </a:extLst>
          </p:cNvPr>
          <p:cNvSpPr txBox="1"/>
          <p:nvPr/>
        </p:nvSpPr>
        <p:spPr>
          <a:xfrm>
            <a:off x="208893" y="1277007"/>
            <a:ext cx="4646886" cy="4401205"/>
          </a:xfrm>
          <a:prstGeom prst="rect">
            <a:avLst/>
          </a:prstGeom>
          <a:noFill/>
        </p:spPr>
        <p:txBody>
          <a:bodyPr wrap="square" rtlCol="0">
            <a:spAutoFit/>
          </a:bodyPr>
          <a:lstStyle/>
          <a:p>
            <a:pPr marL="285750" indent="-285750">
              <a:buFont typeface="Arial" panose="020B0604020202020204" pitchFamily="34" charset="0"/>
              <a:buChar char="•"/>
            </a:pPr>
            <a:r>
              <a:rPr lang="en-US" sz="2800" i="0" dirty="0">
                <a:solidFill>
                  <a:srgbClr val="202124"/>
                </a:solidFill>
                <a:effectLst/>
                <a:latin typeface="Roboto" panose="02000000000000000000" pitchFamily="2" charset="0"/>
              </a:rPr>
              <a:t>Governance data has to do with how an organization is controlled and operated. </a:t>
            </a:r>
          </a:p>
          <a:p>
            <a:pPr marL="285750" indent="-285750">
              <a:buFont typeface="Arial" panose="020B0604020202020204" pitchFamily="34" charset="0"/>
              <a:buChar char="•"/>
            </a:pPr>
            <a:endParaRPr lang="en-US" sz="2800" dirty="0">
              <a:solidFill>
                <a:srgbClr val="202124"/>
              </a:solidFill>
              <a:latin typeface="Roboto" panose="02000000000000000000" pitchFamily="2" charset="0"/>
            </a:endParaRPr>
          </a:p>
          <a:p>
            <a:pPr marL="285750" indent="-285750">
              <a:buFont typeface="Arial" panose="020B0604020202020204" pitchFamily="34" charset="0"/>
              <a:buChar char="•"/>
            </a:pPr>
            <a:r>
              <a:rPr lang="en-US" sz="2800" i="0" dirty="0">
                <a:solidFill>
                  <a:srgbClr val="202124"/>
                </a:solidFill>
                <a:effectLst/>
                <a:latin typeface="Roboto" panose="02000000000000000000" pitchFamily="2" charset="0"/>
              </a:rPr>
              <a:t>It focuses on the mechanisms by which an organization and its people are held </a:t>
            </a:r>
            <a:r>
              <a:rPr lang="en-US" sz="2800" dirty="0">
                <a:solidFill>
                  <a:srgbClr val="202124"/>
                </a:solidFill>
                <a:latin typeface="Roboto" panose="02000000000000000000" pitchFamily="2" charset="0"/>
              </a:rPr>
              <a:t>accountable.</a:t>
            </a:r>
            <a:endParaRPr lang="en-US" sz="2800" dirty="0"/>
          </a:p>
        </p:txBody>
      </p:sp>
    </p:spTree>
    <p:extLst>
      <p:ext uri="{BB962C8B-B14F-4D97-AF65-F5344CB8AC3E}">
        <p14:creationId xmlns:p14="http://schemas.microsoft.com/office/powerpoint/2010/main" val="162434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6" y="456190"/>
            <a:ext cx="9144000" cy="6415100"/>
          </a:xfrm>
          <a:prstGeom prst="rect">
            <a:avLst/>
          </a:prstGeom>
        </p:spPr>
      </p:pic>
      <p:sp>
        <p:nvSpPr>
          <p:cNvPr id="7" name="Title 6"/>
          <p:cNvSpPr>
            <a:spLocks noGrp="1"/>
          </p:cNvSpPr>
          <p:nvPr>
            <p:ph type="title"/>
          </p:nvPr>
        </p:nvSpPr>
        <p:spPr>
          <a:xfrm>
            <a:off x="628650" y="-174891"/>
            <a:ext cx="7886700" cy="1325563"/>
          </a:xfrm>
        </p:spPr>
        <p:txBody>
          <a:bodyPr/>
          <a:lstStyle/>
          <a:p>
            <a:r>
              <a:rPr lang="en-US" b="1" dirty="0"/>
              <a:t>Importance of Industry</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118761F0-03DD-7DBC-11A7-C3BE5527F33D}"/>
              </a:ext>
            </a:extLst>
          </p:cNvPr>
          <p:cNvSpPr txBox="1"/>
          <p:nvPr/>
        </p:nvSpPr>
        <p:spPr>
          <a:xfrm>
            <a:off x="591207" y="1252833"/>
            <a:ext cx="8103476" cy="3539430"/>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374151"/>
                </a:solidFill>
                <a:effectLst/>
                <a:latin typeface="Söhne"/>
              </a:rPr>
              <a:t>Reviewing </a:t>
            </a:r>
            <a:r>
              <a:rPr lang="en-US" sz="2800" dirty="0">
                <a:solidFill>
                  <a:srgbClr val="374151"/>
                </a:solidFill>
                <a:latin typeface="Söhne"/>
              </a:rPr>
              <a:t>the data that makes up the “three pillars,”</a:t>
            </a:r>
            <a:r>
              <a:rPr lang="en-US" sz="2800" b="0" i="0" dirty="0">
                <a:solidFill>
                  <a:srgbClr val="374151"/>
                </a:solidFill>
                <a:effectLst/>
                <a:latin typeface="Söhne"/>
              </a:rPr>
              <a:t> it is clear that different industries will have vastly different environmental, social, and governance impacts, risks, and opportunities.</a:t>
            </a:r>
          </a:p>
          <a:p>
            <a:pPr marL="457200" indent="-457200">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b="0" i="0" dirty="0">
                <a:solidFill>
                  <a:srgbClr val="374151"/>
                </a:solidFill>
                <a:effectLst/>
                <a:latin typeface="Söhne"/>
              </a:rPr>
              <a:t>ESG data providers use different methods to consider each company’s scoring within the context of </a:t>
            </a:r>
            <a:r>
              <a:rPr lang="en-US" sz="2800" dirty="0">
                <a:solidFill>
                  <a:srgbClr val="374151"/>
                </a:solidFill>
                <a:latin typeface="Söhne"/>
              </a:rPr>
              <a:t>that company’s</a:t>
            </a:r>
            <a:r>
              <a:rPr lang="en-US" sz="2800" b="0" i="0" dirty="0">
                <a:solidFill>
                  <a:srgbClr val="374151"/>
                </a:solidFill>
                <a:effectLst/>
                <a:latin typeface="Söhne"/>
              </a:rPr>
              <a:t> industry. </a:t>
            </a:r>
            <a:endParaRPr lang="en-US" sz="2800" dirty="0"/>
          </a:p>
        </p:txBody>
      </p:sp>
    </p:spTree>
    <p:extLst>
      <p:ext uri="{BB962C8B-B14F-4D97-AF65-F5344CB8AC3E}">
        <p14:creationId xmlns:p14="http://schemas.microsoft.com/office/powerpoint/2010/main" val="53011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628650" y="-174891"/>
            <a:ext cx="7886700" cy="1325563"/>
          </a:xfrm>
        </p:spPr>
        <p:txBody>
          <a:bodyPr/>
          <a:lstStyle/>
          <a:p>
            <a:r>
              <a:rPr lang="en-US" b="1" dirty="0"/>
              <a:t>Challenges of ESG Data</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118761F0-03DD-7DBC-11A7-C3BE5527F33D}"/>
              </a:ext>
            </a:extLst>
          </p:cNvPr>
          <p:cNvSpPr txBox="1"/>
          <p:nvPr/>
        </p:nvSpPr>
        <p:spPr>
          <a:xfrm>
            <a:off x="587265" y="1083354"/>
            <a:ext cx="8103476" cy="5262979"/>
          </a:xfrm>
          <a:prstGeom prst="rect">
            <a:avLst/>
          </a:prstGeom>
          <a:noFill/>
        </p:spPr>
        <p:txBody>
          <a:bodyPr wrap="square" rtlCol="0">
            <a:spAutoFit/>
          </a:bodyPr>
          <a:lstStyle/>
          <a:p>
            <a:r>
              <a:rPr lang="en-US" sz="2800" dirty="0"/>
              <a:t>Some of the challenges of using ESG data include:</a:t>
            </a:r>
          </a:p>
          <a:p>
            <a:endParaRPr lang="en-US" sz="2800" dirty="0"/>
          </a:p>
          <a:p>
            <a:pPr marL="457200" indent="-457200">
              <a:buFont typeface="Arial" panose="020B0604020202020204" pitchFamily="34" charset="0"/>
              <a:buChar char="•"/>
            </a:pPr>
            <a:r>
              <a:rPr lang="en-US" sz="2800" dirty="0"/>
              <a:t>Sources of the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Changing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Lack of transparency and consistency in methods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Possible rater bias</a:t>
            </a:r>
          </a:p>
          <a:p>
            <a:pPr marL="457200" indent="-457200">
              <a:buFont typeface="Arial" panose="020B0604020202020204" pitchFamily="34" charset="0"/>
              <a:buChar char="•"/>
            </a:pPr>
            <a:endParaRPr lang="en-US" sz="2800" dirty="0"/>
          </a:p>
          <a:p>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35461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628650" y="-174891"/>
            <a:ext cx="7886700" cy="1325563"/>
          </a:xfrm>
        </p:spPr>
        <p:txBody>
          <a:bodyPr/>
          <a:lstStyle/>
          <a:p>
            <a:r>
              <a:rPr lang="en-US" b="1" dirty="0"/>
              <a:t>Sources</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118761F0-03DD-7DBC-11A7-C3BE5527F33D}"/>
              </a:ext>
            </a:extLst>
          </p:cNvPr>
          <p:cNvSpPr txBox="1"/>
          <p:nvPr/>
        </p:nvSpPr>
        <p:spPr>
          <a:xfrm>
            <a:off x="575441" y="1398665"/>
            <a:ext cx="8103476"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One major source of ESG data is the company’s own reporting. However, this voluntary self-disclosure may not be reliable.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Another source is the media, which may cover certain companies more closely than others.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One ESG data provider, RepRisk, also uses social media as one source of information, which may not be reliable.  </a:t>
            </a:r>
          </a:p>
          <a:p>
            <a:pPr marL="457200" indent="-457200">
              <a:buFont typeface="Arial" panose="020B0604020202020204" pitchFamily="34" charset="0"/>
              <a:buChar char="•"/>
            </a:pPr>
            <a:endParaRPr lang="en-US" sz="2800" dirty="0"/>
          </a:p>
          <a:p>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18805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628650" y="156185"/>
            <a:ext cx="7886700" cy="1325563"/>
          </a:xfrm>
        </p:spPr>
        <p:txBody>
          <a:bodyPr/>
          <a:lstStyle/>
          <a:p>
            <a:r>
              <a:rPr lang="en-US" b="1" dirty="0"/>
              <a:t>Changing Data</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118761F0-03DD-7DBC-11A7-C3BE5527F33D}"/>
              </a:ext>
            </a:extLst>
          </p:cNvPr>
          <p:cNvSpPr txBox="1"/>
          <p:nvPr/>
        </p:nvSpPr>
        <p:spPr>
          <a:xfrm>
            <a:off x="587265" y="1768463"/>
            <a:ext cx="8103476"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A company’s ratings may change. Data providers may revise past ESG scores as additional data comes in over time.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Methods used by the data provider for scoring may also change from year to year.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93820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7" y="479166"/>
            <a:ext cx="9144000" cy="6415100"/>
          </a:xfrm>
          <a:prstGeom prst="rect">
            <a:avLst/>
          </a:prstGeom>
        </p:spPr>
      </p:pic>
      <p:sp>
        <p:nvSpPr>
          <p:cNvPr id="7" name="Title 6"/>
          <p:cNvSpPr>
            <a:spLocks noGrp="1"/>
          </p:cNvSpPr>
          <p:nvPr>
            <p:ph type="title"/>
          </p:nvPr>
        </p:nvSpPr>
        <p:spPr>
          <a:xfrm>
            <a:off x="628650" y="110070"/>
            <a:ext cx="7886700" cy="1325563"/>
          </a:xfrm>
        </p:spPr>
        <p:txBody>
          <a:bodyPr/>
          <a:lstStyle/>
          <a:p>
            <a:r>
              <a:rPr lang="en-US" b="1" dirty="0"/>
              <a:t>Lack of Transparency </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118761F0-03DD-7DBC-11A7-C3BE5527F33D}"/>
              </a:ext>
            </a:extLst>
          </p:cNvPr>
          <p:cNvSpPr txBox="1"/>
          <p:nvPr/>
        </p:nvSpPr>
        <p:spPr>
          <a:xfrm>
            <a:off x="628650" y="1114885"/>
            <a:ext cx="8103476" cy="3539430"/>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There is no standardized method to measure or weigh many of the individual ESG variables.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methodology data providers use to come up with a company’s score—its overall ESG rating— may be proprietary, confusing, or heavily based on subjective factors.</a:t>
            </a:r>
          </a:p>
        </p:txBody>
      </p:sp>
    </p:spTree>
    <p:extLst>
      <p:ext uri="{BB962C8B-B14F-4D97-AF65-F5344CB8AC3E}">
        <p14:creationId xmlns:p14="http://schemas.microsoft.com/office/powerpoint/2010/main" val="199836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628650" y="148581"/>
            <a:ext cx="7886700" cy="1325563"/>
          </a:xfrm>
        </p:spPr>
        <p:txBody>
          <a:bodyPr/>
          <a:lstStyle/>
          <a:p>
            <a:r>
              <a:rPr lang="en-US" b="1" dirty="0"/>
              <a:t>Lack of Consistency</a:t>
            </a:r>
          </a:p>
        </p:txBody>
      </p:sp>
      <p:sp>
        <p:nvSpPr>
          <p:cNvPr id="8" name="Content Placeholder 7"/>
          <p:cNvSpPr>
            <a:spLocks noGrp="1"/>
          </p:cNvSpPr>
          <p:nvPr>
            <p:ph idx="1"/>
          </p:nvPr>
        </p:nvSpPr>
        <p:spPr>
          <a:xfrm>
            <a:off x="374431" y="1795389"/>
            <a:ext cx="7886700" cy="4086797"/>
          </a:xfrm>
        </p:spPr>
        <p:txBody>
          <a:body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118761F0-03DD-7DBC-11A7-C3BE5527F33D}"/>
              </a:ext>
            </a:extLst>
          </p:cNvPr>
          <p:cNvSpPr txBox="1"/>
          <p:nvPr/>
        </p:nvSpPr>
        <p:spPr>
          <a:xfrm>
            <a:off x="377226" y="1027565"/>
            <a:ext cx="8258336" cy="6124754"/>
          </a:xfrm>
          <a:prstGeom prst="rect">
            <a:avLst/>
          </a:prstGeom>
          <a:noFill/>
        </p:spPr>
        <p:txBody>
          <a:bodyPr wrap="square" rtlCol="0">
            <a:spAutoFit/>
          </a:bodyPr>
          <a:lstStyle/>
          <a:p>
            <a:endParaRPr lang="en-US" sz="2800" dirty="0"/>
          </a:p>
          <a:p>
            <a:pPr marL="285750" indent="-285750">
              <a:buFont typeface="Arial" panose="020B0604020202020204" pitchFamily="34" charset="0"/>
              <a:buChar char="•"/>
            </a:pPr>
            <a:r>
              <a:rPr lang="en-US" sz="2800" dirty="0"/>
              <a:t>Researchers comparing major ESG data providers point out considerable differences in the scope, measurement, and weight</a:t>
            </a:r>
            <a:r>
              <a:rPr lang="en-US" sz="2800" baseline="30000" dirty="0"/>
              <a:t> </a:t>
            </a:r>
            <a:r>
              <a:rPr lang="en-US" sz="2800" dirty="0"/>
              <a:t>of data between ESG rating agencies: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
        <p:nvSpPr>
          <p:cNvPr id="2" name="TextBox 1">
            <a:extLst>
              <a:ext uri="{FF2B5EF4-FFF2-40B4-BE49-F238E27FC236}">
                <a16:creationId xmlns:a16="http://schemas.microsoft.com/office/drawing/2014/main" id="{F9C436CF-D690-6A77-70A7-66E3F278BA16}"/>
              </a:ext>
            </a:extLst>
          </p:cNvPr>
          <p:cNvSpPr txBox="1"/>
          <p:nvPr/>
        </p:nvSpPr>
        <p:spPr>
          <a:xfrm>
            <a:off x="2569779" y="2908307"/>
            <a:ext cx="6140669" cy="3088025"/>
          </a:xfrm>
          <a:prstGeom prst="rect">
            <a:avLst/>
          </a:prstGeom>
          <a:solidFill>
            <a:schemeClr val="accent6">
              <a:lumMod val="20000"/>
              <a:lumOff val="80000"/>
            </a:schemeClr>
          </a:solidFill>
        </p:spPr>
        <p:txBody>
          <a:bodyPr wrap="square" rtlCol="0">
            <a:spAutoFit/>
          </a:bodyPr>
          <a:lstStyle/>
          <a:p>
            <a:r>
              <a:rPr lang="en-US" sz="2800" dirty="0"/>
              <a:t>“</a:t>
            </a:r>
            <a:r>
              <a:rPr lang="en-US" sz="2800" b="1" dirty="0"/>
              <a:t>Each rater chooses to break down the concept of ESG performance into different indicators and organizes them in different hierarchies</a:t>
            </a:r>
            <a:r>
              <a:rPr lang="en-US" sz="2800" dirty="0"/>
              <a:t>.”</a:t>
            </a:r>
          </a:p>
          <a:p>
            <a:endParaRPr lang="en-US" sz="2800" baseline="30000" dirty="0"/>
          </a:p>
          <a:p>
            <a:r>
              <a:rPr lang="en-US" sz="1600" b="0" i="0" dirty="0">
                <a:solidFill>
                  <a:srgbClr val="505050"/>
                </a:solidFill>
                <a:effectLst/>
                <a:latin typeface="NexusSansWebPro"/>
              </a:rPr>
              <a:t>Berg, Florian and Kölbel, Julian and Rigobon, Roberto, “Aggregate Confusion: The Divergence of ESG Ratings,” </a:t>
            </a:r>
            <a:r>
              <a:rPr lang="en-US" sz="1600" b="0" i="1" dirty="0">
                <a:solidFill>
                  <a:srgbClr val="505050"/>
                </a:solidFill>
                <a:effectLst/>
                <a:latin typeface="NexusSansWebPro"/>
              </a:rPr>
              <a:t>Review of Finance</a:t>
            </a:r>
            <a:r>
              <a:rPr lang="en-US" sz="1600" b="0" i="0" dirty="0">
                <a:solidFill>
                  <a:srgbClr val="505050"/>
                </a:solidFill>
                <a:effectLst/>
                <a:latin typeface="NexusSansWebPro"/>
              </a:rPr>
              <a:t>, Volume 26, Issue 6, November 2022, Available at SSRN: </a:t>
            </a:r>
            <a:r>
              <a:rPr lang="en-US" sz="1600" b="0" i="0" u="sng" dirty="0">
                <a:solidFill>
                  <a:srgbClr val="505050"/>
                </a:solidFill>
                <a:effectLst/>
                <a:latin typeface="NexusSansWebPro"/>
                <a:hlinkClick r:id="rId3"/>
              </a:rPr>
              <a:t>https://ssrn.com/abstract=3438533</a:t>
            </a:r>
            <a:r>
              <a:rPr lang="en-US" sz="1600" b="0" i="0" dirty="0">
                <a:solidFill>
                  <a:srgbClr val="505050"/>
                </a:solidFill>
                <a:effectLst/>
                <a:latin typeface="NexusSansWebPro"/>
              </a:rPr>
              <a:t> </a:t>
            </a:r>
            <a:endParaRPr lang="en-US" sz="1600" dirty="0"/>
          </a:p>
        </p:txBody>
      </p:sp>
    </p:spTree>
    <p:extLst>
      <p:ext uri="{BB962C8B-B14F-4D97-AF65-F5344CB8AC3E}">
        <p14:creationId xmlns:p14="http://schemas.microsoft.com/office/powerpoint/2010/main" val="170383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628650" y="-174891"/>
            <a:ext cx="7886700" cy="1325563"/>
          </a:xfrm>
        </p:spPr>
        <p:txBody>
          <a:bodyPr/>
          <a:lstStyle/>
          <a:p>
            <a:r>
              <a:rPr lang="en-US" b="1" dirty="0"/>
              <a:t>Possible Rater Bias</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118761F0-03DD-7DBC-11A7-C3BE5527F33D}"/>
              </a:ext>
            </a:extLst>
          </p:cNvPr>
          <p:cNvSpPr txBox="1"/>
          <p:nvPr/>
        </p:nvSpPr>
        <p:spPr>
          <a:xfrm>
            <a:off x="628650" y="487890"/>
            <a:ext cx="8103476" cy="2246769"/>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b="0" i="0" dirty="0">
              <a:solidFill>
                <a:srgbClr val="505050"/>
              </a:solidFill>
              <a:effectLst/>
              <a:latin typeface="NexusSansWebPro"/>
            </a:endParaRPr>
          </a:p>
          <a:p>
            <a:pPr marL="457200" indent="-457200">
              <a:buFont typeface="Arial" panose="020B0604020202020204" pitchFamily="34" charset="0"/>
              <a:buChar char="•"/>
            </a:pPr>
            <a:r>
              <a:rPr lang="en-US" sz="2800" b="0" i="0" dirty="0">
                <a:solidFill>
                  <a:srgbClr val="505050"/>
                </a:solidFill>
                <a:effectLst/>
                <a:latin typeface="NexusSansWebPro"/>
              </a:rPr>
              <a:t>In their same analysis of ESG data provider discrepancies, Berg, Kölbel, and Rigobon</a:t>
            </a:r>
            <a:r>
              <a:rPr lang="en-US" sz="2800" dirty="0">
                <a:solidFill>
                  <a:srgbClr val="505050"/>
                </a:solidFill>
                <a:latin typeface="NexusSansWebPro"/>
              </a:rPr>
              <a:t> also discuss a kind of “halo effect,” explaining:</a:t>
            </a:r>
          </a:p>
        </p:txBody>
      </p:sp>
      <p:sp>
        <p:nvSpPr>
          <p:cNvPr id="5" name="TextBox 4">
            <a:extLst>
              <a:ext uri="{FF2B5EF4-FFF2-40B4-BE49-F238E27FC236}">
                <a16:creationId xmlns:a16="http://schemas.microsoft.com/office/drawing/2014/main" id="{1C0FC00A-2D50-2980-5A61-28F95ACE877F}"/>
              </a:ext>
            </a:extLst>
          </p:cNvPr>
          <p:cNvSpPr txBox="1"/>
          <p:nvPr/>
        </p:nvSpPr>
        <p:spPr>
          <a:xfrm>
            <a:off x="957754" y="3006588"/>
            <a:ext cx="7090541" cy="2092881"/>
          </a:xfrm>
          <a:prstGeom prst="rect">
            <a:avLst/>
          </a:prstGeom>
          <a:solidFill>
            <a:schemeClr val="accent6">
              <a:lumMod val="20000"/>
              <a:lumOff val="80000"/>
            </a:schemeClr>
          </a:solidFill>
        </p:spPr>
        <p:txBody>
          <a:bodyPr wrap="square" rtlCol="0">
            <a:spAutoFit/>
          </a:bodyPr>
          <a:lstStyle/>
          <a:p>
            <a:endParaRPr lang="en-US" sz="1800" dirty="0">
              <a:solidFill>
                <a:srgbClr val="505050"/>
              </a:solidFill>
              <a:latin typeface="NexusSansWebPro"/>
            </a:endParaRPr>
          </a:p>
          <a:p>
            <a:r>
              <a:rPr lang="en-US" sz="2800" dirty="0">
                <a:solidFill>
                  <a:srgbClr val="505050"/>
                </a:solidFill>
                <a:latin typeface="NexusSansWebPro"/>
              </a:rPr>
              <a:t>“…</a:t>
            </a:r>
            <a:r>
              <a:rPr lang="en-US" sz="2800" b="1" dirty="0">
                <a:solidFill>
                  <a:srgbClr val="505050"/>
                </a:solidFill>
                <a:latin typeface="NexusSansWebPro"/>
              </a:rPr>
              <a:t>a firm receiving a high score in one category is more likely to receive high scores in all the other categories from that same rater</a:t>
            </a:r>
            <a:r>
              <a:rPr lang="en-US" sz="2800" dirty="0">
                <a:solidFill>
                  <a:srgbClr val="505050"/>
                </a:solidFill>
                <a:latin typeface="NexusSansWebPro"/>
              </a:rPr>
              <a:t>.” </a:t>
            </a:r>
            <a:r>
              <a:rPr lang="en-US" sz="1400" baseline="30000" dirty="0">
                <a:solidFill>
                  <a:srgbClr val="505050"/>
                </a:solidFill>
                <a:latin typeface="NexusSansWebPro"/>
              </a:rPr>
              <a:t>__</a:t>
            </a:r>
            <a:r>
              <a:rPr lang="en-US" sz="1400" b="0" i="0" dirty="0">
                <a:solidFill>
                  <a:srgbClr val="505050"/>
                </a:solidFill>
                <a:effectLst/>
                <a:latin typeface="NexusSansWebPro"/>
              </a:rPr>
              <a:t> Berg, Kölbel, and Rigobon</a:t>
            </a:r>
            <a:r>
              <a:rPr lang="en-US" sz="1400" dirty="0">
                <a:solidFill>
                  <a:srgbClr val="505050"/>
                </a:solidFill>
                <a:latin typeface="NexusSansWebPro"/>
              </a:rPr>
              <a:t> (2019)</a:t>
            </a:r>
          </a:p>
          <a:p>
            <a:endParaRPr lang="en-US" sz="1400" dirty="0"/>
          </a:p>
        </p:txBody>
      </p:sp>
    </p:spTree>
    <p:extLst>
      <p:ext uri="{BB962C8B-B14F-4D97-AF65-F5344CB8AC3E}">
        <p14:creationId xmlns:p14="http://schemas.microsoft.com/office/powerpoint/2010/main" val="312675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628650" y="115745"/>
            <a:ext cx="7886700" cy="1325563"/>
          </a:xfrm>
        </p:spPr>
        <p:txBody>
          <a:bodyPr/>
          <a:lstStyle/>
          <a:p>
            <a:r>
              <a:rPr lang="en-US" b="1" dirty="0"/>
              <a:t>Learning Objectives</a:t>
            </a:r>
          </a:p>
        </p:txBody>
      </p:sp>
      <p:sp>
        <p:nvSpPr>
          <p:cNvPr id="8" name="Content Placeholder 7"/>
          <p:cNvSpPr>
            <a:spLocks noGrp="1"/>
          </p:cNvSpPr>
          <p:nvPr>
            <p:ph idx="1"/>
          </p:nvPr>
        </p:nvSpPr>
        <p:spPr>
          <a:xfrm>
            <a:off x="753341" y="1385601"/>
            <a:ext cx="8265968" cy="4086797"/>
          </a:xfrm>
        </p:spPr>
        <p:txBody>
          <a:bodyPr>
            <a:noAutofit/>
          </a:bodyPr>
          <a:lstStyle/>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Students completing the slide deck will:</a:t>
            </a:r>
          </a:p>
          <a:p>
            <a:pPr marL="0" marR="0">
              <a:spcBef>
                <a:spcPts val="0"/>
              </a:spcBef>
              <a:spcAft>
                <a:spcPts val="0"/>
              </a:spcAft>
            </a:pPr>
            <a:endParaRPr lang="en-US" dirty="0">
              <a:effectLst/>
              <a:ea typeface="Calibri" panose="020F0502020204030204" pitchFamily="34" charset="0"/>
              <a:cs typeface="Times New Roman" panose="02020603050405020304" pitchFamily="18" charset="0"/>
            </a:endParaRPr>
          </a:p>
          <a:p>
            <a:pPr marL="800100" lvl="1" indent="-342900">
              <a:spcBef>
                <a:spcPts val="0"/>
              </a:spcBef>
              <a:buFont typeface="Symbol" panose="05050102010706020507" pitchFamily="18" charset="2"/>
              <a:buChar char=""/>
            </a:pPr>
            <a:r>
              <a:rPr lang="en-US" sz="2800" dirty="0">
                <a:effectLst/>
                <a:ea typeface="Calibri" panose="020F0502020204030204" pitchFamily="34" charset="0"/>
                <a:cs typeface="Times New Roman" panose="02020603050405020304" pitchFamily="18" charset="0"/>
              </a:rPr>
              <a:t>Learn about the “three pillars” of Environmental, Social, and Governance (ESG) data</a:t>
            </a:r>
            <a:br>
              <a:rPr lang="en-US" sz="2800" dirty="0">
                <a:effectLst/>
                <a:ea typeface="Calibri" panose="020F0502020204030204" pitchFamily="34" charset="0"/>
                <a:cs typeface="Times New Roman" panose="02020603050405020304" pitchFamily="18" charset="0"/>
              </a:rPr>
            </a:br>
            <a:endParaRPr lang="en-US" sz="2800" dirty="0">
              <a:effectLst/>
              <a:ea typeface="Calibri" panose="020F0502020204030204" pitchFamily="34" charset="0"/>
              <a:cs typeface="Times New Roman" panose="02020603050405020304" pitchFamily="18" charset="0"/>
            </a:endParaRPr>
          </a:p>
          <a:p>
            <a:pPr marL="800100" lvl="1" indent="-342900">
              <a:spcBef>
                <a:spcPts val="0"/>
              </a:spcBef>
              <a:buFont typeface="Symbol" panose="05050102010706020507" pitchFamily="18" charset="2"/>
              <a:buChar char=""/>
            </a:pPr>
            <a:r>
              <a:rPr lang="en-US" sz="2800" dirty="0">
                <a:effectLst/>
                <a:ea typeface="Calibri" panose="020F0502020204030204" pitchFamily="34" charset="0"/>
                <a:cs typeface="Times New Roman" panose="02020603050405020304" pitchFamily="18" charset="0"/>
              </a:rPr>
              <a:t>Learn about some of the challenges of ESG data</a:t>
            </a:r>
          </a:p>
        </p:txBody>
      </p:sp>
    </p:spTree>
    <p:extLst>
      <p:ext uri="{BB962C8B-B14F-4D97-AF65-F5344CB8AC3E}">
        <p14:creationId xmlns:p14="http://schemas.microsoft.com/office/powerpoint/2010/main" val="249859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628650" y="-174891"/>
            <a:ext cx="7886700" cy="1325563"/>
          </a:xfrm>
        </p:spPr>
        <p:txBody>
          <a:bodyPr/>
          <a:lstStyle/>
          <a:p>
            <a:r>
              <a:rPr lang="en-US" b="1" dirty="0"/>
              <a:t>Possible Rater Bias (cont.)</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118761F0-03DD-7DBC-11A7-C3BE5527F33D}"/>
              </a:ext>
            </a:extLst>
          </p:cNvPr>
          <p:cNvSpPr txBox="1"/>
          <p:nvPr/>
        </p:nvSpPr>
        <p:spPr>
          <a:xfrm>
            <a:off x="287721" y="578858"/>
            <a:ext cx="8444405" cy="6186309"/>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Other researchers, such as Boffo and Patalano, also point to biases, noting: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They suggest smaller firms may simply not have the resources to meet the reporting requirements some ESG data providers require.  </a:t>
            </a:r>
          </a:p>
          <a:p>
            <a:br>
              <a:rPr lang="en-US" sz="1400" dirty="0"/>
            </a:br>
            <a:r>
              <a:rPr lang="en-US" sz="1400" dirty="0"/>
              <a:t>Boffo, R., and R. Patalano (2020), “ESG Investing: Practices, Progress and Challenges”, OECD Paris, </a:t>
            </a:r>
            <a:r>
              <a:rPr lang="en-US" sz="1400" dirty="0">
                <a:hlinkClick r:id="rId3"/>
              </a:rPr>
              <a:t>www.oecd.org/finance/ESG-Investing-Practices-Progress-and-Challenges.pdf</a:t>
            </a:r>
            <a:endParaRPr lang="en-US" sz="1400" i="0" dirty="0">
              <a:solidFill>
                <a:srgbClr val="202124"/>
              </a:solidFill>
              <a:effectLst/>
            </a:endParaRP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sz="2800" dirty="0"/>
          </a:p>
        </p:txBody>
      </p:sp>
      <p:sp>
        <p:nvSpPr>
          <p:cNvPr id="2" name="TextBox 1">
            <a:extLst>
              <a:ext uri="{FF2B5EF4-FFF2-40B4-BE49-F238E27FC236}">
                <a16:creationId xmlns:a16="http://schemas.microsoft.com/office/drawing/2014/main" id="{2E0FBEBC-D2EB-B512-D212-43C1146BD3BD}"/>
              </a:ext>
            </a:extLst>
          </p:cNvPr>
          <p:cNvSpPr txBox="1"/>
          <p:nvPr/>
        </p:nvSpPr>
        <p:spPr>
          <a:xfrm>
            <a:off x="4244866" y="2080790"/>
            <a:ext cx="3823137" cy="1754326"/>
          </a:xfrm>
          <a:prstGeom prst="rect">
            <a:avLst/>
          </a:prstGeom>
          <a:solidFill>
            <a:schemeClr val="accent6">
              <a:lumMod val="20000"/>
              <a:lumOff val="80000"/>
            </a:schemeClr>
          </a:solidFill>
        </p:spPr>
        <p:txBody>
          <a:bodyPr wrap="square" rtlCol="0">
            <a:spAutoFit/>
          </a:bodyPr>
          <a:lstStyle/>
          <a:p>
            <a:r>
              <a:rPr lang="en-US" sz="2400" dirty="0"/>
              <a:t>“</a:t>
            </a:r>
            <a:r>
              <a:rPr lang="en-US" sz="2400" b="1" dirty="0"/>
              <a:t>firms with much higher market capitalization and revenues consistently receive higher ESG scores</a:t>
            </a:r>
            <a:r>
              <a:rPr lang="en-US" sz="2400" dirty="0"/>
              <a:t>.”</a:t>
            </a:r>
            <a:r>
              <a:rPr lang="en-US" sz="1200" dirty="0"/>
              <a:t> </a:t>
            </a:r>
          </a:p>
          <a:p>
            <a:r>
              <a:rPr lang="en-US" sz="1200" dirty="0"/>
              <a:t>--Boffo and Patalano (2020)</a:t>
            </a:r>
          </a:p>
        </p:txBody>
      </p:sp>
    </p:spTree>
    <p:extLst>
      <p:ext uri="{BB962C8B-B14F-4D97-AF65-F5344CB8AC3E}">
        <p14:creationId xmlns:p14="http://schemas.microsoft.com/office/powerpoint/2010/main" val="318429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585294" y="-40836"/>
            <a:ext cx="7886700" cy="1325563"/>
          </a:xfrm>
        </p:spPr>
        <p:txBody>
          <a:bodyPr/>
          <a:lstStyle/>
          <a:p>
            <a:r>
              <a:rPr lang="en-US" b="1" dirty="0"/>
              <a:t>Conclusion</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5" name="TextBox 4">
            <a:extLst>
              <a:ext uri="{FF2B5EF4-FFF2-40B4-BE49-F238E27FC236}">
                <a16:creationId xmlns:a16="http://schemas.microsoft.com/office/drawing/2014/main" id="{C0324032-BC49-BBF4-9336-B815E3ACE65C}"/>
              </a:ext>
            </a:extLst>
          </p:cNvPr>
          <p:cNvSpPr txBox="1"/>
          <p:nvPr/>
        </p:nvSpPr>
        <p:spPr>
          <a:xfrm>
            <a:off x="1781504" y="1768463"/>
            <a:ext cx="6526924" cy="369332"/>
          </a:xfrm>
          <a:prstGeom prst="rect">
            <a:avLst/>
          </a:prstGeom>
          <a:noFill/>
        </p:spPr>
        <p:txBody>
          <a:bodyPr wrap="square" rtlCol="0">
            <a:spAutoFit/>
          </a:bodyPr>
          <a:lstStyle/>
          <a:p>
            <a:r>
              <a:rPr lang="en-US" b="1" i="0" dirty="0">
                <a:effectLst/>
                <a:latin typeface="Helvetica Neue"/>
              </a:rPr>
              <a:t> </a:t>
            </a:r>
            <a:endParaRPr lang="en-US" dirty="0"/>
          </a:p>
        </p:txBody>
      </p:sp>
      <p:sp>
        <p:nvSpPr>
          <p:cNvPr id="2" name="TextBox 1">
            <a:extLst>
              <a:ext uri="{FF2B5EF4-FFF2-40B4-BE49-F238E27FC236}">
                <a16:creationId xmlns:a16="http://schemas.microsoft.com/office/drawing/2014/main" id="{B24BCAF9-F5C7-A71F-039E-963096E5E768}"/>
              </a:ext>
            </a:extLst>
          </p:cNvPr>
          <p:cNvSpPr txBox="1"/>
          <p:nvPr/>
        </p:nvSpPr>
        <p:spPr>
          <a:xfrm>
            <a:off x="672006" y="682412"/>
            <a:ext cx="7843344" cy="4832092"/>
          </a:xfrm>
          <a:prstGeom prst="rect">
            <a:avLst/>
          </a:prstGeom>
          <a:noFill/>
        </p:spPr>
        <p:txBody>
          <a:bodyPr wrap="square" rtlCol="0">
            <a:spAutoFit/>
          </a:bodyPr>
          <a:lstStyle/>
          <a:p>
            <a:endParaRPr lang="en-US" sz="2800" dirty="0">
              <a:solidFill>
                <a:srgbClr val="212529"/>
              </a:solidFill>
            </a:endParaRPr>
          </a:p>
          <a:p>
            <a:pPr marL="285750" indent="-285750">
              <a:buFont typeface="Arial" panose="020B0604020202020204" pitchFamily="34" charset="0"/>
              <a:buChar char="•"/>
            </a:pPr>
            <a:r>
              <a:rPr lang="en-US" sz="2800" b="0" i="0" dirty="0">
                <a:solidFill>
                  <a:srgbClr val="202122"/>
                </a:solidFill>
                <a:effectLst/>
              </a:rPr>
              <a:t>ESG data </a:t>
            </a:r>
            <a:r>
              <a:rPr lang="en-US" sz="2800" dirty="0">
                <a:solidFill>
                  <a:srgbClr val="202122"/>
                </a:solidFill>
              </a:rPr>
              <a:t>consists of </a:t>
            </a:r>
            <a:r>
              <a:rPr lang="en-US" sz="2800" b="0" i="0" dirty="0">
                <a:solidFill>
                  <a:srgbClr val="202122"/>
                </a:solidFill>
                <a:effectLst/>
              </a:rPr>
              <a:t>information about a company’s </a:t>
            </a:r>
            <a:r>
              <a:rPr lang="en-US" sz="2800" b="0" i="1" dirty="0">
                <a:solidFill>
                  <a:srgbClr val="202122"/>
                </a:solidFill>
                <a:effectLst/>
              </a:rPr>
              <a:t>management </a:t>
            </a:r>
            <a:r>
              <a:rPr lang="en-US" sz="2800" b="0" i="0" dirty="0">
                <a:solidFill>
                  <a:srgbClr val="202122"/>
                </a:solidFill>
                <a:effectLst/>
              </a:rPr>
              <a:t>of ESG issues. </a:t>
            </a:r>
            <a:br>
              <a:rPr lang="en-US" sz="2800" b="0" i="0" dirty="0">
                <a:solidFill>
                  <a:srgbClr val="202122"/>
                </a:solidFill>
                <a:effectLst/>
              </a:rPr>
            </a:br>
            <a:endParaRPr lang="en-US" sz="2800" b="0" i="0" dirty="0">
              <a:solidFill>
                <a:srgbClr val="202122"/>
              </a:solidFill>
              <a:effectLst/>
            </a:endParaRPr>
          </a:p>
          <a:p>
            <a:pPr marL="285750" indent="-285750">
              <a:buFont typeface="Arial" panose="020B0604020202020204" pitchFamily="34" charset="0"/>
              <a:buChar char="•"/>
            </a:pPr>
            <a:r>
              <a:rPr lang="en-US" sz="2800" dirty="0">
                <a:solidFill>
                  <a:srgbClr val="212529"/>
                </a:solidFill>
              </a:rPr>
              <a:t>ESG data is information about an organization that can be used by investors and other stakeholders to evaluate the organization’s exposure to—as well as its impact on—various environmental, social, and governance factors. </a:t>
            </a:r>
          </a:p>
          <a:p>
            <a:pPr marL="285750" indent="-285750">
              <a:buFont typeface="Arial" panose="020B0604020202020204" pitchFamily="34" charset="0"/>
              <a:buChar char="•"/>
            </a:pPr>
            <a:endParaRPr lang="en-US" sz="2800" dirty="0">
              <a:solidFill>
                <a:srgbClr val="212529"/>
              </a:solidFill>
            </a:endParaRP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38226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585294" y="-40836"/>
            <a:ext cx="7886700" cy="1325563"/>
          </a:xfrm>
        </p:spPr>
        <p:txBody>
          <a:bodyPr/>
          <a:lstStyle/>
          <a:p>
            <a:r>
              <a:rPr lang="en-US" b="1" dirty="0"/>
              <a:t>Conclusion (cont.)</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5" name="TextBox 4">
            <a:extLst>
              <a:ext uri="{FF2B5EF4-FFF2-40B4-BE49-F238E27FC236}">
                <a16:creationId xmlns:a16="http://schemas.microsoft.com/office/drawing/2014/main" id="{C0324032-BC49-BBF4-9336-B815E3ACE65C}"/>
              </a:ext>
            </a:extLst>
          </p:cNvPr>
          <p:cNvSpPr txBox="1"/>
          <p:nvPr/>
        </p:nvSpPr>
        <p:spPr>
          <a:xfrm>
            <a:off x="1781504" y="1768463"/>
            <a:ext cx="6526924" cy="369332"/>
          </a:xfrm>
          <a:prstGeom prst="rect">
            <a:avLst/>
          </a:prstGeom>
          <a:noFill/>
        </p:spPr>
        <p:txBody>
          <a:bodyPr wrap="square" rtlCol="0">
            <a:spAutoFit/>
          </a:bodyPr>
          <a:lstStyle/>
          <a:p>
            <a:r>
              <a:rPr lang="en-US" b="1" i="0" dirty="0">
                <a:effectLst/>
                <a:latin typeface="Helvetica Neue"/>
              </a:rPr>
              <a:t> </a:t>
            </a:r>
            <a:endParaRPr lang="en-US" dirty="0"/>
          </a:p>
        </p:txBody>
      </p:sp>
      <p:sp>
        <p:nvSpPr>
          <p:cNvPr id="2" name="TextBox 1">
            <a:extLst>
              <a:ext uri="{FF2B5EF4-FFF2-40B4-BE49-F238E27FC236}">
                <a16:creationId xmlns:a16="http://schemas.microsoft.com/office/drawing/2014/main" id="{B24BCAF9-F5C7-A71F-039E-963096E5E768}"/>
              </a:ext>
            </a:extLst>
          </p:cNvPr>
          <p:cNvSpPr txBox="1"/>
          <p:nvPr/>
        </p:nvSpPr>
        <p:spPr>
          <a:xfrm>
            <a:off x="672006" y="682412"/>
            <a:ext cx="7843344" cy="2677656"/>
          </a:xfrm>
          <a:prstGeom prst="rect">
            <a:avLst/>
          </a:prstGeom>
          <a:noFill/>
        </p:spPr>
        <p:txBody>
          <a:bodyPr wrap="square" rtlCol="0">
            <a:spAutoFit/>
          </a:bodyPr>
          <a:lstStyle/>
          <a:p>
            <a:endParaRPr lang="en-US" sz="2800" dirty="0">
              <a:solidFill>
                <a:srgbClr val="212529"/>
              </a:solidFill>
            </a:endParaRPr>
          </a:p>
          <a:p>
            <a:pPr marL="285750" indent="-285750">
              <a:buFont typeface="Arial" panose="020B0604020202020204" pitchFamily="34" charset="0"/>
              <a:buChar char="•"/>
            </a:pPr>
            <a:endParaRPr lang="en-US" sz="2800" dirty="0">
              <a:solidFill>
                <a:srgbClr val="212529"/>
              </a:solidFill>
            </a:endParaRPr>
          </a:p>
          <a:p>
            <a:pPr marL="285750" indent="-285750">
              <a:buFont typeface="Arial" panose="020B0604020202020204" pitchFamily="34" charset="0"/>
              <a:buChar char="•"/>
            </a:pPr>
            <a:r>
              <a:rPr lang="en-US" sz="2800" dirty="0">
                <a:solidFill>
                  <a:srgbClr val="212529"/>
                </a:solidFill>
              </a:rPr>
              <a:t>Some of the challenges of using ESG data include: (1) reliability of sources; (2) data changing over time; (3) l</a:t>
            </a:r>
            <a:r>
              <a:rPr lang="en-US" sz="2800" dirty="0"/>
              <a:t>ack of transparency and consistency in methods; and (4) possible rater bias. </a:t>
            </a:r>
          </a:p>
        </p:txBody>
      </p:sp>
    </p:spTree>
    <p:extLst>
      <p:ext uri="{BB962C8B-B14F-4D97-AF65-F5344CB8AC3E}">
        <p14:creationId xmlns:p14="http://schemas.microsoft.com/office/powerpoint/2010/main" val="134329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562149" y="264532"/>
            <a:ext cx="8433780" cy="1325563"/>
          </a:xfrm>
        </p:spPr>
        <p:txBody>
          <a:bodyPr/>
          <a:lstStyle/>
          <a:p>
            <a:r>
              <a:rPr lang="en-US" b="1" dirty="0"/>
              <a:t>What is ESG Data? </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125FC9E4-B5A6-1236-A7FB-A42B62F4A4A5}"/>
              </a:ext>
            </a:extLst>
          </p:cNvPr>
          <p:cNvSpPr txBox="1"/>
          <p:nvPr/>
        </p:nvSpPr>
        <p:spPr>
          <a:xfrm>
            <a:off x="628650" y="1695087"/>
            <a:ext cx="8218278" cy="3970318"/>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202122"/>
                </a:solidFill>
                <a:effectLst/>
              </a:rPr>
              <a:t>ESG data </a:t>
            </a:r>
            <a:r>
              <a:rPr lang="en-US" sz="2800" dirty="0">
                <a:solidFill>
                  <a:srgbClr val="202122"/>
                </a:solidFill>
              </a:rPr>
              <a:t>consists of </a:t>
            </a:r>
            <a:r>
              <a:rPr lang="en-US" sz="2800" b="0" i="0" dirty="0">
                <a:solidFill>
                  <a:srgbClr val="202122"/>
                </a:solidFill>
                <a:effectLst/>
              </a:rPr>
              <a:t>information about a company’s </a:t>
            </a:r>
            <a:r>
              <a:rPr lang="en-US" sz="2800" b="0" i="1" dirty="0">
                <a:solidFill>
                  <a:srgbClr val="202122"/>
                </a:solidFill>
                <a:effectLst/>
              </a:rPr>
              <a:t>management </a:t>
            </a:r>
            <a:r>
              <a:rPr lang="en-US" sz="2800" b="0" i="0" dirty="0">
                <a:solidFill>
                  <a:srgbClr val="202122"/>
                </a:solidFill>
                <a:effectLst/>
              </a:rPr>
              <a:t>of ESG issues. </a:t>
            </a:r>
          </a:p>
          <a:p>
            <a:pPr marL="285750" indent="-285750">
              <a:buFont typeface="Arial" panose="020B0604020202020204" pitchFamily="34" charset="0"/>
              <a:buChar char="•"/>
            </a:pPr>
            <a:endParaRPr lang="en-US" sz="2800" b="0" i="0" dirty="0">
              <a:solidFill>
                <a:srgbClr val="202122"/>
              </a:solidFill>
              <a:effectLst/>
            </a:endParaRPr>
          </a:p>
          <a:p>
            <a:pPr marL="285750" indent="-285750">
              <a:buFont typeface="Arial" panose="020B0604020202020204" pitchFamily="34" charset="0"/>
              <a:buChar char="•"/>
            </a:pPr>
            <a:r>
              <a:rPr lang="en-US" sz="2800" b="0" i="0" dirty="0">
                <a:solidFill>
                  <a:srgbClr val="202122"/>
                </a:solidFill>
                <a:effectLst/>
              </a:rPr>
              <a:t>ESG data </a:t>
            </a:r>
            <a:r>
              <a:rPr lang="en-US" sz="2800" dirty="0">
                <a:solidFill>
                  <a:srgbClr val="202122"/>
                </a:solidFill>
              </a:rPr>
              <a:t>can be </a:t>
            </a:r>
            <a:r>
              <a:rPr lang="en-US" sz="2800" b="0" i="0" dirty="0">
                <a:solidFill>
                  <a:srgbClr val="202122"/>
                </a:solidFill>
                <a:effectLst/>
              </a:rPr>
              <a:t>used by investors </a:t>
            </a:r>
            <a:r>
              <a:rPr lang="en-US" sz="2800" dirty="0">
                <a:solidFill>
                  <a:srgbClr val="202122"/>
                </a:solidFill>
              </a:rPr>
              <a:t>to evaluate </a:t>
            </a:r>
            <a:r>
              <a:rPr lang="en-US" sz="2800" b="0" i="0" dirty="0">
                <a:solidFill>
                  <a:srgbClr val="202122"/>
                </a:solidFill>
                <a:effectLst/>
              </a:rPr>
              <a:t>the organization’s </a:t>
            </a:r>
            <a:r>
              <a:rPr lang="en-US" sz="2800" b="0" dirty="0">
                <a:solidFill>
                  <a:srgbClr val="202122"/>
                </a:solidFill>
                <a:effectLst/>
              </a:rPr>
              <a:t>exposure to</a:t>
            </a:r>
            <a:r>
              <a:rPr lang="en-US" sz="2800" b="0" i="0" dirty="0">
                <a:solidFill>
                  <a:srgbClr val="202122"/>
                </a:solidFill>
                <a:effectLst/>
              </a:rPr>
              <a:t>—as well as its </a:t>
            </a:r>
            <a:r>
              <a:rPr lang="en-US" sz="2800" b="0" dirty="0">
                <a:solidFill>
                  <a:srgbClr val="202122"/>
                </a:solidFill>
                <a:effectLst/>
              </a:rPr>
              <a:t>impact on</a:t>
            </a:r>
            <a:r>
              <a:rPr lang="en-US" sz="2800" b="0" i="0" dirty="0">
                <a:solidFill>
                  <a:srgbClr val="202122"/>
                </a:solidFill>
                <a:effectLst/>
              </a:rPr>
              <a:t>—</a:t>
            </a:r>
            <a:r>
              <a:rPr lang="en-US" sz="2800" dirty="0">
                <a:solidFill>
                  <a:srgbClr val="202122"/>
                </a:solidFill>
              </a:rPr>
              <a:t>various </a:t>
            </a:r>
            <a:r>
              <a:rPr lang="en-US" sz="2800" i="0" dirty="0">
                <a:solidFill>
                  <a:srgbClr val="202124"/>
                </a:solidFill>
                <a:effectLst/>
              </a:rPr>
              <a:t>environmental, social, and governance factors. </a:t>
            </a:r>
          </a:p>
          <a:p>
            <a:pPr marL="285750" indent="-285750">
              <a:buFont typeface="Arial" panose="020B0604020202020204" pitchFamily="34" charset="0"/>
              <a:buChar char="•"/>
            </a:pPr>
            <a:endParaRPr lang="en-US" sz="2800" dirty="0">
              <a:solidFill>
                <a:srgbClr val="202124"/>
              </a:solidFill>
            </a:endParaRPr>
          </a:p>
          <a:p>
            <a:pPr marL="285750" indent="-285750">
              <a:buFont typeface="Arial" panose="020B0604020202020204" pitchFamily="34" charset="0"/>
              <a:buChar char="•"/>
            </a:pPr>
            <a:endParaRPr lang="en-US" sz="2800" dirty="0">
              <a:solidFill>
                <a:srgbClr val="202124"/>
              </a:solidFill>
            </a:endParaRPr>
          </a:p>
        </p:txBody>
      </p:sp>
    </p:spTree>
    <p:extLst>
      <p:ext uri="{BB962C8B-B14F-4D97-AF65-F5344CB8AC3E}">
        <p14:creationId xmlns:p14="http://schemas.microsoft.com/office/powerpoint/2010/main" val="241629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562149" y="264532"/>
            <a:ext cx="8433780" cy="1325563"/>
          </a:xfrm>
        </p:spPr>
        <p:txBody>
          <a:bodyPr/>
          <a:lstStyle/>
          <a:p>
            <a:r>
              <a:rPr lang="en-US" b="1" dirty="0"/>
              <a:t>Many Uses of ESG Data </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125FC9E4-B5A6-1236-A7FB-A42B62F4A4A5}"/>
              </a:ext>
            </a:extLst>
          </p:cNvPr>
          <p:cNvSpPr txBox="1"/>
          <p:nvPr/>
        </p:nvSpPr>
        <p:spPr>
          <a:xfrm>
            <a:off x="510158" y="1494077"/>
            <a:ext cx="8218278"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202124"/>
                </a:solidFill>
              </a:rPr>
              <a:t>Many investors today ask, “Does a company with a good ESG score perform better than an otherwise similar peer company?”</a:t>
            </a:r>
            <a:endParaRPr lang="en-US" sz="2800" i="0" dirty="0">
              <a:solidFill>
                <a:srgbClr val="202124"/>
              </a:solidFill>
              <a:effectLst/>
            </a:endParaRPr>
          </a:p>
          <a:p>
            <a:pPr marL="457200" indent="-457200">
              <a:buFont typeface="Arial" panose="020B0604020202020204" pitchFamily="34" charset="0"/>
              <a:buChar char="•"/>
            </a:pPr>
            <a:endParaRPr lang="en-US" sz="2800" dirty="0">
              <a:solidFill>
                <a:srgbClr val="202124"/>
              </a:solidFill>
            </a:endParaRPr>
          </a:p>
          <a:p>
            <a:pPr marL="457200" indent="-457200">
              <a:buFont typeface="Arial" panose="020B0604020202020204" pitchFamily="34" charset="0"/>
              <a:buChar char="•"/>
            </a:pPr>
            <a:r>
              <a:rPr lang="en-US" sz="2800" dirty="0">
                <a:solidFill>
                  <a:srgbClr val="202124"/>
                </a:solidFill>
              </a:rPr>
              <a:t>ESG data is commonly used by investors as a factor that may help determine whether their investment will produce </a:t>
            </a:r>
            <a:r>
              <a:rPr lang="en-US" sz="2800" i="1" dirty="0">
                <a:solidFill>
                  <a:srgbClr val="202124"/>
                </a:solidFill>
              </a:rPr>
              <a:t>sustainable</a:t>
            </a:r>
            <a:r>
              <a:rPr lang="en-US" sz="2800" dirty="0">
                <a:solidFill>
                  <a:srgbClr val="202124"/>
                </a:solidFill>
              </a:rPr>
              <a:t>, long-term financial returns</a:t>
            </a:r>
          </a:p>
          <a:p>
            <a:pPr marL="285750" indent="-285750">
              <a:buFont typeface="Arial" panose="020B0604020202020204" pitchFamily="34" charset="0"/>
              <a:buChar char="•"/>
            </a:pPr>
            <a:endParaRPr lang="en-US" sz="2800" i="0" dirty="0">
              <a:solidFill>
                <a:srgbClr val="202124"/>
              </a:solidFill>
              <a:effectLst/>
            </a:endParaRPr>
          </a:p>
          <a:p>
            <a:pPr marL="285750" indent="-285750">
              <a:buFont typeface="Arial" panose="020B0604020202020204" pitchFamily="34" charset="0"/>
              <a:buChar char="•"/>
            </a:pPr>
            <a:endParaRPr lang="en-US" sz="2800" dirty="0">
              <a:solidFill>
                <a:srgbClr val="202124"/>
              </a:solidFill>
            </a:endParaRPr>
          </a:p>
        </p:txBody>
      </p:sp>
    </p:spTree>
    <p:extLst>
      <p:ext uri="{BB962C8B-B14F-4D97-AF65-F5344CB8AC3E}">
        <p14:creationId xmlns:p14="http://schemas.microsoft.com/office/powerpoint/2010/main" val="346263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562149" y="264532"/>
            <a:ext cx="8433780" cy="1325563"/>
          </a:xfrm>
        </p:spPr>
        <p:txBody>
          <a:bodyPr/>
          <a:lstStyle/>
          <a:p>
            <a:r>
              <a:rPr lang="en-US" b="1" dirty="0"/>
              <a:t>Many Uses of ESG Data (cont.) </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125FC9E4-B5A6-1236-A7FB-A42B62F4A4A5}"/>
              </a:ext>
            </a:extLst>
          </p:cNvPr>
          <p:cNvSpPr txBox="1"/>
          <p:nvPr/>
        </p:nvSpPr>
        <p:spPr>
          <a:xfrm>
            <a:off x="562149" y="1161671"/>
            <a:ext cx="8218278" cy="5693866"/>
          </a:xfrm>
          <a:prstGeom prst="rect">
            <a:avLst/>
          </a:prstGeom>
          <a:noFill/>
        </p:spPr>
        <p:txBody>
          <a:bodyPr wrap="square" rtlCol="0">
            <a:spAutoFit/>
          </a:bodyPr>
          <a:lstStyle/>
          <a:p>
            <a:pPr marL="285750" indent="-285750">
              <a:buFont typeface="Arial" panose="020B0604020202020204" pitchFamily="34" charset="0"/>
              <a:buChar char="•"/>
            </a:pPr>
            <a:endParaRPr lang="en-US" sz="2800" dirty="0">
              <a:solidFill>
                <a:srgbClr val="202124"/>
              </a:solidFill>
            </a:endParaRPr>
          </a:p>
          <a:p>
            <a:pPr marL="285750" indent="-285750">
              <a:buFont typeface="Arial" panose="020B0604020202020204" pitchFamily="34" charset="0"/>
              <a:buChar char="•"/>
            </a:pPr>
            <a:r>
              <a:rPr lang="en-US" sz="2800" dirty="0">
                <a:solidFill>
                  <a:srgbClr val="202124"/>
                </a:solidFill>
              </a:rPr>
              <a:t>For example, ESG data can be used by investors to measure the company’s exposure to environmental risks (e.g., climate change) in order to gauge the sustainability of long-term returns. </a:t>
            </a:r>
          </a:p>
          <a:p>
            <a:pPr marL="285750" indent="-285750">
              <a:buFont typeface="Arial" panose="020B0604020202020204" pitchFamily="34" charset="0"/>
              <a:buChar char="•"/>
            </a:pPr>
            <a:endParaRPr lang="en-US" sz="2800" dirty="0">
              <a:solidFill>
                <a:srgbClr val="202124"/>
              </a:solidFill>
            </a:endParaRPr>
          </a:p>
          <a:p>
            <a:pPr marL="285750" indent="-285750">
              <a:buFont typeface="Arial" panose="020B0604020202020204" pitchFamily="34" charset="0"/>
              <a:buChar char="•"/>
            </a:pPr>
            <a:r>
              <a:rPr lang="en-US" sz="2800" dirty="0">
                <a:solidFill>
                  <a:srgbClr val="202124"/>
                </a:solidFill>
              </a:rPr>
              <a:t>ESG data is also used by investors who wish to align their investments with personal or societal values. An example of this may be the company’s impact upon the environment (e.g., its carbon footprint).</a:t>
            </a:r>
          </a:p>
          <a:p>
            <a:pPr marL="285750" indent="-285750">
              <a:buFont typeface="Arial" panose="020B0604020202020204" pitchFamily="34" charset="0"/>
              <a:buChar char="•"/>
            </a:pPr>
            <a:endParaRPr lang="en-US" sz="2800" i="0" dirty="0">
              <a:solidFill>
                <a:srgbClr val="202124"/>
              </a:solidFill>
              <a:effectLst/>
            </a:endParaRPr>
          </a:p>
          <a:p>
            <a:pPr marL="285750" indent="-285750">
              <a:buFont typeface="Arial" panose="020B0604020202020204" pitchFamily="34" charset="0"/>
              <a:buChar char="•"/>
            </a:pPr>
            <a:endParaRPr lang="en-US" sz="2800" i="0" dirty="0">
              <a:solidFill>
                <a:srgbClr val="202124"/>
              </a:solidFill>
              <a:effectLst/>
            </a:endParaRPr>
          </a:p>
          <a:p>
            <a:pPr marL="285750" indent="-285750">
              <a:buFont typeface="Arial" panose="020B0604020202020204" pitchFamily="34" charset="0"/>
              <a:buChar char="•"/>
            </a:pPr>
            <a:endParaRPr lang="en-US" sz="2800" dirty="0">
              <a:solidFill>
                <a:srgbClr val="202124"/>
              </a:solidFill>
            </a:endParaRPr>
          </a:p>
        </p:txBody>
      </p:sp>
    </p:spTree>
    <p:extLst>
      <p:ext uri="{BB962C8B-B14F-4D97-AF65-F5344CB8AC3E}">
        <p14:creationId xmlns:p14="http://schemas.microsoft.com/office/powerpoint/2010/main" val="185931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562149" y="264532"/>
            <a:ext cx="8433780" cy="1325563"/>
          </a:xfrm>
        </p:spPr>
        <p:txBody>
          <a:bodyPr/>
          <a:lstStyle/>
          <a:p>
            <a:r>
              <a:rPr lang="en-US" b="1" dirty="0"/>
              <a:t>Composition of ESG Data</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125FC9E4-B5A6-1236-A7FB-A42B62F4A4A5}"/>
              </a:ext>
            </a:extLst>
          </p:cNvPr>
          <p:cNvSpPr txBox="1"/>
          <p:nvPr/>
        </p:nvSpPr>
        <p:spPr>
          <a:xfrm>
            <a:off x="562149" y="1768463"/>
            <a:ext cx="821827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ESG data providers attempt to capture an organization’s performance on hundreds of specific ESG issues.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Additionally, most of the data providers also summarize the company’s overall performance across environmental, social, and governance issues,  reporting total “ESG ratings” or “ESG scores.” </a:t>
            </a:r>
          </a:p>
        </p:txBody>
      </p:sp>
    </p:spTree>
    <p:extLst>
      <p:ext uri="{BB962C8B-B14F-4D97-AF65-F5344CB8AC3E}">
        <p14:creationId xmlns:p14="http://schemas.microsoft.com/office/powerpoint/2010/main" val="411571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title"/>
          </p:nvPr>
        </p:nvSpPr>
        <p:spPr>
          <a:xfrm>
            <a:off x="473825" y="31887"/>
            <a:ext cx="8041525" cy="1325563"/>
          </a:xfrm>
        </p:spPr>
        <p:txBody>
          <a:bodyPr/>
          <a:lstStyle/>
          <a:p>
            <a:r>
              <a:rPr lang="en-US" b="1" dirty="0"/>
              <a:t>Three Pillars of ESG Data</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F153624C-448E-4FC6-A128-0825A134F4CA}"/>
              </a:ext>
            </a:extLst>
          </p:cNvPr>
          <p:cNvSpPr txBox="1"/>
          <p:nvPr/>
        </p:nvSpPr>
        <p:spPr>
          <a:xfrm>
            <a:off x="242628" y="1699568"/>
            <a:ext cx="2539986" cy="1815882"/>
          </a:xfrm>
          <a:prstGeom prst="rect">
            <a:avLst/>
          </a:prstGeom>
          <a:noFill/>
        </p:spPr>
        <p:txBody>
          <a:bodyPr wrap="square" rtlCol="0">
            <a:spAutoFit/>
          </a:bodyPr>
          <a:lstStyle/>
          <a:p>
            <a:endParaRPr lang="en-US" sz="2800" dirty="0">
              <a:solidFill>
                <a:srgbClr val="202124"/>
              </a:solidFill>
            </a:endParaRPr>
          </a:p>
          <a:p>
            <a:r>
              <a:rPr lang="en-US" sz="2800" dirty="0">
                <a:solidFill>
                  <a:srgbClr val="202124"/>
                </a:solidFill>
              </a:rPr>
              <a:t> </a:t>
            </a:r>
            <a:br>
              <a:rPr lang="en-US" sz="2800" dirty="0">
                <a:solidFill>
                  <a:srgbClr val="202124"/>
                </a:solidFill>
              </a:rPr>
            </a:br>
            <a:br>
              <a:rPr lang="en-US" sz="2800" dirty="0">
                <a:solidFill>
                  <a:srgbClr val="202124"/>
                </a:solidFill>
              </a:rPr>
            </a:br>
            <a:endParaRPr lang="en-US" sz="2800" b="0" i="0" dirty="0">
              <a:solidFill>
                <a:srgbClr val="202124"/>
              </a:solidFill>
              <a:effectLst/>
            </a:endParaRPr>
          </a:p>
        </p:txBody>
      </p:sp>
      <p:sp>
        <p:nvSpPr>
          <p:cNvPr id="5" name="TextBox 4">
            <a:extLst>
              <a:ext uri="{FF2B5EF4-FFF2-40B4-BE49-F238E27FC236}">
                <a16:creationId xmlns:a16="http://schemas.microsoft.com/office/drawing/2014/main" id="{AED68B7E-8524-A3C2-9C9E-5082A58F5591}"/>
              </a:ext>
            </a:extLst>
          </p:cNvPr>
          <p:cNvSpPr txBox="1"/>
          <p:nvPr/>
        </p:nvSpPr>
        <p:spPr>
          <a:xfrm>
            <a:off x="473825" y="1105112"/>
            <a:ext cx="8126265"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best way to understand ESG data is to become familiar with some of the individual factors commonly measured for each of the three categories, or—as they are often referred to—the three “pillars” of data. </a:t>
            </a:r>
          </a:p>
        </p:txBody>
      </p:sp>
      <p:sp>
        <p:nvSpPr>
          <p:cNvPr id="6" name="TextBox 5">
            <a:extLst>
              <a:ext uri="{FF2B5EF4-FFF2-40B4-BE49-F238E27FC236}">
                <a16:creationId xmlns:a16="http://schemas.microsoft.com/office/drawing/2014/main" id="{DBFE3BBC-1707-497A-A4DF-67FE7ECEE20E}"/>
              </a:ext>
            </a:extLst>
          </p:cNvPr>
          <p:cNvSpPr txBox="1"/>
          <p:nvPr/>
        </p:nvSpPr>
        <p:spPr>
          <a:xfrm>
            <a:off x="258393" y="3612574"/>
            <a:ext cx="8557127" cy="430887"/>
          </a:xfrm>
          <a:prstGeom prst="rect">
            <a:avLst/>
          </a:prstGeom>
          <a:solidFill>
            <a:schemeClr val="bg1">
              <a:lumMod val="85000"/>
            </a:schemeClr>
          </a:solidFill>
          <a:ln>
            <a:solidFill>
              <a:schemeClr val="tx1"/>
            </a:solidFill>
          </a:ln>
        </p:spPr>
        <p:txBody>
          <a:bodyPr wrap="square" rtlCol="0">
            <a:spAutoFit/>
          </a:bodyPr>
          <a:lstStyle/>
          <a:p>
            <a:pPr algn="ctr"/>
            <a:r>
              <a:rPr lang="en-US" sz="2200" b="1" dirty="0"/>
              <a:t>ESG Data</a:t>
            </a:r>
          </a:p>
        </p:txBody>
      </p:sp>
      <p:pic>
        <p:nvPicPr>
          <p:cNvPr id="10" name="Graphic 9" descr="Greek Pillar outline">
            <a:extLst>
              <a:ext uri="{FF2B5EF4-FFF2-40B4-BE49-F238E27FC236}">
                <a16:creationId xmlns:a16="http://schemas.microsoft.com/office/drawing/2014/main" id="{57946417-0E45-41E4-B724-BA4AD22A4C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278" y="3961199"/>
            <a:ext cx="1508085" cy="1508085"/>
          </a:xfrm>
          <a:prstGeom prst="rect">
            <a:avLst/>
          </a:prstGeom>
        </p:spPr>
      </p:pic>
      <p:pic>
        <p:nvPicPr>
          <p:cNvPr id="13" name="Graphic 12" descr="Greek Pillar outline">
            <a:extLst>
              <a:ext uri="{FF2B5EF4-FFF2-40B4-BE49-F238E27FC236}">
                <a16:creationId xmlns:a16="http://schemas.microsoft.com/office/drawing/2014/main" id="{0789B51C-0944-399C-65F3-182E20F2FE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0544" y="3973117"/>
            <a:ext cx="1508085" cy="1508085"/>
          </a:xfrm>
          <a:prstGeom prst="rect">
            <a:avLst/>
          </a:prstGeom>
        </p:spPr>
      </p:pic>
      <p:pic>
        <p:nvPicPr>
          <p:cNvPr id="14" name="Graphic 13" descr="Greek Pillar outline">
            <a:extLst>
              <a:ext uri="{FF2B5EF4-FFF2-40B4-BE49-F238E27FC236}">
                <a16:creationId xmlns:a16="http://schemas.microsoft.com/office/drawing/2014/main" id="{41F0A656-104B-C26C-A9A9-51F1D66FB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3637" y="3961199"/>
            <a:ext cx="1508085" cy="1508085"/>
          </a:xfrm>
          <a:prstGeom prst="rect">
            <a:avLst/>
          </a:prstGeom>
        </p:spPr>
      </p:pic>
      <p:sp>
        <p:nvSpPr>
          <p:cNvPr id="15" name="TextBox 14">
            <a:extLst>
              <a:ext uri="{FF2B5EF4-FFF2-40B4-BE49-F238E27FC236}">
                <a16:creationId xmlns:a16="http://schemas.microsoft.com/office/drawing/2014/main" id="{B4D1F8C0-AAF1-81B9-9F4F-55C1CB5CCF42}"/>
              </a:ext>
            </a:extLst>
          </p:cNvPr>
          <p:cNvSpPr txBox="1"/>
          <p:nvPr/>
        </p:nvSpPr>
        <p:spPr>
          <a:xfrm>
            <a:off x="696746" y="5329498"/>
            <a:ext cx="1721223" cy="400110"/>
          </a:xfrm>
          <a:prstGeom prst="rect">
            <a:avLst/>
          </a:prstGeom>
          <a:solidFill>
            <a:schemeClr val="bg1"/>
          </a:solidFill>
        </p:spPr>
        <p:txBody>
          <a:bodyPr wrap="square" rtlCol="0">
            <a:spAutoFit/>
          </a:bodyPr>
          <a:lstStyle/>
          <a:p>
            <a:r>
              <a:rPr lang="en-US" sz="2000" dirty="0"/>
              <a:t>Environmental</a:t>
            </a:r>
          </a:p>
        </p:txBody>
      </p:sp>
      <p:sp>
        <p:nvSpPr>
          <p:cNvPr id="3" name="TextBox 2">
            <a:extLst>
              <a:ext uri="{FF2B5EF4-FFF2-40B4-BE49-F238E27FC236}">
                <a16:creationId xmlns:a16="http://schemas.microsoft.com/office/drawing/2014/main" id="{7B75BBAE-A337-8C6E-BDD2-F95001D45122}"/>
              </a:ext>
            </a:extLst>
          </p:cNvPr>
          <p:cNvSpPr txBox="1"/>
          <p:nvPr/>
        </p:nvSpPr>
        <p:spPr>
          <a:xfrm>
            <a:off x="4104093" y="5329498"/>
            <a:ext cx="989286" cy="400110"/>
          </a:xfrm>
          <a:prstGeom prst="rect">
            <a:avLst/>
          </a:prstGeom>
          <a:noFill/>
        </p:spPr>
        <p:txBody>
          <a:bodyPr wrap="square" rtlCol="0">
            <a:spAutoFit/>
          </a:bodyPr>
          <a:lstStyle/>
          <a:p>
            <a:r>
              <a:rPr lang="en-US" sz="2000" dirty="0"/>
              <a:t>Social</a:t>
            </a:r>
          </a:p>
        </p:txBody>
      </p:sp>
      <p:sp>
        <p:nvSpPr>
          <p:cNvPr id="9" name="TextBox 8">
            <a:extLst>
              <a:ext uri="{FF2B5EF4-FFF2-40B4-BE49-F238E27FC236}">
                <a16:creationId xmlns:a16="http://schemas.microsoft.com/office/drawing/2014/main" id="{24F13752-E642-D7E0-D758-0ACE6673B33D}"/>
              </a:ext>
            </a:extLst>
          </p:cNvPr>
          <p:cNvSpPr txBox="1"/>
          <p:nvPr/>
        </p:nvSpPr>
        <p:spPr>
          <a:xfrm>
            <a:off x="7007772" y="5360276"/>
            <a:ext cx="1439482" cy="369332"/>
          </a:xfrm>
          <a:prstGeom prst="rect">
            <a:avLst/>
          </a:prstGeom>
          <a:noFill/>
        </p:spPr>
        <p:txBody>
          <a:bodyPr wrap="square" rtlCol="0">
            <a:spAutoFit/>
          </a:bodyPr>
          <a:lstStyle/>
          <a:p>
            <a:r>
              <a:rPr lang="en-US" dirty="0"/>
              <a:t>Governance</a:t>
            </a:r>
          </a:p>
        </p:txBody>
      </p:sp>
    </p:spTree>
    <p:extLst>
      <p:ext uri="{BB962C8B-B14F-4D97-AF65-F5344CB8AC3E}">
        <p14:creationId xmlns:p14="http://schemas.microsoft.com/office/powerpoint/2010/main" val="157697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 y="442900"/>
            <a:ext cx="9144000" cy="6415100"/>
          </a:xfrm>
          <a:prstGeom prst="rect">
            <a:avLst/>
          </a:prstGeom>
        </p:spPr>
      </p:pic>
      <p:sp>
        <p:nvSpPr>
          <p:cNvPr id="7" name="Title 6"/>
          <p:cNvSpPr>
            <a:spLocks noGrp="1"/>
          </p:cNvSpPr>
          <p:nvPr>
            <p:ph type="title"/>
          </p:nvPr>
        </p:nvSpPr>
        <p:spPr>
          <a:xfrm>
            <a:off x="473825" y="-253058"/>
            <a:ext cx="8041525" cy="1325563"/>
          </a:xfrm>
        </p:spPr>
        <p:txBody>
          <a:bodyPr/>
          <a:lstStyle/>
          <a:p>
            <a:r>
              <a:rPr lang="en-US" b="1" dirty="0"/>
              <a:t>Environmental Data</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F153624C-448E-4FC6-A128-0825A134F4CA}"/>
              </a:ext>
            </a:extLst>
          </p:cNvPr>
          <p:cNvSpPr txBox="1"/>
          <p:nvPr/>
        </p:nvSpPr>
        <p:spPr>
          <a:xfrm>
            <a:off x="473825" y="1699568"/>
            <a:ext cx="8676928" cy="1815882"/>
          </a:xfrm>
          <a:prstGeom prst="rect">
            <a:avLst/>
          </a:prstGeom>
          <a:noFill/>
        </p:spPr>
        <p:txBody>
          <a:bodyPr wrap="square" rtlCol="0">
            <a:spAutoFit/>
          </a:bodyPr>
          <a:lstStyle/>
          <a:p>
            <a:endParaRPr lang="en-US" sz="2800" dirty="0">
              <a:solidFill>
                <a:srgbClr val="202124"/>
              </a:solidFill>
            </a:endParaRPr>
          </a:p>
          <a:p>
            <a:r>
              <a:rPr lang="en-US" sz="2800" dirty="0">
                <a:solidFill>
                  <a:srgbClr val="202124"/>
                </a:solidFill>
              </a:rPr>
              <a:t> </a:t>
            </a:r>
            <a:br>
              <a:rPr lang="en-US" sz="2800" dirty="0">
                <a:solidFill>
                  <a:srgbClr val="202124"/>
                </a:solidFill>
              </a:rPr>
            </a:br>
            <a:br>
              <a:rPr lang="en-US" sz="2800" dirty="0">
                <a:solidFill>
                  <a:srgbClr val="202124"/>
                </a:solidFill>
              </a:rPr>
            </a:br>
            <a:endParaRPr lang="en-US" sz="2800" b="0" i="0" dirty="0">
              <a:solidFill>
                <a:srgbClr val="202124"/>
              </a:solidFill>
              <a:effectLst/>
            </a:endParaRPr>
          </a:p>
        </p:txBody>
      </p:sp>
      <p:graphicFrame>
        <p:nvGraphicFramePr>
          <p:cNvPr id="3" name="Diagram 2">
            <a:extLst>
              <a:ext uri="{FF2B5EF4-FFF2-40B4-BE49-F238E27FC236}">
                <a16:creationId xmlns:a16="http://schemas.microsoft.com/office/drawing/2014/main" id="{3ED24165-0C0A-03D4-FDF3-D3CE39CCCD11}"/>
              </a:ext>
            </a:extLst>
          </p:cNvPr>
          <p:cNvGraphicFramePr/>
          <p:nvPr>
            <p:extLst>
              <p:ext uri="{D42A27DB-BD31-4B8C-83A1-F6EECF244321}">
                <p14:modId xmlns:p14="http://schemas.microsoft.com/office/powerpoint/2010/main" val="134781833"/>
              </p:ext>
            </p:extLst>
          </p:nvPr>
        </p:nvGraphicFramePr>
        <p:xfrm>
          <a:off x="3659333" y="442900"/>
          <a:ext cx="6213541" cy="5142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5F927C3-B002-F0B1-4A71-2B072C876F0F}"/>
              </a:ext>
            </a:extLst>
          </p:cNvPr>
          <p:cNvSpPr txBox="1"/>
          <p:nvPr/>
        </p:nvSpPr>
        <p:spPr>
          <a:xfrm>
            <a:off x="193128" y="1665291"/>
            <a:ext cx="437887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Environmental data represents the policies and decisions an organization makes regarding its impact upon the planet.</a:t>
            </a:r>
            <a:br>
              <a:rPr lang="en-US" sz="2800" dirty="0"/>
            </a:br>
            <a:r>
              <a:rPr lang="en-US" sz="2800" dirty="0"/>
              <a:t> </a:t>
            </a:r>
          </a:p>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40124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 y="442900"/>
            <a:ext cx="9144000" cy="6415100"/>
          </a:xfrm>
          <a:prstGeom prst="rect">
            <a:avLst/>
          </a:prstGeom>
        </p:spPr>
      </p:pic>
      <p:sp>
        <p:nvSpPr>
          <p:cNvPr id="7" name="Title 6"/>
          <p:cNvSpPr>
            <a:spLocks noGrp="1"/>
          </p:cNvSpPr>
          <p:nvPr>
            <p:ph type="title"/>
          </p:nvPr>
        </p:nvSpPr>
        <p:spPr>
          <a:xfrm>
            <a:off x="473825" y="-253058"/>
            <a:ext cx="8041525" cy="1325563"/>
          </a:xfrm>
        </p:spPr>
        <p:txBody>
          <a:bodyPr/>
          <a:lstStyle/>
          <a:p>
            <a:r>
              <a:rPr lang="en-US" b="1" dirty="0"/>
              <a:t>Environmental Data</a:t>
            </a:r>
          </a:p>
        </p:txBody>
      </p:sp>
      <p:sp>
        <p:nvSpPr>
          <p:cNvPr id="8" name="Content Placeholder 7"/>
          <p:cNvSpPr>
            <a:spLocks noGrp="1"/>
          </p:cNvSpPr>
          <p:nvPr>
            <p:ph idx="1"/>
          </p:nvPr>
        </p:nvSpPr>
        <p:spPr>
          <a:xfrm>
            <a:off x="628650" y="1771005"/>
            <a:ext cx="7886700" cy="4086797"/>
          </a:xfrm>
        </p:spPr>
        <p:txBody>
          <a:bodyPr/>
          <a:lstStyle/>
          <a:p>
            <a:endParaRPr lang="en-US" dirty="0"/>
          </a:p>
          <a:p>
            <a:endParaRPr lang="en-US" dirty="0"/>
          </a:p>
          <a:p>
            <a:endParaRPr lang="en-US" dirty="0"/>
          </a:p>
        </p:txBody>
      </p:sp>
      <p:sp>
        <p:nvSpPr>
          <p:cNvPr id="2" name="TextBox 1">
            <a:extLst>
              <a:ext uri="{FF2B5EF4-FFF2-40B4-BE49-F238E27FC236}">
                <a16:creationId xmlns:a16="http://schemas.microsoft.com/office/drawing/2014/main" id="{F153624C-448E-4FC6-A128-0825A134F4CA}"/>
              </a:ext>
            </a:extLst>
          </p:cNvPr>
          <p:cNvSpPr txBox="1"/>
          <p:nvPr/>
        </p:nvSpPr>
        <p:spPr>
          <a:xfrm>
            <a:off x="473825" y="1699568"/>
            <a:ext cx="8676928" cy="1815882"/>
          </a:xfrm>
          <a:prstGeom prst="rect">
            <a:avLst/>
          </a:prstGeom>
          <a:noFill/>
        </p:spPr>
        <p:txBody>
          <a:bodyPr wrap="square" rtlCol="0">
            <a:spAutoFit/>
          </a:bodyPr>
          <a:lstStyle/>
          <a:p>
            <a:endParaRPr lang="en-US" sz="2800" dirty="0">
              <a:solidFill>
                <a:srgbClr val="202124"/>
              </a:solidFill>
            </a:endParaRPr>
          </a:p>
          <a:p>
            <a:r>
              <a:rPr lang="en-US" sz="2800" dirty="0">
                <a:solidFill>
                  <a:srgbClr val="202124"/>
                </a:solidFill>
              </a:rPr>
              <a:t> </a:t>
            </a:r>
            <a:br>
              <a:rPr lang="en-US" sz="2800" dirty="0">
                <a:solidFill>
                  <a:srgbClr val="202124"/>
                </a:solidFill>
              </a:rPr>
            </a:br>
            <a:br>
              <a:rPr lang="en-US" sz="2800" dirty="0">
                <a:solidFill>
                  <a:srgbClr val="202124"/>
                </a:solidFill>
              </a:rPr>
            </a:br>
            <a:endParaRPr lang="en-US" sz="2800" b="0" i="0" dirty="0">
              <a:solidFill>
                <a:srgbClr val="202124"/>
              </a:solidFill>
              <a:effectLst/>
            </a:endParaRPr>
          </a:p>
        </p:txBody>
      </p:sp>
      <p:graphicFrame>
        <p:nvGraphicFramePr>
          <p:cNvPr id="3" name="Diagram 2">
            <a:extLst>
              <a:ext uri="{FF2B5EF4-FFF2-40B4-BE49-F238E27FC236}">
                <a16:creationId xmlns:a16="http://schemas.microsoft.com/office/drawing/2014/main" id="{3ED24165-0C0A-03D4-FDF3-D3CE39CCCD11}"/>
              </a:ext>
            </a:extLst>
          </p:cNvPr>
          <p:cNvGraphicFramePr/>
          <p:nvPr/>
        </p:nvGraphicFramePr>
        <p:xfrm>
          <a:off x="3659333" y="442900"/>
          <a:ext cx="6213541" cy="5142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5F927C3-B002-F0B1-4A71-2B072C876F0F}"/>
              </a:ext>
            </a:extLst>
          </p:cNvPr>
          <p:cNvSpPr txBox="1"/>
          <p:nvPr/>
        </p:nvSpPr>
        <p:spPr>
          <a:xfrm>
            <a:off x="299546" y="1315643"/>
            <a:ext cx="437887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Environmental data also includes the organization’s management of vulnerabilities to the changing environment, and may include opportunities for sustainable solutions.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9904423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47806</TotalTime>
  <Words>1228</Words>
  <Application>Microsoft Office PowerPoint</Application>
  <PresentationFormat>On-screen Show (4:3)</PresentationFormat>
  <Paragraphs>186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Helvetica Neue</vt:lpstr>
      <vt:lpstr>NexusSansWebPro</vt:lpstr>
      <vt:lpstr>Roboto</vt:lpstr>
      <vt:lpstr>Söhne</vt:lpstr>
      <vt:lpstr>Symbol</vt:lpstr>
      <vt:lpstr>Office Theme</vt:lpstr>
      <vt:lpstr>PowerPoint Presentation</vt:lpstr>
      <vt:lpstr>Learning Objectives</vt:lpstr>
      <vt:lpstr>What is ESG Data? </vt:lpstr>
      <vt:lpstr>Many Uses of ESG Data </vt:lpstr>
      <vt:lpstr>Many Uses of ESG Data (cont.) </vt:lpstr>
      <vt:lpstr>Composition of ESG Data</vt:lpstr>
      <vt:lpstr>Three Pillars of ESG Data</vt:lpstr>
      <vt:lpstr>Environmental Data</vt:lpstr>
      <vt:lpstr>Environmental Data</vt:lpstr>
      <vt:lpstr>Social Data</vt:lpstr>
      <vt:lpstr>Social Data (cont.)</vt:lpstr>
      <vt:lpstr>Governance Data</vt:lpstr>
      <vt:lpstr>Importance of Industry</vt:lpstr>
      <vt:lpstr>Challenges of ESG Data</vt:lpstr>
      <vt:lpstr>Sources</vt:lpstr>
      <vt:lpstr>Changing Data</vt:lpstr>
      <vt:lpstr>Lack of Transparency </vt:lpstr>
      <vt:lpstr>Lack of Consistency</vt:lpstr>
      <vt:lpstr>Possible Rater Bias</vt:lpstr>
      <vt:lpstr>Possible Rater Bias (cont.)</vt:lpstr>
      <vt:lpstr>Conclusion</vt:lpstr>
      <vt:lpstr>Conclusion (cont.)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Identifiers</dc:title>
  <dc:creator>Flores, Yadira</dc:creator>
  <cp:lastModifiedBy>Obropta, Mary</cp:lastModifiedBy>
  <cp:revision>489</cp:revision>
  <cp:lastPrinted>2023-03-21T18:00:23Z</cp:lastPrinted>
  <dcterms:created xsi:type="dcterms:W3CDTF">2015-09-17T18:26:36Z</dcterms:created>
  <dcterms:modified xsi:type="dcterms:W3CDTF">2023-03-22T19:30:09Z</dcterms:modified>
</cp:coreProperties>
</file>