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ebm" ContentType="video/webm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47"/>
  </p:notesMasterIdLst>
  <p:sldIdLst>
    <p:sldId id="260" r:id="rId2"/>
    <p:sldId id="261" r:id="rId3"/>
    <p:sldId id="263" r:id="rId4"/>
    <p:sldId id="267" r:id="rId5"/>
    <p:sldId id="264" r:id="rId6"/>
    <p:sldId id="265" r:id="rId7"/>
    <p:sldId id="266" r:id="rId8"/>
    <p:sldId id="29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9" r:id="rId18"/>
    <p:sldId id="276" r:id="rId19"/>
    <p:sldId id="277" r:id="rId20"/>
    <p:sldId id="288" r:id="rId21"/>
    <p:sldId id="280" r:id="rId22"/>
    <p:sldId id="290" r:id="rId23"/>
    <p:sldId id="291" r:id="rId24"/>
    <p:sldId id="292" r:id="rId25"/>
    <p:sldId id="293" r:id="rId26"/>
    <p:sldId id="294" r:id="rId27"/>
    <p:sldId id="295" r:id="rId28"/>
    <p:sldId id="281" r:id="rId29"/>
    <p:sldId id="283" r:id="rId30"/>
    <p:sldId id="282" r:id="rId31"/>
    <p:sldId id="289" r:id="rId32"/>
    <p:sldId id="284" r:id="rId33"/>
    <p:sldId id="300" r:id="rId34"/>
    <p:sldId id="285" r:id="rId35"/>
    <p:sldId id="286" r:id="rId36"/>
    <p:sldId id="309" r:id="rId37"/>
    <p:sldId id="308" r:id="rId38"/>
    <p:sldId id="307" r:id="rId39"/>
    <p:sldId id="298" r:id="rId40"/>
    <p:sldId id="299" r:id="rId41"/>
    <p:sldId id="296" r:id="rId42"/>
    <p:sldId id="287" r:id="rId43"/>
    <p:sldId id="306" r:id="rId44"/>
    <p:sldId id="305" r:id="rId45"/>
    <p:sldId id="262" r:id="rId46"/>
  </p:sldIdLst>
  <p:sldSz cx="9144000" cy="6858000" type="screen4x3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7376E4A-DEA1-4839-94CC-7402CEE87382}">
          <p14:sldIdLst>
            <p14:sldId id="260"/>
            <p14:sldId id="261"/>
            <p14:sldId id="263"/>
            <p14:sldId id="267"/>
            <p14:sldId id="264"/>
            <p14:sldId id="265"/>
            <p14:sldId id="266"/>
            <p14:sldId id="29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9"/>
            <p14:sldId id="276"/>
            <p14:sldId id="277"/>
            <p14:sldId id="288"/>
            <p14:sldId id="280"/>
            <p14:sldId id="290"/>
            <p14:sldId id="291"/>
            <p14:sldId id="292"/>
            <p14:sldId id="293"/>
            <p14:sldId id="294"/>
            <p14:sldId id="295"/>
            <p14:sldId id="281"/>
            <p14:sldId id="283"/>
            <p14:sldId id="282"/>
            <p14:sldId id="289"/>
            <p14:sldId id="284"/>
            <p14:sldId id="300"/>
            <p14:sldId id="285"/>
            <p14:sldId id="286"/>
            <p14:sldId id="309"/>
            <p14:sldId id="308"/>
            <p14:sldId id="307"/>
            <p14:sldId id="298"/>
            <p14:sldId id="299"/>
            <p14:sldId id="296"/>
            <p14:sldId id="287"/>
            <p14:sldId id="306"/>
            <p14:sldId id="305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0CE69"/>
    <a:srgbClr val="B7E08B"/>
    <a:srgbClr val="E39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 autoAdjust="0"/>
    <p:restoredTop sz="94616" autoAdjust="0"/>
  </p:normalViewPr>
  <p:slideViewPr>
    <p:cSldViewPr snapToGrid="0">
      <p:cViewPr varScale="1">
        <p:scale>
          <a:sx n="116" d="100"/>
          <a:sy n="116" d="100"/>
        </p:scale>
        <p:origin x="8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FCE4A-AADA-4A08-B563-162B34043F00}" type="datetimeFigureOut">
              <a:t>24.06.2024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199AB-22D9-47DC-95EE-3214FBA6CE5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379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199AB-22D9-47DC-95EE-3214FBA6CE5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091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910226" y="75009"/>
            <a:ext cx="8233774" cy="449315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913441" y="4632325"/>
            <a:ext cx="8077200" cy="1122363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5153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olie mit 2 Grafi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0"/>
          </p:nvPr>
        </p:nvSpPr>
        <p:spPr>
          <a:xfrm>
            <a:off x="889000" y="1748366"/>
            <a:ext cx="3863238" cy="3543301"/>
          </a:xfrm>
        </p:spPr>
        <p:txBody>
          <a:bodyPr>
            <a:normAutofit/>
          </a:bodyPr>
          <a:lstStyle>
            <a:lvl1pPr>
              <a:lnSpc>
                <a:spcPts val="2200"/>
              </a:lnSpc>
              <a:defRPr sz="14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903818" y="724448"/>
            <a:ext cx="8057620" cy="875752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3"/>
          </p:nvPr>
        </p:nvSpPr>
        <p:spPr>
          <a:xfrm>
            <a:off x="888999" y="5353574"/>
            <a:ext cx="3863239" cy="288768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883594" y="5291667"/>
            <a:ext cx="387690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uppierung 1"/>
          <p:cNvGrpSpPr/>
          <p:nvPr userDrawn="1"/>
        </p:nvGrpSpPr>
        <p:grpSpPr>
          <a:xfrm>
            <a:off x="5094947" y="1738313"/>
            <a:ext cx="3874673" cy="347131"/>
            <a:chOff x="875127" y="1738313"/>
            <a:chExt cx="3971755" cy="347131"/>
          </a:xfrm>
        </p:grpSpPr>
        <p:cxnSp>
          <p:nvCxnSpPr>
            <p:cNvPr id="17" name="Gerade Verbindung 16"/>
            <p:cNvCxnSpPr/>
            <p:nvPr userDrawn="1"/>
          </p:nvCxnSpPr>
          <p:spPr>
            <a:xfrm>
              <a:off x="875127" y="1738313"/>
              <a:ext cx="3963288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883594" y="2085444"/>
              <a:ext cx="3963288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Inhaltsplatzhalter 2"/>
          <p:cNvSpPr>
            <a:spLocks noGrp="1"/>
          </p:cNvSpPr>
          <p:nvPr>
            <p:ph idx="14"/>
          </p:nvPr>
        </p:nvSpPr>
        <p:spPr>
          <a:xfrm>
            <a:off x="5103206" y="1748366"/>
            <a:ext cx="3858231" cy="3543301"/>
          </a:xfrm>
        </p:spPr>
        <p:txBody>
          <a:bodyPr>
            <a:normAutofit/>
          </a:bodyPr>
          <a:lstStyle>
            <a:lvl1pPr>
              <a:lnSpc>
                <a:spcPts val="2200"/>
              </a:lnSpc>
              <a:defRPr sz="14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de-DE"/>
          </a:p>
        </p:txBody>
      </p:sp>
      <p:sp>
        <p:nvSpPr>
          <p:cNvPr id="25" name="Textplatzhalter 2"/>
          <p:cNvSpPr>
            <a:spLocks noGrp="1"/>
          </p:cNvSpPr>
          <p:nvPr>
            <p:ph type="body" idx="15"/>
          </p:nvPr>
        </p:nvSpPr>
        <p:spPr>
          <a:xfrm>
            <a:off x="5087941" y="5353574"/>
            <a:ext cx="3873420" cy="288768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26" name="Gerade Verbindung 25"/>
          <p:cNvCxnSpPr/>
          <p:nvPr userDrawn="1"/>
        </p:nvCxnSpPr>
        <p:spPr>
          <a:xfrm>
            <a:off x="5103207" y="5291667"/>
            <a:ext cx="386641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platzhalter 2"/>
          <p:cNvSpPr>
            <a:spLocks noGrp="1"/>
          </p:cNvSpPr>
          <p:nvPr>
            <p:ph type="body" idx="16"/>
          </p:nvPr>
        </p:nvSpPr>
        <p:spPr>
          <a:xfrm>
            <a:off x="914400" y="150123"/>
            <a:ext cx="8047038" cy="215165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grpSp>
        <p:nvGrpSpPr>
          <p:cNvPr id="15" name="Gruppierung 14"/>
          <p:cNvGrpSpPr/>
          <p:nvPr userDrawn="1"/>
        </p:nvGrpSpPr>
        <p:grpSpPr>
          <a:xfrm>
            <a:off x="885825" y="1738313"/>
            <a:ext cx="3874673" cy="347131"/>
            <a:chOff x="875127" y="1738313"/>
            <a:chExt cx="3971755" cy="347131"/>
          </a:xfrm>
        </p:grpSpPr>
        <p:cxnSp>
          <p:nvCxnSpPr>
            <p:cNvPr id="19" name="Gerade Verbindung 18"/>
            <p:cNvCxnSpPr/>
            <p:nvPr userDrawn="1"/>
          </p:nvCxnSpPr>
          <p:spPr>
            <a:xfrm>
              <a:off x="875127" y="1738313"/>
              <a:ext cx="3963288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883594" y="2085444"/>
              <a:ext cx="3963288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974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2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00642" y="1748370"/>
            <a:ext cx="3963458" cy="25124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26" name="Titel 1"/>
          <p:cNvSpPr>
            <a:spLocks noGrp="1"/>
          </p:cNvSpPr>
          <p:nvPr>
            <p:ph type="title"/>
          </p:nvPr>
        </p:nvSpPr>
        <p:spPr>
          <a:xfrm>
            <a:off x="903818" y="724448"/>
            <a:ext cx="8057620" cy="875752"/>
          </a:xfrm>
        </p:spPr>
        <p:txBody>
          <a:bodyPr/>
          <a:lstStyle>
            <a:lvl1pPr>
              <a:defRPr b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888999" y="4260520"/>
            <a:ext cx="3975101" cy="235115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3" name="Textplatzhalter 2"/>
          <p:cNvSpPr>
            <a:spLocks noGrp="1"/>
          </p:cNvSpPr>
          <p:nvPr>
            <p:ph type="body" idx="10"/>
          </p:nvPr>
        </p:nvSpPr>
        <p:spPr>
          <a:xfrm>
            <a:off x="914400" y="150123"/>
            <a:ext cx="8047038" cy="215165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4997980" y="1748370"/>
            <a:ext cx="3963458" cy="25124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4986337" y="4260520"/>
            <a:ext cx="3975101" cy="235115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73091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00642" y="1748370"/>
            <a:ext cx="2583921" cy="25124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26" name="Titel 1"/>
          <p:cNvSpPr>
            <a:spLocks noGrp="1"/>
          </p:cNvSpPr>
          <p:nvPr>
            <p:ph type="title"/>
          </p:nvPr>
        </p:nvSpPr>
        <p:spPr>
          <a:xfrm>
            <a:off x="903818" y="724448"/>
            <a:ext cx="8057620" cy="875752"/>
          </a:xfrm>
        </p:spPr>
        <p:txBody>
          <a:bodyPr/>
          <a:lstStyle>
            <a:lvl1pPr>
              <a:defRPr b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889000" y="4260520"/>
            <a:ext cx="2595564" cy="235115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3" name="Textplatzhalter 2"/>
          <p:cNvSpPr>
            <a:spLocks noGrp="1"/>
          </p:cNvSpPr>
          <p:nvPr>
            <p:ph type="body" idx="10"/>
          </p:nvPr>
        </p:nvSpPr>
        <p:spPr>
          <a:xfrm>
            <a:off x="914400" y="150123"/>
            <a:ext cx="8047038" cy="215165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3639080" y="1748040"/>
            <a:ext cx="2577570" cy="25124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3639080" y="4260520"/>
            <a:ext cx="2577570" cy="235115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6364818" y="1748040"/>
            <a:ext cx="2596620" cy="25124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6364818" y="4260520"/>
            <a:ext cx="2596620" cy="235115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79386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6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00641" y="711200"/>
            <a:ext cx="2583921" cy="199161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33" name="Textplatzhalter 2"/>
          <p:cNvSpPr>
            <a:spLocks noGrp="1"/>
          </p:cNvSpPr>
          <p:nvPr>
            <p:ph type="body" idx="10"/>
          </p:nvPr>
        </p:nvSpPr>
        <p:spPr>
          <a:xfrm>
            <a:off x="914400" y="150123"/>
            <a:ext cx="8047038" cy="215165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888999" y="2802461"/>
            <a:ext cx="2595563" cy="235115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5"/>
          </p:nvPr>
        </p:nvSpPr>
        <p:spPr>
          <a:xfrm>
            <a:off x="3643841" y="711200"/>
            <a:ext cx="2583921" cy="199161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11" name="Textplatzhalter 2"/>
          <p:cNvSpPr>
            <a:spLocks noGrp="1"/>
          </p:cNvSpPr>
          <p:nvPr>
            <p:ph type="body" idx="16"/>
          </p:nvPr>
        </p:nvSpPr>
        <p:spPr>
          <a:xfrm>
            <a:off x="3632199" y="2802461"/>
            <a:ext cx="2595563" cy="235115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idx="17"/>
          </p:nvPr>
        </p:nvSpPr>
        <p:spPr>
          <a:xfrm>
            <a:off x="6377517" y="711200"/>
            <a:ext cx="2583921" cy="199161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6365875" y="2802461"/>
            <a:ext cx="2595563" cy="235115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idx="19"/>
          </p:nvPr>
        </p:nvSpPr>
        <p:spPr>
          <a:xfrm>
            <a:off x="900641" y="3181515"/>
            <a:ext cx="2583921" cy="199161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15" name="Textplatzhalter 2"/>
          <p:cNvSpPr>
            <a:spLocks noGrp="1"/>
          </p:cNvSpPr>
          <p:nvPr>
            <p:ph type="body" idx="20"/>
          </p:nvPr>
        </p:nvSpPr>
        <p:spPr>
          <a:xfrm>
            <a:off x="888999" y="5272776"/>
            <a:ext cx="2595563" cy="235115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21"/>
          </p:nvPr>
        </p:nvSpPr>
        <p:spPr>
          <a:xfrm>
            <a:off x="3643841" y="3181515"/>
            <a:ext cx="2583921" cy="199161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17" name="Textplatzhalter 2"/>
          <p:cNvSpPr>
            <a:spLocks noGrp="1"/>
          </p:cNvSpPr>
          <p:nvPr>
            <p:ph type="body" idx="22"/>
          </p:nvPr>
        </p:nvSpPr>
        <p:spPr>
          <a:xfrm>
            <a:off x="3632199" y="5272776"/>
            <a:ext cx="2595563" cy="235115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idx="23"/>
          </p:nvPr>
        </p:nvSpPr>
        <p:spPr>
          <a:xfrm>
            <a:off x="6377517" y="3181515"/>
            <a:ext cx="2583921" cy="199161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19" name="Textplatzhalter 2"/>
          <p:cNvSpPr>
            <a:spLocks noGrp="1"/>
          </p:cNvSpPr>
          <p:nvPr>
            <p:ph type="body" idx="24"/>
          </p:nvPr>
        </p:nvSpPr>
        <p:spPr>
          <a:xfrm>
            <a:off x="6365875" y="5272776"/>
            <a:ext cx="2595563" cy="235115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0823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 Titelseite mit klein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13440" y="85065"/>
            <a:ext cx="8230560" cy="3055937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913440" y="3187700"/>
            <a:ext cx="8078787" cy="129698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25" name="Textplatzhalter 15"/>
          <p:cNvSpPr>
            <a:spLocks noGrp="1"/>
          </p:cNvSpPr>
          <p:nvPr>
            <p:ph type="body" sz="quarter" idx="12"/>
          </p:nvPr>
        </p:nvSpPr>
        <p:spPr>
          <a:xfrm>
            <a:off x="922965" y="4484688"/>
            <a:ext cx="8069263" cy="1281112"/>
          </a:xfr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buFontTx/>
              <a:buNone/>
              <a:defRPr sz="1800" b="0" i="0">
                <a:latin typeface="+mj-lt"/>
              </a:defRPr>
            </a:lvl1pPr>
            <a:lvl2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2pPr>
            <a:lvl3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3pPr>
            <a:lvl4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4pPr>
            <a:lvl5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195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seit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901699" y="1757358"/>
            <a:ext cx="8069263" cy="4008442"/>
          </a:xfr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2400" b="0" i="0">
                <a:latin typeface="+mn-lt"/>
              </a:defRPr>
            </a:lvl1pPr>
            <a:lvl2pPr marL="684000" indent="-342000">
              <a:lnSpc>
                <a:spcPct val="100000"/>
              </a:lnSpc>
              <a:buFont typeface="Arial" panose="020B0604020202020204" pitchFamily="34" charset="0"/>
              <a:buChar char="•"/>
              <a:defRPr sz="2400" b="0" i="0">
                <a:latin typeface="+mn-lt"/>
              </a:defRPr>
            </a:lvl2pPr>
            <a:lvl3pPr marL="1026000" indent="-342900">
              <a:lnSpc>
                <a:spcPts val="1680"/>
              </a:lnSpc>
              <a:buFont typeface="Arial" panose="020B0604020202020204" pitchFamily="34" charset="0"/>
              <a:buChar char="•"/>
              <a:defRPr sz="2400" b="0" i="0">
                <a:latin typeface="+mn-lt"/>
              </a:defRPr>
            </a:lvl3pPr>
            <a:lvl4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4pPr>
            <a:lvl5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8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903818" y="724448"/>
            <a:ext cx="8057620" cy="8757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>
              <a:buFont typeface="+mj-lt"/>
              <a:buNone/>
              <a:defRPr sz="3200"/>
            </a:lvl1pPr>
          </a:lstStyle>
          <a:p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93323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Folie mi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903818" y="724448"/>
            <a:ext cx="8057620" cy="8757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idx="1"/>
          </p:nvPr>
        </p:nvSpPr>
        <p:spPr>
          <a:xfrm>
            <a:off x="898771" y="1758297"/>
            <a:ext cx="8062667" cy="39884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lnSpc>
                <a:spcPct val="100000"/>
              </a:lnSpc>
              <a:defRPr sz="2400">
                <a:latin typeface="+mn-lt"/>
              </a:defRPr>
            </a:lvl1pPr>
            <a:lvl2pPr>
              <a:lnSpc>
                <a:spcPct val="100000"/>
              </a:lnSpc>
              <a:defRPr sz="2400" b="0">
                <a:latin typeface="+mn-lt"/>
              </a:defRPr>
            </a:lvl2pPr>
            <a:lvl3pPr marL="324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200" b="0">
                <a:latin typeface="+mn-lt"/>
              </a:defRPr>
            </a:lvl3pPr>
            <a:lvl4pPr>
              <a:lnSpc>
                <a:spcPct val="100000"/>
              </a:lnSpc>
              <a:defRPr sz="2000" b="0">
                <a:latin typeface="+mn-lt"/>
              </a:defRPr>
            </a:lvl4pPr>
            <a:lvl5pPr marL="648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latin typeface="+mn-lt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3" name="Textplatzhalter 2"/>
          <p:cNvSpPr>
            <a:spLocks noGrp="1"/>
          </p:cNvSpPr>
          <p:nvPr>
            <p:ph type="body" idx="10"/>
          </p:nvPr>
        </p:nvSpPr>
        <p:spPr>
          <a:xfrm>
            <a:off x="914400" y="150123"/>
            <a:ext cx="8047038" cy="215165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3672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ild links /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6369050" y="6064250"/>
            <a:ext cx="990600" cy="527050"/>
          </a:xfrm>
        </p:spPr>
        <p:txBody>
          <a:bodyPr>
            <a:normAutofit/>
          </a:bodyPr>
          <a:lstStyle>
            <a:lvl1pPr>
              <a:lnSpc>
                <a:spcPts val="1180"/>
              </a:lnSpc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/>
              <a:t>Partnerlogo</a:t>
            </a:r>
          </a:p>
        </p:txBody>
      </p:sp>
      <p:sp>
        <p:nvSpPr>
          <p:cNvPr id="10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903818" y="724448"/>
            <a:ext cx="8057620" cy="8757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idx="10"/>
          </p:nvPr>
        </p:nvSpPr>
        <p:spPr>
          <a:xfrm>
            <a:off x="914400" y="150123"/>
            <a:ext cx="8047038" cy="215165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901699" y="1757358"/>
            <a:ext cx="3954463" cy="399997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2000" b="0" i="0">
                <a:latin typeface="+mj-lt"/>
              </a:defRPr>
            </a:lvl1pPr>
            <a:lvl2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2pPr>
            <a:lvl3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3pPr>
            <a:lvl4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4pPr>
            <a:lvl5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5"/>
          </p:nvPr>
        </p:nvSpPr>
        <p:spPr>
          <a:xfrm>
            <a:off x="5000625" y="1757358"/>
            <a:ext cx="3954463" cy="399997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2000" b="0" i="0">
                <a:latin typeface="+mj-lt"/>
              </a:defRPr>
            </a:lvl1pPr>
            <a:lvl2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2pPr>
            <a:lvl3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3pPr>
            <a:lvl4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4pPr>
            <a:lvl5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3988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 links /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6369050" y="6064250"/>
            <a:ext cx="990600" cy="527050"/>
          </a:xfrm>
        </p:spPr>
        <p:txBody>
          <a:bodyPr>
            <a:normAutofit/>
          </a:bodyPr>
          <a:lstStyle>
            <a:lvl1pPr>
              <a:lnSpc>
                <a:spcPts val="1180"/>
              </a:lnSpc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/>
              <a:t>Partnerlogo</a:t>
            </a:r>
          </a:p>
        </p:txBody>
      </p:sp>
      <p:sp>
        <p:nvSpPr>
          <p:cNvPr id="10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903818" y="724448"/>
            <a:ext cx="8057620" cy="8757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idx="10"/>
          </p:nvPr>
        </p:nvSpPr>
        <p:spPr>
          <a:xfrm>
            <a:off x="914400" y="150123"/>
            <a:ext cx="8047038" cy="215165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5"/>
          </p:nvPr>
        </p:nvSpPr>
        <p:spPr>
          <a:xfrm>
            <a:off x="5000625" y="1757358"/>
            <a:ext cx="3954463" cy="4090992"/>
          </a:xfrm>
        </p:spPr>
        <p:txBody>
          <a:bodyPr>
            <a:noAutofit/>
          </a:bodyPr>
          <a:lstStyle>
            <a:lvl1pPr marL="0" indent="0">
              <a:lnSpc>
                <a:spcPts val="1750"/>
              </a:lnSpc>
              <a:buFontTx/>
              <a:buNone/>
              <a:defRPr sz="1400" b="0" i="0">
                <a:latin typeface="Arial"/>
              </a:defRPr>
            </a:lvl1pPr>
            <a:lvl2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2pPr>
            <a:lvl3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3pPr>
            <a:lvl4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4pPr>
            <a:lvl5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4997980" y="1748369"/>
            <a:ext cx="3963458" cy="400049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9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1757358"/>
            <a:ext cx="3954463" cy="3991509"/>
          </a:xfr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 b="0" i="0">
                <a:latin typeface="+mj-lt"/>
              </a:defRPr>
            </a:lvl1pPr>
            <a:lvl2pPr marL="0" indent="0">
              <a:lnSpc>
                <a:spcPts val="1680"/>
              </a:lnSpc>
              <a:buFont typeface="Arial" panose="020B0604020202020204" pitchFamily="34" charset="0"/>
              <a:buNone/>
              <a:defRPr sz="1400" b="0" i="0">
                <a:latin typeface="Arial"/>
              </a:defRPr>
            </a:lvl2pPr>
            <a:lvl3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3pPr>
            <a:lvl4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4pPr>
            <a:lvl5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0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74941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Folie mit 1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idx="10"/>
          </p:nvPr>
        </p:nvSpPr>
        <p:spPr>
          <a:xfrm>
            <a:off x="914400" y="150123"/>
            <a:ext cx="8047038" cy="215165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950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mit Unterpunk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903818" y="724448"/>
            <a:ext cx="8057620" cy="875752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0"/>
          </p:nvPr>
        </p:nvSpPr>
        <p:spPr>
          <a:xfrm>
            <a:off x="914400" y="150123"/>
            <a:ext cx="7605713" cy="215165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7582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>
            <a:spLocks noGrp="1"/>
          </p:cNvSpPr>
          <p:nvPr>
            <p:ph type="body" idx="10"/>
          </p:nvPr>
        </p:nvSpPr>
        <p:spPr>
          <a:xfrm>
            <a:off x="914400" y="150123"/>
            <a:ext cx="8047038" cy="215165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1605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03818" y="724448"/>
            <a:ext cx="8057620" cy="87575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8771" y="1758297"/>
            <a:ext cx="8062667" cy="39884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1"/>
            <a:r>
              <a:rPr lang="de-DE" dirty="0"/>
              <a:t>Dritte Ebene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896400" y="6469200"/>
            <a:ext cx="1224957" cy="170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eaLnBrk="0" hangingPunct="0">
              <a:lnSpc>
                <a:spcPts val="1180"/>
              </a:lnSpc>
            </a:pPr>
            <a:r>
              <a:rPr kumimoji="0" lang="de-DE" sz="900" dirty="0">
                <a:solidFill>
                  <a:schemeClr val="tx1"/>
                </a:solidFill>
                <a:latin typeface="+mj-lt"/>
              </a:rPr>
              <a:t>Page:</a:t>
            </a:r>
            <a:r>
              <a:rPr kumimoji="0" lang="de-DE" sz="900" dirty="0">
                <a:solidFill>
                  <a:srgbClr val="000000"/>
                </a:solidFill>
                <a:latin typeface="+mj-lt"/>
              </a:rPr>
              <a:t> </a:t>
            </a:r>
            <a:fld id="{0EDD0313-0B74-8746-A195-B585C1FAF86D}" type="slidenum">
              <a:rPr kumimoji="0" lang="de-DE" sz="900">
                <a:solidFill>
                  <a:srgbClr val="000000"/>
                </a:solidFill>
                <a:latin typeface="+mj-lt"/>
              </a:rPr>
              <a:pPr eaLnBrk="0" hangingPunct="0">
                <a:lnSpc>
                  <a:spcPts val="1180"/>
                </a:lnSpc>
              </a:pPr>
              <a:t>‹#›</a:t>
            </a:fld>
            <a:endParaRPr kumimoji="0" lang="de-DE" sz="9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Bild 7" descr="Logo_17pt.wmf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6028328"/>
            <a:ext cx="1049338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0"/>
          <p:cNvSpPr txBox="1">
            <a:spLocks noChangeArrowheads="1"/>
          </p:cNvSpPr>
          <p:nvPr userDrawn="1"/>
        </p:nvSpPr>
        <p:spPr bwMode="auto">
          <a:xfrm>
            <a:off x="896400" y="6246000"/>
            <a:ext cx="1224956" cy="16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dirty="0">
                <a:latin typeface="+mj-lt"/>
              </a:rPr>
              <a:t>02.07.2024</a:t>
            </a:r>
          </a:p>
        </p:txBody>
      </p:sp>
      <p:sp>
        <p:nvSpPr>
          <p:cNvPr id="11" name="Fußzeilenplatzhalter 3"/>
          <p:cNvSpPr txBox="1">
            <a:spLocks/>
          </p:cNvSpPr>
          <p:nvPr userDrawn="1"/>
        </p:nvSpPr>
        <p:spPr>
          <a:xfrm>
            <a:off x="889199" y="6030001"/>
            <a:ext cx="3068511" cy="164038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dirty="0">
                <a:latin typeface="+mj-lt"/>
              </a:rPr>
              <a:t>Dennis Wäckerle</a:t>
            </a:r>
          </a:p>
        </p:txBody>
      </p:sp>
      <p:grpSp>
        <p:nvGrpSpPr>
          <p:cNvPr id="12" name="Gruppierung 11"/>
          <p:cNvGrpSpPr/>
          <p:nvPr userDrawn="1"/>
        </p:nvGrpSpPr>
        <p:grpSpPr>
          <a:xfrm>
            <a:off x="903819" y="0"/>
            <a:ext cx="8244000" cy="72000"/>
            <a:chOff x="903819" y="0"/>
            <a:chExt cx="8244000" cy="108000"/>
          </a:xfrm>
        </p:grpSpPr>
        <p:sp>
          <p:nvSpPr>
            <p:cNvPr id="13" name="Rechteck 12"/>
            <p:cNvSpPr/>
            <p:nvPr userDrawn="1"/>
          </p:nvSpPr>
          <p:spPr bwMode="auto">
            <a:xfrm>
              <a:off x="903819" y="0"/>
              <a:ext cx="2736000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 userDrawn="1"/>
          </p:nvSpPr>
          <p:spPr bwMode="auto">
            <a:xfrm>
              <a:off x="3639819" y="0"/>
              <a:ext cx="2736000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5" name="Rechteck 14"/>
            <p:cNvSpPr/>
            <p:nvPr userDrawn="1"/>
          </p:nvSpPr>
          <p:spPr bwMode="auto">
            <a:xfrm>
              <a:off x="6375819" y="0"/>
              <a:ext cx="2772000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</p:grpSp>
      <p:cxnSp>
        <p:nvCxnSpPr>
          <p:cNvPr id="16" name="Gerade Verbindung 15"/>
          <p:cNvCxnSpPr/>
          <p:nvPr userDrawn="1"/>
        </p:nvCxnSpPr>
        <p:spPr>
          <a:xfrm>
            <a:off x="903818" y="5955940"/>
            <a:ext cx="824982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9B0AAC4A-0B71-B95C-A66D-26166DDAC57A}"/>
              </a:ext>
            </a:extLst>
          </p:cNvPr>
          <p:cNvSpPr txBox="1"/>
          <p:nvPr userDrawn="1"/>
        </p:nvSpPr>
        <p:spPr>
          <a:xfrm>
            <a:off x="4447309" y="5938572"/>
            <a:ext cx="3214895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de-DE" sz="900" dirty="0"/>
              <a:t>Web Technologies: Server Side Rendering</a:t>
            </a:r>
            <a:br>
              <a:rPr lang="de-DE" sz="900" dirty="0"/>
            </a:br>
            <a:r>
              <a:rPr lang="de-DE" sz="900" dirty="0"/>
              <a:t> Prof. Christian Noss</a:t>
            </a:r>
          </a:p>
        </p:txBody>
      </p:sp>
    </p:spTree>
    <p:extLst>
      <p:ext uri="{BB962C8B-B14F-4D97-AF65-F5344CB8AC3E}">
        <p14:creationId xmlns:p14="http://schemas.microsoft.com/office/powerpoint/2010/main" val="289577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l" defTabSz="457200" rtl="0" eaLnBrk="1" latinLnBrk="0" hangingPunct="1">
        <a:lnSpc>
          <a:spcPts val="28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ts val="2600"/>
        </a:lnSpc>
        <a:spcBef>
          <a:spcPts val="0"/>
        </a:spcBef>
        <a:buFontTx/>
        <a:buNone/>
        <a:defRPr sz="2200" i="0" kern="1200" baseline="0">
          <a:solidFill>
            <a:schemeClr val="tx1"/>
          </a:solidFill>
          <a:latin typeface="+mj-lt"/>
          <a:ea typeface="+mn-ea"/>
          <a:cs typeface="+mn-cs"/>
        </a:defRPr>
      </a:lvl1pPr>
      <a:lvl2pPr marL="0" indent="-180000" algn="l" defTabSz="457200" rtl="0" eaLnBrk="1" latinLnBrk="0" hangingPunct="1">
        <a:lnSpc>
          <a:spcPts val="2300"/>
        </a:lnSpc>
        <a:spcBef>
          <a:spcPts val="600"/>
        </a:spcBef>
        <a:buFont typeface="Arial"/>
        <a:buChar char="•"/>
        <a:defRPr sz="1900" b="1" i="0" kern="1200">
          <a:solidFill>
            <a:schemeClr val="tx1"/>
          </a:solidFill>
          <a:latin typeface="+mj-lt"/>
          <a:ea typeface="+mn-ea"/>
          <a:cs typeface="+mn-cs"/>
        </a:defRPr>
      </a:lvl2pPr>
      <a:lvl3pPr marL="324000" indent="-180000" algn="l" defTabSz="457200" rtl="0" eaLnBrk="1" latinLnBrk="0" hangingPunct="1">
        <a:lnSpc>
          <a:spcPts val="2200"/>
        </a:lnSpc>
        <a:spcBef>
          <a:spcPts val="400"/>
        </a:spcBef>
        <a:buFont typeface="Lucida Grande"/>
        <a:buChar char="-"/>
        <a:defRPr sz="1800" kern="1200">
          <a:solidFill>
            <a:schemeClr val="tx1"/>
          </a:solidFill>
          <a:latin typeface="Arial"/>
          <a:ea typeface="+mn-ea"/>
          <a:cs typeface="+mn-cs"/>
        </a:defRPr>
      </a:lvl3pPr>
      <a:lvl4pPr marL="468000" indent="-180000" algn="l" defTabSz="457200" rtl="0" eaLnBrk="1" latinLnBrk="0" hangingPunct="1">
        <a:lnSpc>
          <a:spcPts val="1600"/>
        </a:lnSpc>
        <a:spcBef>
          <a:spcPts val="500"/>
        </a:spcBef>
        <a:buFont typeface="Arial"/>
        <a:buChar char="•"/>
        <a:defRPr sz="1400" b="1" i="0" kern="1200">
          <a:solidFill>
            <a:schemeClr val="tx1"/>
          </a:solidFill>
          <a:latin typeface="Arial"/>
          <a:ea typeface="+mn-ea"/>
          <a:cs typeface="+mn-cs"/>
        </a:defRPr>
      </a:lvl4pPr>
      <a:lvl5pPr marL="648000" indent="-180000" algn="l" defTabSz="457200" rtl="0" eaLnBrk="1" latinLnBrk="0" hangingPunct="1">
        <a:lnSpc>
          <a:spcPts val="1600"/>
        </a:lnSpc>
        <a:spcBef>
          <a:spcPts val="500"/>
        </a:spcBef>
        <a:buFont typeface="Symbol" charset="2"/>
        <a:buChar char="-"/>
        <a:defRPr sz="1400" b="0" i="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2.webm"/><Relationship Id="rId1" Type="http://schemas.microsoft.com/office/2007/relationships/media" Target="../media/media2.webm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7" Type="http://schemas.openxmlformats.org/officeDocument/2006/relationships/image" Target="../media/image51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search/docs/crawling-indexing/javascript/fix-search-javascript" TargetMode="Externa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computer with a cloud in the background&#10;&#10;Description automatically generated">
            <a:extLst>
              <a:ext uri="{FF2B5EF4-FFF2-40B4-BE49-F238E27FC236}">
                <a16:creationId xmlns:a16="http://schemas.microsoft.com/office/drawing/2014/main" id="{3098AA97-89B5-72F8-2393-3613FFBDF0F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42" b="14642"/>
          <a:stretch>
            <a:fillRect/>
          </a:stretch>
        </p:blipFill>
        <p:spPr/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GB" sz="5400" dirty="0"/>
              <a:t>Server-Side-Rendering</a:t>
            </a:r>
            <a:endParaRPr lang="de-DE" sz="5400" b="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3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CDA07D-6DDD-9796-9849-3EF6D9398C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CSSOM: CSS-Äquivalent von DOM</a:t>
            </a:r>
          </a:p>
          <a:p>
            <a:pPr>
              <a:lnSpc>
                <a:spcPct val="100000"/>
              </a:lnSpc>
            </a:pPr>
            <a:r>
              <a:rPr lang="de-DE" dirty="0"/>
              <a:t>Browser blockiert Rendering bis CSS geparst wurde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Regeln können überschrieben werden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Rendering erst möglich nachdem CSSOM fertig ist</a:t>
            </a:r>
          </a:p>
          <a:p>
            <a:pPr>
              <a:lnSpc>
                <a:spcPct val="100000"/>
              </a:lnSpc>
            </a:pP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BF9E45-2004-1FFD-40A9-9B6B108B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CSSOM </a:t>
            </a:r>
            <a:r>
              <a:rPr lang="de-DE" dirty="0" err="1"/>
              <a:t>Tree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239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76441B-66D8-6BA5-EB78-C8F96F63D3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>
                <a:cs typeface="Courier New" panose="02070309020205020404" pitchFamily="49" charset="0"/>
              </a:rPr>
              <a:t>Visuelle Repräsentation der Elemente</a:t>
            </a:r>
          </a:p>
          <a:p>
            <a:r>
              <a:rPr lang="de-DE" dirty="0">
                <a:cs typeface="Courier New" panose="02070309020205020404" pitchFamily="49" charset="0"/>
              </a:rPr>
              <a:t>Gibt Reihenfolge vor in der die Elemente angezeigt werden</a:t>
            </a:r>
            <a:endParaRPr lang="de-DE" dirty="0"/>
          </a:p>
          <a:p>
            <a:pPr>
              <a:lnSpc>
                <a:spcPct val="100000"/>
              </a:lnSpc>
            </a:pPr>
            <a:r>
              <a:rPr lang="de-DE" dirty="0"/>
              <a:t>Browser kombiniert DOM </a:t>
            </a:r>
            <a:r>
              <a:rPr lang="de-DE" dirty="0" err="1"/>
              <a:t>Tree</a:t>
            </a:r>
            <a:r>
              <a:rPr lang="de-DE" dirty="0"/>
              <a:t> und CSSOM </a:t>
            </a:r>
            <a:r>
              <a:rPr lang="de-DE" dirty="0" err="1"/>
              <a:t>Tree</a:t>
            </a:r>
            <a:r>
              <a:rPr lang="de-DE" dirty="0"/>
              <a:t> zu </a:t>
            </a:r>
            <a:r>
              <a:rPr lang="de-DE" dirty="0" err="1"/>
              <a:t>Render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  <a:p>
            <a:pPr lvl="1"/>
            <a:r>
              <a:rPr lang="de-DE" sz="2200" dirty="0"/>
              <a:t>Prüft alle DOM Nodes und entscheidet </a:t>
            </a:r>
            <a:r>
              <a:rPr lang="de-DE" sz="2200" dirty="0" err="1"/>
              <a:t>angewandeten</a:t>
            </a:r>
            <a:r>
              <a:rPr lang="de-DE" sz="2200" dirty="0"/>
              <a:t> CSS-Regeln</a:t>
            </a:r>
          </a:p>
          <a:p>
            <a:pPr lvl="1"/>
            <a:r>
              <a:rPr lang="de-DE" sz="2200" dirty="0"/>
              <a:t>Enthält nur </a:t>
            </a:r>
            <a:r>
              <a:rPr lang="de-DE" sz="2200" dirty="0" err="1"/>
              <a:t>sichtabren</a:t>
            </a:r>
            <a:r>
              <a:rPr lang="de-DE" sz="2200" dirty="0"/>
              <a:t> Inhalt</a:t>
            </a:r>
          </a:p>
          <a:p>
            <a:pPr lvl="2"/>
            <a:r>
              <a:rPr lang="de-DE" sz="2200" dirty="0"/>
              <a:t>Kein</a:t>
            </a:r>
            <a:r>
              <a:rPr lang="de-DE" dirty="0"/>
              <a:t> </a:t>
            </a:r>
            <a:r>
              <a:rPr lang="de-DE" sz="2000" b="1" dirty="0">
                <a:cs typeface="Courier New" panose="02070309020205020404" pitchFamily="49" charset="0"/>
              </a:rPr>
              <a:t>&lt;</a:t>
            </a:r>
            <a:r>
              <a:rPr lang="de-DE" sz="2000" b="1" dirty="0" err="1">
                <a:cs typeface="Courier New" panose="02070309020205020404" pitchFamily="49" charset="0"/>
              </a:rPr>
              <a:t>head</a:t>
            </a:r>
            <a:r>
              <a:rPr lang="de-DE" sz="2000" b="1" dirty="0">
                <a:cs typeface="Courier New" panose="02070309020205020404" pitchFamily="49" charset="0"/>
              </a:rPr>
              <a:t>&gt;&lt;/</a:t>
            </a:r>
            <a:r>
              <a:rPr lang="de-DE" sz="2000" b="1" dirty="0" err="1">
                <a:cs typeface="Courier New" panose="02070309020205020404" pitchFamily="49" charset="0"/>
              </a:rPr>
              <a:t>head</a:t>
            </a:r>
            <a:r>
              <a:rPr lang="de-DE" sz="2000" b="1" dirty="0">
                <a:cs typeface="Courier New" panose="02070309020205020404" pitchFamily="49" charset="0"/>
              </a:rPr>
              <a:t>&gt;</a:t>
            </a:r>
            <a:r>
              <a:rPr lang="de-DE" b="1" dirty="0"/>
              <a:t> </a:t>
            </a:r>
            <a:r>
              <a:rPr lang="de-DE" sz="2200" dirty="0"/>
              <a:t>oder</a:t>
            </a:r>
            <a:r>
              <a:rPr lang="de-DE" dirty="0"/>
              <a:t> </a:t>
            </a:r>
            <a:r>
              <a:rPr lang="de-DE" sz="2000" b="1" dirty="0" err="1">
                <a:cs typeface="Courier New" panose="02070309020205020404" pitchFamily="49" charset="0"/>
              </a:rPr>
              <a:t>display</a:t>
            </a:r>
            <a:r>
              <a:rPr lang="de-DE" sz="2000" b="1" dirty="0">
                <a:cs typeface="Courier New" panose="02070309020205020404" pitchFamily="49" charset="0"/>
              </a:rPr>
              <a:t>: </a:t>
            </a:r>
            <a:r>
              <a:rPr lang="de-DE" sz="2000" b="1" dirty="0" err="1">
                <a:cs typeface="Courier New" panose="02070309020205020404" pitchFamily="49" charset="0"/>
              </a:rPr>
              <a:t>none</a:t>
            </a:r>
            <a:endParaRPr lang="de-DE" sz="2000" b="1" dirty="0"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56185F-0E36-D8A7-BA9D-584FF90E6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Render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3120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201816-4075-D285-9477-0E11930ACE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Entscheidet wo und wie die Elemente auf der Seite positioniert werden</a:t>
            </a:r>
          </a:p>
          <a:p>
            <a:r>
              <a:rPr lang="de-DE" dirty="0"/>
              <a:t>Breite und Höhe</a:t>
            </a:r>
          </a:p>
          <a:p>
            <a:r>
              <a:rPr lang="de-DE" dirty="0"/>
              <a:t>Position in Relation zu anderen Elementen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3D4A40-69E1-DC87-8B97-1C706093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1860932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166808-213F-173F-8C0B-432A1B95B4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Zeichnet die Pixel auf dem Bildschirm</a:t>
            </a:r>
          </a:p>
          <a:p>
            <a:r>
              <a:rPr lang="de-DE" dirty="0"/>
              <a:t>Traversiert </a:t>
            </a:r>
            <a:r>
              <a:rPr lang="de-DE" dirty="0" err="1"/>
              <a:t>Render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und ruft </a:t>
            </a:r>
            <a:r>
              <a:rPr lang="de-DE" sz="2200" b="1" dirty="0" err="1"/>
              <a:t>paint</a:t>
            </a:r>
            <a:r>
              <a:rPr lang="de-DE" sz="2200" b="1" dirty="0"/>
              <a:t>() </a:t>
            </a:r>
            <a:r>
              <a:rPr lang="de-DE" dirty="0"/>
              <a:t>Funktion des Renderers auf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E7D1AE-EB85-2DE0-29CA-2C1BACA4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Painting</a:t>
            </a:r>
          </a:p>
        </p:txBody>
      </p:sp>
    </p:spTree>
    <p:extLst>
      <p:ext uri="{BB962C8B-B14F-4D97-AF65-F5344CB8AC3E}">
        <p14:creationId xmlns:p14="http://schemas.microsoft.com/office/powerpoint/2010/main" val="13685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A4C7A4-7382-6538-6F66-5CB2284BBD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de-DE" sz="2400" b="1" dirty="0"/>
              <a:t>Es existieren drei Arten von Rendering</a:t>
            </a:r>
          </a:p>
          <a:p>
            <a:pPr>
              <a:lnSpc>
                <a:spcPct val="100000"/>
              </a:lnSpc>
            </a:pPr>
            <a:r>
              <a:rPr lang="de-DE" sz="2400" dirty="0" err="1"/>
              <a:t>Pre</a:t>
            </a:r>
            <a:r>
              <a:rPr lang="de-DE" sz="2400" dirty="0"/>
              <a:t> Rendering</a:t>
            </a:r>
          </a:p>
          <a:p>
            <a:pPr>
              <a:lnSpc>
                <a:spcPct val="100000"/>
              </a:lnSpc>
            </a:pPr>
            <a:r>
              <a:rPr lang="de-DE" sz="2400" dirty="0"/>
              <a:t>Client Side Rendering</a:t>
            </a:r>
          </a:p>
          <a:p>
            <a:pPr>
              <a:lnSpc>
                <a:spcPct val="100000"/>
              </a:lnSpc>
            </a:pPr>
            <a:r>
              <a:rPr lang="de-DE" sz="2400" dirty="0"/>
              <a:t>Server Side Rendering</a:t>
            </a:r>
          </a:p>
          <a:p>
            <a:pPr>
              <a:lnSpc>
                <a:spcPct val="100000"/>
              </a:lnSpc>
            </a:pPr>
            <a:endParaRPr lang="de-DE" sz="2400" dirty="0"/>
          </a:p>
          <a:p>
            <a:pPr marL="0" indent="0">
              <a:lnSpc>
                <a:spcPct val="100000"/>
              </a:lnSpc>
              <a:buNone/>
            </a:pPr>
            <a:endParaRPr lang="de-DE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18882D-9D50-8DF6-34EF-FC44738D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Rendering Arten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F00E78-57EC-3FDA-0C64-BB76264A953E}"/>
              </a:ext>
            </a:extLst>
          </p:cNvPr>
          <p:cNvSpPr/>
          <p:nvPr/>
        </p:nvSpPr>
        <p:spPr>
          <a:xfrm>
            <a:off x="1117865" y="3769433"/>
            <a:ext cx="914400" cy="914400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/>
              <a:t>DOM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836929-15E7-FC24-D76B-17CBA1069160}"/>
              </a:ext>
            </a:extLst>
          </p:cNvPr>
          <p:cNvSpPr/>
          <p:nvPr/>
        </p:nvSpPr>
        <p:spPr>
          <a:xfrm>
            <a:off x="2670374" y="3769433"/>
            <a:ext cx="1004302" cy="914400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/>
              <a:t>CSSOM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1EA96D-0A22-539B-2352-AB9594C78A14}"/>
              </a:ext>
            </a:extLst>
          </p:cNvPr>
          <p:cNvSpPr/>
          <p:nvPr/>
        </p:nvSpPr>
        <p:spPr>
          <a:xfrm>
            <a:off x="4222883" y="3769433"/>
            <a:ext cx="1004302" cy="914400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 err="1"/>
              <a:t>Render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57F703-FB12-2C34-4FB4-5ADF6B4804F2}"/>
              </a:ext>
            </a:extLst>
          </p:cNvPr>
          <p:cNvSpPr/>
          <p:nvPr/>
        </p:nvSpPr>
        <p:spPr>
          <a:xfrm>
            <a:off x="5775392" y="3769433"/>
            <a:ext cx="914400" cy="914400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/>
              <a:t>Layout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C03263-85D0-2339-D8FF-A695E9B4FAF6}"/>
              </a:ext>
            </a:extLst>
          </p:cNvPr>
          <p:cNvSpPr/>
          <p:nvPr/>
        </p:nvSpPr>
        <p:spPr>
          <a:xfrm>
            <a:off x="7327901" y="3769433"/>
            <a:ext cx="914400" cy="914400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/>
              <a:t>Paint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FEB6F3-CB29-78CE-F046-28BD339C78D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032265" y="4226633"/>
            <a:ext cx="6381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2C2950-0D01-6001-A3B8-0C7F68B778F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674676" y="4226633"/>
            <a:ext cx="5482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11B8AE-59FD-4A0A-2295-3463D62A446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227185" y="4226633"/>
            <a:ext cx="5482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1CEB25-0556-7749-F7E9-8D5B0B6B3D2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689792" y="4226633"/>
            <a:ext cx="6381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6D469F-F596-7862-A717-8B125EAF79E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A1D7AA-2A63-ACF8-5C69-A1DA99EF0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</a:t>
            </a:r>
            <a:r>
              <a:rPr lang="de-DE" dirty="0"/>
              <a:t> Rendering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1195F9-DFA8-AB09-9CF4-5CAF45810DA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695288D-E907-203C-18B4-EB8C921826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46814F-2BC0-DA05-A4F5-A87D3A4355B6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AE2D6A-84E7-4990-15A2-32E05D9FC4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Erstellen der HTML-Dateien zur </a:t>
            </a:r>
            <a:r>
              <a:rPr lang="de-DE" dirty="0" err="1"/>
              <a:t>Buildzeit</a:t>
            </a:r>
            <a:endParaRPr lang="de-DE" dirty="0"/>
          </a:p>
        </p:txBody>
      </p:sp>
      <p:pic>
        <p:nvPicPr>
          <p:cNvPr id="5" name="Picture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B1B0D35B-70A6-0B0E-AA1E-2B29F7407A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60" y="2269214"/>
            <a:ext cx="4005728" cy="306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73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EBF131-3BF6-42B9-A96C-05B1F52BFB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z="2400" dirty="0"/>
              <a:t>Dynamisches erstellen der DOM im Browser des Clients</a:t>
            </a:r>
          </a:p>
          <a:p>
            <a:pPr>
              <a:lnSpc>
                <a:spcPct val="100000"/>
              </a:lnSpc>
            </a:pPr>
            <a:r>
              <a:rPr lang="de-DE" sz="2400" dirty="0"/>
              <a:t>Erstellt DOM zur Laufzeit mit JavaScript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D3F348-AF8C-BB18-B23F-60DEDDEB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Client Side Rendering</a:t>
            </a:r>
          </a:p>
        </p:txBody>
      </p:sp>
      <p:pic>
        <p:nvPicPr>
          <p:cNvPr id="5" name="Picture 4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4E32B0B9-F0A0-61F6-EB39-5BB7AA8C4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925" y="3154528"/>
            <a:ext cx="6494914" cy="261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75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DB42C0-AAA7-296B-C8AA-1B27702908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de-DE" sz="2800" dirty="0"/>
              <a:t>Vergleicht die Netzwerkanalyse und DOM der </a:t>
            </a:r>
            <a:r>
              <a:rPr lang="de-DE" sz="2800" dirty="0" err="1"/>
              <a:t>PreRendering</a:t>
            </a:r>
            <a:r>
              <a:rPr lang="de-DE" sz="2800" dirty="0"/>
              <a:t> und Client Side Rendering Anwendungen.</a:t>
            </a:r>
          </a:p>
          <a:p>
            <a:pPr marL="0" indent="0">
              <a:lnSpc>
                <a:spcPct val="100000"/>
              </a:lnSpc>
              <a:buNone/>
            </a:pPr>
            <a:endParaRPr lang="de-DE" sz="2800" dirty="0"/>
          </a:p>
          <a:p>
            <a:pPr marL="0" indent="0">
              <a:lnSpc>
                <a:spcPct val="100000"/>
              </a:lnSpc>
              <a:buNone/>
            </a:pPr>
            <a:r>
              <a:rPr lang="de-DE" sz="2800" dirty="0" err="1"/>
              <a:t>Pre</a:t>
            </a:r>
            <a:r>
              <a:rPr lang="de-DE" sz="2800" dirty="0"/>
              <a:t> Rendering: </a:t>
            </a:r>
            <a:r>
              <a:rPr lang="de-DE" sz="2800" b="1" dirty="0"/>
              <a:t>localhost:8080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800" dirty="0"/>
              <a:t>Client Side Rendering: </a:t>
            </a:r>
            <a:r>
              <a:rPr lang="de-DE" sz="2800" b="1" dirty="0"/>
              <a:t>localhost:8081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4B1ADD-81AE-A07E-0F4D-13AF167E6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</a:t>
            </a:r>
          </a:p>
        </p:txBody>
      </p:sp>
    </p:spTree>
    <p:extLst>
      <p:ext uri="{BB962C8B-B14F-4D97-AF65-F5344CB8AC3E}">
        <p14:creationId xmlns:p14="http://schemas.microsoft.com/office/powerpoint/2010/main" val="465718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503D89C-81E8-4706-C872-74B4BB4CCE9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A008AC-3BCE-3342-1DB4-1FA4329D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Server Side Rendering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1D44D4-7D36-F4FE-E7D4-C03ABA549BD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607479C-D543-6371-C4D9-E746920A73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8" name="Picture Placeholder 17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A1267992-4080-635F-C70B-66DBF60E04A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975" y="1757358"/>
            <a:ext cx="3954463" cy="2442696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D5B2DBF-C2F3-B40D-F11D-064354BDD1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Dynamisches Erstellen der HTML-Datei auf dem Server</a:t>
            </a:r>
          </a:p>
        </p:txBody>
      </p:sp>
    </p:spTree>
    <p:extLst>
      <p:ext uri="{BB962C8B-B14F-4D97-AF65-F5344CB8AC3E}">
        <p14:creationId xmlns:p14="http://schemas.microsoft.com/office/powerpoint/2010/main" val="1711949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B9A3493-9C8C-C43F-DCAA-8572082B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Vor- und Nachteile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AEC7DA6-B4CD-332C-954C-F1C3FF920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321673"/>
              </p:ext>
            </p:extLst>
          </p:nvPr>
        </p:nvGraphicFramePr>
        <p:xfrm>
          <a:off x="898525" y="1758950"/>
          <a:ext cx="8139502" cy="3083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19144">
                  <a:extLst>
                    <a:ext uri="{9D8B030D-6E8A-4147-A177-3AD203B41FA5}">
                      <a16:colId xmlns:a16="http://schemas.microsoft.com/office/drawing/2014/main" val="4125960293"/>
                    </a:ext>
                  </a:extLst>
                </a:gridCol>
                <a:gridCol w="3115882">
                  <a:extLst>
                    <a:ext uri="{9D8B030D-6E8A-4147-A177-3AD203B41FA5}">
                      <a16:colId xmlns:a16="http://schemas.microsoft.com/office/drawing/2014/main" val="850263656"/>
                    </a:ext>
                  </a:extLst>
                </a:gridCol>
                <a:gridCol w="2804476">
                  <a:extLst>
                    <a:ext uri="{9D8B030D-6E8A-4147-A177-3AD203B41FA5}">
                      <a16:colId xmlns:a16="http://schemas.microsoft.com/office/drawing/2014/main" val="817460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Vorteile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Nachteile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659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Pre</a:t>
                      </a:r>
                      <a:r>
                        <a:rPr lang="de-DE" dirty="0"/>
                        <a:t> Rendering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Schnelles initiales Laden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Geringe Server Rechenaufwand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SEO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Statisch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Langsame In App Navigation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31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Client Side Rendering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Geringe Server Rechenzeit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Interaktiv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Schnelle In App Navigation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Geringe Client Performance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SEO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Langsames initiales Laden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96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Server Side Rendering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Schnelles initiales Laden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Interaktiv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SEO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Hoher Server Rechenaufwand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dirty="0"/>
                        <a:t>Langsame In App Navigation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Kein Client Side 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79902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E1FA42-95A9-48D3-2652-27713C300A2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11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4654C-E4FF-6CAB-2292-789B727E65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Wie funktioniert Rendering in Browsern?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Renderingarten</a:t>
            </a:r>
            <a:endParaRPr 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SSR mit </a:t>
            </a:r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SvelteKit</a:t>
            </a:r>
            <a:endParaRPr 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SEO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3A30A6-AF3A-A76F-ADB4-91E7B8B7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40415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1DC8-6A0C-DB77-F218-E7D53847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Eine kleine Auswahl an SSR-Frameworks/Technologien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884362-FD31-3E65-52AA-345585088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447" y="1600200"/>
            <a:ext cx="1454513" cy="14545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6E137-7D83-75C3-407F-BBA66925009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Picture 7" descr="A red and white logo&#10;&#10;Description automatically generated">
            <a:extLst>
              <a:ext uri="{FF2B5EF4-FFF2-40B4-BE49-F238E27FC236}">
                <a16:creationId xmlns:a16="http://schemas.microsoft.com/office/drawing/2014/main" id="{63C95B47-3F87-9CF3-B218-21356B0FCD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966" y="1408132"/>
            <a:ext cx="1916067" cy="1916067"/>
          </a:xfrm>
          <a:prstGeom prst="rect">
            <a:avLst/>
          </a:prstGeom>
        </p:spPr>
      </p:pic>
      <p:pic>
        <p:nvPicPr>
          <p:cNvPr id="10" name="Picture 9" descr="A white and orange logo&#10;&#10;Description automatically generated">
            <a:extLst>
              <a:ext uri="{FF2B5EF4-FFF2-40B4-BE49-F238E27FC236}">
                <a16:creationId xmlns:a16="http://schemas.microsoft.com/office/drawing/2014/main" id="{F9864F4C-D3AC-8ABE-D803-82E3A4FE43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96" y="3822414"/>
            <a:ext cx="1296653" cy="1561011"/>
          </a:xfrm>
          <a:prstGeom prst="rect">
            <a:avLst/>
          </a:prstGeom>
        </p:spPr>
      </p:pic>
      <p:pic>
        <p:nvPicPr>
          <p:cNvPr id="12" name="Picture 11" descr="A group of triangles in different colors&#10;&#10;Description automatically generated">
            <a:extLst>
              <a:ext uri="{FF2B5EF4-FFF2-40B4-BE49-F238E27FC236}">
                <a16:creationId xmlns:a16="http://schemas.microsoft.com/office/drawing/2014/main" id="{FA14BFE6-F18D-F88F-F91A-96D2FB948D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452" y="1306826"/>
            <a:ext cx="2159726" cy="2159726"/>
          </a:xfrm>
          <a:prstGeom prst="rect">
            <a:avLst/>
          </a:prstGeom>
        </p:spPr>
      </p:pic>
      <p:pic>
        <p:nvPicPr>
          <p:cNvPr id="14" name="Picture 13" descr="A colorful triangle with lightning bolt in the middle&#10;&#10;Description automatically generated">
            <a:extLst>
              <a:ext uri="{FF2B5EF4-FFF2-40B4-BE49-F238E27FC236}">
                <a16:creationId xmlns:a16="http://schemas.microsoft.com/office/drawing/2014/main" id="{B65D622F-7176-9544-7C5A-4B91A4A9D1E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95" y="3488925"/>
            <a:ext cx="2227991" cy="222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75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5F53-FEAB-EAC3-A83E-5A22393A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       </a:t>
            </a:r>
            <a:r>
              <a:rPr lang="de-DE" dirty="0" err="1"/>
              <a:t>SvelteKit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CA989-466E-66C1-79E8-D25EDFE09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“</a:t>
            </a:r>
            <a:r>
              <a:rPr lang="en-US" i="1" dirty="0" err="1"/>
              <a:t>SvelteKit</a:t>
            </a:r>
            <a:r>
              <a:rPr lang="en-US" i="1" dirty="0"/>
              <a:t> is built on Svelte, a UI framework that uses a compiler to let you write breathtakingly concise components that do minimal work in the browser, using languages you already know — HTML, CSS and JavaScript”</a:t>
            </a:r>
          </a:p>
          <a:p>
            <a:endParaRPr lang="en-US" i="1" dirty="0"/>
          </a:p>
          <a:p>
            <a:r>
              <a:rPr lang="en-US" i="1" dirty="0"/>
              <a:t>“</a:t>
            </a:r>
            <a:r>
              <a:rPr lang="en-US" i="1" dirty="0" err="1"/>
              <a:t>SvelteKit</a:t>
            </a:r>
            <a:r>
              <a:rPr lang="en-US" i="1" dirty="0"/>
              <a:t> is a framework for rapidly developing robust, performant web applications using Svelte. If you're coming from React, </a:t>
            </a:r>
            <a:r>
              <a:rPr lang="en-US" i="1" dirty="0" err="1"/>
              <a:t>SvelteKit</a:t>
            </a:r>
            <a:r>
              <a:rPr lang="en-US" i="1" dirty="0"/>
              <a:t> is similar to Next. If you're coming from Vue, </a:t>
            </a:r>
            <a:r>
              <a:rPr lang="en-US" i="1" dirty="0" err="1"/>
              <a:t>SvelteKit</a:t>
            </a:r>
            <a:r>
              <a:rPr lang="en-US" i="1" dirty="0"/>
              <a:t> is similar to </a:t>
            </a:r>
            <a:r>
              <a:rPr lang="en-US" i="1" dirty="0" err="1"/>
              <a:t>Nuxt</a:t>
            </a:r>
            <a:r>
              <a:rPr lang="en-US" i="1" dirty="0"/>
              <a:t>.”</a:t>
            </a:r>
            <a:endParaRPr lang="de-DE" i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93FDB-B722-853E-3B5B-9264E48A7E8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 descr="A white and orange logo&#10;&#10;Description automatically generated">
            <a:extLst>
              <a:ext uri="{FF2B5EF4-FFF2-40B4-BE49-F238E27FC236}">
                <a16:creationId xmlns:a16="http://schemas.microsoft.com/office/drawing/2014/main" id="{2156AFDF-FCE5-B27A-F523-4B6F808E43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726135"/>
            <a:ext cx="639790" cy="77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92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26218A2-E927-DBE5-CB29-459B7F56AD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1699" y="1757358"/>
            <a:ext cx="3954463" cy="400844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Komponenten werden in </a:t>
            </a:r>
            <a:r>
              <a:rPr lang="de-DE" sz="1800" b="1" dirty="0"/>
              <a:t>.</a:t>
            </a:r>
            <a:r>
              <a:rPr lang="de-DE" sz="1800" b="1" dirty="0" err="1"/>
              <a:t>svelte</a:t>
            </a:r>
            <a:r>
              <a:rPr lang="de-DE" sz="1800" b="1" dirty="0"/>
              <a:t> </a:t>
            </a:r>
            <a:r>
              <a:rPr lang="de-DE" sz="2000" dirty="0"/>
              <a:t>Dateien erstellt</a:t>
            </a:r>
          </a:p>
          <a:p>
            <a:r>
              <a:rPr lang="de-DE" sz="2000" dirty="0"/>
              <a:t>Bestehen aus drei Teilen</a:t>
            </a:r>
          </a:p>
          <a:p>
            <a:pPr marL="720000" lvl="1" indent="-287100">
              <a:buFont typeface="Arial" panose="020B0604020202020204" pitchFamily="34" charset="0"/>
              <a:buChar char="•"/>
            </a:pPr>
            <a:r>
              <a:rPr lang="de-DE" sz="1800" dirty="0" err="1">
                <a:latin typeface="+mj-lt"/>
              </a:rPr>
              <a:t>Script</a:t>
            </a:r>
            <a:r>
              <a:rPr lang="de-DE" sz="1800" dirty="0">
                <a:latin typeface="+mj-lt"/>
              </a:rPr>
              <a:t> Block</a:t>
            </a:r>
          </a:p>
          <a:p>
            <a:pPr marL="720000" lvl="1" indent="-287100">
              <a:buFont typeface="Arial" panose="020B0604020202020204" pitchFamily="34" charset="0"/>
              <a:buChar char="•"/>
            </a:pPr>
            <a:r>
              <a:rPr lang="de-DE" sz="1800" dirty="0">
                <a:latin typeface="+mj-lt"/>
              </a:rPr>
              <a:t>Style Block</a:t>
            </a:r>
          </a:p>
          <a:p>
            <a:pPr marL="720000" lvl="1" indent="-287100">
              <a:buFont typeface="Arial" panose="020B0604020202020204" pitchFamily="34" charset="0"/>
              <a:buChar char="•"/>
            </a:pPr>
            <a:r>
              <a:rPr lang="de-DE" sz="1800" dirty="0">
                <a:latin typeface="+mj-lt"/>
              </a:rPr>
              <a:t>Markup Block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70561-9F8A-C825-B6F6-E54E87C6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von </a:t>
            </a:r>
            <a:r>
              <a:rPr lang="de-DE" dirty="0" err="1"/>
              <a:t>Svelte</a:t>
            </a:r>
            <a:r>
              <a:rPr lang="de-DE" dirty="0"/>
              <a:t> Komponenten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5CAF93B-DFDF-AFE8-D37C-39A9E806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975" y="1757358"/>
            <a:ext cx="3954463" cy="185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41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C575FE-8517-4113-8E8A-B3797F432C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Nutzen Curly </a:t>
            </a:r>
            <a:r>
              <a:rPr lang="de-DE" dirty="0" err="1"/>
              <a:t>Braces</a:t>
            </a:r>
            <a:r>
              <a:rPr lang="de-DE" dirty="0"/>
              <a:t> </a:t>
            </a:r>
            <a:r>
              <a:rPr lang="de-DE" b="1" dirty="0"/>
              <a:t>{}</a:t>
            </a:r>
          </a:p>
          <a:p>
            <a:pPr marL="0" indent="0">
              <a:buNone/>
            </a:pPr>
            <a:r>
              <a:rPr lang="de-DE" dirty="0"/>
              <a:t>Zuweisung mit </a:t>
            </a:r>
            <a:r>
              <a:rPr lang="de-DE" b="1" dirty="0"/>
              <a:t>=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Auch in Attributen möglich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Shorthand Attributes</a:t>
            </a:r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319EDC-5C6F-5C83-D4BA-B4CEF933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Attribute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4DAF37-518E-E8D7-276C-3FB90AC9A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99" y="2502635"/>
            <a:ext cx="5239481" cy="2667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C18DE7-E784-CA14-7AF3-ED357F3F9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699" y="3926592"/>
            <a:ext cx="4763165" cy="2572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7A424B-7DD3-6284-7484-91D2860D9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699" y="3171789"/>
            <a:ext cx="5372850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32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4255F5-F3B1-76F8-02A8-422C49BA23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1699" y="1757358"/>
            <a:ext cx="3905433" cy="1411544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Assignment</a:t>
            </a:r>
            <a:endParaRPr lang="de-DE" sz="20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C3C327-DBC3-6175-0B36-046DC2375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Reactivity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AC9C3-7234-A6C4-45C7-D35656F11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99" y="2048111"/>
            <a:ext cx="3905432" cy="10450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58EBB6-81C9-64B7-76E0-8EFB4996A91D}"/>
              </a:ext>
            </a:extLst>
          </p:cNvPr>
          <p:cNvSpPr txBox="1"/>
          <p:nvPr/>
        </p:nvSpPr>
        <p:spPr>
          <a:xfrm>
            <a:off x="4881141" y="1678779"/>
            <a:ext cx="223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Reactive</a:t>
            </a:r>
            <a:r>
              <a:rPr lang="de-DE" b="1" dirty="0"/>
              <a:t> </a:t>
            </a:r>
            <a:r>
              <a:rPr lang="de-DE" b="1" dirty="0" err="1"/>
              <a:t>Declarations</a:t>
            </a:r>
            <a:endParaRPr lang="de-DE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33E919-90B3-1A2A-866E-293FAB886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141" y="2018328"/>
            <a:ext cx="3096057" cy="7049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6062CE-D740-9253-EA08-DBAC86D4D2E6}"/>
              </a:ext>
            </a:extLst>
          </p:cNvPr>
          <p:cNvSpPr txBox="1"/>
          <p:nvPr/>
        </p:nvSpPr>
        <p:spPr>
          <a:xfrm>
            <a:off x="827690" y="3324306"/>
            <a:ext cx="213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Reactive</a:t>
            </a:r>
            <a:r>
              <a:rPr lang="de-DE" b="1" dirty="0"/>
              <a:t> Statements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E5DBA4-A651-CD3A-E305-2D1617149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90" y="3698638"/>
            <a:ext cx="3339932" cy="9443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8F2A21-1F5C-874D-EC5F-84E63761C41F}"/>
              </a:ext>
            </a:extLst>
          </p:cNvPr>
          <p:cNvSpPr txBox="1"/>
          <p:nvPr/>
        </p:nvSpPr>
        <p:spPr>
          <a:xfrm>
            <a:off x="4932628" y="3303404"/>
            <a:ext cx="290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Arrays und Objekte Updaten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DCC6CE-E943-EF61-B7F8-D07F31882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141" y="3660789"/>
            <a:ext cx="4191091" cy="118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71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0170AD-041D-7157-D464-91F65B6D2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Logic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69642-0F0C-9893-2933-2156EF87F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13" y="2410966"/>
            <a:ext cx="3502644" cy="17233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B848BD-00F1-8E9F-9185-5A5AC64FE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770" y="2325123"/>
            <a:ext cx="3502644" cy="18949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B9280D-73D8-5029-4CEF-CCA5DCDF6951}"/>
              </a:ext>
            </a:extLst>
          </p:cNvPr>
          <p:cNvSpPr txBox="1"/>
          <p:nvPr/>
        </p:nvSpPr>
        <p:spPr>
          <a:xfrm>
            <a:off x="813787" y="2041634"/>
            <a:ext cx="2049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If</a:t>
            </a:r>
            <a:r>
              <a:rPr lang="de-DE" b="1" dirty="0"/>
              <a:t> Else Bedingungen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35F085-0979-0EC8-B7D8-D73C936E68F2}"/>
              </a:ext>
            </a:extLst>
          </p:cNvPr>
          <p:cNvSpPr txBox="1"/>
          <p:nvPr/>
        </p:nvSpPr>
        <p:spPr>
          <a:xfrm>
            <a:off x="5191770" y="194188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Each</a:t>
            </a:r>
            <a:r>
              <a:rPr lang="de-DE" b="1" dirty="0"/>
              <a:t> Schleifen</a:t>
            </a:r>
          </a:p>
        </p:txBody>
      </p:sp>
    </p:spTree>
    <p:extLst>
      <p:ext uri="{BB962C8B-B14F-4D97-AF65-F5344CB8AC3E}">
        <p14:creationId xmlns:p14="http://schemas.microsoft.com/office/powerpoint/2010/main" val="3663018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0ECA461-13BC-E805-E7AF-3BB588A6DA0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7A2F49-6EBC-A4C0-5F00-E32958C3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Routing und Layout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18ED46-10BA-3CCA-549E-51222616725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1B6EFC8-2F75-1DC8-B384-EF033CC9EB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FF7748-72C8-AED3-7C9D-0E1EBBEF4E6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b="1" dirty="0"/>
              <a:t>+</a:t>
            </a:r>
            <a:r>
              <a:rPr lang="de-DE" b="1" dirty="0" err="1"/>
              <a:t>page.svelte</a:t>
            </a:r>
            <a:r>
              <a:rPr lang="de-DE" b="1" dirty="0"/>
              <a:t> </a:t>
            </a:r>
            <a:r>
              <a:rPr lang="de-DE" dirty="0"/>
              <a:t>Dateien erstellen neue Seiten</a:t>
            </a:r>
          </a:p>
          <a:p>
            <a:r>
              <a:rPr lang="de-DE" dirty="0"/>
              <a:t>Ordner bilden </a:t>
            </a:r>
            <a:r>
              <a:rPr lang="de-DE" dirty="0" err="1"/>
              <a:t>Routes</a:t>
            </a:r>
            <a:r>
              <a:rPr lang="de-DE" dirty="0"/>
              <a:t> im Browser ab</a:t>
            </a:r>
          </a:p>
          <a:p>
            <a:r>
              <a:rPr lang="de-DE" dirty="0"/>
              <a:t>Eckige Klammern </a:t>
            </a:r>
            <a:r>
              <a:rPr lang="de-DE" b="1" dirty="0"/>
              <a:t>[]</a:t>
            </a:r>
            <a:r>
              <a:rPr lang="de-DE" dirty="0"/>
              <a:t> erlauben die Übergabe von Route-Parametern</a:t>
            </a:r>
          </a:p>
          <a:p>
            <a:r>
              <a:rPr lang="de-DE" b="1" dirty="0"/>
              <a:t>+</a:t>
            </a:r>
            <a:r>
              <a:rPr lang="de-DE" b="1" dirty="0" err="1"/>
              <a:t>layout.svelte</a:t>
            </a:r>
            <a:r>
              <a:rPr lang="de-DE" b="1" dirty="0"/>
              <a:t> </a:t>
            </a:r>
            <a:r>
              <a:rPr lang="de-DE" dirty="0"/>
              <a:t>Dateien erstellen Layouts, die für alle Seiten gelten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217C6-0DAB-C60E-88A1-3CFA9A768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440" y="1763536"/>
            <a:ext cx="3570832" cy="408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80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326F488-C78F-6C14-0E7F-65EE7E036CA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04D138-8070-FE15-176B-780BC483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Laden von Daten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DA8A4-DC4C-8230-F10C-6383C1B60B1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550F5A-ADC1-06C4-C434-B5BABC1289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b="1" dirty="0" err="1"/>
              <a:t>load</a:t>
            </a:r>
            <a:r>
              <a:rPr lang="de-DE" b="1" dirty="0"/>
              <a:t>() </a:t>
            </a:r>
            <a:r>
              <a:rPr lang="de-DE" dirty="0" err="1"/>
              <a:t>function</a:t>
            </a:r>
            <a:r>
              <a:rPr lang="de-DE" dirty="0"/>
              <a:t> implementieren</a:t>
            </a:r>
          </a:p>
          <a:p>
            <a:r>
              <a:rPr lang="de-DE" b="1" dirty="0"/>
              <a:t>+page.js</a:t>
            </a:r>
          </a:p>
          <a:p>
            <a:pPr marL="284400" lvl="1" indent="285750">
              <a:buFont typeface="Arial" panose="020B0604020202020204" pitchFamily="34" charset="0"/>
              <a:buChar char="•"/>
            </a:pPr>
            <a:r>
              <a:rPr lang="de-DE" sz="1600" dirty="0">
                <a:latin typeface="+mj-lt"/>
              </a:rPr>
              <a:t>Daten auf einer Seite laden</a:t>
            </a:r>
          </a:p>
          <a:p>
            <a:pPr marL="284400" lvl="1" indent="285750">
              <a:buFont typeface="Arial" panose="020B0604020202020204" pitchFamily="34" charset="0"/>
              <a:buChar char="•"/>
            </a:pPr>
            <a:r>
              <a:rPr lang="de-DE" sz="1600" dirty="0">
                <a:latin typeface="+mj-lt"/>
              </a:rPr>
              <a:t>Client und Server Side</a:t>
            </a:r>
          </a:p>
          <a:p>
            <a:r>
              <a:rPr lang="de-DE" b="1" dirty="0"/>
              <a:t>+page.server.js</a:t>
            </a:r>
          </a:p>
          <a:p>
            <a:pPr marL="285750" lvl="1" indent="285750">
              <a:buFont typeface="Arial" panose="020B0604020202020204" pitchFamily="34" charset="0"/>
              <a:buChar char="•"/>
            </a:pPr>
            <a:r>
              <a:rPr lang="de-DE" sz="1600" dirty="0">
                <a:latin typeface="+mj-lt"/>
              </a:rPr>
              <a:t>Server Side</a:t>
            </a:r>
          </a:p>
          <a:p>
            <a:r>
              <a:rPr lang="de-DE" b="1" dirty="0"/>
              <a:t>+layout.js</a:t>
            </a:r>
          </a:p>
          <a:p>
            <a:pPr marL="285750" lvl="1" indent="285750">
              <a:buFont typeface="Arial" panose="020B0604020202020204" pitchFamily="34" charset="0"/>
              <a:buChar char="•"/>
            </a:pPr>
            <a:r>
              <a:rPr lang="de-DE" sz="1600" dirty="0">
                <a:latin typeface="+mj-lt"/>
              </a:rPr>
              <a:t>Daten im Layout und allen Seiten 	  	   darunter laden</a:t>
            </a:r>
          </a:p>
          <a:p>
            <a:pPr marL="285750" lvl="1" indent="285750">
              <a:buFont typeface="Arial" panose="020B0604020202020204" pitchFamily="34" charset="0"/>
              <a:buChar char="•"/>
            </a:pPr>
            <a:r>
              <a:rPr lang="de-DE" sz="1600" dirty="0">
                <a:latin typeface="+mj-lt"/>
              </a:rPr>
              <a:t>Client und Server Side</a:t>
            </a:r>
          </a:p>
          <a:p>
            <a:r>
              <a:rPr lang="de-DE" b="1" dirty="0"/>
              <a:t>+layout.server.js</a:t>
            </a:r>
          </a:p>
          <a:p>
            <a:pPr marL="285750" lvl="1" indent="285750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Server Side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0530B9-08E4-8B46-B6F6-594DC90F5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975" y="1966644"/>
            <a:ext cx="3954463" cy="1441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C4F92A-8ED0-ADB2-EA6A-6A5D8F149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975" y="3943494"/>
            <a:ext cx="2200582" cy="2953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172D93-4646-773F-221F-2C66429A29A6}"/>
              </a:ext>
            </a:extLst>
          </p:cNvPr>
          <p:cNvSpPr txBox="1"/>
          <p:nvPr/>
        </p:nvSpPr>
        <p:spPr>
          <a:xfrm>
            <a:off x="5006975" y="4256168"/>
            <a:ext cx="2109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Zugriff auf die Daten</a:t>
            </a:r>
          </a:p>
        </p:txBody>
      </p:sp>
    </p:spTree>
    <p:extLst>
      <p:ext uri="{BB962C8B-B14F-4D97-AF65-F5344CB8AC3E}">
        <p14:creationId xmlns:p14="http://schemas.microsoft.com/office/powerpoint/2010/main" val="622717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828E-EF5D-4D9C-82D2-9AB685FB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3BBC0-3028-FDC0-6477-CB56B34F9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Implementiert die Anwendung mit </a:t>
            </a:r>
            <a:r>
              <a:rPr lang="de-DE" sz="2400" dirty="0" err="1"/>
              <a:t>SvelteKit</a:t>
            </a:r>
            <a:endParaRPr lang="de-DE" sz="2400" dirty="0"/>
          </a:p>
          <a:p>
            <a:endParaRPr lang="de-DE" sz="2400" dirty="0"/>
          </a:p>
          <a:p>
            <a:r>
              <a:rPr lang="de-DE" sz="2400" dirty="0"/>
              <a:t>Die Genaue Anleitung ist im Repository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E8731-288D-BF58-69C5-5CFFA350EE3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696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D43F-E14C-1986-1DCF-98F5A2BB6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2965" y="2132012"/>
            <a:ext cx="8078787" cy="1296988"/>
          </a:xfrm>
        </p:spPr>
        <p:txBody>
          <a:bodyPr/>
          <a:lstStyle/>
          <a:p>
            <a:r>
              <a:rPr lang="de-DE" dirty="0"/>
              <a:t>Pause (10 Minuten)</a:t>
            </a:r>
          </a:p>
        </p:txBody>
      </p:sp>
    </p:spTree>
    <p:extLst>
      <p:ext uri="{BB962C8B-B14F-4D97-AF65-F5344CB8AC3E}">
        <p14:creationId xmlns:p14="http://schemas.microsoft.com/office/powerpoint/2010/main" val="296498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B7E3C6-B854-9AD7-7D7A-654870E893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de-DE" sz="2800" dirty="0"/>
              <a:t>Rendering ist das Ausgeben des angefragten Inhalts auf dem Bildschirm</a:t>
            </a:r>
          </a:p>
          <a:p>
            <a:pPr marL="0" indent="0" algn="ctr">
              <a:lnSpc>
                <a:spcPct val="100000"/>
              </a:lnSpc>
              <a:buNone/>
            </a:pPr>
            <a:endParaRPr lang="de-DE" sz="2800" dirty="0"/>
          </a:p>
          <a:p>
            <a:pPr>
              <a:lnSpc>
                <a:spcPct val="100000"/>
              </a:lnSpc>
            </a:pPr>
            <a:r>
              <a:rPr lang="en-US" sz="2400" dirty="0" err="1"/>
              <a:t>Standardmäßig</a:t>
            </a:r>
            <a:r>
              <a:rPr lang="en-US" sz="2400" dirty="0"/>
              <a:t> HTML </a:t>
            </a:r>
            <a:r>
              <a:rPr lang="en-US" sz="2400" dirty="0" err="1"/>
              <a:t>Dokumente</a:t>
            </a:r>
            <a:r>
              <a:rPr lang="en-US" sz="2400" dirty="0"/>
              <a:t> und </a:t>
            </a:r>
            <a:r>
              <a:rPr lang="en-US" sz="2400" dirty="0" err="1"/>
              <a:t>Bilder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 err="1"/>
              <a:t>Andere</a:t>
            </a:r>
            <a:r>
              <a:rPr lang="en-US" sz="2400" dirty="0"/>
              <a:t> </a:t>
            </a:r>
            <a:r>
              <a:rPr lang="en-US" sz="2400" dirty="0" err="1"/>
              <a:t>Dateien</a:t>
            </a:r>
            <a:r>
              <a:rPr lang="en-US" sz="2400" dirty="0"/>
              <a:t> </a:t>
            </a:r>
            <a:r>
              <a:rPr lang="en-US" sz="2400" dirty="0" err="1"/>
              <a:t>mit</a:t>
            </a:r>
            <a:r>
              <a:rPr lang="en-US" sz="2400" dirty="0"/>
              <a:t> </a:t>
            </a:r>
            <a:r>
              <a:rPr lang="en-US" sz="2400" dirty="0" err="1"/>
              <a:t>PlugIns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6A2916-5F70-E509-D5E2-B4E68C6B6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de-DE" sz="3200" dirty="0"/>
              <a:t>Was ist Rendering</a:t>
            </a:r>
          </a:p>
        </p:txBody>
      </p:sp>
    </p:spTree>
    <p:extLst>
      <p:ext uri="{BB962C8B-B14F-4D97-AF65-F5344CB8AC3E}">
        <p14:creationId xmlns:p14="http://schemas.microsoft.com/office/powerpoint/2010/main" val="428795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1C0C-7C13-81CF-5D57-8EF5A0E5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E6B4B-85DA-3BD3-0A92-78FA65576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Schaltet CSR für die Anwendung aus und vergleicht die Netzwerkanalyse und DOM mit den zwei anderen Anwendungen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893E2-687C-D711-5496-0A07241D15F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2484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A470-1F5E-528C-6492-D5BE0B15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Hydration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E4392-89A4-49AE-ED6C-A053F8EA1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SSR-Anwendungen sind standardmäßig statisch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Hydration ist das Binden von JavaScript an die DOM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Fügt wieder Interaktion und Client Side Navigation hinzu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algn="ctr"/>
            <a:r>
              <a:rPr lang="de-DE" b="1" dirty="0"/>
              <a:t>Best </a:t>
            </a:r>
            <a:r>
              <a:rPr lang="de-DE" b="1" dirty="0" err="1"/>
              <a:t>of</a:t>
            </a:r>
            <a:r>
              <a:rPr lang="de-DE" b="1" dirty="0"/>
              <a:t> Both Worlds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C6166-A2C0-1A54-4F6C-80C4FB549DE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5821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6D3A-CD09-E00A-E5F0-54D316FE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74533-6698-B35C-2681-EBD1CC690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Performance ist relativ</a:t>
            </a:r>
          </a:p>
          <a:p>
            <a:pPr marL="666900" lvl="2" indent="-342900"/>
            <a:r>
              <a:rPr lang="de-DE" dirty="0"/>
              <a:t>Netzwerkgeschwindigkeit und Endgerät</a:t>
            </a:r>
          </a:p>
          <a:p>
            <a:pPr marL="666900" lvl="2" indent="-342900"/>
            <a:r>
              <a:rPr lang="de-DE" dirty="0"/>
              <a:t>Unterschiedliche Wahrnehmung der Ladegeschwindigkeit bei selber Ladezeit (progressive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loading</a:t>
            </a:r>
            <a:r>
              <a:rPr lang="de-DE" dirty="0"/>
              <a:t>)</a:t>
            </a:r>
          </a:p>
          <a:p>
            <a:pPr marL="666900" lvl="2" indent="-342900"/>
            <a:r>
              <a:rPr lang="de-DE" dirty="0"/>
              <a:t>Schnelles laden aber langsame Interaktionen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Objektive Metriken werden genutzt, um Performance zu messen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557A3-6F78-B06E-AFD6-A0595FBFEC7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535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6BF04-9E91-7DD8-888D-2DF9E973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Wichtige Metriken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EEB8C-EA01-F9DB-47B4-4F2759EEF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First </a:t>
            </a:r>
            <a:r>
              <a:rPr lang="de-DE" dirty="0" err="1"/>
              <a:t>Contentful</a:t>
            </a:r>
            <a:r>
              <a:rPr lang="de-DE" dirty="0"/>
              <a:t> Paint (FCP)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Largest</a:t>
            </a:r>
            <a:r>
              <a:rPr lang="de-DE" dirty="0"/>
              <a:t> </a:t>
            </a:r>
            <a:r>
              <a:rPr lang="de-DE" dirty="0" err="1"/>
              <a:t>Contentful</a:t>
            </a:r>
            <a:r>
              <a:rPr lang="de-DE" dirty="0"/>
              <a:t> Paint (LCP)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Interaction </a:t>
            </a:r>
            <a:r>
              <a:rPr lang="de-DE" dirty="0" err="1"/>
              <a:t>to</a:t>
            </a:r>
            <a:r>
              <a:rPr lang="de-DE" dirty="0"/>
              <a:t> Next Paint (INP)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Total Blocking Time (TBT)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Cumulative</a:t>
            </a:r>
            <a:r>
              <a:rPr lang="de-DE" dirty="0"/>
              <a:t> Layout Shift (CLS)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Time </a:t>
            </a:r>
            <a:r>
              <a:rPr lang="de-DE" dirty="0" err="1"/>
              <a:t>to</a:t>
            </a:r>
            <a:r>
              <a:rPr lang="de-DE" dirty="0"/>
              <a:t> First Byte (TTFB)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6E549-1894-EE87-F317-C76C9B5AD5B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2108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10D16-04AE-9405-9EF6-522A39311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First </a:t>
            </a:r>
            <a:r>
              <a:rPr lang="de-DE" sz="2400" dirty="0" err="1"/>
              <a:t>Contentful</a:t>
            </a:r>
            <a:r>
              <a:rPr lang="de-DE" sz="2400" dirty="0"/>
              <a:t> Paint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Die Zeit nach der Navigation, bis das erste Inhalt gerendert wurde</a:t>
            </a:r>
          </a:p>
          <a:p>
            <a:pPr marL="666900" lvl="2" indent="-342900"/>
            <a:r>
              <a:rPr lang="de-DE" dirty="0"/>
              <a:t>Inhalt ist: Text, Bilder (mit Hintergrund), </a:t>
            </a:r>
            <a:r>
              <a:rPr lang="de-DE" sz="2000" b="1" dirty="0"/>
              <a:t>&lt;</a:t>
            </a:r>
            <a:r>
              <a:rPr lang="de-DE" sz="2000" b="1" dirty="0" err="1"/>
              <a:t>svg</a:t>
            </a:r>
            <a:r>
              <a:rPr lang="de-DE" sz="2000" b="1" dirty="0"/>
              <a:t>&gt; </a:t>
            </a:r>
            <a:r>
              <a:rPr lang="de-DE" dirty="0"/>
              <a:t>und nicht weiße </a:t>
            </a:r>
            <a:r>
              <a:rPr lang="de-DE" sz="2000" b="1" dirty="0"/>
              <a:t>&lt;</a:t>
            </a:r>
            <a:r>
              <a:rPr lang="de-DE" sz="2000" b="1" dirty="0" err="1"/>
              <a:t>canvas</a:t>
            </a:r>
            <a:r>
              <a:rPr lang="de-DE" sz="2000" b="1" dirty="0"/>
              <a:t>&gt; </a:t>
            </a:r>
            <a:r>
              <a:rPr lang="de-DE" dirty="0"/>
              <a:t>Elemente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86D4B-46E3-9244-AB29-8B8847A9A4A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437857-686F-AC9E-4E9C-CE2EC7729F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800" y="3704719"/>
            <a:ext cx="5668608" cy="220012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F8FAAA0-69D6-DFDF-21AD-B0E020FA9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" y="371148"/>
            <a:ext cx="5572036" cy="139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710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1FA61-1728-3A2C-41F4-1211F254D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Ziel: Zeit messen bis der Benutzer den Hauptinhalt der Seite sehen kann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Zeitpunkt wenn der größte Bild- oder Textblock gerendert wurde</a:t>
            </a:r>
          </a:p>
          <a:p>
            <a:pPr marL="666900" lvl="2" indent="-342900"/>
            <a:r>
              <a:rPr lang="de-DE" sz="2000" b="1" dirty="0"/>
              <a:t>&lt;</a:t>
            </a:r>
            <a:r>
              <a:rPr lang="de-DE" sz="2000" b="1" dirty="0" err="1"/>
              <a:t>img</a:t>
            </a:r>
            <a:r>
              <a:rPr lang="de-DE" sz="2000" b="1" dirty="0"/>
              <a:t>&gt;</a:t>
            </a:r>
          </a:p>
          <a:p>
            <a:pPr marL="666900" lvl="2" indent="-342900"/>
            <a:r>
              <a:rPr lang="de-DE" sz="2000" b="1" dirty="0"/>
              <a:t>&lt;</a:t>
            </a:r>
            <a:r>
              <a:rPr lang="de-DE" sz="2000" b="1" dirty="0" err="1"/>
              <a:t>image</a:t>
            </a:r>
            <a:r>
              <a:rPr lang="de-DE" sz="2000" b="1" dirty="0"/>
              <a:t>&gt; </a:t>
            </a:r>
            <a:r>
              <a:rPr lang="de-DE" dirty="0"/>
              <a:t>Elemente in </a:t>
            </a:r>
            <a:r>
              <a:rPr lang="de-DE" sz="2000" b="1" dirty="0"/>
              <a:t>&lt;</a:t>
            </a:r>
            <a:r>
              <a:rPr lang="de-DE" sz="2000" b="1" dirty="0" err="1"/>
              <a:t>svg</a:t>
            </a:r>
            <a:r>
              <a:rPr lang="de-DE" sz="2000" b="1" dirty="0"/>
              <a:t>&gt;</a:t>
            </a:r>
          </a:p>
          <a:p>
            <a:pPr marL="666900" lvl="2" indent="-342900"/>
            <a:r>
              <a:rPr lang="de-DE" sz="2000" b="1" dirty="0"/>
              <a:t>&lt;</a:t>
            </a:r>
            <a:r>
              <a:rPr lang="de-DE" sz="2000" b="1" dirty="0" err="1"/>
              <a:t>video</a:t>
            </a:r>
            <a:r>
              <a:rPr lang="de-DE" sz="2000" b="1" dirty="0"/>
              <a:t>&gt;</a:t>
            </a:r>
          </a:p>
          <a:p>
            <a:pPr marL="666900" lvl="2" indent="-342900"/>
            <a:r>
              <a:rPr lang="de-DE" dirty="0"/>
              <a:t>Hintergründe, welche die </a:t>
            </a:r>
            <a:r>
              <a:rPr lang="de-DE" sz="2000" b="1" dirty="0" err="1"/>
              <a:t>url</a:t>
            </a:r>
            <a:r>
              <a:rPr lang="de-DE" sz="2000" b="1" dirty="0"/>
              <a:t>() </a:t>
            </a:r>
            <a:r>
              <a:rPr lang="de-DE" dirty="0"/>
              <a:t>Funktion nutzen</a:t>
            </a:r>
          </a:p>
          <a:p>
            <a:pPr marL="342900" lvl="1" indent="-342900"/>
            <a:r>
              <a:rPr lang="de-DE" dirty="0"/>
              <a:t>Einige Browser nutzen Heuristiken, um Inhalte auszuschließen, die nicht „</a:t>
            </a:r>
            <a:r>
              <a:rPr lang="de-DE" dirty="0" err="1"/>
              <a:t>contentful</a:t>
            </a:r>
            <a:r>
              <a:rPr lang="de-DE" dirty="0"/>
              <a:t>“ sind</a:t>
            </a:r>
          </a:p>
          <a:p>
            <a:pPr marL="342900" lvl="1" indent="-342900"/>
            <a:endParaRPr lang="de-DE" dirty="0"/>
          </a:p>
          <a:p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760E3-8C14-45F7-79F9-586A0CCEB2E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B830B1C-C3A3-F381-B698-90E8C3EBF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542" y="365288"/>
            <a:ext cx="5572036" cy="139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34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A6B5E-EFBC-BA04-E8AD-189BB8A37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Misst die Latenz einer Interaktion</a:t>
            </a:r>
          </a:p>
          <a:p>
            <a:pPr marL="666900" lvl="2" indent="-342900"/>
            <a:r>
              <a:rPr lang="de-DE" dirty="0"/>
              <a:t>Mausklick, Tasteneingabe, Tap</a:t>
            </a:r>
          </a:p>
          <a:p>
            <a:pPr marL="342900" lvl="1" indent="-342900"/>
            <a:r>
              <a:rPr lang="de-DE" dirty="0"/>
              <a:t>Messwert ist die langsamste Interaktion</a:t>
            </a:r>
          </a:p>
          <a:p>
            <a:pPr marL="666900" lvl="2" indent="-342900"/>
            <a:r>
              <a:rPr lang="de-DE" dirty="0"/>
              <a:t>Langsamste Interaktion für alle 50 Interaktion wird ignoriert</a:t>
            </a:r>
          </a:p>
          <a:p>
            <a:pPr lvl="1" indent="0">
              <a:buNone/>
            </a:pP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8EFEB-02AC-1BA3-1813-99CFCF5D3D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de-DE" dirty="0"/>
              <a:t>Videoquelle: https://web.dev/articles/inp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2ABE915-0EAE-540A-321B-6D09C61A49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771" y="365288"/>
            <a:ext cx="4939648" cy="1234912"/>
          </a:xfrm>
          <a:prstGeom prst="rect">
            <a:avLst/>
          </a:prstGeom>
        </p:spPr>
      </p:pic>
      <p:pic>
        <p:nvPicPr>
          <p:cNvPr id="9" name="WSmcjiQC4lyLxGoES4dd">
            <a:hlinkClick r:id="" action="ppaction://media"/>
            <a:extLst>
              <a:ext uri="{FF2B5EF4-FFF2-40B4-BE49-F238E27FC236}">
                <a16:creationId xmlns:a16="http://schemas.microsoft.com/office/drawing/2014/main" id="{64399F6A-08AA-0E85-CFB0-1F7252A0C0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86374" y="3898784"/>
            <a:ext cx="6971251" cy="178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7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19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F5D6-8A37-AC30-AA66-B0D8F996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Total Blocking Time (TBT)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F4A46-3AF6-E304-0FAB-B559F53DD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Die gesamte Zeit nach dem FCP, in der, der Main Thread blockiert war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Der Thread gilt als </a:t>
            </a:r>
            <a:r>
              <a:rPr lang="de-DE" dirty="0" err="1"/>
              <a:t>blocked</a:t>
            </a:r>
            <a:r>
              <a:rPr lang="de-DE" dirty="0"/>
              <a:t>, wenn ein Long Tasks existiert</a:t>
            </a:r>
          </a:p>
          <a:p>
            <a:pPr marL="666900" lvl="2" indent="-342900"/>
            <a:r>
              <a:rPr lang="de-DE" dirty="0"/>
              <a:t>Long Tasks sind alle Tasks, die länger als 50ms brauchen</a:t>
            </a:r>
          </a:p>
          <a:p>
            <a:pPr marL="342900" lvl="1" indent="-342900"/>
            <a:r>
              <a:rPr lang="de-DE" dirty="0"/>
              <a:t>Guter Score unter 200ms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951A4-5E3C-C97E-0B74-6CC583E9307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9476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layout-instability2">
            <a:hlinkClick r:id="" action="ppaction://media"/>
            <a:extLst>
              <a:ext uri="{FF2B5EF4-FFF2-40B4-BE49-F238E27FC236}">
                <a16:creationId xmlns:a16="http://schemas.microsoft.com/office/drawing/2014/main" id="{5CF58651-4350-2282-B145-303E5D2E036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55220" y="1850899"/>
            <a:ext cx="5233559" cy="4056922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FC5C5AD-1414-FA03-C0B3-38BD46873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de-DE" dirty="0"/>
              <a:t>Videoquelle: https://web.dev/articles/cls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7FF001C-CC00-B078-DC97-6CC6C8C256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4400" y="185921"/>
            <a:ext cx="7315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1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800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21EF6-DB90-603E-1ADB-5C3B508CC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Zeit bis das erste Byte den Browser erreicht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 Chrome Netzwerk Tab als „Waiting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19AE5-C813-819A-D06B-8A359DC0DF7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E2342F-2AC2-EEC4-38B1-569E1E097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097" y="2819443"/>
            <a:ext cx="5899240" cy="262776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2A58CA8-F760-0F4F-DF17-DEEA5DC8F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" y="365288"/>
            <a:ext cx="5572036" cy="139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4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24E95C-F5A0-594E-DD56-E00175DD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eines Browsers</a:t>
            </a:r>
          </a:p>
        </p:txBody>
      </p:sp>
      <p:pic>
        <p:nvPicPr>
          <p:cNvPr id="5" name="Picture 4" descr="A diagram of software development&#10;&#10;Description automatically generated">
            <a:extLst>
              <a:ext uri="{FF2B5EF4-FFF2-40B4-BE49-F238E27FC236}">
                <a16:creationId xmlns:a16="http://schemas.microsoft.com/office/drawing/2014/main" id="{9908D642-C178-CF08-B4E1-F422053A3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814512"/>
            <a:ext cx="47625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79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187C-3C33-B2B7-1BBB-7BD9C51B5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FCP und LCP in Chrome </a:t>
            </a:r>
            <a:r>
              <a:rPr lang="de-DE" dirty="0" err="1"/>
              <a:t>Dev</a:t>
            </a:r>
            <a:r>
              <a:rPr lang="de-DE" dirty="0"/>
              <a:t>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D8A5C-D788-0EF7-CF89-40B2498AF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 Performance Timeline unter Timings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D5B3A-495F-D466-73C0-B56DC5C0161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21AE7F-85C7-C71D-F878-782A04066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54" y="2800295"/>
            <a:ext cx="6820491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959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53740-293E-7341-7BFE-B4084240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B2157-323D-11FC-1AE3-EDFE5BD66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Vergleicht die Performance der drei Anwendungen.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6803A-014E-4F2B-B5EA-825F187BCA8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3527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D871-8D10-B619-9726-7765FCF9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Search Engine </a:t>
            </a:r>
            <a:r>
              <a:rPr lang="de-DE" dirty="0" err="1"/>
              <a:t>Optimization</a:t>
            </a:r>
            <a:r>
              <a:rPr lang="de-DE"/>
              <a:t> (SEO)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26B01-24A1-7AD7-CD5B-23E168411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Websites werden von Search Engine </a:t>
            </a:r>
            <a:r>
              <a:rPr lang="de-DE" dirty="0" err="1"/>
              <a:t>gecrawled</a:t>
            </a:r>
            <a:endParaRPr lang="de-DE" dirty="0"/>
          </a:p>
          <a:p>
            <a:pPr marL="666900" lvl="2" indent="-342900"/>
            <a:r>
              <a:rPr lang="de-DE" dirty="0"/>
              <a:t>Crawler sind Programme, die automatische Websites scannen</a:t>
            </a:r>
          </a:p>
          <a:p>
            <a:pPr marL="666900" lvl="2" indent="-342900"/>
            <a:r>
              <a:rPr lang="de-DE" dirty="0"/>
              <a:t>Google nutzt </a:t>
            </a:r>
            <a:r>
              <a:rPr lang="de-DE" dirty="0" err="1"/>
              <a:t>Googlebot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SEO ist der Prozess eine Website zugänglicher für Crawler zu machen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623F8-A28C-2C8E-1F3A-B3BA091ACB8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7901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B939-6449-5BCA-F54B-266C4F29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Core Web Vitals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4AE44-E4B1-6019-967B-A42D47EC20B0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6643B77-3A5D-33B6-C84B-8588D68BB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400" y="2353399"/>
            <a:ext cx="2508693" cy="219510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5DF8903-3962-6EA3-2A12-9EBAA9C08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3935" y="2353399"/>
            <a:ext cx="2508694" cy="219510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423B162-938E-33C6-2188-4F7B727E28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3468" y="2353398"/>
            <a:ext cx="2508694" cy="21951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E648B0-E2D6-B5E6-96EE-F034ABE0DC3C}"/>
              </a:ext>
            </a:extLst>
          </p:cNvPr>
          <p:cNvSpPr txBox="1"/>
          <p:nvPr/>
        </p:nvSpPr>
        <p:spPr>
          <a:xfrm>
            <a:off x="914400" y="1468161"/>
            <a:ext cx="748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Metriken die das Google Such-Ranking beeinflussen</a:t>
            </a:r>
          </a:p>
        </p:txBody>
      </p:sp>
    </p:spTree>
    <p:extLst>
      <p:ext uri="{BB962C8B-B14F-4D97-AF65-F5344CB8AC3E}">
        <p14:creationId xmlns:p14="http://schemas.microsoft.com/office/powerpoint/2010/main" val="260040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336AA-8D7E-FDED-12F5-02A61D7BF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JavaScript und SEO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61DE-52BF-242A-CCA7-7D526D6E1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Nicht alle Crawler können JavaScript ausführen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Googlebot</a:t>
            </a:r>
            <a:r>
              <a:rPr lang="de-DE" dirty="0"/>
              <a:t> kann Seiten mit JavaScript rendern</a:t>
            </a:r>
          </a:p>
          <a:p>
            <a:pPr marL="666900" lvl="2" indent="-342900"/>
            <a:r>
              <a:rPr lang="de-DE" dirty="0"/>
              <a:t>Pure HTML-Seiten sind schneller für den Crawler zu lesen</a:t>
            </a:r>
          </a:p>
          <a:p>
            <a:pPr marL="666900" lvl="2" indent="-342900"/>
            <a:r>
              <a:rPr lang="de-DE" dirty="0" err="1"/>
              <a:t>Googlebots</a:t>
            </a:r>
            <a:r>
              <a:rPr lang="de-DE" dirty="0"/>
              <a:t> hat Limitierungen für JavaScript</a:t>
            </a:r>
          </a:p>
          <a:p>
            <a:pPr marL="1026000" lvl="3" indent="-342900"/>
            <a:r>
              <a:rPr lang="de-DE" dirty="0"/>
              <a:t>Siehe </a:t>
            </a:r>
            <a:r>
              <a:rPr lang="de-DE" dirty="0">
                <a:hlinkClick r:id="rId2"/>
              </a:rPr>
              <a:t>Google Doc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B640F-2CEF-E551-8C65-B99F97717F0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3624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77A6FC-7A0E-B494-A9B5-6D5066E2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4000" dirty="0"/>
              <a:t>Danke für eure Aufmerksamkeit!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1A5448-66C5-A43C-C883-3D8258B01C1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734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94376C-20D9-CE13-C5B3-F1D61D3F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Rendering </a:t>
            </a:r>
            <a:r>
              <a:rPr lang="de-DE" dirty="0" err="1"/>
              <a:t>Engines</a:t>
            </a:r>
            <a:endParaRPr lang="de-DE" dirty="0"/>
          </a:p>
        </p:txBody>
      </p:sp>
      <p:pic>
        <p:nvPicPr>
          <p:cNvPr id="5" name="Picture 4" descr="A stack of colorful squares with a compass&#10;&#10;Description automatically generated">
            <a:extLst>
              <a:ext uri="{FF2B5EF4-FFF2-40B4-BE49-F238E27FC236}">
                <a16:creationId xmlns:a16="http://schemas.microsoft.com/office/drawing/2014/main" id="{96D96265-B1C3-B8E8-1CEF-DD19A0C95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85" y="2254824"/>
            <a:ext cx="2169378" cy="2348352"/>
          </a:xfrm>
          <a:prstGeom prst="rect">
            <a:avLst/>
          </a:prstGeom>
        </p:spPr>
      </p:pic>
      <p:pic>
        <p:nvPicPr>
          <p:cNvPr id="7" name="Picture 6" descr="A blue lizard on a black background&#10;&#10;Description automatically generated">
            <a:extLst>
              <a:ext uri="{FF2B5EF4-FFF2-40B4-BE49-F238E27FC236}">
                <a16:creationId xmlns:a16="http://schemas.microsoft.com/office/drawing/2014/main" id="{F6290B2E-2B88-E04F-20DA-D97772983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452" y="2254824"/>
            <a:ext cx="2348352" cy="2348352"/>
          </a:xfrm>
          <a:prstGeom prst="rect">
            <a:avLst/>
          </a:prstGeom>
        </p:spPr>
      </p:pic>
      <p:pic>
        <p:nvPicPr>
          <p:cNvPr id="9" name="Picture 8" descr="A blue circle with a white circle in the middle&#10;&#10;Description automatically generated">
            <a:extLst>
              <a:ext uri="{FF2B5EF4-FFF2-40B4-BE49-F238E27FC236}">
                <a16:creationId xmlns:a16="http://schemas.microsoft.com/office/drawing/2014/main" id="{99D6EFDF-18FC-2EA9-ED90-FF968F62BE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86" y="2254824"/>
            <a:ext cx="2348352" cy="23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4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87EF54-3C40-062C-C134-5CFB78FB3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Critical </a:t>
            </a:r>
            <a:r>
              <a:rPr lang="de-DE" dirty="0" err="1"/>
              <a:t>Render</a:t>
            </a:r>
            <a:r>
              <a:rPr lang="de-DE" dirty="0"/>
              <a:t> Path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340DD6-1F19-DF11-0489-8A52221AF336}"/>
              </a:ext>
            </a:extLst>
          </p:cNvPr>
          <p:cNvSpPr/>
          <p:nvPr/>
        </p:nvSpPr>
        <p:spPr>
          <a:xfrm>
            <a:off x="1179730" y="2493220"/>
            <a:ext cx="914400" cy="914400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/>
              <a:t>DOM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3AB06E-8E3C-5AC7-FBAC-B47EEAE42FD2}"/>
              </a:ext>
            </a:extLst>
          </p:cNvPr>
          <p:cNvSpPr/>
          <p:nvPr/>
        </p:nvSpPr>
        <p:spPr>
          <a:xfrm>
            <a:off x="2732239" y="2493220"/>
            <a:ext cx="1004302" cy="914400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/>
              <a:t>CSSOM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1D065D-F2F0-B6E9-4CFF-797B91737D4E}"/>
              </a:ext>
            </a:extLst>
          </p:cNvPr>
          <p:cNvSpPr/>
          <p:nvPr/>
        </p:nvSpPr>
        <p:spPr>
          <a:xfrm>
            <a:off x="4284748" y="2493220"/>
            <a:ext cx="1004302" cy="914400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 err="1"/>
              <a:t>Render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E9E745-F1E9-8E2B-4ABF-6533FD193D11}"/>
              </a:ext>
            </a:extLst>
          </p:cNvPr>
          <p:cNvSpPr/>
          <p:nvPr/>
        </p:nvSpPr>
        <p:spPr>
          <a:xfrm>
            <a:off x="5837257" y="2493220"/>
            <a:ext cx="914400" cy="914400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/>
              <a:t>Layout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65B99E2-11DE-925A-831D-0323B4A91E40}"/>
              </a:ext>
            </a:extLst>
          </p:cNvPr>
          <p:cNvSpPr/>
          <p:nvPr/>
        </p:nvSpPr>
        <p:spPr>
          <a:xfrm>
            <a:off x="7389766" y="2493220"/>
            <a:ext cx="914400" cy="914400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/>
              <a:t>Paint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696E0C-0386-A27A-E619-FBD51DDCBC2D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094130" y="2950420"/>
            <a:ext cx="6381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2C6A18-D938-7268-70EA-6ECE22F6DB1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736541" y="2950420"/>
            <a:ext cx="5482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38EE6E-BE62-CC52-512D-A88D14CBD87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289050" y="2950420"/>
            <a:ext cx="5482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C0550F-8B02-CABF-D36B-0951130C72C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751657" y="2950420"/>
            <a:ext cx="6381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20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8E1193-0ADF-4372-8AA5-03474564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Blink Rendering </a:t>
            </a:r>
            <a:r>
              <a:rPr lang="de-DE" dirty="0" err="1"/>
              <a:t>Process</a:t>
            </a:r>
            <a:endParaRPr lang="de-DE" dirty="0"/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D494C5B0-B454-D679-EB5F-509882263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97" y="1872708"/>
            <a:ext cx="8203611" cy="311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17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525A8C-8F6D-00CF-2EB1-EDC982767E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Model </a:t>
            </a:r>
          </a:p>
          <a:p>
            <a:pPr lvl="1"/>
            <a:r>
              <a:rPr lang="de-DE" dirty="0"/>
              <a:t>Auch Content </a:t>
            </a:r>
            <a:r>
              <a:rPr lang="de-DE" dirty="0" err="1"/>
              <a:t>Tree</a:t>
            </a:r>
            <a:r>
              <a:rPr lang="de-DE" dirty="0"/>
              <a:t> genannt</a:t>
            </a:r>
          </a:p>
          <a:p>
            <a:pPr>
              <a:lnSpc>
                <a:spcPct val="100000"/>
              </a:lnSpc>
            </a:pPr>
            <a:r>
              <a:rPr lang="de-DE" dirty="0"/>
              <a:t>Objekt Repräsentation von HTML-Dokumenten</a:t>
            </a:r>
          </a:p>
          <a:p>
            <a:pPr lvl="1"/>
            <a:r>
              <a:rPr lang="de-DE" dirty="0"/>
              <a:t>HTML-Dokumente sind eine Serialisierung der DOM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E13ED5-46EA-6693-5F97-F4FE23A7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die DOM?</a:t>
            </a:r>
          </a:p>
        </p:txBody>
      </p:sp>
    </p:spTree>
    <p:extLst>
      <p:ext uri="{BB962C8B-B14F-4D97-AF65-F5344CB8AC3E}">
        <p14:creationId xmlns:p14="http://schemas.microsoft.com/office/powerpoint/2010/main" val="183576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03FC4C-37B6-376D-D3E2-0BEB5016A1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dirty="0" err="1"/>
              <a:t>Parsing</a:t>
            </a:r>
            <a:r>
              <a:rPr lang="de-DE" dirty="0"/>
              <a:t> des HTML-Dokuments zur DOM</a:t>
            </a:r>
          </a:p>
          <a:p>
            <a:pPr>
              <a:lnSpc>
                <a:spcPct val="100000"/>
              </a:lnSpc>
            </a:pPr>
            <a:r>
              <a:rPr lang="de-DE" dirty="0"/>
              <a:t>DOM kann sich während des </a:t>
            </a:r>
            <a:r>
              <a:rPr lang="de-DE" dirty="0" err="1"/>
              <a:t>Parsing</a:t>
            </a:r>
            <a:r>
              <a:rPr lang="de-DE" dirty="0"/>
              <a:t> ändern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Zusätzliche Token durch &lt;</a:t>
            </a:r>
            <a:r>
              <a:rPr lang="de-DE" dirty="0" err="1"/>
              <a:t>script</a:t>
            </a:r>
            <a:r>
              <a:rPr lang="de-DE" dirty="0"/>
              <a:t>&gt; Elemente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Skripte ohne </a:t>
            </a:r>
            <a:r>
              <a:rPr lang="de-DE" b="1" dirty="0" err="1"/>
              <a:t>async</a:t>
            </a:r>
            <a:r>
              <a:rPr lang="de-DE" dirty="0"/>
              <a:t> oder </a:t>
            </a:r>
            <a:r>
              <a:rPr lang="de-DE" b="1" dirty="0" err="1"/>
              <a:t>defer</a:t>
            </a:r>
            <a:r>
              <a:rPr lang="de-DE" dirty="0"/>
              <a:t> blockieren das </a:t>
            </a:r>
            <a:r>
              <a:rPr lang="de-DE" dirty="0" err="1"/>
              <a:t>Parsing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248950-FE25-03F4-8C41-81283E595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 </a:t>
            </a:r>
            <a:r>
              <a:rPr lang="de-DE" dirty="0" err="1"/>
              <a:t>Tree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595598"/>
      </p:ext>
    </p:extLst>
  </p:cSld>
  <p:clrMapOvr>
    <a:masterClrMapping/>
  </p:clrMapOvr>
</p:sld>
</file>

<file path=ppt/theme/theme1.xml><?xml version="1.0" encoding="utf-8"?>
<a:theme xmlns:a="http://schemas.openxmlformats.org/drawingml/2006/main" name="4_Textfolie mit Unterpunkt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1039</Words>
  <Application>Microsoft Office PowerPoint</Application>
  <PresentationFormat>On-screen Show (4:3)</PresentationFormat>
  <Paragraphs>208</Paragraphs>
  <Slides>45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Courier New</vt:lpstr>
      <vt:lpstr>Lucida Grande</vt:lpstr>
      <vt:lpstr>Symbol</vt:lpstr>
      <vt:lpstr>4_Textfolie mit Unterpunkten</vt:lpstr>
      <vt:lpstr>Server-Side-Rendering</vt:lpstr>
      <vt:lpstr>Agenda</vt:lpstr>
      <vt:lpstr>Was ist Rendering</vt:lpstr>
      <vt:lpstr>Aufbau eines Browsers</vt:lpstr>
      <vt:lpstr>Rendering Engines</vt:lpstr>
      <vt:lpstr>Critical Render Path</vt:lpstr>
      <vt:lpstr>Blink Rendering Process</vt:lpstr>
      <vt:lpstr>Was ist die DOM?</vt:lpstr>
      <vt:lpstr>DOM Tree</vt:lpstr>
      <vt:lpstr>CSSOM Tree</vt:lpstr>
      <vt:lpstr>Render Tree</vt:lpstr>
      <vt:lpstr>Layout</vt:lpstr>
      <vt:lpstr>Painting</vt:lpstr>
      <vt:lpstr>Rendering Arten</vt:lpstr>
      <vt:lpstr>Pre Rendering</vt:lpstr>
      <vt:lpstr>Client Side Rendering</vt:lpstr>
      <vt:lpstr>Aufgabe 1</vt:lpstr>
      <vt:lpstr>Server Side Rendering</vt:lpstr>
      <vt:lpstr>Vor- und Nachteile</vt:lpstr>
      <vt:lpstr>Eine kleine Auswahl an SSR-Frameworks/Technologien</vt:lpstr>
      <vt:lpstr>        SvelteKit</vt:lpstr>
      <vt:lpstr>Aufbau von Svelte Komponenten</vt:lpstr>
      <vt:lpstr>Dynamische Attribute</vt:lpstr>
      <vt:lpstr>Reactivity</vt:lpstr>
      <vt:lpstr>Logic</vt:lpstr>
      <vt:lpstr>Routing und Layout</vt:lpstr>
      <vt:lpstr>Laden von Daten</vt:lpstr>
      <vt:lpstr>Aufgabe 2</vt:lpstr>
      <vt:lpstr>Pause (10 Minuten)</vt:lpstr>
      <vt:lpstr>Aufgabe 3</vt:lpstr>
      <vt:lpstr>Hydration</vt:lpstr>
      <vt:lpstr>Performance</vt:lpstr>
      <vt:lpstr>Wichtige Metriken</vt:lpstr>
      <vt:lpstr>PowerPoint Presentation</vt:lpstr>
      <vt:lpstr>PowerPoint Presentation</vt:lpstr>
      <vt:lpstr>PowerPoint Presentation</vt:lpstr>
      <vt:lpstr>Total Blocking Time (TBT)</vt:lpstr>
      <vt:lpstr>PowerPoint Presentation</vt:lpstr>
      <vt:lpstr>PowerPoint Presentation</vt:lpstr>
      <vt:lpstr>FCP und LCP in Chrome Dev Tools</vt:lpstr>
      <vt:lpstr>Aufgabe 4</vt:lpstr>
      <vt:lpstr>Search Engine Optimization (SEO)</vt:lpstr>
      <vt:lpstr>Core Web Vitals</vt:lpstr>
      <vt:lpstr>JavaScript und SEO</vt:lpstr>
      <vt:lpstr>Danke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waeck</dc:creator>
  <cp:lastModifiedBy>Dennis Wäckerle (dwaecker)</cp:lastModifiedBy>
  <cp:revision>4</cp:revision>
  <dcterms:created xsi:type="dcterms:W3CDTF">2023-07-14T09:00:46Z</dcterms:created>
  <dcterms:modified xsi:type="dcterms:W3CDTF">2024-06-24T22:46:03Z</dcterms:modified>
</cp:coreProperties>
</file>