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svg" ContentType="image/svg+xml"/>
  <Default Extension="webm" ContentType="video/webm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notesMasterIdLst>
    <p:notesMasterId r:id="rId49"/>
  </p:notesMasterIdLst>
  <p:sldIdLst>
    <p:sldId id="260" r:id="rId2"/>
    <p:sldId id="261" r:id="rId3"/>
    <p:sldId id="263" r:id="rId4"/>
    <p:sldId id="267" r:id="rId5"/>
    <p:sldId id="264" r:id="rId6"/>
    <p:sldId id="265" r:id="rId7"/>
    <p:sldId id="266" r:id="rId8"/>
    <p:sldId id="29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9" r:id="rId18"/>
    <p:sldId id="276" r:id="rId19"/>
    <p:sldId id="277" r:id="rId20"/>
    <p:sldId id="288" r:id="rId21"/>
    <p:sldId id="280" r:id="rId22"/>
    <p:sldId id="290" r:id="rId23"/>
    <p:sldId id="291" r:id="rId24"/>
    <p:sldId id="310" r:id="rId25"/>
    <p:sldId id="292" r:id="rId26"/>
    <p:sldId id="293" r:id="rId27"/>
    <p:sldId id="294" r:id="rId28"/>
    <p:sldId id="295" r:id="rId29"/>
    <p:sldId id="281" r:id="rId30"/>
    <p:sldId id="283" r:id="rId31"/>
    <p:sldId id="282" r:id="rId32"/>
    <p:sldId id="289" r:id="rId33"/>
    <p:sldId id="284" r:id="rId34"/>
    <p:sldId id="300" r:id="rId35"/>
    <p:sldId id="285" r:id="rId36"/>
    <p:sldId id="286" r:id="rId37"/>
    <p:sldId id="309" r:id="rId38"/>
    <p:sldId id="308" r:id="rId39"/>
    <p:sldId id="307" r:id="rId40"/>
    <p:sldId id="311" r:id="rId41"/>
    <p:sldId id="298" r:id="rId42"/>
    <p:sldId id="299" r:id="rId43"/>
    <p:sldId id="296" r:id="rId44"/>
    <p:sldId id="287" r:id="rId45"/>
    <p:sldId id="306" r:id="rId46"/>
    <p:sldId id="305" r:id="rId47"/>
    <p:sldId id="262" r:id="rId48"/>
  </p:sldIdLst>
  <p:sldSz cx="9144000" cy="6858000" type="screen4x3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57376E4A-DEA1-4839-94CC-7402CEE87382}">
          <p14:sldIdLst>
            <p14:sldId id="260"/>
            <p14:sldId id="261"/>
            <p14:sldId id="263"/>
            <p14:sldId id="267"/>
            <p14:sldId id="264"/>
            <p14:sldId id="265"/>
            <p14:sldId id="266"/>
            <p14:sldId id="29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9"/>
            <p14:sldId id="276"/>
            <p14:sldId id="277"/>
            <p14:sldId id="288"/>
            <p14:sldId id="280"/>
            <p14:sldId id="290"/>
            <p14:sldId id="291"/>
            <p14:sldId id="310"/>
            <p14:sldId id="292"/>
            <p14:sldId id="293"/>
            <p14:sldId id="294"/>
            <p14:sldId id="295"/>
            <p14:sldId id="281"/>
            <p14:sldId id="283"/>
            <p14:sldId id="282"/>
            <p14:sldId id="289"/>
            <p14:sldId id="284"/>
            <p14:sldId id="300"/>
            <p14:sldId id="285"/>
            <p14:sldId id="286"/>
            <p14:sldId id="309"/>
            <p14:sldId id="308"/>
            <p14:sldId id="307"/>
            <p14:sldId id="311"/>
            <p14:sldId id="298"/>
            <p14:sldId id="299"/>
            <p14:sldId id="296"/>
            <p14:sldId id="287"/>
            <p14:sldId id="306"/>
            <p14:sldId id="305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72C4"/>
    <a:srgbClr val="F0CE69"/>
    <a:srgbClr val="B7E08B"/>
    <a:srgbClr val="E394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Designformatvorlage 1 - Akz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505E3EF-67EA-436B-97B2-0124C06EBD24}" styleName="Mittlere Formatvorlage 4 - Akz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F5AB1C69-6EDB-4FF4-983F-18BD219EF322}" styleName="Medium Style 2 –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6" autoAdjust="0"/>
    <p:restoredTop sz="94616" autoAdjust="0"/>
  </p:normalViewPr>
  <p:slideViewPr>
    <p:cSldViewPr snapToGrid="0">
      <p:cViewPr varScale="1">
        <p:scale>
          <a:sx n="116" d="100"/>
          <a:sy n="116" d="100"/>
        </p:scale>
        <p:origin x="67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8FCE4A-AADA-4A08-B563-162B34043F00}" type="datetimeFigureOut">
              <a:t>02.07.2024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E199AB-22D9-47DC-95EE-3214FBA6CE59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83791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E199AB-22D9-47DC-95EE-3214FBA6CE59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80916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seite mit großem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910226" y="75009"/>
            <a:ext cx="8233774" cy="4493156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ts val="2200"/>
              </a:lnSpc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 dirty="0"/>
          </a:p>
        </p:txBody>
      </p:sp>
      <p:sp>
        <p:nvSpPr>
          <p:cNvPr id="9" name="Titel 1"/>
          <p:cNvSpPr>
            <a:spLocks noGrp="1"/>
          </p:cNvSpPr>
          <p:nvPr>
            <p:ph type="ctrTitle" hasCustomPrompt="1"/>
          </p:nvPr>
        </p:nvSpPr>
        <p:spPr>
          <a:xfrm>
            <a:off x="913441" y="4632325"/>
            <a:ext cx="8077200" cy="1122363"/>
          </a:xfrm>
        </p:spPr>
        <p:txBody>
          <a:bodyPr anchor="ctr">
            <a:norm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de-DE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351535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Folie mit 2 Grafi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nhaltsplatzhalter 2"/>
          <p:cNvSpPr>
            <a:spLocks noGrp="1"/>
          </p:cNvSpPr>
          <p:nvPr>
            <p:ph idx="10"/>
          </p:nvPr>
        </p:nvSpPr>
        <p:spPr>
          <a:xfrm>
            <a:off x="889000" y="1748366"/>
            <a:ext cx="3863238" cy="3543301"/>
          </a:xfrm>
        </p:spPr>
        <p:txBody>
          <a:bodyPr>
            <a:normAutofit/>
          </a:bodyPr>
          <a:lstStyle>
            <a:lvl1pPr>
              <a:lnSpc>
                <a:spcPts val="2200"/>
              </a:lnSpc>
              <a:defRPr sz="14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endParaRPr lang="de-DE"/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903818" y="724448"/>
            <a:ext cx="8057620" cy="875752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3"/>
          </p:nvPr>
        </p:nvSpPr>
        <p:spPr>
          <a:xfrm>
            <a:off x="888999" y="5353574"/>
            <a:ext cx="3863239" cy="288768"/>
          </a:xfrm>
        </p:spPr>
        <p:txBody>
          <a:bodyPr anchor="t" anchorCtr="0">
            <a:no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cxnSp>
        <p:nvCxnSpPr>
          <p:cNvPr id="16" name="Gerade Verbindung 15"/>
          <p:cNvCxnSpPr/>
          <p:nvPr userDrawn="1"/>
        </p:nvCxnSpPr>
        <p:spPr>
          <a:xfrm>
            <a:off x="883594" y="5291667"/>
            <a:ext cx="3876904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" name="Gruppierung 1"/>
          <p:cNvGrpSpPr/>
          <p:nvPr userDrawn="1"/>
        </p:nvGrpSpPr>
        <p:grpSpPr>
          <a:xfrm>
            <a:off x="5094947" y="1738313"/>
            <a:ext cx="3874673" cy="347131"/>
            <a:chOff x="875127" y="1738313"/>
            <a:chExt cx="3971755" cy="347131"/>
          </a:xfrm>
        </p:grpSpPr>
        <p:cxnSp>
          <p:nvCxnSpPr>
            <p:cNvPr id="17" name="Gerade Verbindung 16"/>
            <p:cNvCxnSpPr/>
            <p:nvPr userDrawn="1"/>
          </p:nvCxnSpPr>
          <p:spPr>
            <a:xfrm>
              <a:off x="875127" y="1738313"/>
              <a:ext cx="3963288" cy="0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883594" y="2085444"/>
              <a:ext cx="3963288" cy="0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Inhaltsplatzhalter 2"/>
          <p:cNvSpPr>
            <a:spLocks noGrp="1"/>
          </p:cNvSpPr>
          <p:nvPr>
            <p:ph idx="14"/>
          </p:nvPr>
        </p:nvSpPr>
        <p:spPr>
          <a:xfrm>
            <a:off x="5103206" y="1748366"/>
            <a:ext cx="3858231" cy="3543301"/>
          </a:xfrm>
        </p:spPr>
        <p:txBody>
          <a:bodyPr>
            <a:normAutofit/>
          </a:bodyPr>
          <a:lstStyle>
            <a:lvl1pPr>
              <a:lnSpc>
                <a:spcPts val="2200"/>
              </a:lnSpc>
              <a:defRPr sz="14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endParaRPr lang="de-DE"/>
          </a:p>
        </p:txBody>
      </p:sp>
      <p:sp>
        <p:nvSpPr>
          <p:cNvPr id="25" name="Textplatzhalter 2"/>
          <p:cNvSpPr>
            <a:spLocks noGrp="1"/>
          </p:cNvSpPr>
          <p:nvPr>
            <p:ph type="body" idx="15"/>
          </p:nvPr>
        </p:nvSpPr>
        <p:spPr>
          <a:xfrm>
            <a:off x="5087941" y="5353574"/>
            <a:ext cx="3873420" cy="288768"/>
          </a:xfrm>
        </p:spPr>
        <p:txBody>
          <a:bodyPr anchor="t" anchorCtr="0">
            <a:no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cxnSp>
        <p:nvCxnSpPr>
          <p:cNvPr id="26" name="Gerade Verbindung 25"/>
          <p:cNvCxnSpPr/>
          <p:nvPr userDrawn="1"/>
        </p:nvCxnSpPr>
        <p:spPr>
          <a:xfrm>
            <a:off x="5103207" y="5291667"/>
            <a:ext cx="3866413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platzhalter 2"/>
          <p:cNvSpPr>
            <a:spLocks noGrp="1"/>
          </p:cNvSpPr>
          <p:nvPr>
            <p:ph type="body" idx="16"/>
          </p:nvPr>
        </p:nvSpPr>
        <p:spPr>
          <a:xfrm>
            <a:off x="914400" y="150123"/>
            <a:ext cx="8047038" cy="215165"/>
          </a:xfrm>
        </p:spPr>
        <p:txBody>
          <a:bodyPr anchor="t" anchorCtr="0">
            <a:noAutofit/>
          </a:bodyPr>
          <a:lstStyle>
            <a:lvl1pPr marL="0" indent="0">
              <a:lnSpc>
                <a:spcPct val="100000"/>
              </a:lnSpc>
              <a:buNone/>
              <a:defRPr sz="900" b="1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grpSp>
        <p:nvGrpSpPr>
          <p:cNvPr id="15" name="Gruppierung 14"/>
          <p:cNvGrpSpPr/>
          <p:nvPr userDrawn="1"/>
        </p:nvGrpSpPr>
        <p:grpSpPr>
          <a:xfrm>
            <a:off x="885825" y="1738313"/>
            <a:ext cx="3874673" cy="347131"/>
            <a:chOff x="875127" y="1738313"/>
            <a:chExt cx="3971755" cy="347131"/>
          </a:xfrm>
        </p:grpSpPr>
        <p:cxnSp>
          <p:nvCxnSpPr>
            <p:cNvPr id="19" name="Gerade Verbindung 18"/>
            <p:cNvCxnSpPr/>
            <p:nvPr userDrawn="1"/>
          </p:nvCxnSpPr>
          <p:spPr>
            <a:xfrm>
              <a:off x="875127" y="1738313"/>
              <a:ext cx="3963288" cy="0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883594" y="2085444"/>
              <a:ext cx="3963288" cy="0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09746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2 Bilder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2"/>
          <p:cNvSpPr>
            <a:spLocks noGrp="1"/>
          </p:cNvSpPr>
          <p:nvPr>
            <p:ph type="pic" idx="1"/>
          </p:nvPr>
        </p:nvSpPr>
        <p:spPr>
          <a:xfrm>
            <a:off x="900642" y="1748370"/>
            <a:ext cx="3963458" cy="251248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ts val="2200"/>
              </a:lnSpc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26" name="Titel 1"/>
          <p:cNvSpPr>
            <a:spLocks noGrp="1"/>
          </p:cNvSpPr>
          <p:nvPr>
            <p:ph type="title"/>
          </p:nvPr>
        </p:nvSpPr>
        <p:spPr>
          <a:xfrm>
            <a:off x="903818" y="724448"/>
            <a:ext cx="8057620" cy="875752"/>
          </a:xfrm>
        </p:spPr>
        <p:txBody>
          <a:bodyPr/>
          <a:lstStyle>
            <a:lvl1pPr>
              <a:defRPr b="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28" name="Textplatzhalter 2"/>
          <p:cNvSpPr>
            <a:spLocks noGrp="1"/>
          </p:cNvSpPr>
          <p:nvPr>
            <p:ph type="body" idx="13"/>
          </p:nvPr>
        </p:nvSpPr>
        <p:spPr>
          <a:xfrm>
            <a:off x="888999" y="4260520"/>
            <a:ext cx="3975101" cy="235115"/>
          </a:xfrm>
        </p:spPr>
        <p:txBody>
          <a:bodyPr anchor="t" anchorCtr="0">
            <a:noAutofit/>
          </a:bodyPr>
          <a:lstStyle>
            <a:lvl1pPr marL="0" indent="0">
              <a:lnSpc>
                <a:spcPts val="1180"/>
              </a:lnSpc>
              <a:buNone/>
              <a:defRPr sz="9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3" name="Textplatzhalter 2"/>
          <p:cNvSpPr>
            <a:spLocks noGrp="1"/>
          </p:cNvSpPr>
          <p:nvPr>
            <p:ph type="body" idx="10"/>
          </p:nvPr>
        </p:nvSpPr>
        <p:spPr>
          <a:xfrm>
            <a:off x="914400" y="150123"/>
            <a:ext cx="8047038" cy="215165"/>
          </a:xfrm>
        </p:spPr>
        <p:txBody>
          <a:bodyPr anchor="t" anchorCtr="0">
            <a:noAutofit/>
          </a:bodyPr>
          <a:lstStyle>
            <a:lvl1pPr marL="0" indent="0">
              <a:lnSpc>
                <a:spcPct val="100000"/>
              </a:lnSpc>
              <a:buNone/>
              <a:defRPr sz="900" b="1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4" name="Bildplatzhalter 2"/>
          <p:cNvSpPr>
            <a:spLocks noGrp="1"/>
          </p:cNvSpPr>
          <p:nvPr>
            <p:ph type="pic" idx="14"/>
          </p:nvPr>
        </p:nvSpPr>
        <p:spPr>
          <a:xfrm>
            <a:off x="4997980" y="1748370"/>
            <a:ext cx="3963458" cy="251248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ts val="2200"/>
              </a:lnSpc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35" name="Textplatzhalter 2"/>
          <p:cNvSpPr>
            <a:spLocks noGrp="1"/>
          </p:cNvSpPr>
          <p:nvPr>
            <p:ph type="body" idx="15"/>
          </p:nvPr>
        </p:nvSpPr>
        <p:spPr>
          <a:xfrm>
            <a:off x="4986337" y="4260520"/>
            <a:ext cx="3975101" cy="235115"/>
          </a:xfrm>
        </p:spPr>
        <p:txBody>
          <a:bodyPr anchor="t" anchorCtr="0">
            <a:noAutofit/>
          </a:bodyPr>
          <a:lstStyle>
            <a:lvl1pPr marL="0" indent="0">
              <a:lnSpc>
                <a:spcPts val="1180"/>
              </a:lnSpc>
              <a:buNone/>
              <a:defRPr sz="9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6730913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3 Bilder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2"/>
          <p:cNvSpPr>
            <a:spLocks noGrp="1"/>
          </p:cNvSpPr>
          <p:nvPr>
            <p:ph type="pic" idx="1"/>
          </p:nvPr>
        </p:nvSpPr>
        <p:spPr>
          <a:xfrm>
            <a:off x="900642" y="1748370"/>
            <a:ext cx="2583921" cy="251248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ts val="2200"/>
              </a:lnSpc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26" name="Titel 1"/>
          <p:cNvSpPr>
            <a:spLocks noGrp="1"/>
          </p:cNvSpPr>
          <p:nvPr>
            <p:ph type="title"/>
          </p:nvPr>
        </p:nvSpPr>
        <p:spPr>
          <a:xfrm>
            <a:off x="903818" y="724448"/>
            <a:ext cx="8057620" cy="875752"/>
          </a:xfrm>
        </p:spPr>
        <p:txBody>
          <a:bodyPr/>
          <a:lstStyle>
            <a:lvl1pPr>
              <a:defRPr b="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28" name="Textplatzhalter 2"/>
          <p:cNvSpPr>
            <a:spLocks noGrp="1"/>
          </p:cNvSpPr>
          <p:nvPr>
            <p:ph type="body" idx="13"/>
          </p:nvPr>
        </p:nvSpPr>
        <p:spPr>
          <a:xfrm>
            <a:off x="889000" y="4260520"/>
            <a:ext cx="2595564" cy="235115"/>
          </a:xfrm>
        </p:spPr>
        <p:txBody>
          <a:bodyPr anchor="t" anchorCtr="0">
            <a:noAutofit/>
          </a:bodyPr>
          <a:lstStyle>
            <a:lvl1pPr marL="0" indent="0">
              <a:lnSpc>
                <a:spcPts val="1180"/>
              </a:lnSpc>
              <a:buNone/>
              <a:defRPr sz="9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3" name="Textplatzhalter 2"/>
          <p:cNvSpPr>
            <a:spLocks noGrp="1"/>
          </p:cNvSpPr>
          <p:nvPr>
            <p:ph type="body" idx="10"/>
          </p:nvPr>
        </p:nvSpPr>
        <p:spPr>
          <a:xfrm>
            <a:off x="914400" y="150123"/>
            <a:ext cx="8047038" cy="215165"/>
          </a:xfrm>
        </p:spPr>
        <p:txBody>
          <a:bodyPr anchor="t" anchorCtr="0">
            <a:noAutofit/>
          </a:bodyPr>
          <a:lstStyle>
            <a:lvl1pPr marL="0" indent="0">
              <a:lnSpc>
                <a:spcPct val="100000"/>
              </a:lnSpc>
              <a:buNone/>
              <a:defRPr sz="900" b="1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4" name="Bildplatzhalter 2"/>
          <p:cNvSpPr>
            <a:spLocks noGrp="1"/>
          </p:cNvSpPr>
          <p:nvPr>
            <p:ph type="pic" idx="14"/>
          </p:nvPr>
        </p:nvSpPr>
        <p:spPr>
          <a:xfrm>
            <a:off x="3639080" y="1748040"/>
            <a:ext cx="2577570" cy="251248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ts val="2200"/>
              </a:lnSpc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35" name="Textplatzhalter 2"/>
          <p:cNvSpPr>
            <a:spLocks noGrp="1"/>
          </p:cNvSpPr>
          <p:nvPr>
            <p:ph type="body" idx="15"/>
          </p:nvPr>
        </p:nvSpPr>
        <p:spPr>
          <a:xfrm>
            <a:off x="3639080" y="4260520"/>
            <a:ext cx="2577570" cy="235115"/>
          </a:xfrm>
        </p:spPr>
        <p:txBody>
          <a:bodyPr anchor="t" anchorCtr="0">
            <a:noAutofit/>
          </a:bodyPr>
          <a:lstStyle>
            <a:lvl1pPr marL="0" indent="0">
              <a:lnSpc>
                <a:spcPts val="1180"/>
              </a:lnSpc>
              <a:buNone/>
              <a:defRPr sz="9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Bildplatzhalter 2"/>
          <p:cNvSpPr>
            <a:spLocks noGrp="1"/>
          </p:cNvSpPr>
          <p:nvPr>
            <p:ph type="pic" idx="16"/>
          </p:nvPr>
        </p:nvSpPr>
        <p:spPr>
          <a:xfrm>
            <a:off x="6364818" y="1748040"/>
            <a:ext cx="2596620" cy="251248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ts val="2200"/>
              </a:lnSpc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9" name="Textplatzhalter 2"/>
          <p:cNvSpPr>
            <a:spLocks noGrp="1"/>
          </p:cNvSpPr>
          <p:nvPr>
            <p:ph type="body" idx="17"/>
          </p:nvPr>
        </p:nvSpPr>
        <p:spPr>
          <a:xfrm>
            <a:off x="6364818" y="4260520"/>
            <a:ext cx="2596620" cy="235115"/>
          </a:xfrm>
        </p:spPr>
        <p:txBody>
          <a:bodyPr anchor="t" anchorCtr="0">
            <a:noAutofit/>
          </a:bodyPr>
          <a:lstStyle>
            <a:lvl1pPr marL="0" indent="0">
              <a:lnSpc>
                <a:spcPts val="1180"/>
              </a:lnSpc>
              <a:buNone/>
              <a:defRPr sz="9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5793863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6 Bilder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2"/>
          <p:cNvSpPr>
            <a:spLocks noGrp="1"/>
          </p:cNvSpPr>
          <p:nvPr>
            <p:ph type="pic" idx="1"/>
          </p:nvPr>
        </p:nvSpPr>
        <p:spPr>
          <a:xfrm>
            <a:off x="900641" y="711200"/>
            <a:ext cx="2583921" cy="1991618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ts val="2200"/>
              </a:lnSpc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33" name="Textplatzhalter 2"/>
          <p:cNvSpPr>
            <a:spLocks noGrp="1"/>
          </p:cNvSpPr>
          <p:nvPr>
            <p:ph type="body" idx="10"/>
          </p:nvPr>
        </p:nvSpPr>
        <p:spPr>
          <a:xfrm>
            <a:off x="914400" y="150123"/>
            <a:ext cx="8047038" cy="215165"/>
          </a:xfrm>
        </p:spPr>
        <p:txBody>
          <a:bodyPr anchor="t" anchorCtr="0">
            <a:noAutofit/>
          </a:bodyPr>
          <a:lstStyle>
            <a:lvl1pPr marL="0" indent="0">
              <a:lnSpc>
                <a:spcPct val="100000"/>
              </a:lnSpc>
              <a:buNone/>
              <a:defRPr sz="900" b="1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Textplatzhalter 2"/>
          <p:cNvSpPr>
            <a:spLocks noGrp="1"/>
          </p:cNvSpPr>
          <p:nvPr>
            <p:ph type="body" idx="13"/>
          </p:nvPr>
        </p:nvSpPr>
        <p:spPr>
          <a:xfrm>
            <a:off x="888999" y="2802461"/>
            <a:ext cx="2595563" cy="235115"/>
          </a:xfrm>
        </p:spPr>
        <p:txBody>
          <a:bodyPr anchor="t" anchorCtr="0">
            <a:noAutofit/>
          </a:bodyPr>
          <a:lstStyle>
            <a:lvl1pPr marL="0" indent="0">
              <a:lnSpc>
                <a:spcPts val="1180"/>
              </a:lnSpc>
              <a:buNone/>
              <a:defRPr sz="9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Bildplatzhalter 2"/>
          <p:cNvSpPr>
            <a:spLocks noGrp="1"/>
          </p:cNvSpPr>
          <p:nvPr>
            <p:ph type="pic" idx="15"/>
          </p:nvPr>
        </p:nvSpPr>
        <p:spPr>
          <a:xfrm>
            <a:off x="3643841" y="711200"/>
            <a:ext cx="2583921" cy="1991618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ts val="2200"/>
              </a:lnSpc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11" name="Textplatzhalter 2"/>
          <p:cNvSpPr>
            <a:spLocks noGrp="1"/>
          </p:cNvSpPr>
          <p:nvPr>
            <p:ph type="body" idx="16"/>
          </p:nvPr>
        </p:nvSpPr>
        <p:spPr>
          <a:xfrm>
            <a:off x="3632199" y="2802461"/>
            <a:ext cx="2595563" cy="235115"/>
          </a:xfrm>
        </p:spPr>
        <p:txBody>
          <a:bodyPr anchor="t" anchorCtr="0">
            <a:noAutofit/>
          </a:bodyPr>
          <a:lstStyle>
            <a:lvl1pPr marL="0" indent="0">
              <a:lnSpc>
                <a:spcPts val="1180"/>
              </a:lnSpc>
              <a:buNone/>
              <a:defRPr sz="9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Bildplatzhalter 2"/>
          <p:cNvSpPr>
            <a:spLocks noGrp="1"/>
          </p:cNvSpPr>
          <p:nvPr>
            <p:ph type="pic" idx="17"/>
          </p:nvPr>
        </p:nvSpPr>
        <p:spPr>
          <a:xfrm>
            <a:off x="6377517" y="711200"/>
            <a:ext cx="2583921" cy="1991618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ts val="2200"/>
              </a:lnSpc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13" name="Textplatzhalter 2"/>
          <p:cNvSpPr>
            <a:spLocks noGrp="1"/>
          </p:cNvSpPr>
          <p:nvPr>
            <p:ph type="body" idx="18"/>
          </p:nvPr>
        </p:nvSpPr>
        <p:spPr>
          <a:xfrm>
            <a:off x="6365875" y="2802461"/>
            <a:ext cx="2595563" cy="235115"/>
          </a:xfrm>
        </p:spPr>
        <p:txBody>
          <a:bodyPr anchor="t" anchorCtr="0">
            <a:noAutofit/>
          </a:bodyPr>
          <a:lstStyle>
            <a:lvl1pPr marL="0" indent="0">
              <a:lnSpc>
                <a:spcPts val="1180"/>
              </a:lnSpc>
              <a:buNone/>
              <a:defRPr sz="9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Bildplatzhalter 2"/>
          <p:cNvSpPr>
            <a:spLocks noGrp="1"/>
          </p:cNvSpPr>
          <p:nvPr>
            <p:ph type="pic" idx="19"/>
          </p:nvPr>
        </p:nvSpPr>
        <p:spPr>
          <a:xfrm>
            <a:off x="900641" y="3181515"/>
            <a:ext cx="2583921" cy="1991618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ts val="2200"/>
              </a:lnSpc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15" name="Textplatzhalter 2"/>
          <p:cNvSpPr>
            <a:spLocks noGrp="1"/>
          </p:cNvSpPr>
          <p:nvPr>
            <p:ph type="body" idx="20"/>
          </p:nvPr>
        </p:nvSpPr>
        <p:spPr>
          <a:xfrm>
            <a:off x="888999" y="5272776"/>
            <a:ext cx="2595563" cy="235115"/>
          </a:xfrm>
        </p:spPr>
        <p:txBody>
          <a:bodyPr anchor="t" anchorCtr="0">
            <a:noAutofit/>
          </a:bodyPr>
          <a:lstStyle>
            <a:lvl1pPr marL="0" indent="0">
              <a:lnSpc>
                <a:spcPts val="1180"/>
              </a:lnSpc>
              <a:buNone/>
              <a:defRPr sz="9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6" name="Bildplatzhalter 2"/>
          <p:cNvSpPr>
            <a:spLocks noGrp="1"/>
          </p:cNvSpPr>
          <p:nvPr>
            <p:ph type="pic" idx="21"/>
          </p:nvPr>
        </p:nvSpPr>
        <p:spPr>
          <a:xfrm>
            <a:off x="3643841" y="3181515"/>
            <a:ext cx="2583921" cy="1991618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ts val="2200"/>
              </a:lnSpc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17" name="Textplatzhalter 2"/>
          <p:cNvSpPr>
            <a:spLocks noGrp="1"/>
          </p:cNvSpPr>
          <p:nvPr>
            <p:ph type="body" idx="22"/>
          </p:nvPr>
        </p:nvSpPr>
        <p:spPr>
          <a:xfrm>
            <a:off x="3632199" y="5272776"/>
            <a:ext cx="2595563" cy="235115"/>
          </a:xfrm>
        </p:spPr>
        <p:txBody>
          <a:bodyPr anchor="t" anchorCtr="0">
            <a:noAutofit/>
          </a:bodyPr>
          <a:lstStyle>
            <a:lvl1pPr marL="0" indent="0">
              <a:lnSpc>
                <a:spcPts val="1180"/>
              </a:lnSpc>
              <a:buNone/>
              <a:defRPr sz="9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8" name="Bildplatzhalter 2"/>
          <p:cNvSpPr>
            <a:spLocks noGrp="1"/>
          </p:cNvSpPr>
          <p:nvPr>
            <p:ph type="pic" idx="23"/>
          </p:nvPr>
        </p:nvSpPr>
        <p:spPr>
          <a:xfrm>
            <a:off x="6377517" y="3181515"/>
            <a:ext cx="2583921" cy="1991618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ts val="2200"/>
              </a:lnSpc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19" name="Textplatzhalter 2"/>
          <p:cNvSpPr>
            <a:spLocks noGrp="1"/>
          </p:cNvSpPr>
          <p:nvPr>
            <p:ph type="body" idx="24"/>
          </p:nvPr>
        </p:nvSpPr>
        <p:spPr>
          <a:xfrm>
            <a:off x="6365875" y="5272776"/>
            <a:ext cx="2595563" cy="235115"/>
          </a:xfrm>
        </p:spPr>
        <p:txBody>
          <a:bodyPr anchor="t" anchorCtr="0">
            <a:noAutofit/>
          </a:bodyPr>
          <a:lstStyle>
            <a:lvl1pPr marL="0" indent="0">
              <a:lnSpc>
                <a:spcPts val="1180"/>
              </a:lnSpc>
              <a:buNone/>
              <a:defRPr sz="9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108231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 Titelseite mit kleinem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2"/>
          <p:cNvSpPr>
            <a:spLocks noGrp="1"/>
          </p:cNvSpPr>
          <p:nvPr>
            <p:ph type="pic" idx="1"/>
          </p:nvPr>
        </p:nvSpPr>
        <p:spPr>
          <a:xfrm>
            <a:off x="913440" y="85065"/>
            <a:ext cx="8230560" cy="3055937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ts val="2200"/>
              </a:lnSpc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9" name="Titel 1"/>
          <p:cNvSpPr>
            <a:spLocks noGrp="1"/>
          </p:cNvSpPr>
          <p:nvPr>
            <p:ph type="ctrTitle" hasCustomPrompt="1"/>
          </p:nvPr>
        </p:nvSpPr>
        <p:spPr>
          <a:xfrm>
            <a:off x="913440" y="3187700"/>
            <a:ext cx="8078787" cy="1296988"/>
          </a:xfrm>
        </p:spPr>
        <p:txBody>
          <a:bodyPr anchor="ctr">
            <a:norm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25" name="Textplatzhalter 15"/>
          <p:cNvSpPr>
            <a:spLocks noGrp="1"/>
          </p:cNvSpPr>
          <p:nvPr>
            <p:ph type="body" sz="quarter" idx="12"/>
          </p:nvPr>
        </p:nvSpPr>
        <p:spPr>
          <a:xfrm>
            <a:off x="922965" y="4484688"/>
            <a:ext cx="8069263" cy="1281112"/>
          </a:xfrm>
        </p:spPr>
        <p:txBody>
          <a:bodyPr>
            <a:noAutofit/>
          </a:bodyPr>
          <a:lstStyle>
            <a:lvl1pPr marL="0" indent="0">
              <a:lnSpc>
                <a:spcPts val="2200"/>
              </a:lnSpc>
              <a:buFontTx/>
              <a:buNone/>
              <a:defRPr sz="1800" b="0" i="0">
                <a:latin typeface="+mj-lt"/>
              </a:defRPr>
            </a:lvl1pPr>
            <a:lvl2pPr marL="0" indent="0">
              <a:lnSpc>
                <a:spcPts val="1680"/>
              </a:lnSpc>
              <a:buFontTx/>
              <a:buNone/>
              <a:defRPr sz="1400" b="0" i="0">
                <a:latin typeface="Arial"/>
              </a:defRPr>
            </a:lvl2pPr>
            <a:lvl3pPr marL="0" indent="0">
              <a:lnSpc>
                <a:spcPts val="1680"/>
              </a:lnSpc>
              <a:buFontTx/>
              <a:buNone/>
              <a:defRPr sz="1400" b="0" i="0">
                <a:latin typeface="Arial"/>
              </a:defRPr>
            </a:lvl3pPr>
            <a:lvl4pPr marL="0" indent="0">
              <a:lnSpc>
                <a:spcPts val="1680"/>
              </a:lnSpc>
              <a:buFontTx/>
              <a:buNone/>
              <a:defRPr sz="1400" b="0" i="0">
                <a:latin typeface="Arial"/>
              </a:defRPr>
            </a:lvl4pPr>
            <a:lvl5pPr marL="0" indent="0">
              <a:lnSpc>
                <a:spcPts val="1680"/>
              </a:lnSpc>
              <a:buFontTx/>
              <a:buNone/>
              <a:defRPr sz="1400" b="0" i="0">
                <a:latin typeface="Arial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61950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elseite ohne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platzhalter 15"/>
          <p:cNvSpPr>
            <a:spLocks noGrp="1"/>
          </p:cNvSpPr>
          <p:nvPr>
            <p:ph type="body" sz="quarter" idx="12" hasCustomPrompt="1"/>
          </p:nvPr>
        </p:nvSpPr>
        <p:spPr>
          <a:xfrm>
            <a:off x="901699" y="1757358"/>
            <a:ext cx="8069263" cy="4008442"/>
          </a:xfrm>
        </p:spPr>
        <p:txBody>
          <a:bodyPr>
            <a:no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2400" b="0" i="0">
                <a:latin typeface="+mn-lt"/>
              </a:defRPr>
            </a:lvl1pPr>
            <a:lvl2pPr marL="684000" indent="-342000">
              <a:lnSpc>
                <a:spcPct val="100000"/>
              </a:lnSpc>
              <a:buFont typeface="Arial" panose="020B0604020202020204" pitchFamily="34" charset="0"/>
              <a:buChar char="•"/>
              <a:defRPr sz="2400" b="0" i="0">
                <a:latin typeface="+mn-lt"/>
              </a:defRPr>
            </a:lvl2pPr>
            <a:lvl3pPr marL="1026000" indent="-342900">
              <a:lnSpc>
                <a:spcPts val="1680"/>
              </a:lnSpc>
              <a:buFont typeface="Arial" panose="020B0604020202020204" pitchFamily="34" charset="0"/>
              <a:buChar char="•"/>
              <a:defRPr sz="2400" b="0" i="0">
                <a:latin typeface="+mn-lt"/>
              </a:defRPr>
            </a:lvl3pPr>
            <a:lvl4pPr marL="0" indent="0">
              <a:lnSpc>
                <a:spcPts val="1680"/>
              </a:lnSpc>
              <a:buFontTx/>
              <a:buNone/>
              <a:defRPr sz="1400" b="0" i="0">
                <a:latin typeface="Arial"/>
              </a:defRPr>
            </a:lvl4pPr>
            <a:lvl5pPr marL="0" indent="0">
              <a:lnSpc>
                <a:spcPts val="1680"/>
              </a:lnSpc>
              <a:buFontTx/>
              <a:buNone/>
              <a:defRPr sz="1400" b="0" i="0">
                <a:latin typeface="Arial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18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903818" y="724448"/>
            <a:ext cx="8057620" cy="875752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marL="0" indent="0">
              <a:buFont typeface="+mj-lt"/>
              <a:buNone/>
              <a:defRPr sz="3200"/>
            </a:lvl1pPr>
          </a:lstStyle>
          <a:p>
            <a:r>
              <a:rPr lang="de-DE" dirty="0"/>
              <a:t>Titel</a:t>
            </a:r>
          </a:p>
        </p:txBody>
      </p:sp>
    </p:spTree>
    <p:extLst>
      <p:ext uri="{BB962C8B-B14F-4D97-AF65-F5344CB8AC3E}">
        <p14:creationId xmlns:p14="http://schemas.microsoft.com/office/powerpoint/2010/main" val="3933232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Folie mit 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903818" y="724448"/>
            <a:ext cx="8057620" cy="875752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>
              <a:defRPr sz="3200"/>
            </a:lvl1pPr>
          </a:lstStyle>
          <a:p>
            <a:r>
              <a:rPr lang="de-DE" dirty="0"/>
              <a:t>Titel</a:t>
            </a:r>
          </a:p>
        </p:txBody>
      </p:sp>
      <p:sp>
        <p:nvSpPr>
          <p:cNvPr id="22" name="Textplatzhalter 2"/>
          <p:cNvSpPr>
            <a:spLocks noGrp="1"/>
          </p:cNvSpPr>
          <p:nvPr>
            <p:ph idx="1"/>
          </p:nvPr>
        </p:nvSpPr>
        <p:spPr>
          <a:xfrm>
            <a:off x="898771" y="1758297"/>
            <a:ext cx="8062667" cy="398845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lnSpc>
                <a:spcPct val="100000"/>
              </a:lnSpc>
              <a:defRPr sz="2400">
                <a:latin typeface="+mn-lt"/>
              </a:defRPr>
            </a:lvl1pPr>
            <a:lvl2pPr>
              <a:lnSpc>
                <a:spcPct val="100000"/>
              </a:lnSpc>
              <a:defRPr sz="2400" b="0">
                <a:latin typeface="+mn-lt"/>
              </a:defRPr>
            </a:lvl2pPr>
            <a:lvl3pPr marL="324000" indent="-180000">
              <a:lnSpc>
                <a:spcPct val="100000"/>
              </a:lnSpc>
              <a:buFont typeface="Arial" panose="020B0604020202020204" pitchFamily="34" charset="0"/>
              <a:buChar char="•"/>
              <a:defRPr sz="2200" b="0">
                <a:latin typeface="+mn-lt"/>
              </a:defRPr>
            </a:lvl3pPr>
            <a:lvl4pPr>
              <a:lnSpc>
                <a:spcPct val="100000"/>
              </a:lnSpc>
              <a:defRPr sz="2000" b="0">
                <a:latin typeface="+mn-lt"/>
              </a:defRPr>
            </a:lvl4pPr>
            <a:lvl5pPr marL="648000" indent="-180000">
              <a:lnSpc>
                <a:spcPct val="100000"/>
              </a:lnSpc>
              <a:buFont typeface="Arial" panose="020B0604020202020204" pitchFamily="34" charset="0"/>
              <a:buChar char="•"/>
              <a:defRPr sz="1800" b="0">
                <a:latin typeface="+mn-lt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3" name="Textplatzhalter 2"/>
          <p:cNvSpPr>
            <a:spLocks noGrp="1"/>
          </p:cNvSpPr>
          <p:nvPr>
            <p:ph type="body" idx="10"/>
          </p:nvPr>
        </p:nvSpPr>
        <p:spPr>
          <a:xfrm>
            <a:off x="914400" y="150123"/>
            <a:ext cx="8047038" cy="215165"/>
          </a:xfrm>
        </p:spPr>
        <p:txBody>
          <a:bodyPr anchor="t" anchorCtr="0">
            <a:noAutofit/>
          </a:bodyPr>
          <a:lstStyle>
            <a:lvl1pPr marL="0" indent="0">
              <a:lnSpc>
                <a:spcPct val="100000"/>
              </a:lnSpc>
              <a:buNone/>
              <a:defRPr sz="900" b="1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436724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ild links / Text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Bildplatzhalter 11"/>
          <p:cNvSpPr>
            <a:spLocks noGrp="1"/>
          </p:cNvSpPr>
          <p:nvPr>
            <p:ph type="pic" sz="quarter" idx="11" hasCustomPrompt="1"/>
          </p:nvPr>
        </p:nvSpPr>
        <p:spPr>
          <a:xfrm>
            <a:off x="6369050" y="6064250"/>
            <a:ext cx="990600" cy="527050"/>
          </a:xfrm>
        </p:spPr>
        <p:txBody>
          <a:bodyPr>
            <a:normAutofit/>
          </a:bodyPr>
          <a:lstStyle>
            <a:lvl1pPr>
              <a:lnSpc>
                <a:spcPts val="1180"/>
              </a:lnSpc>
              <a:defRPr sz="9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de-DE"/>
              <a:t>Partnerlogo</a:t>
            </a:r>
          </a:p>
        </p:txBody>
      </p:sp>
      <p:sp>
        <p:nvSpPr>
          <p:cNvPr id="10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903818" y="724448"/>
            <a:ext cx="8057620" cy="875752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>
              <a:defRPr sz="3200"/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11" name="Textplatzhalter 2"/>
          <p:cNvSpPr>
            <a:spLocks noGrp="1"/>
          </p:cNvSpPr>
          <p:nvPr>
            <p:ph type="body" idx="10"/>
          </p:nvPr>
        </p:nvSpPr>
        <p:spPr>
          <a:xfrm>
            <a:off x="914400" y="150123"/>
            <a:ext cx="8047038" cy="215165"/>
          </a:xfrm>
        </p:spPr>
        <p:txBody>
          <a:bodyPr anchor="t" anchorCtr="0">
            <a:noAutofit/>
          </a:bodyPr>
          <a:lstStyle>
            <a:lvl1pPr marL="0" indent="0">
              <a:lnSpc>
                <a:spcPct val="100000"/>
              </a:lnSpc>
              <a:buNone/>
              <a:defRPr sz="900" b="1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3" name="Textplatzhalter 15"/>
          <p:cNvSpPr>
            <a:spLocks noGrp="1"/>
          </p:cNvSpPr>
          <p:nvPr>
            <p:ph type="body" sz="quarter" idx="14"/>
          </p:nvPr>
        </p:nvSpPr>
        <p:spPr>
          <a:xfrm>
            <a:off x="901699" y="1757358"/>
            <a:ext cx="3954463" cy="399997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FontTx/>
              <a:buNone/>
              <a:defRPr sz="2000" b="0" i="0">
                <a:latin typeface="+mj-lt"/>
              </a:defRPr>
            </a:lvl1pPr>
            <a:lvl2pPr marL="0" indent="0">
              <a:lnSpc>
                <a:spcPts val="1680"/>
              </a:lnSpc>
              <a:buFontTx/>
              <a:buNone/>
              <a:defRPr sz="1400" b="0" i="0">
                <a:latin typeface="Arial"/>
              </a:defRPr>
            </a:lvl2pPr>
            <a:lvl3pPr marL="0" indent="0">
              <a:lnSpc>
                <a:spcPts val="1680"/>
              </a:lnSpc>
              <a:buFontTx/>
              <a:buNone/>
              <a:defRPr sz="1400" b="0" i="0">
                <a:latin typeface="Arial"/>
              </a:defRPr>
            </a:lvl3pPr>
            <a:lvl4pPr marL="0" indent="0">
              <a:lnSpc>
                <a:spcPts val="1680"/>
              </a:lnSpc>
              <a:buFontTx/>
              <a:buNone/>
              <a:defRPr sz="1400" b="0" i="0">
                <a:latin typeface="Arial"/>
              </a:defRPr>
            </a:lvl4pPr>
            <a:lvl5pPr marL="0" indent="0">
              <a:lnSpc>
                <a:spcPts val="1680"/>
              </a:lnSpc>
              <a:buFontTx/>
              <a:buNone/>
              <a:defRPr sz="1400" b="0" i="0">
                <a:latin typeface="Arial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4" name="Textplatzhalter 15"/>
          <p:cNvSpPr>
            <a:spLocks noGrp="1"/>
          </p:cNvSpPr>
          <p:nvPr>
            <p:ph type="body" sz="quarter" idx="15"/>
          </p:nvPr>
        </p:nvSpPr>
        <p:spPr>
          <a:xfrm>
            <a:off x="5000625" y="1757358"/>
            <a:ext cx="3954463" cy="399997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FontTx/>
              <a:buNone/>
              <a:defRPr sz="2000" b="0" i="0">
                <a:latin typeface="+mj-lt"/>
              </a:defRPr>
            </a:lvl1pPr>
            <a:lvl2pPr marL="0" indent="0">
              <a:lnSpc>
                <a:spcPts val="1680"/>
              </a:lnSpc>
              <a:buFontTx/>
              <a:buNone/>
              <a:defRPr sz="1400" b="0" i="0">
                <a:latin typeface="Arial"/>
              </a:defRPr>
            </a:lvl2pPr>
            <a:lvl3pPr marL="0" indent="0">
              <a:lnSpc>
                <a:spcPts val="1680"/>
              </a:lnSpc>
              <a:buFontTx/>
              <a:buNone/>
              <a:defRPr sz="1400" b="0" i="0">
                <a:latin typeface="Arial"/>
              </a:defRPr>
            </a:lvl3pPr>
            <a:lvl4pPr marL="0" indent="0">
              <a:lnSpc>
                <a:spcPts val="1680"/>
              </a:lnSpc>
              <a:buFontTx/>
              <a:buNone/>
              <a:defRPr sz="1400" b="0" i="0">
                <a:latin typeface="Arial"/>
              </a:defRPr>
            </a:lvl4pPr>
            <a:lvl5pPr marL="0" indent="0">
              <a:lnSpc>
                <a:spcPts val="1680"/>
              </a:lnSpc>
              <a:buFontTx/>
              <a:buNone/>
              <a:defRPr sz="1400" b="0" i="0">
                <a:latin typeface="Arial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639883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ext links / Bild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Bildplatzhalter 11"/>
          <p:cNvSpPr>
            <a:spLocks noGrp="1"/>
          </p:cNvSpPr>
          <p:nvPr>
            <p:ph type="pic" sz="quarter" idx="11" hasCustomPrompt="1"/>
          </p:nvPr>
        </p:nvSpPr>
        <p:spPr>
          <a:xfrm>
            <a:off x="6369050" y="6064250"/>
            <a:ext cx="990600" cy="527050"/>
          </a:xfrm>
        </p:spPr>
        <p:txBody>
          <a:bodyPr>
            <a:normAutofit/>
          </a:bodyPr>
          <a:lstStyle>
            <a:lvl1pPr>
              <a:lnSpc>
                <a:spcPts val="1180"/>
              </a:lnSpc>
              <a:defRPr sz="9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de-DE"/>
              <a:t>Partnerlogo</a:t>
            </a:r>
          </a:p>
        </p:txBody>
      </p:sp>
      <p:sp>
        <p:nvSpPr>
          <p:cNvPr id="10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903818" y="724448"/>
            <a:ext cx="8057620" cy="875752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>
              <a:defRPr sz="3200"/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11" name="Textplatzhalter 2"/>
          <p:cNvSpPr>
            <a:spLocks noGrp="1"/>
          </p:cNvSpPr>
          <p:nvPr>
            <p:ph type="body" idx="10"/>
          </p:nvPr>
        </p:nvSpPr>
        <p:spPr>
          <a:xfrm>
            <a:off x="914400" y="150123"/>
            <a:ext cx="8047038" cy="215165"/>
          </a:xfrm>
        </p:spPr>
        <p:txBody>
          <a:bodyPr anchor="t" anchorCtr="0">
            <a:noAutofit/>
          </a:bodyPr>
          <a:lstStyle>
            <a:lvl1pPr marL="0" indent="0">
              <a:lnSpc>
                <a:spcPct val="100000"/>
              </a:lnSpc>
              <a:buNone/>
              <a:defRPr sz="900" b="1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platzhalter 15"/>
          <p:cNvSpPr>
            <a:spLocks noGrp="1"/>
          </p:cNvSpPr>
          <p:nvPr>
            <p:ph type="body" sz="quarter" idx="15"/>
          </p:nvPr>
        </p:nvSpPr>
        <p:spPr>
          <a:xfrm>
            <a:off x="5000625" y="1757358"/>
            <a:ext cx="3954463" cy="4090992"/>
          </a:xfrm>
        </p:spPr>
        <p:txBody>
          <a:bodyPr>
            <a:noAutofit/>
          </a:bodyPr>
          <a:lstStyle>
            <a:lvl1pPr marL="0" indent="0">
              <a:lnSpc>
                <a:spcPts val="1750"/>
              </a:lnSpc>
              <a:buFontTx/>
              <a:buNone/>
              <a:defRPr sz="1400" b="0" i="0">
                <a:latin typeface="Arial"/>
              </a:defRPr>
            </a:lvl1pPr>
            <a:lvl2pPr marL="0" indent="0">
              <a:lnSpc>
                <a:spcPts val="1680"/>
              </a:lnSpc>
              <a:buFontTx/>
              <a:buNone/>
              <a:defRPr sz="1400" b="0" i="0">
                <a:latin typeface="Arial"/>
              </a:defRPr>
            </a:lvl2pPr>
            <a:lvl3pPr marL="0" indent="0">
              <a:lnSpc>
                <a:spcPts val="1680"/>
              </a:lnSpc>
              <a:buFontTx/>
              <a:buNone/>
              <a:defRPr sz="1400" b="0" i="0">
                <a:latin typeface="Arial"/>
              </a:defRPr>
            </a:lvl3pPr>
            <a:lvl4pPr marL="0" indent="0">
              <a:lnSpc>
                <a:spcPts val="1680"/>
              </a:lnSpc>
              <a:buFontTx/>
              <a:buNone/>
              <a:defRPr sz="1400" b="0" i="0">
                <a:latin typeface="Arial"/>
              </a:defRPr>
            </a:lvl4pPr>
            <a:lvl5pPr marL="0" indent="0">
              <a:lnSpc>
                <a:spcPts val="1680"/>
              </a:lnSpc>
              <a:buFontTx/>
              <a:buNone/>
              <a:defRPr sz="1400" b="0" i="0">
                <a:latin typeface="Arial"/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Bildplatzhalter 2"/>
          <p:cNvSpPr>
            <a:spLocks noGrp="1"/>
          </p:cNvSpPr>
          <p:nvPr>
            <p:ph type="pic" idx="1"/>
          </p:nvPr>
        </p:nvSpPr>
        <p:spPr>
          <a:xfrm>
            <a:off x="4997980" y="1748369"/>
            <a:ext cx="3963458" cy="4000498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ts val="2200"/>
              </a:lnSpc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9" name="Textplatzhalter 15"/>
          <p:cNvSpPr>
            <a:spLocks noGrp="1"/>
          </p:cNvSpPr>
          <p:nvPr>
            <p:ph type="body" sz="quarter" idx="16" hasCustomPrompt="1"/>
          </p:nvPr>
        </p:nvSpPr>
        <p:spPr>
          <a:xfrm>
            <a:off x="914400" y="1757358"/>
            <a:ext cx="3954463" cy="3991509"/>
          </a:xfrm>
        </p:spPr>
        <p:txBody>
          <a:bodyPr>
            <a:noAutofit/>
          </a:bodyPr>
          <a:lstStyle>
            <a:lvl1pPr marL="342900" indent="-342900">
              <a:lnSpc>
                <a:spcPct val="100000"/>
              </a:lnSpc>
              <a:buFont typeface="Arial" panose="020B0604020202020204" pitchFamily="34" charset="0"/>
              <a:buChar char="•"/>
              <a:defRPr sz="2000" b="0" i="0">
                <a:latin typeface="+mj-lt"/>
              </a:defRPr>
            </a:lvl1pPr>
            <a:lvl2pPr marL="0" indent="0">
              <a:lnSpc>
                <a:spcPts val="1680"/>
              </a:lnSpc>
              <a:buFont typeface="Arial" panose="020B0604020202020204" pitchFamily="34" charset="0"/>
              <a:buNone/>
              <a:defRPr sz="1400" b="0" i="0">
                <a:latin typeface="Arial"/>
              </a:defRPr>
            </a:lvl2pPr>
            <a:lvl3pPr marL="0" indent="0">
              <a:lnSpc>
                <a:spcPts val="1680"/>
              </a:lnSpc>
              <a:buFontTx/>
              <a:buNone/>
              <a:defRPr sz="1400" b="0" i="0">
                <a:latin typeface="Arial"/>
              </a:defRPr>
            </a:lvl3pPr>
            <a:lvl4pPr marL="0" indent="0">
              <a:lnSpc>
                <a:spcPts val="1680"/>
              </a:lnSpc>
              <a:buFontTx/>
              <a:buNone/>
              <a:defRPr sz="1400" b="0" i="0">
                <a:latin typeface="Arial"/>
              </a:defRPr>
            </a:lvl4pPr>
            <a:lvl5pPr marL="0" indent="0">
              <a:lnSpc>
                <a:spcPts val="1680"/>
              </a:lnSpc>
              <a:buFontTx/>
              <a:buNone/>
              <a:defRPr sz="1400" b="0" i="0">
                <a:latin typeface="Arial"/>
              </a:defRPr>
            </a:lvl5pPr>
          </a:lstStyle>
          <a:p>
            <a:pPr lvl="0"/>
            <a:r>
              <a:rPr lang="de-DE" dirty="0"/>
              <a:t>Erste Ebene</a:t>
            </a:r>
          </a:p>
          <a:p>
            <a:pPr lvl="0"/>
            <a:r>
              <a:rPr lang="de-DE" dirty="0"/>
              <a:t>Zweite Ebene</a:t>
            </a:r>
          </a:p>
        </p:txBody>
      </p:sp>
    </p:spTree>
    <p:extLst>
      <p:ext uri="{BB962C8B-B14F-4D97-AF65-F5344CB8AC3E}">
        <p14:creationId xmlns:p14="http://schemas.microsoft.com/office/powerpoint/2010/main" val="749419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Folie mit 1 Graf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0" name="Textplatzhalter 2"/>
          <p:cNvSpPr>
            <a:spLocks noGrp="1"/>
          </p:cNvSpPr>
          <p:nvPr>
            <p:ph type="body" idx="10"/>
          </p:nvPr>
        </p:nvSpPr>
        <p:spPr>
          <a:xfrm>
            <a:off x="914400" y="150123"/>
            <a:ext cx="8047038" cy="215165"/>
          </a:xfrm>
        </p:spPr>
        <p:txBody>
          <a:bodyPr anchor="t" anchorCtr="0">
            <a:noAutofit/>
          </a:bodyPr>
          <a:lstStyle>
            <a:lvl1pPr marL="0" indent="0">
              <a:lnSpc>
                <a:spcPct val="100000"/>
              </a:lnSpc>
              <a:buNone/>
              <a:defRPr sz="900" b="1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795002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ext mit Unterpunk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903818" y="724448"/>
            <a:ext cx="8057620" cy="875752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9" name="Textplatzhalter 2"/>
          <p:cNvSpPr>
            <a:spLocks noGrp="1"/>
          </p:cNvSpPr>
          <p:nvPr>
            <p:ph type="body" idx="10"/>
          </p:nvPr>
        </p:nvSpPr>
        <p:spPr>
          <a:xfrm>
            <a:off x="914400" y="150123"/>
            <a:ext cx="7605713" cy="215165"/>
          </a:xfrm>
        </p:spPr>
        <p:txBody>
          <a:bodyPr anchor="t" anchorCtr="0">
            <a:noAutofit/>
          </a:bodyPr>
          <a:lstStyle>
            <a:lvl1pPr marL="0" indent="0">
              <a:lnSpc>
                <a:spcPct val="100000"/>
              </a:lnSpc>
              <a:buNone/>
              <a:defRPr sz="900" b="1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375823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platzhalter 2"/>
          <p:cNvSpPr>
            <a:spLocks noGrp="1"/>
          </p:cNvSpPr>
          <p:nvPr>
            <p:ph type="body" idx="10"/>
          </p:nvPr>
        </p:nvSpPr>
        <p:spPr>
          <a:xfrm>
            <a:off x="914400" y="150123"/>
            <a:ext cx="8047038" cy="215165"/>
          </a:xfrm>
        </p:spPr>
        <p:txBody>
          <a:bodyPr anchor="t" anchorCtr="0">
            <a:noAutofit/>
          </a:bodyPr>
          <a:lstStyle>
            <a:lvl1pPr marL="0" indent="0">
              <a:lnSpc>
                <a:spcPct val="100000"/>
              </a:lnSpc>
              <a:buNone/>
              <a:defRPr sz="900" b="1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316057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w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903818" y="724448"/>
            <a:ext cx="8057620" cy="87575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98771" y="1758297"/>
            <a:ext cx="8062667" cy="398845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1"/>
            <a:r>
              <a:rPr lang="de-DE" dirty="0"/>
              <a:t>Dritte Ebene</a:t>
            </a:r>
          </a:p>
        </p:txBody>
      </p:sp>
      <p:sp>
        <p:nvSpPr>
          <p:cNvPr id="8" name="Rectangle 4"/>
          <p:cNvSpPr>
            <a:spLocks noChangeArrowheads="1"/>
          </p:cNvSpPr>
          <p:nvPr userDrawn="1"/>
        </p:nvSpPr>
        <p:spPr bwMode="auto">
          <a:xfrm>
            <a:off x="896400" y="6469200"/>
            <a:ext cx="1224957" cy="170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/>
          <a:p>
            <a:pPr eaLnBrk="0" hangingPunct="0">
              <a:lnSpc>
                <a:spcPts val="1180"/>
              </a:lnSpc>
            </a:pPr>
            <a:r>
              <a:rPr kumimoji="0" lang="de-DE" sz="900" dirty="0">
                <a:solidFill>
                  <a:schemeClr val="tx1"/>
                </a:solidFill>
                <a:latin typeface="+mj-lt"/>
              </a:rPr>
              <a:t>Page:</a:t>
            </a:r>
            <a:r>
              <a:rPr kumimoji="0" lang="de-DE" sz="900" dirty="0">
                <a:solidFill>
                  <a:srgbClr val="000000"/>
                </a:solidFill>
                <a:latin typeface="+mj-lt"/>
              </a:rPr>
              <a:t> </a:t>
            </a:r>
            <a:fld id="{0EDD0313-0B74-8746-A195-B585C1FAF86D}" type="slidenum">
              <a:rPr kumimoji="0" lang="de-DE" sz="900">
                <a:solidFill>
                  <a:srgbClr val="000000"/>
                </a:solidFill>
                <a:latin typeface="+mj-lt"/>
              </a:rPr>
              <a:pPr eaLnBrk="0" hangingPunct="0">
                <a:lnSpc>
                  <a:spcPts val="1180"/>
                </a:lnSpc>
              </a:pPr>
              <a:t>‹#›</a:t>
            </a:fld>
            <a:endParaRPr kumimoji="0" lang="de-DE" sz="9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9" name="Bild 7" descr="Logo_17pt.wmf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6028328"/>
            <a:ext cx="1049338" cy="611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10"/>
          <p:cNvSpPr txBox="1">
            <a:spLocks noChangeArrowheads="1"/>
          </p:cNvSpPr>
          <p:nvPr userDrawn="1"/>
        </p:nvSpPr>
        <p:spPr bwMode="auto">
          <a:xfrm>
            <a:off x="896400" y="6246000"/>
            <a:ext cx="1224956" cy="164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/>
          <a:lstStyle>
            <a:defPPr>
              <a:defRPr lang="de-DE"/>
            </a:defPPr>
            <a:lvl1pPr algn="l" rtl="0" eaLnBrk="0" fontAlgn="base" hangingPunct="0">
              <a:lnSpc>
                <a:spcPts val="1500"/>
              </a:lnSpc>
              <a:spcBef>
                <a:spcPts val="0"/>
              </a:spcBef>
              <a:spcAft>
                <a:spcPct val="0"/>
              </a:spcAft>
              <a:defRPr kumimoji="0" sz="1200" kern="1200">
                <a:solidFill>
                  <a:schemeClr val="tx1"/>
                </a:solidFill>
                <a:latin typeface="Arial"/>
                <a:ea typeface="ＭＳ Ｐゴシック" charset="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5pPr>
            <a:lvl6pPr marL="22860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6pPr>
            <a:lvl7pPr marL="27432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7pPr>
            <a:lvl8pPr marL="32004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8pPr>
            <a:lvl9pPr marL="36576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9pPr>
          </a:lstStyle>
          <a:p>
            <a:pPr>
              <a:lnSpc>
                <a:spcPts val="1180"/>
              </a:lnSpc>
              <a:defRPr/>
            </a:pPr>
            <a:r>
              <a:rPr lang="de-DE" sz="900" dirty="0">
                <a:latin typeface="+mj-lt"/>
              </a:rPr>
              <a:t>02.07.2024</a:t>
            </a:r>
          </a:p>
        </p:txBody>
      </p:sp>
      <p:sp>
        <p:nvSpPr>
          <p:cNvPr id="11" name="Fußzeilenplatzhalter 3"/>
          <p:cNvSpPr txBox="1">
            <a:spLocks/>
          </p:cNvSpPr>
          <p:nvPr userDrawn="1"/>
        </p:nvSpPr>
        <p:spPr>
          <a:xfrm>
            <a:off x="889199" y="6030001"/>
            <a:ext cx="3068511" cy="164038"/>
          </a:xfrm>
          <a:prstGeom prst="rect">
            <a:avLst/>
          </a:prstGeom>
        </p:spPr>
        <p:txBody>
          <a:bodyPr lIns="0" tIns="0" rIns="0" bIns="0"/>
          <a:lstStyle>
            <a:defPPr>
              <a:defRPr lang="de-DE"/>
            </a:defPPr>
            <a:lvl1pPr algn="l" rtl="0"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  <a:defRPr kumimoji="1" sz="1200" b="1" i="0" kern="1200">
                <a:solidFill>
                  <a:srgbClr val="141313"/>
                </a:solidFill>
                <a:latin typeface="Arial"/>
                <a:ea typeface="ＭＳ Ｐゴシック" charset="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5pPr>
            <a:lvl6pPr marL="22860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6pPr>
            <a:lvl7pPr marL="27432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7pPr>
            <a:lvl8pPr marL="32004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8pPr>
            <a:lvl9pPr marL="36576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9pPr>
          </a:lstStyle>
          <a:p>
            <a:pPr>
              <a:lnSpc>
                <a:spcPts val="1180"/>
              </a:lnSpc>
              <a:defRPr/>
            </a:pPr>
            <a:r>
              <a:rPr lang="de-DE" sz="900" dirty="0">
                <a:latin typeface="+mj-lt"/>
              </a:rPr>
              <a:t>Dennis Wäckerle</a:t>
            </a:r>
          </a:p>
        </p:txBody>
      </p:sp>
      <p:grpSp>
        <p:nvGrpSpPr>
          <p:cNvPr id="12" name="Gruppierung 11"/>
          <p:cNvGrpSpPr/>
          <p:nvPr userDrawn="1"/>
        </p:nvGrpSpPr>
        <p:grpSpPr>
          <a:xfrm>
            <a:off x="903819" y="0"/>
            <a:ext cx="8244000" cy="72000"/>
            <a:chOff x="903819" y="0"/>
            <a:chExt cx="8244000" cy="108000"/>
          </a:xfrm>
        </p:grpSpPr>
        <p:sp>
          <p:nvSpPr>
            <p:cNvPr id="13" name="Rechteck 12"/>
            <p:cNvSpPr/>
            <p:nvPr userDrawn="1"/>
          </p:nvSpPr>
          <p:spPr bwMode="auto">
            <a:xfrm>
              <a:off x="903819" y="0"/>
              <a:ext cx="2736000" cy="108000"/>
            </a:xfrm>
            <a:prstGeom prst="rect">
              <a:avLst/>
            </a:prstGeom>
            <a:solidFill>
              <a:srgbClr val="AA0F1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DE"/>
            </a:p>
          </p:txBody>
        </p:sp>
        <p:sp>
          <p:nvSpPr>
            <p:cNvPr id="14" name="Rechteck 13"/>
            <p:cNvSpPr/>
            <p:nvPr userDrawn="1"/>
          </p:nvSpPr>
          <p:spPr bwMode="auto">
            <a:xfrm>
              <a:off x="3639819" y="0"/>
              <a:ext cx="2736000" cy="108000"/>
            </a:xfrm>
            <a:prstGeom prst="rect">
              <a:avLst/>
            </a:prstGeom>
            <a:solidFill>
              <a:srgbClr val="D7471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DE"/>
            </a:p>
          </p:txBody>
        </p:sp>
        <p:sp>
          <p:nvSpPr>
            <p:cNvPr id="15" name="Rechteck 14"/>
            <p:cNvSpPr/>
            <p:nvPr userDrawn="1"/>
          </p:nvSpPr>
          <p:spPr bwMode="auto">
            <a:xfrm>
              <a:off x="6375819" y="0"/>
              <a:ext cx="2772000" cy="108000"/>
            </a:xfrm>
            <a:prstGeom prst="rect">
              <a:avLst/>
            </a:prstGeom>
            <a:solidFill>
              <a:srgbClr val="901B6E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DE"/>
            </a:p>
          </p:txBody>
        </p:sp>
      </p:grpSp>
      <p:cxnSp>
        <p:nvCxnSpPr>
          <p:cNvPr id="16" name="Gerade Verbindung 15"/>
          <p:cNvCxnSpPr/>
          <p:nvPr userDrawn="1"/>
        </p:nvCxnSpPr>
        <p:spPr>
          <a:xfrm>
            <a:off x="903818" y="5955940"/>
            <a:ext cx="8249822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feld 3">
            <a:extLst>
              <a:ext uri="{FF2B5EF4-FFF2-40B4-BE49-F238E27FC236}">
                <a16:creationId xmlns:a16="http://schemas.microsoft.com/office/drawing/2014/main" id="{9B0AAC4A-0B71-B95C-A66D-26166DDAC57A}"/>
              </a:ext>
            </a:extLst>
          </p:cNvPr>
          <p:cNvSpPr txBox="1"/>
          <p:nvPr userDrawn="1"/>
        </p:nvSpPr>
        <p:spPr>
          <a:xfrm>
            <a:off x="4447309" y="5938572"/>
            <a:ext cx="3214895" cy="482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  <a:spcBef>
                <a:spcPts val="0"/>
              </a:spcBef>
            </a:pPr>
            <a:r>
              <a:rPr lang="de-DE" sz="900" dirty="0"/>
              <a:t>Web Technologies: Server Side Rendering</a:t>
            </a:r>
            <a:br>
              <a:rPr lang="de-DE" sz="900" dirty="0"/>
            </a:br>
            <a:r>
              <a:rPr lang="de-DE" sz="900" dirty="0"/>
              <a:t> Prof. Christian Noss</a:t>
            </a:r>
          </a:p>
        </p:txBody>
      </p:sp>
    </p:spTree>
    <p:extLst>
      <p:ext uri="{BB962C8B-B14F-4D97-AF65-F5344CB8AC3E}">
        <p14:creationId xmlns:p14="http://schemas.microsoft.com/office/powerpoint/2010/main" val="2895772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  <p:txStyles>
    <p:titleStyle>
      <a:lvl1pPr algn="l" defTabSz="457200" rtl="0" eaLnBrk="1" latinLnBrk="0" hangingPunct="1">
        <a:lnSpc>
          <a:spcPts val="2800"/>
        </a:lnSpc>
        <a:spcBef>
          <a:spcPct val="0"/>
        </a:spcBef>
        <a:buNone/>
        <a:defRPr sz="2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lnSpc>
          <a:spcPts val="2600"/>
        </a:lnSpc>
        <a:spcBef>
          <a:spcPts val="0"/>
        </a:spcBef>
        <a:buFontTx/>
        <a:buNone/>
        <a:defRPr sz="2200" i="0" kern="1200" baseline="0">
          <a:solidFill>
            <a:schemeClr val="tx1"/>
          </a:solidFill>
          <a:latin typeface="+mj-lt"/>
          <a:ea typeface="+mn-ea"/>
          <a:cs typeface="+mn-cs"/>
        </a:defRPr>
      </a:lvl1pPr>
      <a:lvl2pPr marL="0" indent="-180000" algn="l" defTabSz="457200" rtl="0" eaLnBrk="1" latinLnBrk="0" hangingPunct="1">
        <a:lnSpc>
          <a:spcPts val="2300"/>
        </a:lnSpc>
        <a:spcBef>
          <a:spcPts val="600"/>
        </a:spcBef>
        <a:buFont typeface="Arial"/>
        <a:buChar char="•"/>
        <a:defRPr sz="1900" b="1" i="0" kern="1200">
          <a:solidFill>
            <a:schemeClr val="tx1"/>
          </a:solidFill>
          <a:latin typeface="+mj-lt"/>
          <a:ea typeface="+mn-ea"/>
          <a:cs typeface="+mn-cs"/>
        </a:defRPr>
      </a:lvl2pPr>
      <a:lvl3pPr marL="324000" indent="-180000" algn="l" defTabSz="457200" rtl="0" eaLnBrk="1" latinLnBrk="0" hangingPunct="1">
        <a:lnSpc>
          <a:spcPts val="2200"/>
        </a:lnSpc>
        <a:spcBef>
          <a:spcPts val="400"/>
        </a:spcBef>
        <a:buFont typeface="Lucida Grande"/>
        <a:buChar char="-"/>
        <a:defRPr sz="1800" kern="1200">
          <a:solidFill>
            <a:schemeClr val="tx1"/>
          </a:solidFill>
          <a:latin typeface="Arial"/>
          <a:ea typeface="+mn-ea"/>
          <a:cs typeface="+mn-cs"/>
        </a:defRPr>
      </a:lvl3pPr>
      <a:lvl4pPr marL="468000" indent="-180000" algn="l" defTabSz="457200" rtl="0" eaLnBrk="1" latinLnBrk="0" hangingPunct="1">
        <a:lnSpc>
          <a:spcPts val="1600"/>
        </a:lnSpc>
        <a:spcBef>
          <a:spcPts val="500"/>
        </a:spcBef>
        <a:buFont typeface="Arial"/>
        <a:buChar char="•"/>
        <a:defRPr sz="1400" b="1" i="0" kern="1200">
          <a:solidFill>
            <a:schemeClr val="tx1"/>
          </a:solidFill>
          <a:latin typeface="Arial"/>
          <a:ea typeface="+mn-ea"/>
          <a:cs typeface="+mn-cs"/>
        </a:defRPr>
      </a:lvl4pPr>
      <a:lvl5pPr marL="648000" indent="-180000" algn="l" defTabSz="457200" rtl="0" eaLnBrk="1" latinLnBrk="0" hangingPunct="1">
        <a:lnSpc>
          <a:spcPts val="1600"/>
        </a:lnSpc>
        <a:spcBef>
          <a:spcPts val="500"/>
        </a:spcBef>
        <a:buFont typeface="Symbol" charset="2"/>
        <a:buChar char="-"/>
        <a:defRPr sz="1400" b="0" i="0" kern="1200">
          <a:solidFill>
            <a:schemeClr val="tx1"/>
          </a:solidFill>
          <a:latin typeface="Arial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3.sv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sv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38.png"/><Relationship Id="rId5" Type="http://schemas.openxmlformats.org/officeDocument/2006/relationships/image" Target="../media/image37.svg"/><Relationship Id="rId4" Type="http://schemas.openxmlformats.org/officeDocument/2006/relationships/image" Target="../media/image36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video" Target="../media/media2.webm"/><Relationship Id="rId1" Type="http://schemas.microsoft.com/office/2007/relationships/media" Target="../media/media2.webm"/><Relationship Id="rId6" Type="http://schemas.openxmlformats.org/officeDocument/2006/relationships/image" Target="../media/image41.sv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5.sv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svg"/><Relationship Id="rId7" Type="http://schemas.openxmlformats.org/officeDocument/2006/relationships/image" Target="../media/image52.sv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1.png"/><Relationship Id="rId5" Type="http://schemas.openxmlformats.org/officeDocument/2006/relationships/image" Target="../media/image50.svg"/><Relationship Id="rId4" Type="http://schemas.openxmlformats.org/officeDocument/2006/relationships/image" Target="../media/image49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s.google.com/search/docs/crawling-indexing/javascript/fix-search-javascript" TargetMode="External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A computer with a cloud in the background&#10;&#10;Description automatically generated">
            <a:extLst>
              <a:ext uri="{FF2B5EF4-FFF2-40B4-BE49-F238E27FC236}">
                <a16:creationId xmlns:a16="http://schemas.microsoft.com/office/drawing/2014/main" id="{3098AA97-89B5-72F8-2393-3613FFBDF0F3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642" b="14642"/>
          <a:stretch>
            <a:fillRect/>
          </a:stretch>
        </p:blipFill>
        <p:spPr/>
      </p:pic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r>
              <a:rPr lang="en-GB" sz="5400" dirty="0"/>
              <a:t>Server-Side-Rendering</a:t>
            </a:r>
            <a:endParaRPr lang="de-DE" sz="5400" b="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8384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DCDA07D-6DDD-9796-9849-3EF6D9398C9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de-DE" dirty="0"/>
              <a:t>CSSOM: CSS-Äquivalent von DOM</a:t>
            </a:r>
          </a:p>
          <a:p>
            <a:pPr>
              <a:lnSpc>
                <a:spcPct val="100000"/>
              </a:lnSpc>
            </a:pPr>
            <a:r>
              <a:rPr lang="de-DE" dirty="0"/>
              <a:t>Browser blockiert Rendering bis CSS geparst wurde</a:t>
            </a:r>
          </a:p>
          <a:p>
            <a:pPr lvl="1">
              <a:lnSpc>
                <a:spcPct val="100000"/>
              </a:lnSpc>
            </a:pPr>
            <a:r>
              <a:rPr lang="de-DE" dirty="0"/>
              <a:t>Regeln können überschrieben werden</a:t>
            </a:r>
          </a:p>
          <a:p>
            <a:pPr lvl="1">
              <a:lnSpc>
                <a:spcPct val="100000"/>
              </a:lnSpc>
            </a:pPr>
            <a:r>
              <a:rPr lang="de-DE" dirty="0"/>
              <a:t>Rendering erst möglich nachdem CSSOM fertig ist</a:t>
            </a:r>
          </a:p>
          <a:p>
            <a:pPr>
              <a:lnSpc>
                <a:spcPct val="100000"/>
              </a:lnSpc>
            </a:pPr>
            <a:endParaRPr lang="de-D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9BF9E45-2004-1FFD-40A9-9B6B108B9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CSSOM </a:t>
            </a:r>
            <a:r>
              <a:rPr lang="de-DE" dirty="0" err="1"/>
              <a:t>Tree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152391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776441B-66D8-6BA5-EB78-C8F96F63D3A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>
                <a:cs typeface="Courier New" panose="02070309020205020404" pitchFamily="49" charset="0"/>
              </a:rPr>
              <a:t>Visuelle Repräsentation der Elemente</a:t>
            </a:r>
          </a:p>
          <a:p>
            <a:r>
              <a:rPr lang="de-DE" dirty="0">
                <a:cs typeface="Courier New" panose="02070309020205020404" pitchFamily="49" charset="0"/>
              </a:rPr>
              <a:t>Gibt Reihenfolge vor in der die Elemente angezeigt werden</a:t>
            </a:r>
            <a:endParaRPr lang="de-DE" dirty="0"/>
          </a:p>
          <a:p>
            <a:pPr>
              <a:lnSpc>
                <a:spcPct val="100000"/>
              </a:lnSpc>
            </a:pPr>
            <a:r>
              <a:rPr lang="de-DE" dirty="0"/>
              <a:t>Browser kombiniert DOM </a:t>
            </a:r>
            <a:r>
              <a:rPr lang="de-DE" dirty="0" err="1"/>
              <a:t>Tree</a:t>
            </a:r>
            <a:r>
              <a:rPr lang="de-DE" dirty="0"/>
              <a:t> und CSSOM </a:t>
            </a:r>
            <a:r>
              <a:rPr lang="de-DE" dirty="0" err="1"/>
              <a:t>Tree</a:t>
            </a:r>
            <a:r>
              <a:rPr lang="de-DE" dirty="0"/>
              <a:t> zu </a:t>
            </a:r>
            <a:r>
              <a:rPr lang="de-DE" dirty="0" err="1"/>
              <a:t>Render</a:t>
            </a:r>
            <a:r>
              <a:rPr lang="de-DE" dirty="0"/>
              <a:t> </a:t>
            </a:r>
            <a:r>
              <a:rPr lang="de-DE" dirty="0" err="1"/>
              <a:t>Tree</a:t>
            </a:r>
            <a:endParaRPr lang="de-DE" dirty="0"/>
          </a:p>
          <a:p>
            <a:pPr lvl="1"/>
            <a:r>
              <a:rPr lang="de-DE" sz="2200" dirty="0"/>
              <a:t>Prüft alle DOM Nodes und entscheidet angewandten CSS-Regeln</a:t>
            </a:r>
          </a:p>
          <a:p>
            <a:pPr lvl="1"/>
            <a:r>
              <a:rPr lang="de-DE" sz="2200" dirty="0"/>
              <a:t>Enthält nur sichtbaren Inhalt</a:t>
            </a:r>
          </a:p>
          <a:p>
            <a:pPr lvl="2"/>
            <a:r>
              <a:rPr lang="de-DE" sz="2200" dirty="0"/>
              <a:t>Kein</a:t>
            </a:r>
            <a:r>
              <a:rPr lang="de-DE" dirty="0"/>
              <a:t> </a:t>
            </a:r>
            <a:r>
              <a:rPr lang="de-DE" sz="2000" b="1" dirty="0">
                <a:cs typeface="Courier New" panose="02070309020205020404" pitchFamily="49" charset="0"/>
              </a:rPr>
              <a:t>&lt;</a:t>
            </a:r>
            <a:r>
              <a:rPr lang="de-DE" sz="2000" b="1" dirty="0" err="1">
                <a:cs typeface="Courier New" panose="02070309020205020404" pitchFamily="49" charset="0"/>
              </a:rPr>
              <a:t>head</a:t>
            </a:r>
            <a:r>
              <a:rPr lang="de-DE" sz="2000" b="1" dirty="0">
                <a:cs typeface="Courier New" panose="02070309020205020404" pitchFamily="49" charset="0"/>
              </a:rPr>
              <a:t>&gt;&lt;/</a:t>
            </a:r>
            <a:r>
              <a:rPr lang="de-DE" sz="2000" b="1" dirty="0" err="1">
                <a:cs typeface="Courier New" panose="02070309020205020404" pitchFamily="49" charset="0"/>
              </a:rPr>
              <a:t>head</a:t>
            </a:r>
            <a:r>
              <a:rPr lang="de-DE" sz="2000" b="1" dirty="0">
                <a:cs typeface="Courier New" panose="02070309020205020404" pitchFamily="49" charset="0"/>
              </a:rPr>
              <a:t>&gt;</a:t>
            </a:r>
            <a:r>
              <a:rPr lang="de-DE" b="1" dirty="0"/>
              <a:t> </a:t>
            </a:r>
            <a:r>
              <a:rPr lang="de-DE" sz="2200" dirty="0"/>
              <a:t>oder</a:t>
            </a:r>
            <a:r>
              <a:rPr lang="de-DE" dirty="0"/>
              <a:t> </a:t>
            </a:r>
            <a:r>
              <a:rPr lang="de-DE" sz="2000" b="1" dirty="0" err="1">
                <a:cs typeface="Courier New" panose="02070309020205020404" pitchFamily="49" charset="0"/>
              </a:rPr>
              <a:t>display</a:t>
            </a:r>
            <a:r>
              <a:rPr lang="de-DE" sz="2000" b="1" dirty="0">
                <a:cs typeface="Courier New" panose="02070309020205020404" pitchFamily="49" charset="0"/>
              </a:rPr>
              <a:t>: </a:t>
            </a:r>
            <a:r>
              <a:rPr lang="de-DE" sz="2000" b="1" dirty="0" err="1">
                <a:cs typeface="Courier New" panose="02070309020205020404" pitchFamily="49" charset="0"/>
              </a:rPr>
              <a:t>none</a:t>
            </a:r>
            <a:endParaRPr lang="de-DE" sz="2000" b="1" dirty="0">
              <a:cs typeface="Courier New" panose="020703090202050204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B56185F-0E36-D8A7-BA9D-584FF90E6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Render</a:t>
            </a:r>
            <a:r>
              <a:rPr lang="de-DE" dirty="0"/>
              <a:t> </a:t>
            </a:r>
            <a:r>
              <a:rPr lang="de-DE" dirty="0" err="1"/>
              <a:t>Tree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931200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201816-4075-D285-9477-0E11930ACE5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Entscheidet wo und wie die Elemente auf der Seite positioniert werden</a:t>
            </a:r>
          </a:p>
          <a:p>
            <a:r>
              <a:rPr lang="de-DE" dirty="0"/>
              <a:t>Breite und Höhe</a:t>
            </a:r>
          </a:p>
          <a:p>
            <a:r>
              <a:rPr lang="de-DE" dirty="0"/>
              <a:t>Position in Relation zu anderen Elementen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43D4A40-69E1-DC87-8B97-1C7060931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Layout</a:t>
            </a:r>
          </a:p>
        </p:txBody>
      </p:sp>
    </p:spTree>
    <p:extLst>
      <p:ext uri="{BB962C8B-B14F-4D97-AF65-F5344CB8AC3E}">
        <p14:creationId xmlns:p14="http://schemas.microsoft.com/office/powerpoint/2010/main" val="18609320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8166808-213F-173F-8C0B-432A1B95B4C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Zeichnet die Pixel auf dem Bildschirm</a:t>
            </a:r>
          </a:p>
          <a:p>
            <a:r>
              <a:rPr lang="de-DE" dirty="0"/>
              <a:t>Traversiert </a:t>
            </a:r>
            <a:r>
              <a:rPr lang="de-DE" dirty="0" err="1"/>
              <a:t>Render</a:t>
            </a:r>
            <a:r>
              <a:rPr lang="de-DE" dirty="0"/>
              <a:t> </a:t>
            </a:r>
            <a:r>
              <a:rPr lang="de-DE" dirty="0" err="1"/>
              <a:t>Tree</a:t>
            </a:r>
            <a:r>
              <a:rPr lang="de-DE" dirty="0"/>
              <a:t> und ruft </a:t>
            </a:r>
            <a:r>
              <a:rPr lang="de-DE" sz="2200" b="1" dirty="0" err="1"/>
              <a:t>paint</a:t>
            </a:r>
            <a:r>
              <a:rPr lang="de-DE" sz="2200" b="1" dirty="0"/>
              <a:t>() </a:t>
            </a:r>
            <a:r>
              <a:rPr lang="de-DE" dirty="0"/>
              <a:t>Funktion des Renderers auf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CE7D1AE-EB85-2DE0-29CA-2C1BACA48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Painting</a:t>
            </a:r>
          </a:p>
        </p:txBody>
      </p:sp>
    </p:spTree>
    <p:extLst>
      <p:ext uri="{BB962C8B-B14F-4D97-AF65-F5344CB8AC3E}">
        <p14:creationId xmlns:p14="http://schemas.microsoft.com/office/powerpoint/2010/main" val="1368539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8A4C7A4-7382-6538-6F66-5CB2284BBDB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de-DE" sz="2400" b="1" dirty="0"/>
              <a:t>Es existieren drei Arten von Rendering</a:t>
            </a:r>
          </a:p>
          <a:p>
            <a:pPr>
              <a:lnSpc>
                <a:spcPct val="100000"/>
              </a:lnSpc>
            </a:pPr>
            <a:r>
              <a:rPr lang="de-DE" sz="2400" dirty="0" err="1"/>
              <a:t>Pre</a:t>
            </a:r>
            <a:r>
              <a:rPr lang="de-DE" sz="2400" dirty="0"/>
              <a:t> Rendering</a:t>
            </a:r>
          </a:p>
          <a:p>
            <a:pPr>
              <a:lnSpc>
                <a:spcPct val="100000"/>
              </a:lnSpc>
            </a:pPr>
            <a:r>
              <a:rPr lang="de-DE" sz="2400" dirty="0"/>
              <a:t>Client Side Rendering</a:t>
            </a:r>
          </a:p>
          <a:p>
            <a:pPr>
              <a:lnSpc>
                <a:spcPct val="100000"/>
              </a:lnSpc>
            </a:pPr>
            <a:r>
              <a:rPr lang="de-DE" sz="2400" dirty="0"/>
              <a:t>Server Side Rendering</a:t>
            </a:r>
          </a:p>
          <a:p>
            <a:pPr>
              <a:lnSpc>
                <a:spcPct val="100000"/>
              </a:lnSpc>
            </a:pPr>
            <a:endParaRPr lang="de-DE" sz="2400" dirty="0"/>
          </a:p>
          <a:p>
            <a:pPr marL="0" indent="0">
              <a:lnSpc>
                <a:spcPct val="100000"/>
              </a:lnSpc>
              <a:buNone/>
            </a:pPr>
            <a:endParaRPr lang="de-DE" sz="2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118882D-9D50-8DF6-34EF-FC44738D7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Rendering Arten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4F00E78-57EC-3FDA-0C64-BB76264A953E}"/>
              </a:ext>
            </a:extLst>
          </p:cNvPr>
          <p:cNvSpPr/>
          <p:nvPr/>
        </p:nvSpPr>
        <p:spPr>
          <a:xfrm>
            <a:off x="1117865" y="3769433"/>
            <a:ext cx="914400" cy="914400"/>
          </a:xfrm>
          <a:prstGeom prst="roundRect">
            <a:avLst/>
          </a:prstGeom>
          <a:noFill/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de-DE" dirty="0"/>
              <a:t>DOM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5836929-15E7-FC24-D76B-17CBA1069160}"/>
              </a:ext>
            </a:extLst>
          </p:cNvPr>
          <p:cNvSpPr/>
          <p:nvPr/>
        </p:nvSpPr>
        <p:spPr>
          <a:xfrm>
            <a:off x="2670374" y="3769433"/>
            <a:ext cx="1004302" cy="914400"/>
          </a:xfrm>
          <a:prstGeom prst="roundRect">
            <a:avLst/>
          </a:prstGeom>
          <a:noFill/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de-DE" dirty="0"/>
              <a:t>CSSOM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B1EA96D-0A22-539B-2352-AB9594C78A14}"/>
              </a:ext>
            </a:extLst>
          </p:cNvPr>
          <p:cNvSpPr/>
          <p:nvPr/>
        </p:nvSpPr>
        <p:spPr>
          <a:xfrm>
            <a:off x="4222883" y="3769433"/>
            <a:ext cx="1004302" cy="914400"/>
          </a:xfrm>
          <a:prstGeom prst="roundRect">
            <a:avLst/>
          </a:prstGeom>
          <a:noFill/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de-DE" dirty="0" err="1"/>
              <a:t>Render</a:t>
            </a:r>
            <a:r>
              <a:rPr lang="de-DE" dirty="0"/>
              <a:t> </a:t>
            </a:r>
            <a:r>
              <a:rPr lang="de-DE" dirty="0" err="1"/>
              <a:t>Tree</a:t>
            </a:r>
            <a:endParaRPr lang="de-DE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357F703-FB12-2C34-4FB4-5ADF6B4804F2}"/>
              </a:ext>
            </a:extLst>
          </p:cNvPr>
          <p:cNvSpPr/>
          <p:nvPr/>
        </p:nvSpPr>
        <p:spPr>
          <a:xfrm>
            <a:off x="5775392" y="3769433"/>
            <a:ext cx="914400" cy="914400"/>
          </a:xfrm>
          <a:prstGeom prst="roundRect">
            <a:avLst/>
          </a:prstGeom>
          <a:noFill/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de-DE" dirty="0"/>
              <a:t>Layout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5C03263-85D0-2339-D8FF-A695E9B4FAF6}"/>
              </a:ext>
            </a:extLst>
          </p:cNvPr>
          <p:cNvSpPr/>
          <p:nvPr/>
        </p:nvSpPr>
        <p:spPr>
          <a:xfrm>
            <a:off x="7327901" y="3769433"/>
            <a:ext cx="914400" cy="914400"/>
          </a:xfrm>
          <a:prstGeom prst="roundRect">
            <a:avLst/>
          </a:prstGeom>
          <a:noFill/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de-DE" dirty="0"/>
              <a:t>Paint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FFEB6F3-CB29-78CE-F046-28BD339C78DD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032265" y="4226633"/>
            <a:ext cx="63810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52C2950-0D01-6001-A3B8-0C7F68B778FE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3674676" y="4226633"/>
            <a:ext cx="54820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611B8AE-59FD-4A0A-2295-3463D62A4463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5227185" y="4226633"/>
            <a:ext cx="54820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31CEB25-0556-7749-F7E9-8D5B0B6B3D22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6689792" y="4226633"/>
            <a:ext cx="63810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05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6" grpId="0" animBg="1"/>
      <p:bldP spid="7" grpId="0" animBg="1"/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6D469F-F596-7862-A717-8B125EAF79E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1A1D7AA-2A63-ACF8-5C69-A1DA99EF0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Pre</a:t>
            </a:r>
            <a:r>
              <a:rPr lang="de-DE" dirty="0"/>
              <a:t> Rendering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11195F9-DFA8-AB09-9CF4-5CAF45810DA3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695288D-E907-203C-18B4-EB8C9218266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546814F-2BC0-DA05-A4F5-A87D3A4355B6}"/>
              </a:ext>
            </a:extLst>
          </p:cNvPr>
          <p:cNvSpPr>
            <a:spLocks noGrp="1"/>
          </p:cNvSpPr>
          <p:nvPr>
            <p:ph type="pic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1AE2D6A-84E7-4990-15A2-32E05D9FC41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Erstellen der HTML-Dateien zur </a:t>
            </a:r>
            <a:r>
              <a:rPr lang="de-DE" dirty="0" err="1"/>
              <a:t>Buildzeit</a:t>
            </a:r>
            <a:endParaRPr lang="de-DE" dirty="0"/>
          </a:p>
        </p:txBody>
      </p:sp>
      <p:pic>
        <p:nvPicPr>
          <p:cNvPr id="5" name="Picture 4" descr="A diagram of a computer program&#10;&#10;Description automatically generated">
            <a:extLst>
              <a:ext uri="{FF2B5EF4-FFF2-40B4-BE49-F238E27FC236}">
                <a16:creationId xmlns:a16="http://schemas.microsoft.com/office/drawing/2014/main" id="{B1B0D35B-70A6-0B0E-AA1E-2B29F7407AF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9360" y="2269214"/>
            <a:ext cx="4005728" cy="3067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9733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4EBF131-3BF6-42B9-A96C-05B1F52BFBA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de-DE" sz="2400" dirty="0"/>
              <a:t>Dynamisches erstellen der DOM im Browser des Clients</a:t>
            </a:r>
          </a:p>
          <a:p>
            <a:pPr>
              <a:lnSpc>
                <a:spcPct val="100000"/>
              </a:lnSpc>
            </a:pPr>
            <a:r>
              <a:rPr lang="de-DE" sz="2400" dirty="0"/>
              <a:t>Erstellt DOM zur Laufzeit mit JavaScript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ED3F348-AF8C-BB18-B23F-60DEDDEBE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Client Side Rendering</a:t>
            </a:r>
          </a:p>
        </p:txBody>
      </p:sp>
      <p:pic>
        <p:nvPicPr>
          <p:cNvPr id="5" name="Picture 4" descr="A diagram of a software development process&#10;&#10;Description automatically generated">
            <a:extLst>
              <a:ext uri="{FF2B5EF4-FFF2-40B4-BE49-F238E27FC236}">
                <a16:creationId xmlns:a16="http://schemas.microsoft.com/office/drawing/2014/main" id="{4E32B0B9-F0A0-61F6-EB39-5BB7AA8C4D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6925" y="3154528"/>
            <a:ext cx="6494914" cy="2611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5754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DDB42C0-AAA7-296B-C8AA-1B277029082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de-DE" sz="2800" dirty="0"/>
              <a:t>Vergleicht die Netzwerkanalyse und DOM der </a:t>
            </a:r>
            <a:r>
              <a:rPr lang="de-DE" sz="2800" dirty="0" err="1"/>
              <a:t>PreRendering</a:t>
            </a:r>
            <a:r>
              <a:rPr lang="de-DE" sz="2800" dirty="0"/>
              <a:t> und Client Side Rendering Anwendungen.</a:t>
            </a:r>
          </a:p>
          <a:p>
            <a:pPr marL="0" indent="0">
              <a:lnSpc>
                <a:spcPct val="100000"/>
              </a:lnSpc>
              <a:buNone/>
            </a:pPr>
            <a:endParaRPr lang="de-DE" sz="2800" dirty="0"/>
          </a:p>
          <a:p>
            <a:pPr marL="0" indent="0">
              <a:lnSpc>
                <a:spcPct val="100000"/>
              </a:lnSpc>
              <a:buNone/>
            </a:pPr>
            <a:r>
              <a:rPr lang="de-DE" sz="2800" dirty="0" err="1"/>
              <a:t>Pre</a:t>
            </a:r>
            <a:r>
              <a:rPr lang="de-DE" sz="2800" dirty="0"/>
              <a:t> Rendering: </a:t>
            </a:r>
            <a:r>
              <a:rPr lang="de-DE" sz="2800" b="1" dirty="0"/>
              <a:t>localhost:8080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e-DE" sz="2800" dirty="0"/>
              <a:t>Client Side Rendering: </a:t>
            </a:r>
            <a:r>
              <a:rPr lang="de-DE" sz="2800" b="1" dirty="0"/>
              <a:t>localhost:8081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34B1ADD-81AE-A07E-0F4D-13AF167E6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 1</a:t>
            </a:r>
          </a:p>
        </p:txBody>
      </p:sp>
    </p:spTree>
    <p:extLst>
      <p:ext uri="{BB962C8B-B14F-4D97-AF65-F5344CB8AC3E}">
        <p14:creationId xmlns:p14="http://schemas.microsoft.com/office/powerpoint/2010/main" val="4657188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C503D89C-81E8-4706-C872-74B4BB4CCE9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5A008AC-3BCE-3342-1DB4-1FA4329D1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Server Side Rendering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B1D44D4-7D36-F4FE-E7D4-C03ABA549BD5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607479C-D543-6371-C4D9-E746920A738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18" name="Picture Placeholder 17" descr="A diagram of a computer program&#10;&#10;Description automatically generated">
            <a:extLst>
              <a:ext uri="{FF2B5EF4-FFF2-40B4-BE49-F238E27FC236}">
                <a16:creationId xmlns:a16="http://schemas.microsoft.com/office/drawing/2014/main" id="{A1267992-4080-635F-C70B-66DBF60E04AD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6975" y="1757358"/>
            <a:ext cx="3954463" cy="2442696"/>
          </a:xfr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D5B2DBF-C2F3-B40D-F11D-064354BDD15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Dynamisches Erstellen der HTML-Datei auf dem Server</a:t>
            </a:r>
          </a:p>
        </p:txBody>
      </p:sp>
    </p:spTree>
    <p:extLst>
      <p:ext uri="{BB962C8B-B14F-4D97-AF65-F5344CB8AC3E}">
        <p14:creationId xmlns:p14="http://schemas.microsoft.com/office/powerpoint/2010/main" val="17119490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2B9A3493-9C8C-C43F-DCAA-8572082B0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Vor- und Nachteile</a:t>
            </a:r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7AEC7DA6-B4CD-332C-954C-F1C3FF92097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6321673"/>
              </p:ext>
            </p:extLst>
          </p:nvPr>
        </p:nvGraphicFramePr>
        <p:xfrm>
          <a:off x="898525" y="1758950"/>
          <a:ext cx="8139502" cy="308356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219144">
                  <a:extLst>
                    <a:ext uri="{9D8B030D-6E8A-4147-A177-3AD203B41FA5}">
                      <a16:colId xmlns:a16="http://schemas.microsoft.com/office/drawing/2014/main" val="4125960293"/>
                    </a:ext>
                  </a:extLst>
                </a:gridCol>
                <a:gridCol w="3115882">
                  <a:extLst>
                    <a:ext uri="{9D8B030D-6E8A-4147-A177-3AD203B41FA5}">
                      <a16:colId xmlns:a16="http://schemas.microsoft.com/office/drawing/2014/main" val="850263656"/>
                    </a:ext>
                  </a:extLst>
                </a:gridCol>
                <a:gridCol w="2804476">
                  <a:extLst>
                    <a:ext uri="{9D8B030D-6E8A-4147-A177-3AD203B41FA5}">
                      <a16:colId xmlns:a16="http://schemas.microsoft.com/office/drawing/2014/main" val="8174607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Vorteile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Nachteile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296593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Pre</a:t>
                      </a:r>
                      <a:r>
                        <a:rPr lang="de-DE" dirty="0"/>
                        <a:t> Rendering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>
                      <a:noFill/>
                    </a:lnB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600" dirty="0"/>
                        <a:t>Schnelles initiales Laden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600" dirty="0"/>
                        <a:t>Geringe Server Rechenaufwand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600" dirty="0"/>
                        <a:t>SEO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600" dirty="0"/>
                        <a:t>Statisch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600" dirty="0"/>
                        <a:t>Langsame In App Navigation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1317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Client Side Rendering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600" dirty="0"/>
                        <a:t>Geringe Server Rechenzeit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600" dirty="0"/>
                        <a:t>Interaktiv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600" dirty="0"/>
                        <a:t>Schnelle In App Navigation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600" dirty="0"/>
                        <a:t>Geringe Client Performance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600" dirty="0"/>
                        <a:t>SEO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600" dirty="0"/>
                        <a:t>Langsames initiales Laden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8964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Server Side Rendering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600" dirty="0"/>
                        <a:t>Schnelles initiales Laden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600" dirty="0"/>
                        <a:t>Interaktiv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600" dirty="0"/>
                        <a:t>SEO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600" dirty="0"/>
                        <a:t>Hoher Server Rechenaufwand</a:t>
                      </a: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e-DE" sz="1600" dirty="0"/>
                        <a:t>Langsame In App Navigation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600" dirty="0"/>
                        <a:t>Kein Client Side JS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2079902"/>
                  </a:ext>
                </a:extLst>
              </a:tr>
            </a:tbl>
          </a:graphicData>
        </a:graphic>
      </p:graphicFrame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DE1FA42-95A9-48D3-2652-27713C300A21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0110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E74654C-E4FF-6CAB-2292-789B727E65F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sz="2800" dirty="0">
                <a:latin typeface="Calibri" panose="020F0502020204030204" pitchFamily="34" charset="0"/>
                <a:cs typeface="Calibri" panose="020F0502020204030204" pitchFamily="34" charset="0"/>
              </a:rPr>
              <a:t>Wie funktioniert Rendering in Browsern?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de-DE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Renderingarten</a:t>
            </a:r>
            <a:endParaRPr lang="de-DE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de-DE" sz="2800" dirty="0">
                <a:latin typeface="Calibri" panose="020F0502020204030204" pitchFamily="34" charset="0"/>
                <a:cs typeface="Calibri" panose="020F0502020204030204" pitchFamily="34" charset="0"/>
              </a:rPr>
              <a:t>SSR mit </a:t>
            </a:r>
            <a:r>
              <a:rPr lang="de-DE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SvelteKit</a:t>
            </a:r>
            <a:endParaRPr lang="de-DE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de-DE" sz="2800" dirty="0">
                <a:latin typeface="Calibri" panose="020F0502020204030204" pitchFamily="34" charset="0"/>
                <a:cs typeface="Calibri" panose="020F0502020204030204" pitchFamily="34" charset="0"/>
              </a:rPr>
              <a:t>Performance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de-DE" sz="2800" dirty="0">
                <a:latin typeface="Calibri" panose="020F0502020204030204" pitchFamily="34" charset="0"/>
                <a:cs typeface="Calibri" panose="020F0502020204030204" pitchFamily="34" charset="0"/>
              </a:rPr>
              <a:t>SEO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63A30A6-AF3A-A76F-ADB4-91E7B8B72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42404158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81DC8-6A0C-DB77-F218-E7D538477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2800" dirty="0"/>
              <a:t>Eine kleine Auswahl an SSR-Frameworks/Technologien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F884362-FD31-3E65-52AA-345585088E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2447" y="1600200"/>
            <a:ext cx="1454513" cy="1454513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36E137-7D83-75C3-407F-BBA669250094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8" name="Picture 7" descr="A red and white logo&#10;&#10;Description automatically generated">
            <a:extLst>
              <a:ext uri="{FF2B5EF4-FFF2-40B4-BE49-F238E27FC236}">
                <a16:creationId xmlns:a16="http://schemas.microsoft.com/office/drawing/2014/main" id="{63C95B47-3F87-9CF3-B218-21356B0FCD7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3966" y="1408132"/>
            <a:ext cx="1916067" cy="1916067"/>
          </a:xfrm>
          <a:prstGeom prst="rect">
            <a:avLst/>
          </a:prstGeom>
        </p:spPr>
      </p:pic>
      <p:pic>
        <p:nvPicPr>
          <p:cNvPr id="10" name="Picture 9" descr="A white and orange logo&#10;&#10;Description automatically generated">
            <a:extLst>
              <a:ext uri="{FF2B5EF4-FFF2-40B4-BE49-F238E27FC236}">
                <a16:creationId xmlns:a16="http://schemas.microsoft.com/office/drawing/2014/main" id="{F9864F4C-D3AC-8ABE-D803-82E3A4FE433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2296" y="3822414"/>
            <a:ext cx="1296653" cy="1561011"/>
          </a:xfrm>
          <a:prstGeom prst="rect">
            <a:avLst/>
          </a:prstGeom>
        </p:spPr>
      </p:pic>
      <p:pic>
        <p:nvPicPr>
          <p:cNvPr id="12" name="Picture 11" descr="A group of triangles in different colors&#10;&#10;Description automatically generated">
            <a:extLst>
              <a:ext uri="{FF2B5EF4-FFF2-40B4-BE49-F238E27FC236}">
                <a16:creationId xmlns:a16="http://schemas.microsoft.com/office/drawing/2014/main" id="{FA14BFE6-F18D-F88F-F91A-96D2FB948DB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3452" y="1306826"/>
            <a:ext cx="2159726" cy="2159726"/>
          </a:xfrm>
          <a:prstGeom prst="rect">
            <a:avLst/>
          </a:prstGeom>
        </p:spPr>
      </p:pic>
      <p:pic>
        <p:nvPicPr>
          <p:cNvPr id="14" name="Picture 13" descr="A colorful triangle with lightning bolt in the middle&#10;&#10;Description automatically generated">
            <a:extLst>
              <a:ext uri="{FF2B5EF4-FFF2-40B4-BE49-F238E27FC236}">
                <a16:creationId xmlns:a16="http://schemas.microsoft.com/office/drawing/2014/main" id="{B65D622F-7176-9544-7C5A-4B91A4A9D1E4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6295" y="3488925"/>
            <a:ext cx="2227991" cy="2227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1754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B5F53-FEAB-EAC3-A83E-5A22393AD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        </a:t>
            </a:r>
            <a:r>
              <a:rPr lang="de-DE" dirty="0" err="1"/>
              <a:t>SvelteKit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CA989-466E-66C1-79E8-D25EDFE09E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“</a:t>
            </a:r>
            <a:r>
              <a:rPr lang="en-US" i="1" dirty="0" err="1"/>
              <a:t>SvelteKit</a:t>
            </a:r>
            <a:r>
              <a:rPr lang="en-US" i="1" dirty="0"/>
              <a:t> is built on Svelte, a UI framework that uses a compiler to let you write breathtakingly concise components that do minimal work in the browser, using languages you already know — HTML, CSS and JavaScript”</a:t>
            </a:r>
          </a:p>
          <a:p>
            <a:endParaRPr lang="en-US" i="1" dirty="0"/>
          </a:p>
          <a:p>
            <a:r>
              <a:rPr lang="en-US" i="1" dirty="0"/>
              <a:t>“</a:t>
            </a:r>
            <a:r>
              <a:rPr lang="en-US" i="1" dirty="0" err="1"/>
              <a:t>SvelteKit</a:t>
            </a:r>
            <a:r>
              <a:rPr lang="en-US" i="1" dirty="0"/>
              <a:t> is a framework for rapidly developing robust, performant web applications using Svelte. If you're coming from React, </a:t>
            </a:r>
            <a:r>
              <a:rPr lang="en-US" i="1" dirty="0" err="1"/>
              <a:t>SvelteKit</a:t>
            </a:r>
            <a:r>
              <a:rPr lang="en-US" i="1" dirty="0"/>
              <a:t> is similar to Next. If you're coming from Vue, </a:t>
            </a:r>
            <a:r>
              <a:rPr lang="en-US" i="1" dirty="0" err="1"/>
              <a:t>SvelteKit</a:t>
            </a:r>
            <a:r>
              <a:rPr lang="en-US" i="1" dirty="0"/>
              <a:t> is similar to </a:t>
            </a:r>
            <a:r>
              <a:rPr lang="en-US" i="1" dirty="0" err="1"/>
              <a:t>Nuxt</a:t>
            </a:r>
            <a:r>
              <a:rPr lang="en-US" i="1" dirty="0"/>
              <a:t>.”</a:t>
            </a:r>
            <a:endParaRPr lang="de-DE" i="1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B93FDB-B722-853E-3B5B-9264E48A7E8F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Picture 4" descr="A white and orange logo&#10;&#10;Description automatically generated">
            <a:extLst>
              <a:ext uri="{FF2B5EF4-FFF2-40B4-BE49-F238E27FC236}">
                <a16:creationId xmlns:a16="http://schemas.microsoft.com/office/drawing/2014/main" id="{2156AFDF-FCE5-B27A-F523-4B6F808E437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726135"/>
            <a:ext cx="639790" cy="770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5925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726218A2-E927-DBE5-CB29-459B7F56AD2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01699" y="1757358"/>
            <a:ext cx="3954463" cy="400844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/>
              <a:t>Komponenten werden in </a:t>
            </a:r>
            <a:r>
              <a:rPr lang="de-DE" sz="1800" b="1" dirty="0"/>
              <a:t>.</a:t>
            </a:r>
            <a:r>
              <a:rPr lang="de-DE" sz="1800" b="1" dirty="0" err="1"/>
              <a:t>svelte</a:t>
            </a:r>
            <a:r>
              <a:rPr lang="de-DE" sz="1800" b="1" dirty="0"/>
              <a:t> </a:t>
            </a:r>
            <a:r>
              <a:rPr lang="de-DE" sz="2000" dirty="0"/>
              <a:t>Dateien erstellt</a:t>
            </a:r>
          </a:p>
          <a:p>
            <a:r>
              <a:rPr lang="de-DE" sz="2000" dirty="0"/>
              <a:t>Bestehen aus drei Teilen</a:t>
            </a:r>
          </a:p>
          <a:p>
            <a:pPr marL="720000" lvl="1" indent="-287100">
              <a:buFont typeface="Arial" panose="020B0604020202020204" pitchFamily="34" charset="0"/>
              <a:buChar char="•"/>
            </a:pPr>
            <a:r>
              <a:rPr lang="de-DE" sz="1800" dirty="0" err="1">
                <a:latin typeface="+mj-lt"/>
              </a:rPr>
              <a:t>Script</a:t>
            </a:r>
            <a:r>
              <a:rPr lang="de-DE" sz="1800" dirty="0">
                <a:latin typeface="+mj-lt"/>
              </a:rPr>
              <a:t> Block</a:t>
            </a:r>
          </a:p>
          <a:p>
            <a:pPr marL="720000" lvl="1" indent="-287100">
              <a:buFont typeface="Arial" panose="020B0604020202020204" pitchFamily="34" charset="0"/>
              <a:buChar char="•"/>
            </a:pPr>
            <a:r>
              <a:rPr lang="de-DE" sz="1800" dirty="0">
                <a:latin typeface="+mj-lt"/>
              </a:rPr>
              <a:t>Style Block</a:t>
            </a:r>
          </a:p>
          <a:p>
            <a:pPr marL="720000" lvl="1" indent="-287100">
              <a:buFont typeface="Arial" panose="020B0604020202020204" pitchFamily="34" charset="0"/>
              <a:buChar char="•"/>
            </a:pPr>
            <a:r>
              <a:rPr lang="de-DE" sz="1800" dirty="0">
                <a:latin typeface="+mj-lt"/>
              </a:rPr>
              <a:t>Markup Block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170561-9F8A-C825-B6F6-E54E87C69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Aufbau von </a:t>
            </a:r>
            <a:r>
              <a:rPr lang="de-DE" dirty="0" err="1"/>
              <a:t>Svelte</a:t>
            </a:r>
            <a:r>
              <a:rPr lang="de-DE" dirty="0"/>
              <a:t> Komponenten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5CAF93B-DFDF-AFE8-D37C-39A9E806E9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6975" y="1757358"/>
            <a:ext cx="3954463" cy="1851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4410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9C575FE-8517-4113-8E8A-B3797F432CB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Nutzen Curly </a:t>
            </a:r>
            <a:r>
              <a:rPr lang="de-DE" dirty="0" err="1"/>
              <a:t>Braces</a:t>
            </a:r>
            <a:r>
              <a:rPr lang="de-DE" dirty="0"/>
              <a:t> </a:t>
            </a:r>
            <a:r>
              <a:rPr lang="de-DE" b="1" dirty="0"/>
              <a:t>{}</a:t>
            </a:r>
          </a:p>
          <a:p>
            <a:pPr marL="0" indent="0">
              <a:buNone/>
            </a:pPr>
            <a:r>
              <a:rPr lang="de-DE" dirty="0"/>
              <a:t>Zuweisung mit </a:t>
            </a:r>
            <a:r>
              <a:rPr lang="de-DE" b="1" dirty="0"/>
              <a:t>=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Auch in Attributen möglich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Shorthand Attributes</a:t>
            </a:r>
          </a:p>
          <a:p>
            <a:endParaRPr lang="de-D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C319EDC-5C6F-5C83-D4BA-B4CEF9331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Dynamische Attribute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34DAF37-518E-E8D7-276C-3FB90AC9A2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699" y="2502635"/>
            <a:ext cx="5239481" cy="26673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4C18DE7-E784-CA14-7AF3-ED357F3F95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699" y="3926592"/>
            <a:ext cx="4763165" cy="25721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27A424B-7DD3-6284-7484-91D2860D9D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1699" y="3171789"/>
            <a:ext cx="5372850" cy="257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0320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2438F49-3321-D285-86E0-763815BA5B4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0B1CC05-1441-A524-615D-77BD710C9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Navigation</a:t>
            </a:r>
          </a:p>
        </p:txBody>
      </p:sp>
    </p:spTree>
    <p:extLst>
      <p:ext uri="{BB962C8B-B14F-4D97-AF65-F5344CB8AC3E}">
        <p14:creationId xmlns:p14="http://schemas.microsoft.com/office/powerpoint/2010/main" val="36661117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C4255F5-F3B1-76F8-02A8-422C49BA23C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01699" y="1757358"/>
            <a:ext cx="3905433" cy="1411544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 err="1"/>
              <a:t>Assignment</a:t>
            </a:r>
            <a:endParaRPr lang="de-DE" sz="2000" b="1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BC3C327-DBC3-6175-0B36-046DC2375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Reactivity</a:t>
            </a:r>
            <a:endParaRPr lang="de-D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2AC9C3-7234-A6C4-45C7-D35656F114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699" y="2048111"/>
            <a:ext cx="3905432" cy="104500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558EBB6-81C9-64B7-76E0-8EFB4996A91D}"/>
              </a:ext>
            </a:extLst>
          </p:cNvPr>
          <p:cNvSpPr txBox="1"/>
          <p:nvPr/>
        </p:nvSpPr>
        <p:spPr>
          <a:xfrm>
            <a:off x="4881141" y="1678779"/>
            <a:ext cx="223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/>
              <a:t>Reactive</a:t>
            </a:r>
            <a:r>
              <a:rPr lang="de-DE" b="1" dirty="0"/>
              <a:t> </a:t>
            </a:r>
            <a:r>
              <a:rPr lang="de-DE" b="1" dirty="0" err="1"/>
              <a:t>Declarations</a:t>
            </a:r>
            <a:endParaRPr lang="de-DE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033E919-90B3-1A2A-866E-293FAB8865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1141" y="2018328"/>
            <a:ext cx="3096057" cy="70494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16062CE-D740-9253-EA08-DBAC86D4D2E6}"/>
              </a:ext>
            </a:extLst>
          </p:cNvPr>
          <p:cNvSpPr txBox="1"/>
          <p:nvPr/>
        </p:nvSpPr>
        <p:spPr>
          <a:xfrm>
            <a:off x="827690" y="3324306"/>
            <a:ext cx="2135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/>
              <a:t>Reactive</a:t>
            </a:r>
            <a:r>
              <a:rPr lang="de-DE" b="1" dirty="0"/>
              <a:t> Statements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2E5DBA4-A651-CD3A-E305-2D1617149F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690" y="3698638"/>
            <a:ext cx="3339932" cy="94430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28F2A21-1F5C-874D-EC5F-84E63761C41F}"/>
              </a:ext>
            </a:extLst>
          </p:cNvPr>
          <p:cNvSpPr txBox="1"/>
          <p:nvPr/>
        </p:nvSpPr>
        <p:spPr>
          <a:xfrm>
            <a:off x="4932628" y="3303404"/>
            <a:ext cx="290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Arrays und Objekte Updaten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FDCC6CE-E943-EF61-B7F8-D07F31882F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81141" y="3660789"/>
            <a:ext cx="4191091" cy="118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9718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50170AD-041D-7157-D464-91F65B6D2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Logic</a:t>
            </a:r>
            <a:endParaRPr lang="de-D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7E69642-0F0C-9893-2933-2156EF87FE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613" y="2410966"/>
            <a:ext cx="3502644" cy="172330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FB848BD-00F1-8E9F-9185-5A5AC64FEF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1770" y="2325123"/>
            <a:ext cx="3502644" cy="189498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BB9280D-73D8-5029-4CEF-CCA5DCDF6951}"/>
              </a:ext>
            </a:extLst>
          </p:cNvPr>
          <p:cNvSpPr txBox="1"/>
          <p:nvPr/>
        </p:nvSpPr>
        <p:spPr>
          <a:xfrm>
            <a:off x="813787" y="2041634"/>
            <a:ext cx="2049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/>
              <a:t>If</a:t>
            </a:r>
            <a:r>
              <a:rPr lang="de-DE" b="1" dirty="0"/>
              <a:t> Else Bedingungen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E35F085-0979-0EC8-B7D8-D73C936E68F2}"/>
              </a:ext>
            </a:extLst>
          </p:cNvPr>
          <p:cNvSpPr txBox="1"/>
          <p:nvPr/>
        </p:nvSpPr>
        <p:spPr>
          <a:xfrm>
            <a:off x="5191770" y="1941884"/>
            <a:ext cx="1906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/>
              <a:t>For</a:t>
            </a:r>
            <a:r>
              <a:rPr lang="de-DE" b="1" dirty="0"/>
              <a:t> </a:t>
            </a:r>
            <a:r>
              <a:rPr lang="de-DE" b="1" dirty="0" err="1"/>
              <a:t>Each</a:t>
            </a:r>
            <a:r>
              <a:rPr lang="de-DE" b="1" dirty="0"/>
              <a:t> Schleifen</a:t>
            </a:r>
          </a:p>
        </p:txBody>
      </p:sp>
    </p:spTree>
    <p:extLst>
      <p:ext uri="{BB962C8B-B14F-4D97-AF65-F5344CB8AC3E}">
        <p14:creationId xmlns:p14="http://schemas.microsoft.com/office/powerpoint/2010/main" val="36630188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0ECA461-13BC-E805-E7AF-3BB588A6DA0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07A2F49-6EBC-A4C0-5F00-E32958C3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Routing und Layout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218ED46-10BA-3CCA-549E-512226167253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1B6EFC8-2F75-1DC8-B384-EF033CC9EBE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8FF7748-72C8-AED3-7C9D-0E1EBBEF4E6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b="1" dirty="0"/>
              <a:t>+</a:t>
            </a:r>
            <a:r>
              <a:rPr lang="de-DE" b="1" dirty="0" err="1"/>
              <a:t>page.svelte</a:t>
            </a:r>
            <a:r>
              <a:rPr lang="de-DE" b="1" dirty="0"/>
              <a:t> </a:t>
            </a:r>
            <a:r>
              <a:rPr lang="de-DE" dirty="0"/>
              <a:t>Dateien erstellen neue Seiten</a:t>
            </a:r>
          </a:p>
          <a:p>
            <a:r>
              <a:rPr lang="de-DE" dirty="0"/>
              <a:t>Ordner bilden </a:t>
            </a:r>
            <a:r>
              <a:rPr lang="de-DE" dirty="0" err="1"/>
              <a:t>Routes</a:t>
            </a:r>
            <a:r>
              <a:rPr lang="de-DE" dirty="0"/>
              <a:t> im Browser ab</a:t>
            </a:r>
          </a:p>
          <a:p>
            <a:r>
              <a:rPr lang="de-DE" dirty="0"/>
              <a:t>Eckige Klammern </a:t>
            </a:r>
            <a:r>
              <a:rPr lang="de-DE" b="1" dirty="0"/>
              <a:t>[]</a:t>
            </a:r>
            <a:r>
              <a:rPr lang="de-DE" dirty="0"/>
              <a:t> erlauben die Übergabe von Route-Parametern</a:t>
            </a:r>
          </a:p>
          <a:p>
            <a:r>
              <a:rPr lang="de-DE" b="1" dirty="0"/>
              <a:t>+</a:t>
            </a:r>
            <a:r>
              <a:rPr lang="de-DE" b="1" dirty="0" err="1"/>
              <a:t>layout.svelte</a:t>
            </a:r>
            <a:r>
              <a:rPr lang="de-DE" b="1" dirty="0"/>
              <a:t> </a:t>
            </a:r>
            <a:r>
              <a:rPr lang="de-DE" dirty="0"/>
              <a:t>Dateien erstellen Layouts, die für alle Seiten gelten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B217C6-0DAB-C60E-88A1-3CFA9A7688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2440" y="1763536"/>
            <a:ext cx="3570832" cy="4084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8804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E326F488-C78F-6C14-0E7F-65EE7E036CA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B04D138-8070-FE15-176B-780BC483F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Laden von Daten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CDA8A4-DC4C-8230-F10C-6383C1B60B1B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A550F5A-ADC1-06C4-C434-B5BABC1289B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b="1" dirty="0" err="1"/>
              <a:t>load</a:t>
            </a:r>
            <a:r>
              <a:rPr lang="de-DE" b="1" dirty="0"/>
              <a:t>() </a:t>
            </a:r>
            <a:r>
              <a:rPr lang="de-DE" dirty="0" err="1"/>
              <a:t>function</a:t>
            </a:r>
            <a:r>
              <a:rPr lang="de-DE" dirty="0"/>
              <a:t> implementieren</a:t>
            </a:r>
          </a:p>
          <a:p>
            <a:r>
              <a:rPr lang="de-DE" b="1" dirty="0"/>
              <a:t>+page.js</a:t>
            </a:r>
          </a:p>
          <a:p>
            <a:pPr marL="284400" lvl="1" indent="285750">
              <a:buFont typeface="Arial" panose="020B0604020202020204" pitchFamily="34" charset="0"/>
              <a:buChar char="•"/>
            </a:pPr>
            <a:r>
              <a:rPr lang="de-DE" sz="1600" dirty="0">
                <a:latin typeface="+mj-lt"/>
              </a:rPr>
              <a:t>Daten auf einer Seite laden</a:t>
            </a:r>
          </a:p>
          <a:p>
            <a:pPr marL="284400" lvl="1" indent="285750">
              <a:buFont typeface="Arial" panose="020B0604020202020204" pitchFamily="34" charset="0"/>
              <a:buChar char="•"/>
            </a:pPr>
            <a:r>
              <a:rPr lang="de-DE" sz="1600" dirty="0">
                <a:latin typeface="+mj-lt"/>
              </a:rPr>
              <a:t>Client und Server Side</a:t>
            </a:r>
          </a:p>
          <a:p>
            <a:r>
              <a:rPr lang="de-DE" b="1" dirty="0"/>
              <a:t>+page.server.js</a:t>
            </a:r>
          </a:p>
          <a:p>
            <a:pPr marL="285750" lvl="1" indent="285750">
              <a:buFont typeface="Arial" panose="020B0604020202020204" pitchFamily="34" charset="0"/>
              <a:buChar char="•"/>
            </a:pPr>
            <a:r>
              <a:rPr lang="de-DE" sz="1600" dirty="0">
                <a:latin typeface="+mj-lt"/>
              </a:rPr>
              <a:t>Server Side</a:t>
            </a:r>
          </a:p>
          <a:p>
            <a:r>
              <a:rPr lang="de-DE" b="1" dirty="0"/>
              <a:t>+layout.js</a:t>
            </a:r>
          </a:p>
          <a:p>
            <a:pPr marL="285750" lvl="1" indent="285750">
              <a:buFont typeface="Arial" panose="020B0604020202020204" pitchFamily="34" charset="0"/>
              <a:buChar char="•"/>
            </a:pPr>
            <a:r>
              <a:rPr lang="de-DE" sz="1600" dirty="0">
                <a:latin typeface="+mj-lt"/>
              </a:rPr>
              <a:t>Daten im Layout und allen Seiten 	  	   darunter laden</a:t>
            </a:r>
          </a:p>
          <a:p>
            <a:pPr marL="285750" lvl="1" indent="285750">
              <a:buFont typeface="Arial" panose="020B0604020202020204" pitchFamily="34" charset="0"/>
              <a:buChar char="•"/>
            </a:pPr>
            <a:r>
              <a:rPr lang="de-DE" sz="1600" dirty="0">
                <a:latin typeface="+mj-lt"/>
              </a:rPr>
              <a:t>Client und Server Side</a:t>
            </a:r>
          </a:p>
          <a:p>
            <a:r>
              <a:rPr lang="de-DE" b="1" dirty="0"/>
              <a:t>+layout.server.js</a:t>
            </a:r>
          </a:p>
          <a:p>
            <a:pPr marL="285750" lvl="1" indent="285750">
              <a:buFont typeface="Arial" panose="020B0604020202020204" pitchFamily="34" charset="0"/>
              <a:buChar char="•"/>
            </a:pPr>
            <a:r>
              <a:rPr lang="de-DE" dirty="0">
                <a:latin typeface="+mj-lt"/>
              </a:rPr>
              <a:t>Server Side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90530B9-08E4-8B46-B6F6-594DC90F57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6975" y="1966644"/>
            <a:ext cx="3954463" cy="144163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FC4F92A-8ED0-ADB2-EA6A-6A5D8F149E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6975" y="3943494"/>
            <a:ext cx="2200582" cy="29531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5172D93-4646-773F-221F-2C66429A29A6}"/>
              </a:ext>
            </a:extLst>
          </p:cNvPr>
          <p:cNvSpPr txBox="1"/>
          <p:nvPr/>
        </p:nvSpPr>
        <p:spPr>
          <a:xfrm>
            <a:off x="5006975" y="4256168"/>
            <a:ext cx="2109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Zugriff auf die Daten</a:t>
            </a:r>
          </a:p>
        </p:txBody>
      </p:sp>
    </p:spTree>
    <p:extLst>
      <p:ext uri="{BB962C8B-B14F-4D97-AF65-F5344CB8AC3E}">
        <p14:creationId xmlns:p14="http://schemas.microsoft.com/office/powerpoint/2010/main" val="6227170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7828E-EF5D-4D9C-82D2-9AB685FB3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03BBC0-3028-FDC0-6477-CB56B34F9F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400" dirty="0"/>
              <a:t>Implementiert die Anwendung mit </a:t>
            </a:r>
            <a:r>
              <a:rPr lang="de-DE" sz="2400" dirty="0" err="1"/>
              <a:t>SvelteKit</a:t>
            </a:r>
            <a:endParaRPr lang="de-DE" sz="2400" dirty="0"/>
          </a:p>
          <a:p>
            <a:endParaRPr lang="de-DE" sz="2400" dirty="0"/>
          </a:p>
          <a:p>
            <a:r>
              <a:rPr lang="de-DE" sz="2400" dirty="0"/>
              <a:t>Die Genaue Anleitung ist im Repository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5E8731-288D-BF58-69C5-5CFFA350EE3D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6696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5B7E3C6-B854-9AD7-7D7A-654870E893B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 algn="ctr">
              <a:lnSpc>
                <a:spcPct val="100000"/>
              </a:lnSpc>
              <a:buNone/>
            </a:pPr>
            <a:r>
              <a:rPr lang="de-DE" sz="2800" dirty="0"/>
              <a:t>Rendering ist das Ausgeben des angefragten Inhalts auf dem Bildschirm</a:t>
            </a:r>
          </a:p>
          <a:p>
            <a:pPr marL="0" indent="0" algn="ctr">
              <a:lnSpc>
                <a:spcPct val="100000"/>
              </a:lnSpc>
              <a:buNone/>
            </a:pPr>
            <a:endParaRPr lang="de-DE" sz="2800" dirty="0"/>
          </a:p>
          <a:p>
            <a:pPr>
              <a:lnSpc>
                <a:spcPct val="100000"/>
              </a:lnSpc>
            </a:pPr>
            <a:r>
              <a:rPr lang="en-US" sz="2400" dirty="0" err="1"/>
              <a:t>Standardmäßig</a:t>
            </a:r>
            <a:r>
              <a:rPr lang="en-US" sz="2400" dirty="0"/>
              <a:t> HTML </a:t>
            </a:r>
            <a:r>
              <a:rPr lang="en-US" sz="2400" dirty="0" err="1"/>
              <a:t>Dokumente</a:t>
            </a:r>
            <a:r>
              <a:rPr lang="en-US" sz="2400" dirty="0"/>
              <a:t> und </a:t>
            </a:r>
            <a:r>
              <a:rPr lang="en-US" sz="2400" dirty="0" err="1"/>
              <a:t>Bilder</a:t>
            </a:r>
            <a:endParaRPr lang="en-US" sz="2400" dirty="0"/>
          </a:p>
          <a:p>
            <a:pPr>
              <a:lnSpc>
                <a:spcPct val="100000"/>
              </a:lnSpc>
            </a:pPr>
            <a:r>
              <a:rPr lang="en-US" sz="2400" dirty="0" err="1"/>
              <a:t>Andere</a:t>
            </a:r>
            <a:r>
              <a:rPr lang="en-US" sz="2400" dirty="0"/>
              <a:t> </a:t>
            </a:r>
            <a:r>
              <a:rPr lang="en-US" sz="2400" dirty="0" err="1"/>
              <a:t>Dateien</a:t>
            </a:r>
            <a:r>
              <a:rPr lang="en-US" sz="2400" dirty="0"/>
              <a:t> </a:t>
            </a:r>
            <a:r>
              <a:rPr lang="en-US" sz="2400" dirty="0" err="1"/>
              <a:t>mit</a:t>
            </a:r>
            <a:r>
              <a:rPr lang="en-US" sz="2400" dirty="0"/>
              <a:t> </a:t>
            </a:r>
            <a:r>
              <a:rPr lang="en-US" sz="2400" dirty="0" err="1"/>
              <a:t>PlugIns</a:t>
            </a:r>
            <a:endParaRPr lang="en-US" sz="2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26A2916-5F70-E509-D5E2-B4E68C6B6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de-DE" sz="3200" dirty="0"/>
              <a:t>Was ist Rendering</a:t>
            </a:r>
          </a:p>
        </p:txBody>
      </p:sp>
    </p:spTree>
    <p:extLst>
      <p:ext uri="{BB962C8B-B14F-4D97-AF65-F5344CB8AC3E}">
        <p14:creationId xmlns:p14="http://schemas.microsoft.com/office/powerpoint/2010/main" val="4287958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1D43F-E14C-1986-1DCF-98F5A2BB65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2965" y="2132012"/>
            <a:ext cx="8078787" cy="1296988"/>
          </a:xfrm>
        </p:spPr>
        <p:txBody>
          <a:bodyPr/>
          <a:lstStyle/>
          <a:p>
            <a:r>
              <a:rPr lang="de-DE" dirty="0"/>
              <a:t>Pause (10 Minuten)</a:t>
            </a:r>
          </a:p>
        </p:txBody>
      </p:sp>
    </p:spTree>
    <p:extLst>
      <p:ext uri="{BB962C8B-B14F-4D97-AF65-F5344CB8AC3E}">
        <p14:creationId xmlns:p14="http://schemas.microsoft.com/office/powerpoint/2010/main" val="29649825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C1C0C-7C13-81CF-5D57-8EF5A0E5F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EE6B4B-85DA-3BD3-0A92-78FA65576F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400" dirty="0"/>
              <a:t>Schaltet CSR für die Anwendung aus und vergleicht die Netzwerkanalyse und DOM mit den zwei anderen Anwendungen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4893E2-687C-D711-5496-0A07241D15F7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24841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BA470-1F5E-528C-6492-D5BE0B15B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Hydration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DE4392-89A4-49AE-ED6C-A053F8EA1B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SSR-Anwendungen sind standardmäßig statisch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Hydration ist das Binden von JavaScript an die DOM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Fügt wieder Interaktion und Client Side Navigation hinzu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algn="ctr"/>
            <a:r>
              <a:rPr lang="de-DE" b="1" dirty="0"/>
              <a:t>Best </a:t>
            </a:r>
            <a:r>
              <a:rPr lang="de-DE" b="1" dirty="0" err="1"/>
              <a:t>of</a:t>
            </a:r>
            <a:r>
              <a:rPr lang="de-DE" b="1" dirty="0"/>
              <a:t> Both Worlds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6C6166-A2C0-1A54-4F6C-80C4FB549DED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55821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36D3A-CD09-E00A-E5F0-54D316FE7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774533-6698-B35C-2681-EBD1CC690B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Performance ist relativ</a:t>
            </a:r>
          </a:p>
          <a:p>
            <a:pPr marL="666900" lvl="2" indent="-342900"/>
            <a:r>
              <a:rPr lang="de-DE" dirty="0"/>
              <a:t>Netzwerkgeschwindigkeit und Endgerät</a:t>
            </a:r>
          </a:p>
          <a:p>
            <a:pPr marL="666900" lvl="2" indent="-342900"/>
            <a:r>
              <a:rPr lang="de-DE" dirty="0"/>
              <a:t>Unterschiedliche Wahrnehmung der Ladegeschwindigkeit bei selber Ladezeit (progressive </a:t>
            </a:r>
            <a:r>
              <a:rPr lang="de-DE" dirty="0" err="1"/>
              <a:t>content</a:t>
            </a:r>
            <a:r>
              <a:rPr lang="de-DE" dirty="0"/>
              <a:t> </a:t>
            </a:r>
            <a:r>
              <a:rPr lang="de-DE" dirty="0" err="1"/>
              <a:t>loading</a:t>
            </a:r>
            <a:r>
              <a:rPr lang="de-DE" dirty="0"/>
              <a:t>)</a:t>
            </a:r>
          </a:p>
          <a:p>
            <a:pPr marL="666900" lvl="2" indent="-342900"/>
            <a:r>
              <a:rPr lang="de-DE" dirty="0"/>
              <a:t>Schnelles laden aber langsame Interaktionen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Objektive Metriken werden genutzt, um Performance zu messen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9557A3-6F78-B06E-AFD6-A0595FBFEC7D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853519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6BF04-9E91-7DD8-888D-2DF9E9738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Wichtige Metriken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9EEB8C-EA01-F9DB-47B4-4F2759EEFB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First </a:t>
            </a:r>
            <a:r>
              <a:rPr lang="de-DE" dirty="0" err="1"/>
              <a:t>Contentful</a:t>
            </a:r>
            <a:r>
              <a:rPr lang="de-DE" dirty="0"/>
              <a:t> Paint (FCP)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err="1"/>
              <a:t>Largest</a:t>
            </a:r>
            <a:r>
              <a:rPr lang="de-DE" dirty="0"/>
              <a:t> </a:t>
            </a:r>
            <a:r>
              <a:rPr lang="de-DE" dirty="0" err="1"/>
              <a:t>Contentful</a:t>
            </a:r>
            <a:r>
              <a:rPr lang="de-DE" dirty="0"/>
              <a:t> Paint (LCP)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Interaction </a:t>
            </a:r>
            <a:r>
              <a:rPr lang="de-DE" dirty="0" err="1"/>
              <a:t>to</a:t>
            </a:r>
            <a:r>
              <a:rPr lang="de-DE" dirty="0"/>
              <a:t> Next Paint (INP)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Total Blocking Time (TBT)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err="1"/>
              <a:t>Cumulative</a:t>
            </a:r>
            <a:r>
              <a:rPr lang="de-DE" dirty="0"/>
              <a:t> Layout Shift (CLS)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Time </a:t>
            </a:r>
            <a:r>
              <a:rPr lang="de-DE" dirty="0" err="1"/>
              <a:t>to</a:t>
            </a:r>
            <a:r>
              <a:rPr lang="de-DE" dirty="0"/>
              <a:t> First Byte (TTFB)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36E549-1894-EE87-F317-C76C9B5AD5B9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621084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510D16-04AE-9405-9EF6-522A39311A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2400" dirty="0"/>
              <a:t>First </a:t>
            </a:r>
            <a:r>
              <a:rPr lang="de-DE" sz="2400" dirty="0" err="1"/>
              <a:t>Contentful</a:t>
            </a:r>
            <a:r>
              <a:rPr lang="de-DE" sz="2400" dirty="0"/>
              <a:t> Paint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/>
              <a:t>Die Zeit nach der Navigation, bis das erste Inhalt gerendert wurde</a:t>
            </a:r>
          </a:p>
          <a:p>
            <a:pPr marL="666900" lvl="2" indent="-342900"/>
            <a:r>
              <a:rPr lang="de-DE" dirty="0"/>
              <a:t>Inhalt ist: Text, Bilder (mit Hintergrund), </a:t>
            </a:r>
            <a:r>
              <a:rPr lang="de-DE" sz="2000" b="1" dirty="0"/>
              <a:t>&lt;</a:t>
            </a:r>
            <a:r>
              <a:rPr lang="de-DE" sz="2000" b="1" dirty="0" err="1"/>
              <a:t>svg</a:t>
            </a:r>
            <a:r>
              <a:rPr lang="de-DE" sz="2000" b="1" dirty="0"/>
              <a:t>&gt; </a:t>
            </a:r>
            <a:r>
              <a:rPr lang="de-DE" dirty="0"/>
              <a:t>und nicht weiße </a:t>
            </a:r>
            <a:r>
              <a:rPr lang="de-DE" sz="2000" b="1" dirty="0"/>
              <a:t>&lt;</a:t>
            </a:r>
            <a:r>
              <a:rPr lang="de-DE" sz="2000" b="1" dirty="0" err="1"/>
              <a:t>canvas</a:t>
            </a:r>
            <a:r>
              <a:rPr lang="de-DE" sz="2000" b="1" dirty="0"/>
              <a:t>&gt; </a:t>
            </a:r>
            <a:r>
              <a:rPr lang="de-DE" dirty="0"/>
              <a:t>Elemente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F86D4B-46E3-9244-AB29-8B8847A9A4A9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39437857-686F-AC9E-4E9C-CE2EC7729F2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800" y="3704719"/>
            <a:ext cx="5668608" cy="2200129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CF8FAAA0-69D6-DFDF-21AD-B0E020FA9E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14400" y="371148"/>
            <a:ext cx="5572036" cy="1393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87101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B1FA61-1728-3A2C-41F4-1211F254D7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Ziel: Zeit messen bis der Benutzer den Hauptinhalt der Seite sehen kann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Zeitpunkt wenn der größte Bild- oder Textblock gerendert wurde</a:t>
            </a:r>
          </a:p>
          <a:p>
            <a:pPr marL="666900" lvl="2" indent="-342900"/>
            <a:r>
              <a:rPr lang="de-DE" sz="2000" b="1" dirty="0"/>
              <a:t>&lt;</a:t>
            </a:r>
            <a:r>
              <a:rPr lang="de-DE" sz="2000" b="1" dirty="0" err="1"/>
              <a:t>img</a:t>
            </a:r>
            <a:r>
              <a:rPr lang="de-DE" sz="2000" b="1" dirty="0"/>
              <a:t>&gt;</a:t>
            </a:r>
          </a:p>
          <a:p>
            <a:pPr marL="666900" lvl="2" indent="-342900"/>
            <a:r>
              <a:rPr lang="de-DE" sz="2000" b="1" dirty="0"/>
              <a:t>&lt;</a:t>
            </a:r>
            <a:r>
              <a:rPr lang="de-DE" sz="2000" b="1" dirty="0" err="1"/>
              <a:t>image</a:t>
            </a:r>
            <a:r>
              <a:rPr lang="de-DE" sz="2000" b="1" dirty="0"/>
              <a:t>&gt; </a:t>
            </a:r>
            <a:r>
              <a:rPr lang="de-DE" dirty="0"/>
              <a:t>Elemente in </a:t>
            </a:r>
            <a:r>
              <a:rPr lang="de-DE" sz="2000" b="1" dirty="0"/>
              <a:t>&lt;</a:t>
            </a:r>
            <a:r>
              <a:rPr lang="de-DE" sz="2000" b="1" dirty="0" err="1"/>
              <a:t>svg</a:t>
            </a:r>
            <a:r>
              <a:rPr lang="de-DE" sz="2000" b="1" dirty="0"/>
              <a:t>&gt;</a:t>
            </a:r>
          </a:p>
          <a:p>
            <a:pPr marL="666900" lvl="2" indent="-342900"/>
            <a:r>
              <a:rPr lang="de-DE" sz="2000" b="1" dirty="0"/>
              <a:t>&lt;</a:t>
            </a:r>
            <a:r>
              <a:rPr lang="de-DE" sz="2000" b="1" dirty="0" err="1"/>
              <a:t>video</a:t>
            </a:r>
            <a:r>
              <a:rPr lang="de-DE" sz="2000" b="1" dirty="0"/>
              <a:t>&gt;</a:t>
            </a:r>
          </a:p>
          <a:p>
            <a:pPr marL="666900" lvl="2" indent="-342900"/>
            <a:r>
              <a:rPr lang="de-DE" dirty="0"/>
              <a:t>Hintergründe, welche die </a:t>
            </a:r>
            <a:r>
              <a:rPr lang="de-DE" sz="2000" b="1" dirty="0" err="1"/>
              <a:t>url</a:t>
            </a:r>
            <a:r>
              <a:rPr lang="de-DE" sz="2000" b="1" dirty="0"/>
              <a:t>() </a:t>
            </a:r>
            <a:r>
              <a:rPr lang="de-DE" dirty="0"/>
              <a:t>Funktion nutzen</a:t>
            </a:r>
          </a:p>
          <a:p>
            <a:pPr marL="342900" lvl="1" indent="-342900"/>
            <a:r>
              <a:rPr lang="de-DE" dirty="0"/>
              <a:t>Einige Browser nutzen Heuristiken, um Inhalte auszuschließen, die nicht „</a:t>
            </a:r>
            <a:r>
              <a:rPr lang="de-DE" dirty="0" err="1"/>
              <a:t>contentful</a:t>
            </a:r>
            <a:r>
              <a:rPr lang="de-DE" dirty="0"/>
              <a:t>“ sind</a:t>
            </a:r>
          </a:p>
          <a:p>
            <a:pPr marL="342900" lvl="1" indent="-342900"/>
            <a:endParaRPr lang="de-DE" dirty="0"/>
          </a:p>
          <a:p>
            <a:endParaRPr lang="de-D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8760E3-8C14-45F7-79F9-586A0CCEB2EA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0B830B1C-C3A3-F381-B698-90E8C3EBFF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3542" y="365288"/>
            <a:ext cx="5572036" cy="1393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93488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3A6B5E-EFBC-BA04-E8AD-189BB8A379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Misst die Latenz einer Interaktion</a:t>
            </a:r>
          </a:p>
          <a:p>
            <a:pPr marL="666900" lvl="2" indent="-342900"/>
            <a:r>
              <a:rPr lang="de-DE" dirty="0"/>
              <a:t>Mausklick, Tasteneingabe, Tap</a:t>
            </a:r>
          </a:p>
          <a:p>
            <a:pPr marL="342900" lvl="1" indent="-342900"/>
            <a:r>
              <a:rPr lang="de-DE" dirty="0"/>
              <a:t>Messwert ist die langsamste Interaktion</a:t>
            </a:r>
          </a:p>
          <a:p>
            <a:pPr marL="666900" lvl="2" indent="-342900"/>
            <a:r>
              <a:rPr lang="de-DE" dirty="0"/>
              <a:t>Langsamste Interaktion für alle 50 Interaktion wird ignoriert</a:t>
            </a:r>
          </a:p>
          <a:p>
            <a:pPr lvl="1" indent="0">
              <a:buNone/>
            </a:pPr>
            <a:endParaRPr lang="de-D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48EFEB-02AC-1BA3-1813-99CFCF5D3D44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de-DE" dirty="0"/>
              <a:t>Videoquelle: https://web.dev/articles/inp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2ABE915-0EAE-540A-321B-6D09C61A49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8771" y="365288"/>
            <a:ext cx="4939648" cy="1234912"/>
          </a:xfrm>
          <a:prstGeom prst="rect">
            <a:avLst/>
          </a:prstGeom>
        </p:spPr>
      </p:pic>
      <p:pic>
        <p:nvPicPr>
          <p:cNvPr id="9" name="WSmcjiQC4lyLxGoES4dd">
            <a:hlinkClick r:id="" action="ppaction://media"/>
            <a:extLst>
              <a:ext uri="{FF2B5EF4-FFF2-40B4-BE49-F238E27FC236}">
                <a16:creationId xmlns:a16="http://schemas.microsoft.com/office/drawing/2014/main" id="{64399F6A-08AA-0E85-CFB0-1F7252A0C03E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086374" y="3898784"/>
            <a:ext cx="6971251" cy="1785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578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019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9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1F5D6-8A37-AC30-AA66-B0D8F9968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Total Blocking Time (TBT)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F4A46-3AF6-E304-0FAB-B559F53DDB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Die gesamte Zeit nach dem FCP, in der, der Main Thread blockiert war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Der Thread gilt als </a:t>
            </a:r>
            <a:r>
              <a:rPr lang="de-DE" dirty="0" err="1"/>
              <a:t>blocked</a:t>
            </a:r>
            <a:r>
              <a:rPr lang="de-DE" dirty="0"/>
              <a:t>, wenn ein Long Tasks existiert</a:t>
            </a:r>
          </a:p>
          <a:p>
            <a:pPr marL="666900" lvl="2" indent="-342900"/>
            <a:r>
              <a:rPr lang="de-DE" dirty="0"/>
              <a:t>Long Tasks sind alle Tasks, die länger als 50ms brauchen</a:t>
            </a:r>
          </a:p>
          <a:p>
            <a:pPr marL="342900" lvl="1" indent="-342900"/>
            <a:r>
              <a:rPr lang="de-DE" dirty="0"/>
              <a:t>Guter Score unter 200ms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2951A4-5E3C-C97E-0B74-6CC583E93073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494769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layout-instability2">
            <a:hlinkClick r:id="" action="ppaction://media"/>
            <a:extLst>
              <a:ext uri="{FF2B5EF4-FFF2-40B4-BE49-F238E27FC236}">
                <a16:creationId xmlns:a16="http://schemas.microsoft.com/office/drawing/2014/main" id="{5CF58651-4350-2282-B145-303E5D2E0369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955220" y="1850899"/>
            <a:ext cx="5233559" cy="4056922"/>
          </a:xfrm>
        </p:spPr>
      </p:pic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8FC5C5AD-1414-FA03-C0B3-38BD468731A4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de-DE" dirty="0"/>
              <a:t>Videoquelle: https://web.dev/articles/cls</a:t>
            </a:r>
          </a:p>
        </p:txBody>
      </p:sp>
      <p:pic>
        <p:nvPicPr>
          <p:cNvPr id="27" name="Graphic 26">
            <a:extLst>
              <a:ext uri="{FF2B5EF4-FFF2-40B4-BE49-F238E27FC236}">
                <a16:creationId xmlns:a16="http://schemas.microsoft.com/office/drawing/2014/main" id="{17FF001C-CC00-B078-DC97-6CC6C8C2568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14400" y="185921"/>
            <a:ext cx="73152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419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2800" fill="hold"/>
                                        <p:tgtEl>
                                          <p:spTgt spid="2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2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624E95C-F5A0-594E-DD56-E00175DDC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Aufbau eines Browsers</a:t>
            </a:r>
          </a:p>
        </p:txBody>
      </p:sp>
      <p:pic>
        <p:nvPicPr>
          <p:cNvPr id="5" name="Picture 4" descr="A diagram of software development&#10;&#10;Description automatically generated">
            <a:extLst>
              <a:ext uri="{FF2B5EF4-FFF2-40B4-BE49-F238E27FC236}">
                <a16:creationId xmlns:a16="http://schemas.microsoft.com/office/drawing/2014/main" id="{9908D642-C178-CF08-B4E1-F422053A3D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0750" y="1814512"/>
            <a:ext cx="4762500" cy="322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1799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6F682-991A-802B-14DD-057B2498A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CLS-Score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BADCA0-644B-0517-3137-326DAA1844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8772" y="1758297"/>
            <a:ext cx="4721393" cy="3988454"/>
          </a:xfrm>
        </p:spPr>
        <p:txBody>
          <a:bodyPr/>
          <a:lstStyle/>
          <a:p>
            <a:r>
              <a:rPr lang="de-DE" dirty="0" err="1"/>
              <a:t>layout</a:t>
            </a:r>
            <a:r>
              <a:rPr lang="de-DE" dirty="0"/>
              <a:t> shift score = </a:t>
            </a:r>
            <a:r>
              <a:rPr lang="de-DE" dirty="0" err="1"/>
              <a:t>impact</a:t>
            </a:r>
            <a:r>
              <a:rPr lang="de-DE" dirty="0"/>
              <a:t> </a:t>
            </a:r>
            <a:r>
              <a:rPr lang="de-DE" dirty="0" err="1"/>
              <a:t>fraction</a:t>
            </a:r>
            <a:r>
              <a:rPr lang="de-DE" dirty="0"/>
              <a:t> * </a:t>
            </a:r>
            <a:r>
              <a:rPr lang="de-DE" dirty="0" err="1"/>
              <a:t>distance</a:t>
            </a:r>
            <a:r>
              <a:rPr lang="de-DE" dirty="0"/>
              <a:t> </a:t>
            </a:r>
            <a:r>
              <a:rPr lang="de-DE" dirty="0" err="1"/>
              <a:t>fraction</a:t>
            </a:r>
            <a:endParaRPr lang="de-DE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de-DE" b="1" dirty="0"/>
              <a:t>Impact </a:t>
            </a:r>
            <a:r>
              <a:rPr lang="de-DE" b="1" dirty="0" err="1"/>
              <a:t>fraction</a:t>
            </a:r>
            <a:endParaRPr lang="de-DE" b="1" dirty="0"/>
          </a:p>
          <a:p>
            <a:pPr marL="666900" lvl="2" indent="-342900"/>
            <a:r>
              <a:rPr lang="de-DE" dirty="0"/>
              <a:t>Größe des verschobenen Elements vor und nach dem </a:t>
            </a:r>
            <a:r>
              <a:rPr lang="de-DE" dirty="0" err="1"/>
              <a:t>layout</a:t>
            </a:r>
            <a:r>
              <a:rPr lang="de-DE" dirty="0"/>
              <a:t> shift relativ zum Viewport</a:t>
            </a:r>
          </a:p>
          <a:p>
            <a:pPr marL="342900" lvl="1" indent="-342900"/>
            <a:r>
              <a:rPr lang="de-DE" b="1" dirty="0" err="1"/>
              <a:t>Distance</a:t>
            </a:r>
            <a:r>
              <a:rPr lang="de-DE" b="1" dirty="0"/>
              <a:t> </a:t>
            </a:r>
            <a:r>
              <a:rPr lang="de-DE" b="1" dirty="0" err="1"/>
              <a:t>Fraction</a:t>
            </a:r>
            <a:endParaRPr lang="de-DE" b="1" dirty="0"/>
          </a:p>
          <a:p>
            <a:pPr marL="666900" lvl="2" indent="-342900"/>
            <a:r>
              <a:rPr lang="de-DE" dirty="0"/>
              <a:t>Distanz der Bewegung relativ zum Viewport</a:t>
            </a:r>
          </a:p>
          <a:p>
            <a:pPr marL="666900" lvl="2" indent="-342900"/>
            <a:endParaRPr lang="de-DE" b="1" dirty="0"/>
          </a:p>
          <a:p>
            <a:endParaRPr lang="de-D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068896-65B5-95B5-78CB-79B4D00E7223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de-DE" dirty="0"/>
              <a:t>Bildquelle: https://web.dev/articles/cls</a:t>
            </a:r>
          </a:p>
        </p:txBody>
      </p:sp>
      <p:pic>
        <p:nvPicPr>
          <p:cNvPr id="7" name="Picture 6" descr="A comparison of a cell phone&#10;&#10;Description automatically generated">
            <a:extLst>
              <a:ext uri="{FF2B5EF4-FFF2-40B4-BE49-F238E27FC236}">
                <a16:creationId xmlns:a16="http://schemas.microsoft.com/office/drawing/2014/main" id="{C90895B1-1BEE-4DCB-23A8-35CCD1D9F4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0165" y="1959360"/>
            <a:ext cx="3400333" cy="255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44713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821EF6-DB90-603E-1ADB-5C3B508CC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Zeit bis das erste Byte den Browser erreicht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In Chrome Netzwerk Tab als „Waiting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server</a:t>
            </a:r>
            <a:r>
              <a:rPr lang="de-DE" dirty="0"/>
              <a:t> </a:t>
            </a:r>
            <a:r>
              <a:rPr lang="de-DE" dirty="0" err="1"/>
              <a:t>response</a:t>
            </a:r>
            <a:r>
              <a:rPr lang="de-DE" dirty="0"/>
              <a:t>“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endParaRPr lang="de-D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C19AE5-C813-819A-D06B-8A359DC0DF7B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CE2342F-2AC2-EEC4-38B1-569E1E097E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6097" y="2819443"/>
            <a:ext cx="5899240" cy="2627763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52A58CA8-F760-0F4F-DF17-DEEA5DC8F9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14400" y="365288"/>
            <a:ext cx="5572036" cy="1393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94013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6187C-3C33-B2B7-1BBB-7BD9C51B5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FCP und LCP in Chrome </a:t>
            </a:r>
            <a:r>
              <a:rPr lang="de-DE" dirty="0" err="1"/>
              <a:t>Dev</a:t>
            </a:r>
            <a:r>
              <a:rPr lang="de-DE" dirty="0"/>
              <a:t>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D8A5C-D788-0EF7-CF89-40B2498AFB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In Performance Timeline unter Timings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ED5B3A-495F-D466-73C0-B56DC5C01617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521AE7F-85C7-C71D-F878-782A040666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1754" y="2800295"/>
            <a:ext cx="6820491" cy="1257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29590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53740-293E-7341-7BFE-B4084240A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B2157-323D-11FC-1AE3-EDFE5BD668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Vergleicht die Performance der drei Anwendungen.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66803A-014E-4F2B-B5EA-825F187BCA81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235270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CD871-8D10-B619-9726-7765FCF94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Search Engine </a:t>
            </a:r>
            <a:r>
              <a:rPr lang="de-DE" dirty="0" err="1"/>
              <a:t>Optimization</a:t>
            </a:r>
            <a:r>
              <a:rPr lang="de-DE"/>
              <a:t> (SEO)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26B01-24A1-7AD7-CD5B-23E1684113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Websites werden von Search Engine </a:t>
            </a:r>
            <a:r>
              <a:rPr lang="de-DE" dirty="0" err="1"/>
              <a:t>gecrawled</a:t>
            </a:r>
            <a:endParaRPr lang="de-DE" dirty="0"/>
          </a:p>
          <a:p>
            <a:pPr marL="666900" lvl="2" indent="-342900"/>
            <a:r>
              <a:rPr lang="de-DE" dirty="0"/>
              <a:t>Crawler sind Programme, die automatische Websites scannen</a:t>
            </a:r>
          </a:p>
          <a:p>
            <a:pPr marL="666900" lvl="2" indent="-342900"/>
            <a:r>
              <a:rPr lang="de-DE" dirty="0"/>
              <a:t>Google nutzt </a:t>
            </a:r>
            <a:r>
              <a:rPr lang="de-DE" dirty="0" err="1"/>
              <a:t>Googlebot</a:t>
            </a: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SEO ist der Prozess eine Website zugänglicher für Crawler zu machen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6623F8-A28C-2C8E-1F3A-B3BA091ACB88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579013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AB939-6449-5BCA-F54B-266C4F297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Core Web Vitals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74AE44-E4B1-6019-967B-A42D47EC20B0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F6643B77-3A5D-33B6-C84B-8588D68BB8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4400" y="2353399"/>
            <a:ext cx="2508693" cy="2195106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B5DF8903-3962-6EA3-2A12-9EBAA9C08F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33935" y="2353399"/>
            <a:ext cx="2508694" cy="2195106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1423B162-938E-33C6-2188-4F7B727E28B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953468" y="2353398"/>
            <a:ext cx="2508694" cy="219510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BE648B0-E2D6-B5E6-96EE-F034ABE0DC3C}"/>
              </a:ext>
            </a:extLst>
          </p:cNvPr>
          <p:cNvSpPr txBox="1"/>
          <p:nvPr/>
        </p:nvSpPr>
        <p:spPr>
          <a:xfrm>
            <a:off x="914400" y="1468161"/>
            <a:ext cx="748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Metriken die das Google Such-Ranking beeinflussen</a:t>
            </a:r>
          </a:p>
        </p:txBody>
      </p:sp>
    </p:spTree>
    <p:extLst>
      <p:ext uri="{BB962C8B-B14F-4D97-AF65-F5344CB8AC3E}">
        <p14:creationId xmlns:p14="http://schemas.microsoft.com/office/powerpoint/2010/main" val="2600403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336AA-8D7E-FDED-12F5-02A61D7BF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JavaScript und SEO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0E61DE-52BF-242A-CCA7-7D526D6E15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Nicht alle Crawler können JavaScript ausführen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err="1"/>
              <a:t>Googlebot</a:t>
            </a:r>
            <a:r>
              <a:rPr lang="de-DE" dirty="0"/>
              <a:t> kann Seiten mit JavaScript rendern</a:t>
            </a:r>
          </a:p>
          <a:p>
            <a:pPr marL="666900" lvl="2" indent="-342900"/>
            <a:r>
              <a:rPr lang="de-DE" dirty="0"/>
              <a:t>Pure HTML-Seiten sind schneller für den Crawler zu lesen</a:t>
            </a:r>
          </a:p>
          <a:p>
            <a:pPr marL="666900" lvl="2" indent="-342900"/>
            <a:r>
              <a:rPr lang="de-DE" dirty="0" err="1"/>
              <a:t>Googlebots</a:t>
            </a:r>
            <a:r>
              <a:rPr lang="de-DE" dirty="0"/>
              <a:t> hat Limitierungen für JavaScript</a:t>
            </a:r>
          </a:p>
          <a:p>
            <a:pPr marL="1026000" lvl="3" indent="-342900"/>
            <a:r>
              <a:rPr lang="de-DE" dirty="0"/>
              <a:t>Siehe </a:t>
            </a:r>
            <a:r>
              <a:rPr lang="de-DE" dirty="0">
                <a:hlinkClick r:id="rId2"/>
              </a:rPr>
              <a:t>Google Doc</a:t>
            </a:r>
            <a:endParaRPr lang="de-D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6B640F-2CEF-E551-8C65-B99F97717F07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536249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077A6FC-7A0E-B494-A9B5-6D5066E20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de-DE" sz="4000" dirty="0"/>
              <a:t>Danke für eure Aufmerksamkeit!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91A5448-66C5-A43C-C883-3D8258B01C12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0734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A94376C-20D9-CE13-C5B3-F1D61D3F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Rendering </a:t>
            </a:r>
            <a:r>
              <a:rPr lang="de-DE" dirty="0" err="1"/>
              <a:t>Engines</a:t>
            </a:r>
            <a:endParaRPr lang="de-DE" dirty="0"/>
          </a:p>
        </p:txBody>
      </p:sp>
      <p:pic>
        <p:nvPicPr>
          <p:cNvPr id="5" name="Picture 4" descr="A stack of colorful squares with a compass&#10;&#10;Description automatically generated">
            <a:extLst>
              <a:ext uri="{FF2B5EF4-FFF2-40B4-BE49-F238E27FC236}">
                <a16:creationId xmlns:a16="http://schemas.microsoft.com/office/drawing/2014/main" id="{96D96265-B1C3-B8E8-1CEF-DD19A0C95A6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385" y="2254824"/>
            <a:ext cx="2169378" cy="2348352"/>
          </a:xfrm>
          <a:prstGeom prst="rect">
            <a:avLst/>
          </a:prstGeom>
        </p:spPr>
      </p:pic>
      <p:pic>
        <p:nvPicPr>
          <p:cNvPr id="7" name="Picture 6" descr="A blue lizard on a black background&#10;&#10;Description automatically generated">
            <a:extLst>
              <a:ext uri="{FF2B5EF4-FFF2-40B4-BE49-F238E27FC236}">
                <a16:creationId xmlns:a16="http://schemas.microsoft.com/office/drawing/2014/main" id="{F6290B2E-2B88-E04F-20DA-D9777298350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8452" y="2254824"/>
            <a:ext cx="2348352" cy="2348352"/>
          </a:xfrm>
          <a:prstGeom prst="rect">
            <a:avLst/>
          </a:prstGeom>
        </p:spPr>
      </p:pic>
      <p:pic>
        <p:nvPicPr>
          <p:cNvPr id="9" name="Picture 8" descr="A blue circle with a white circle in the middle&#10;&#10;Description automatically generated">
            <a:extLst>
              <a:ext uri="{FF2B5EF4-FFF2-40B4-BE49-F238E27FC236}">
                <a16:creationId xmlns:a16="http://schemas.microsoft.com/office/drawing/2014/main" id="{99D6EFDF-18FC-2EA9-ED90-FF968F62BEC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3086" y="2254824"/>
            <a:ext cx="2348352" cy="234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8405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887EF54-3C40-062C-C134-5CFB78FB3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Critical </a:t>
            </a:r>
            <a:r>
              <a:rPr lang="de-DE" dirty="0" err="1"/>
              <a:t>Render</a:t>
            </a:r>
            <a:r>
              <a:rPr lang="de-DE" dirty="0"/>
              <a:t> Path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2340DD6-1F19-DF11-0489-8A52221AF336}"/>
              </a:ext>
            </a:extLst>
          </p:cNvPr>
          <p:cNvSpPr/>
          <p:nvPr/>
        </p:nvSpPr>
        <p:spPr>
          <a:xfrm>
            <a:off x="1179730" y="2493220"/>
            <a:ext cx="914400" cy="914400"/>
          </a:xfrm>
          <a:prstGeom prst="roundRect">
            <a:avLst/>
          </a:prstGeom>
          <a:noFill/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de-DE" dirty="0"/>
              <a:t>DOM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83AB06E-8E3C-5AC7-FBAC-B47EEAE42FD2}"/>
              </a:ext>
            </a:extLst>
          </p:cNvPr>
          <p:cNvSpPr/>
          <p:nvPr/>
        </p:nvSpPr>
        <p:spPr>
          <a:xfrm>
            <a:off x="2732239" y="2493220"/>
            <a:ext cx="1004302" cy="914400"/>
          </a:xfrm>
          <a:prstGeom prst="roundRect">
            <a:avLst/>
          </a:prstGeom>
          <a:noFill/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de-DE" dirty="0"/>
              <a:t>CSSOM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E1D065D-F2F0-B6E9-4CFF-797B91737D4E}"/>
              </a:ext>
            </a:extLst>
          </p:cNvPr>
          <p:cNvSpPr/>
          <p:nvPr/>
        </p:nvSpPr>
        <p:spPr>
          <a:xfrm>
            <a:off x="4284748" y="2493220"/>
            <a:ext cx="1004302" cy="914400"/>
          </a:xfrm>
          <a:prstGeom prst="roundRect">
            <a:avLst/>
          </a:prstGeom>
          <a:noFill/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de-DE" dirty="0" err="1"/>
              <a:t>Render</a:t>
            </a:r>
            <a:r>
              <a:rPr lang="de-DE" dirty="0"/>
              <a:t> </a:t>
            </a:r>
            <a:r>
              <a:rPr lang="de-DE" dirty="0" err="1"/>
              <a:t>Tree</a:t>
            </a:r>
            <a:endParaRPr lang="de-DE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0E9E745-F1E9-8E2B-4ABF-6533FD193D11}"/>
              </a:ext>
            </a:extLst>
          </p:cNvPr>
          <p:cNvSpPr/>
          <p:nvPr/>
        </p:nvSpPr>
        <p:spPr>
          <a:xfrm>
            <a:off x="5837257" y="2493220"/>
            <a:ext cx="914400" cy="914400"/>
          </a:xfrm>
          <a:prstGeom prst="roundRect">
            <a:avLst/>
          </a:prstGeom>
          <a:noFill/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de-DE" dirty="0"/>
              <a:t>Layout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65B99E2-11DE-925A-831D-0323B4A91E40}"/>
              </a:ext>
            </a:extLst>
          </p:cNvPr>
          <p:cNvSpPr/>
          <p:nvPr/>
        </p:nvSpPr>
        <p:spPr>
          <a:xfrm>
            <a:off x="7389766" y="2493220"/>
            <a:ext cx="914400" cy="914400"/>
          </a:xfrm>
          <a:prstGeom prst="roundRect">
            <a:avLst/>
          </a:prstGeom>
          <a:noFill/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de-DE" dirty="0"/>
              <a:t>Paint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1696E0C-0386-A27A-E619-FBD51DDCBC2D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2094130" y="2950420"/>
            <a:ext cx="63810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D2C6A18-D938-7268-70EA-6ECE22F6DB13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3736541" y="2950420"/>
            <a:ext cx="54820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F38EE6E-BE62-CC52-512D-A88D14CBD87C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5289050" y="2950420"/>
            <a:ext cx="54820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4C0550F-8B02-CABF-D36B-0951130C72CA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6751657" y="2950420"/>
            <a:ext cx="63810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52061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08E1193-0ADF-4372-8AA5-03474564C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Blink Rendering </a:t>
            </a:r>
            <a:r>
              <a:rPr lang="de-DE" dirty="0" err="1"/>
              <a:t>Process</a:t>
            </a:r>
            <a:endParaRPr lang="de-DE" dirty="0"/>
          </a:p>
        </p:txBody>
      </p:sp>
      <p:pic>
        <p:nvPicPr>
          <p:cNvPr id="5" name="Picture 4" descr="A diagram of a process&#10;&#10;Description automatically generated">
            <a:extLst>
              <a:ext uri="{FF2B5EF4-FFF2-40B4-BE49-F238E27FC236}">
                <a16:creationId xmlns:a16="http://schemas.microsoft.com/office/drawing/2014/main" id="{D494C5B0-B454-D679-EB5F-509882263E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397" y="1872708"/>
            <a:ext cx="8203611" cy="3112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1174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6525A8C-8F6D-00CF-2EB1-EDC982767E2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 err="1"/>
              <a:t>Document</a:t>
            </a:r>
            <a:r>
              <a:rPr lang="de-DE" dirty="0"/>
              <a:t> </a:t>
            </a:r>
            <a:r>
              <a:rPr lang="de-DE" dirty="0" err="1"/>
              <a:t>Object</a:t>
            </a:r>
            <a:r>
              <a:rPr lang="de-DE" dirty="0"/>
              <a:t> Model </a:t>
            </a:r>
          </a:p>
          <a:p>
            <a:pPr lvl="1"/>
            <a:r>
              <a:rPr lang="de-DE" dirty="0"/>
              <a:t>Auch Content </a:t>
            </a:r>
            <a:r>
              <a:rPr lang="de-DE" dirty="0" err="1"/>
              <a:t>Tree</a:t>
            </a:r>
            <a:r>
              <a:rPr lang="de-DE" dirty="0"/>
              <a:t> genannt</a:t>
            </a:r>
          </a:p>
          <a:p>
            <a:pPr>
              <a:lnSpc>
                <a:spcPct val="100000"/>
              </a:lnSpc>
            </a:pPr>
            <a:r>
              <a:rPr lang="de-DE" dirty="0"/>
              <a:t>Objekt Repräsentation von HTML-Dokumenten</a:t>
            </a:r>
          </a:p>
          <a:p>
            <a:pPr lvl="1"/>
            <a:r>
              <a:rPr lang="de-DE" dirty="0"/>
              <a:t>HTML-Dokumente sind eine Serialisierung der DOM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8E13ED5-46EA-6693-5F97-F4FE23A7A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ist die DOM?</a:t>
            </a:r>
          </a:p>
        </p:txBody>
      </p:sp>
    </p:spTree>
    <p:extLst>
      <p:ext uri="{BB962C8B-B14F-4D97-AF65-F5344CB8AC3E}">
        <p14:creationId xmlns:p14="http://schemas.microsoft.com/office/powerpoint/2010/main" val="18357637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203FC4C-37B6-376D-D3E2-0BEB5016A12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de-DE" dirty="0" err="1"/>
              <a:t>Parsing</a:t>
            </a:r>
            <a:r>
              <a:rPr lang="de-DE" dirty="0"/>
              <a:t> des HTML-Dokuments zur DOM</a:t>
            </a:r>
          </a:p>
          <a:p>
            <a:pPr>
              <a:lnSpc>
                <a:spcPct val="100000"/>
              </a:lnSpc>
            </a:pPr>
            <a:r>
              <a:rPr lang="de-DE" dirty="0"/>
              <a:t>DOM kann sich während des </a:t>
            </a:r>
            <a:r>
              <a:rPr lang="de-DE" dirty="0" err="1"/>
              <a:t>Parsing</a:t>
            </a:r>
            <a:r>
              <a:rPr lang="de-DE" dirty="0"/>
              <a:t> ändern</a:t>
            </a:r>
          </a:p>
          <a:p>
            <a:pPr lvl="1">
              <a:lnSpc>
                <a:spcPct val="100000"/>
              </a:lnSpc>
            </a:pPr>
            <a:r>
              <a:rPr lang="de-DE" dirty="0"/>
              <a:t>Zusätzliche Token durch </a:t>
            </a:r>
            <a:r>
              <a:rPr lang="de-DE" b="1" dirty="0"/>
              <a:t>&lt;</a:t>
            </a:r>
            <a:r>
              <a:rPr lang="de-DE" b="1" dirty="0" err="1"/>
              <a:t>script</a:t>
            </a:r>
            <a:r>
              <a:rPr lang="de-DE" b="1" dirty="0"/>
              <a:t>&gt; </a:t>
            </a:r>
            <a:r>
              <a:rPr lang="de-DE" dirty="0"/>
              <a:t>Elemente</a:t>
            </a:r>
          </a:p>
          <a:p>
            <a:pPr lvl="1">
              <a:lnSpc>
                <a:spcPct val="100000"/>
              </a:lnSpc>
            </a:pPr>
            <a:r>
              <a:rPr lang="de-DE" dirty="0"/>
              <a:t>Skripte ohne </a:t>
            </a:r>
            <a:r>
              <a:rPr lang="de-DE" b="1" dirty="0" err="1"/>
              <a:t>async</a:t>
            </a:r>
            <a:r>
              <a:rPr lang="de-DE" dirty="0"/>
              <a:t> oder </a:t>
            </a:r>
            <a:r>
              <a:rPr lang="de-DE" b="1" dirty="0" err="1"/>
              <a:t>defer</a:t>
            </a:r>
            <a:r>
              <a:rPr lang="de-DE" dirty="0"/>
              <a:t> blockieren das </a:t>
            </a:r>
            <a:r>
              <a:rPr lang="de-DE" dirty="0" err="1"/>
              <a:t>Parsing</a:t>
            </a:r>
            <a:endParaRPr lang="de-D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4248950-FE25-03F4-8C41-81283E595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DOM </a:t>
            </a:r>
            <a:r>
              <a:rPr lang="de-DE" dirty="0" err="1"/>
              <a:t>Tree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4595598"/>
      </p:ext>
    </p:extLst>
  </p:cSld>
  <p:clrMapOvr>
    <a:masterClrMapping/>
  </p:clrMapOvr>
</p:sld>
</file>

<file path=ppt/theme/theme1.xml><?xml version="1.0" encoding="utf-8"?>
<a:theme xmlns:a="http://schemas.openxmlformats.org/drawingml/2006/main" name="4_Textfolie mit Unterpunkte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175">
          <a:solidFill>
            <a:schemeClr val="tx1"/>
          </a:solidFill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1084</Words>
  <Application>Microsoft Office PowerPoint</Application>
  <PresentationFormat>On-screen Show (4:3)</PresentationFormat>
  <Paragraphs>216</Paragraphs>
  <Slides>47</Slides>
  <Notes>1</Notes>
  <HiddenSlides>0</HiddenSlides>
  <MMClips>2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3" baseType="lpstr">
      <vt:lpstr>Arial</vt:lpstr>
      <vt:lpstr>Calibri</vt:lpstr>
      <vt:lpstr>Courier New</vt:lpstr>
      <vt:lpstr>Lucida Grande</vt:lpstr>
      <vt:lpstr>Symbol</vt:lpstr>
      <vt:lpstr>4_Textfolie mit Unterpunkten</vt:lpstr>
      <vt:lpstr>Server-Side-Rendering</vt:lpstr>
      <vt:lpstr>Agenda</vt:lpstr>
      <vt:lpstr>Was ist Rendering</vt:lpstr>
      <vt:lpstr>Aufbau eines Browsers</vt:lpstr>
      <vt:lpstr>Rendering Engines</vt:lpstr>
      <vt:lpstr>Critical Render Path</vt:lpstr>
      <vt:lpstr>Blink Rendering Process</vt:lpstr>
      <vt:lpstr>Was ist die DOM?</vt:lpstr>
      <vt:lpstr>DOM Tree</vt:lpstr>
      <vt:lpstr>CSSOM Tree</vt:lpstr>
      <vt:lpstr>Render Tree</vt:lpstr>
      <vt:lpstr>Layout</vt:lpstr>
      <vt:lpstr>Painting</vt:lpstr>
      <vt:lpstr>Rendering Arten</vt:lpstr>
      <vt:lpstr>Pre Rendering</vt:lpstr>
      <vt:lpstr>Client Side Rendering</vt:lpstr>
      <vt:lpstr>Aufgabe 1</vt:lpstr>
      <vt:lpstr>Server Side Rendering</vt:lpstr>
      <vt:lpstr>Vor- und Nachteile</vt:lpstr>
      <vt:lpstr>Eine kleine Auswahl an SSR-Frameworks/Technologien</vt:lpstr>
      <vt:lpstr>        SvelteKit</vt:lpstr>
      <vt:lpstr>Aufbau von Svelte Komponenten</vt:lpstr>
      <vt:lpstr>Dynamische Attribute</vt:lpstr>
      <vt:lpstr>Navigation</vt:lpstr>
      <vt:lpstr>Reactivity</vt:lpstr>
      <vt:lpstr>Logic</vt:lpstr>
      <vt:lpstr>Routing und Layout</vt:lpstr>
      <vt:lpstr>Laden von Daten</vt:lpstr>
      <vt:lpstr>Aufgabe 2</vt:lpstr>
      <vt:lpstr>Pause (10 Minuten)</vt:lpstr>
      <vt:lpstr>Aufgabe 3</vt:lpstr>
      <vt:lpstr>Hydration</vt:lpstr>
      <vt:lpstr>Performance</vt:lpstr>
      <vt:lpstr>Wichtige Metriken</vt:lpstr>
      <vt:lpstr>PowerPoint Presentation</vt:lpstr>
      <vt:lpstr>PowerPoint Presentation</vt:lpstr>
      <vt:lpstr>PowerPoint Presentation</vt:lpstr>
      <vt:lpstr>Total Blocking Time (TBT)</vt:lpstr>
      <vt:lpstr>PowerPoint Presentation</vt:lpstr>
      <vt:lpstr>CLS-Score</vt:lpstr>
      <vt:lpstr>PowerPoint Presentation</vt:lpstr>
      <vt:lpstr>FCP und LCP in Chrome Dev Tools</vt:lpstr>
      <vt:lpstr>Aufgabe 4</vt:lpstr>
      <vt:lpstr>Search Engine Optimization (SEO)</vt:lpstr>
      <vt:lpstr>Core Web Vitals</vt:lpstr>
      <vt:lpstr>JavaScript und SEO</vt:lpstr>
      <vt:lpstr>Danke für eure Aufmerksamkeit!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waeck</dc:creator>
  <cp:lastModifiedBy>Dennis Wäckerle (dwaecker)</cp:lastModifiedBy>
  <cp:revision>7</cp:revision>
  <dcterms:created xsi:type="dcterms:W3CDTF">2023-07-14T09:00:46Z</dcterms:created>
  <dcterms:modified xsi:type="dcterms:W3CDTF">2024-07-01T22:19:55Z</dcterms:modified>
</cp:coreProperties>
</file>