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4" r:id="rId9"/>
    <p:sldId id="265" r:id="rId10"/>
    <p:sldId id="266" r:id="rId11"/>
    <p:sldId id="267" r:id="rId12"/>
    <p:sldId id="268"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940DB5-563F-6E48-9B2C-8BD421AD88E2}" type="datetimeFigureOut">
              <a:rPr lang="en-US" smtClean="0"/>
              <a:t>4/3/25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AB39F9-3113-0A4E-B939-4C339A2FD794}" type="slidenum">
              <a:rPr lang="en-US" smtClean="0"/>
              <a:t>‹#›</a:t>
            </a:fld>
            <a:endParaRPr lang="en-US"/>
          </a:p>
        </p:txBody>
      </p:sp>
    </p:spTree>
    <p:extLst>
      <p:ext uri="{BB962C8B-B14F-4D97-AF65-F5344CB8AC3E}">
        <p14:creationId xmlns:p14="http://schemas.microsoft.com/office/powerpoint/2010/main" val="376348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err="1">
                <a:solidFill>
                  <a:srgbClr val="000000"/>
                </a:solidFill>
                <a:effectLst/>
                <a:latin typeface="-webkit-standard"/>
              </a:rPr>
              <a:t>SnapTutor</a:t>
            </a:r>
            <a:r>
              <a:rPr lang="en-US" b="0" i="0" u="none" strike="noStrike" dirty="0">
                <a:solidFill>
                  <a:srgbClr val="000000"/>
                </a:solidFill>
                <a:effectLst/>
                <a:latin typeface="-webkit-standard"/>
              </a:rPr>
              <a:t> is designed as an AI-powered educational app that allows users to scan printed or handwritten text and convert it into interactive learning materials. The app offers three core functions: providing simplified explanations, generating quizzes, and translating content. This prototype demonstrates the key user flow, focusing on accessibility, ease of use, and alignment with mobile design principles explored throughout this course.</a:t>
            </a:r>
            <a:endParaRPr lang="en-US" dirty="0"/>
          </a:p>
        </p:txBody>
      </p:sp>
      <p:sp>
        <p:nvSpPr>
          <p:cNvPr id="4" name="Slide Number Placeholder 3"/>
          <p:cNvSpPr>
            <a:spLocks noGrp="1"/>
          </p:cNvSpPr>
          <p:nvPr>
            <p:ph type="sldNum" sz="quarter" idx="5"/>
          </p:nvPr>
        </p:nvSpPr>
        <p:spPr/>
        <p:txBody>
          <a:bodyPr/>
          <a:lstStyle/>
          <a:p>
            <a:fld id="{4DAB39F9-3113-0A4E-B939-4C339A2FD794}" type="slidenum">
              <a:rPr lang="en-US" smtClean="0"/>
              <a:t>2</a:t>
            </a:fld>
            <a:endParaRPr lang="en-US"/>
          </a:p>
        </p:txBody>
      </p:sp>
    </p:spTree>
    <p:extLst>
      <p:ext uri="{BB962C8B-B14F-4D97-AF65-F5344CB8AC3E}">
        <p14:creationId xmlns:p14="http://schemas.microsoft.com/office/powerpoint/2010/main" val="1950269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Looking forward, </a:t>
            </a:r>
            <a:r>
              <a:rPr lang="en-US" b="0" i="0" u="none" strike="noStrike" dirty="0" err="1">
                <a:solidFill>
                  <a:srgbClr val="000000"/>
                </a:solidFill>
                <a:effectLst/>
                <a:latin typeface="-webkit-standard"/>
              </a:rPr>
              <a:t>SnapTutor</a:t>
            </a:r>
            <a:r>
              <a:rPr lang="en-US" b="0" i="0" u="none" strike="noStrike" dirty="0">
                <a:solidFill>
                  <a:srgbClr val="000000"/>
                </a:solidFill>
                <a:effectLst/>
                <a:latin typeface="-webkit-standard"/>
              </a:rPr>
              <a:t> could incorporate user progress tracking, voice-based interaction, and expanded translation libraries. Adding reminders and personalized learning feedback could turn this into a more adaptive tool for students.</a:t>
            </a:r>
            <a:endParaRPr lang="en-US" dirty="0"/>
          </a:p>
        </p:txBody>
      </p:sp>
      <p:sp>
        <p:nvSpPr>
          <p:cNvPr id="4" name="Slide Number Placeholder 3"/>
          <p:cNvSpPr>
            <a:spLocks noGrp="1"/>
          </p:cNvSpPr>
          <p:nvPr>
            <p:ph type="sldNum" sz="quarter" idx="5"/>
          </p:nvPr>
        </p:nvSpPr>
        <p:spPr/>
        <p:txBody>
          <a:bodyPr/>
          <a:lstStyle/>
          <a:p>
            <a:fld id="{4DAB39F9-3113-0A4E-B939-4C339A2FD794}" type="slidenum">
              <a:rPr lang="en-US" smtClean="0"/>
              <a:t>11</a:t>
            </a:fld>
            <a:endParaRPr lang="en-US"/>
          </a:p>
        </p:txBody>
      </p:sp>
    </p:spTree>
    <p:extLst>
      <p:ext uri="{BB962C8B-B14F-4D97-AF65-F5344CB8AC3E}">
        <p14:creationId xmlns:p14="http://schemas.microsoft.com/office/powerpoint/2010/main" val="2468923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err="1">
                <a:solidFill>
                  <a:srgbClr val="000000"/>
                </a:solidFill>
                <a:effectLst/>
                <a:latin typeface="-webkit-standard"/>
              </a:rPr>
              <a:t>SnapTutor</a:t>
            </a:r>
            <a:r>
              <a:rPr lang="en-US" b="0" i="0" u="none" strike="noStrike" dirty="0">
                <a:solidFill>
                  <a:srgbClr val="000000"/>
                </a:solidFill>
                <a:effectLst/>
                <a:latin typeface="-webkit-standard"/>
              </a:rPr>
              <a:t> is designed to simplify learning, not complicate it. It focuses on visual clarity, actionable tools, and smooth navigation. The app structure supports expansion, while its current features already address key educational challenges. Thank you for considering </a:t>
            </a:r>
            <a:r>
              <a:rPr lang="en-US" b="0" i="0" u="none" strike="noStrike" dirty="0" err="1">
                <a:solidFill>
                  <a:srgbClr val="000000"/>
                </a:solidFill>
                <a:effectLst/>
                <a:latin typeface="-webkit-standard"/>
              </a:rPr>
              <a:t>SnapTutor</a:t>
            </a:r>
            <a:r>
              <a:rPr lang="en-US" b="0" i="0" u="none" strike="noStrike" dirty="0">
                <a:solidFill>
                  <a:srgbClr val="000000"/>
                </a:solidFill>
                <a:effectLst/>
                <a:latin typeface="-webkit-standard"/>
              </a:rPr>
              <a:t> as a smart, scalable solution for modern learners.</a:t>
            </a:r>
            <a:endParaRPr lang="en-US" dirty="0"/>
          </a:p>
        </p:txBody>
      </p:sp>
      <p:sp>
        <p:nvSpPr>
          <p:cNvPr id="4" name="Slide Number Placeholder 3"/>
          <p:cNvSpPr>
            <a:spLocks noGrp="1"/>
          </p:cNvSpPr>
          <p:nvPr>
            <p:ph type="sldNum" sz="quarter" idx="5"/>
          </p:nvPr>
        </p:nvSpPr>
        <p:spPr/>
        <p:txBody>
          <a:bodyPr/>
          <a:lstStyle/>
          <a:p>
            <a:fld id="{4DAB39F9-3113-0A4E-B939-4C339A2FD794}" type="slidenum">
              <a:rPr lang="en-US" smtClean="0"/>
              <a:t>12</a:t>
            </a:fld>
            <a:endParaRPr lang="en-US"/>
          </a:p>
        </p:txBody>
      </p:sp>
    </p:spTree>
    <p:extLst>
      <p:ext uri="{BB962C8B-B14F-4D97-AF65-F5344CB8AC3E}">
        <p14:creationId xmlns:p14="http://schemas.microsoft.com/office/powerpoint/2010/main" val="145395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a:solidFill>
                  <a:srgbClr val="000000"/>
                </a:solidFill>
                <a:effectLst/>
                <a:latin typeface="-webkit-standard"/>
              </a:rPr>
              <a:t>In </a:t>
            </a:r>
            <a:r>
              <a:rPr lang="en-US" b="0" i="0" u="none" strike="noStrike" dirty="0">
                <a:solidFill>
                  <a:srgbClr val="000000"/>
                </a:solidFill>
                <a:effectLst/>
                <a:latin typeface="-webkit-standard"/>
              </a:rPr>
              <a:t>summary, this prototype phase demonstrates </a:t>
            </a:r>
            <a:r>
              <a:rPr lang="en-US" b="0" i="0" u="none" strike="noStrike" dirty="0" err="1">
                <a:solidFill>
                  <a:srgbClr val="000000"/>
                </a:solidFill>
                <a:effectLst/>
                <a:latin typeface="-webkit-standard"/>
              </a:rPr>
              <a:t>SnapTutor’s</a:t>
            </a:r>
            <a:r>
              <a:rPr lang="en-US" b="0" i="0" u="none" strike="noStrike" dirty="0">
                <a:solidFill>
                  <a:srgbClr val="000000"/>
                </a:solidFill>
                <a:effectLst/>
                <a:latin typeface="-webkit-standard"/>
              </a:rPr>
              <a:t> core user experience, focusing on clean design and intuitive navigation. Future iterations will focus on digital prototyping, user testing, and refining features based on feedback.</a:t>
            </a:r>
            <a:endParaRPr lang="en-US" dirty="0"/>
          </a:p>
        </p:txBody>
      </p:sp>
      <p:sp>
        <p:nvSpPr>
          <p:cNvPr id="4" name="Slide Number Placeholder 3"/>
          <p:cNvSpPr>
            <a:spLocks noGrp="1"/>
          </p:cNvSpPr>
          <p:nvPr>
            <p:ph type="sldNum" sz="quarter" idx="5"/>
          </p:nvPr>
        </p:nvSpPr>
        <p:spPr/>
        <p:txBody>
          <a:bodyPr/>
          <a:lstStyle/>
          <a:p>
            <a:fld id="{4DAB39F9-3113-0A4E-B939-4C339A2FD794}" type="slidenum">
              <a:rPr lang="en-US" smtClean="0"/>
              <a:t>13</a:t>
            </a:fld>
            <a:endParaRPr lang="en-US"/>
          </a:p>
        </p:txBody>
      </p:sp>
    </p:spTree>
    <p:extLst>
      <p:ext uri="{BB962C8B-B14F-4D97-AF65-F5344CB8AC3E}">
        <p14:creationId xmlns:p14="http://schemas.microsoft.com/office/powerpoint/2010/main" val="558642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This slide provides a summary of </a:t>
            </a:r>
            <a:r>
              <a:rPr lang="en-US" b="0" i="0" u="none" strike="noStrike" dirty="0" err="1">
                <a:solidFill>
                  <a:srgbClr val="000000"/>
                </a:solidFill>
                <a:effectLst/>
                <a:latin typeface="-webkit-standard"/>
              </a:rPr>
              <a:t>SnapTutor’s</a:t>
            </a:r>
            <a:r>
              <a:rPr lang="en-US" b="0" i="0" u="none" strike="noStrike" dirty="0">
                <a:solidFill>
                  <a:srgbClr val="000000"/>
                </a:solidFill>
                <a:effectLst/>
                <a:latin typeface="-webkit-standard"/>
              </a:rPr>
              <a:t> user flow. The user begins by launching the app and selecting the scan text option. After capturing the content, </a:t>
            </a:r>
            <a:r>
              <a:rPr lang="en-US" b="0" i="0" u="none" strike="noStrike" dirty="0" err="1">
                <a:solidFill>
                  <a:srgbClr val="000000"/>
                </a:solidFill>
                <a:effectLst/>
                <a:latin typeface="-webkit-standard"/>
              </a:rPr>
              <a:t>SnapTutor’s</a:t>
            </a:r>
            <a:r>
              <a:rPr lang="en-US" b="0" i="0" u="none" strike="noStrike" dirty="0">
                <a:solidFill>
                  <a:srgbClr val="000000"/>
                </a:solidFill>
                <a:effectLst/>
                <a:latin typeface="-webkit-standard"/>
              </a:rPr>
              <a:t> AI processes the scan and offers three distinct pathways. Users can either view a simplified explanation, generate a quiz, or translate the content. If the quiz option is selected, users engage directly with AI-generated multiple-choice questions. This flow is designed to ensure a minimal learning curve while supporting various educational needs.</a:t>
            </a:r>
            <a:endParaRPr lang="en-US" dirty="0"/>
          </a:p>
        </p:txBody>
      </p:sp>
      <p:sp>
        <p:nvSpPr>
          <p:cNvPr id="4" name="Slide Number Placeholder 3"/>
          <p:cNvSpPr>
            <a:spLocks noGrp="1"/>
          </p:cNvSpPr>
          <p:nvPr>
            <p:ph type="sldNum" sz="quarter" idx="5"/>
          </p:nvPr>
        </p:nvSpPr>
        <p:spPr/>
        <p:txBody>
          <a:bodyPr/>
          <a:lstStyle/>
          <a:p>
            <a:fld id="{4DAB39F9-3113-0A4E-B939-4C339A2FD794}" type="slidenum">
              <a:rPr lang="en-US" smtClean="0"/>
              <a:t>3</a:t>
            </a:fld>
            <a:endParaRPr lang="en-US"/>
          </a:p>
        </p:txBody>
      </p:sp>
    </p:spTree>
    <p:extLst>
      <p:ext uri="{BB962C8B-B14F-4D97-AF65-F5344CB8AC3E}">
        <p14:creationId xmlns:p14="http://schemas.microsoft.com/office/powerpoint/2010/main" val="214943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This is the </a:t>
            </a:r>
            <a:r>
              <a:rPr lang="en-US" b="0" i="0" u="none" strike="noStrike" dirty="0" err="1">
                <a:solidFill>
                  <a:srgbClr val="000000"/>
                </a:solidFill>
                <a:effectLst/>
                <a:latin typeface="-webkit-standard"/>
              </a:rPr>
              <a:t>SnapTutor</a:t>
            </a:r>
            <a:r>
              <a:rPr lang="en-US" b="0" i="0" u="none" strike="noStrike" dirty="0">
                <a:solidFill>
                  <a:srgbClr val="000000"/>
                </a:solidFill>
                <a:effectLst/>
                <a:latin typeface="-webkit-standard"/>
              </a:rPr>
              <a:t> home screen. The interface is intentionally minimal, guiding users toward the primary action—scanning text. The bottom navigation bar allows quick access to saved content and settings. The call-to-action button is placed centrally, ensuring users understand the app’s purpose upon first launch.</a:t>
            </a:r>
            <a:endParaRPr lang="en-US" dirty="0"/>
          </a:p>
        </p:txBody>
      </p:sp>
      <p:sp>
        <p:nvSpPr>
          <p:cNvPr id="4" name="Slide Number Placeholder 3"/>
          <p:cNvSpPr>
            <a:spLocks noGrp="1"/>
          </p:cNvSpPr>
          <p:nvPr>
            <p:ph type="sldNum" sz="quarter" idx="5"/>
          </p:nvPr>
        </p:nvSpPr>
        <p:spPr/>
        <p:txBody>
          <a:bodyPr/>
          <a:lstStyle/>
          <a:p>
            <a:fld id="{4DAB39F9-3113-0A4E-B939-4C339A2FD794}" type="slidenum">
              <a:rPr lang="en-US" smtClean="0"/>
              <a:t>4</a:t>
            </a:fld>
            <a:endParaRPr lang="en-US"/>
          </a:p>
        </p:txBody>
      </p:sp>
    </p:spTree>
    <p:extLst>
      <p:ext uri="{BB962C8B-B14F-4D97-AF65-F5344CB8AC3E}">
        <p14:creationId xmlns:p14="http://schemas.microsoft.com/office/powerpoint/2010/main" val="23917417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Here, the user is directed to the text capture screen. A camera frame provides guidance on where to align the text for optimal scanning. The large capture button reinforces the app’s simplicity by offering a single action. This design ensures the scanning process is intuitive and accessible, even for first-time users.</a:t>
            </a:r>
            <a:endParaRPr lang="en-US" dirty="0"/>
          </a:p>
        </p:txBody>
      </p:sp>
      <p:sp>
        <p:nvSpPr>
          <p:cNvPr id="4" name="Slide Number Placeholder 3"/>
          <p:cNvSpPr>
            <a:spLocks noGrp="1"/>
          </p:cNvSpPr>
          <p:nvPr>
            <p:ph type="sldNum" sz="quarter" idx="5"/>
          </p:nvPr>
        </p:nvSpPr>
        <p:spPr/>
        <p:txBody>
          <a:bodyPr/>
          <a:lstStyle/>
          <a:p>
            <a:fld id="{4DAB39F9-3113-0A4E-B939-4C339A2FD794}" type="slidenum">
              <a:rPr lang="en-US" smtClean="0"/>
              <a:t>5</a:t>
            </a:fld>
            <a:endParaRPr lang="en-US"/>
          </a:p>
        </p:txBody>
      </p:sp>
    </p:spTree>
    <p:extLst>
      <p:ext uri="{BB962C8B-B14F-4D97-AF65-F5344CB8AC3E}">
        <p14:creationId xmlns:p14="http://schemas.microsoft.com/office/powerpoint/2010/main" val="978640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b="0" i="0" u="none" strike="noStrike" dirty="0">
                <a:solidFill>
                  <a:srgbClr val="000000"/>
                </a:solidFill>
                <a:effectLst/>
                <a:latin typeface="-webkit-standard"/>
              </a:rPr>
              <a:t>After capturing the text, </a:t>
            </a:r>
            <a:r>
              <a:rPr lang="en-US" b="0" i="0" u="none" strike="noStrike" dirty="0" err="1">
                <a:solidFill>
                  <a:srgbClr val="000000"/>
                </a:solidFill>
                <a:effectLst/>
                <a:latin typeface="-webkit-standard"/>
              </a:rPr>
              <a:t>SnapTutor’s</a:t>
            </a:r>
            <a:r>
              <a:rPr lang="en-US" b="0" i="0" u="none" strike="noStrike" dirty="0">
                <a:solidFill>
                  <a:srgbClr val="000000"/>
                </a:solidFill>
                <a:effectLst/>
                <a:latin typeface="-webkit-standard"/>
              </a:rPr>
              <a:t> AI processes the scan. A progress indicator is displayed for user feedback. Once processing is complete, the user is presented with three options—view an explanation, generate a quiz, or translate the content. These options are core to the app’s educational functionality and are designed to be easily selectable.</a:t>
            </a:r>
            <a:endParaRPr lang="en-US" dirty="0"/>
          </a:p>
        </p:txBody>
      </p:sp>
      <p:sp>
        <p:nvSpPr>
          <p:cNvPr id="4" name="Slide Number Placeholder 3"/>
          <p:cNvSpPr>
            <a:spLocks noGrp="1"/>
          </p:cNvSpPr>
          <p:nvPr>
            <p:ph type="sldNum" sz="quarter" idx="5"/>
          </p:nvPr>
        </p:nvSpPr>
        <p:spPr/>
        <p:txBody>
          <a:bodyPr/>
          <a:lstStyle/>
          <a:p>
            <a:fld id="{4DAB39F9-3113-0A4E-B939-4C339A2FD794}" type="slidenum">
              <a:rPr lang="en-US" smtClean="0"/>
              <a:t>6</a:t>
            </a:fld>
            <a:endParaRPr lang="en-US"/>
          </a:p>
        </p:txBody>
      </p:sp>
    </p:spTree>
    <p:extLst>
      <p:ext uri="{BB962C8B-B14F-4D97-AF65-F5344CB8AC3E}">
        <p14:creationId xmlns:p14="http://schemas.microsoft.com/office/powerpoint/2010/main" val="2576556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This is the AI-generated quiz screen. The user is presented with a multiple-choice question derived from the scanned content. For this prototype, clickable answer options replace a traditional submit button to streamline interaction. This design choice reduces friction and supports faster engagement while maintaining usability.</a:t>
            </a:r>
            <a:endParaRPr lang="en-US" dirty="0"/>
          </a:p>
        </p:txBody>
      </p:sp>
      <p:sp>
        <p:nvSpPr>
          <p:cNvPr id="4" name="Slide Number Placeholder 3"/>
          <p:cNvSpPr>
            <a:spLocks noGrp="1"/>
          </p:cNvSpPr>
          <p:nvPr>
            <p:ph type="sldNum" sz="quarter" idx="5"/>
          </p:nvPr>
        </p:nvSpPr>
        <p:spPr/>
        <p:txBody>
          <a:bodyPr/>
          <a:lstStyle/>
          <a:p>
            <a:fld id="{4DAB39F9-3113-0A4E-B939-4C339A2FD794}" type="slidenum">
              <a:rPr lang="en-US" smtClean="0"/>
              <a:t>7</a:t>
            </a:fld>
            <a:endParaRPr lang="en-US"/>
          </a:p>
        </p:txBody>
      </p:sp>
    </p:spTree>
    <p:extLst>
      <p:ext uri="{BB962C8B-B14F-4D97-AF65-F5344CB8AC3E}">
        <p14:creationId xmlns:p14="http://schemas.microsoft.com/office/powerpoint/2010/main" val="1409924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While </a:t>
            </a:r>
            <a:r>
              <a:rPr lang="en-US" b="0" i="0" u="none" strike="noStrike" dirty="0" err="1">
                <a:solidFill>
                  <a:srgbClr val="000000"/>
                </a:solidFill>
                <a:effectLst/>
                <a:latin typeface="-webkit-standard"/>
              </a:rPr>
              <a:t>SnapTutor</a:t>
            </a:r>
            <a:r>
              <a:rPr lang="en-US" b="0" i="0" u="none" strike="noStrike" dirty="0">
                <a:solidFill>
                  <a:srgbClr val="000000"/>
                </a:solidFill>
                <a:effectLst/>
                <a:latin typeface="-webkit-standard"/>
              </a:rPr>
              <a:t> is still a prototype, informal testing focused on clarity and consistency. I reviewed each screen’s navigation logic and ensured that the transition from scanning to quiz generation made sense from the user’s perspective. The mock-up was tested to simulate expected behaviors such as AI responses and translations, reinforcing the app’s practical intent.</a:t>
            </a:r>
            <a:endParaRPr lang="en-US" dirty="0"/>
          </a:p>
        </p:txBody>
      </p:sp>
      <p:sp>
        <p:nvSpPr>
          <p:cNvPr id="4" name="Slide Number Placeholder 3"/>
          <p:cNvSpPr>
            <a:spLocks noGrp="1"/>
          </p:cNvSpPr>
          <p:nvPr>
            <p:ph type="sldNum" sz="quarter" idx="5"/>
          </p:nvPr>
        </p:nvSpPr>
        <p:spPr/>
        <p:txBody>
          <a:bodyPr/>
          <a:lstStyle/>
          <a:p>
            <a:fld id="{4DAB39F9-3113-0A4E-B939-4C339A2FD794}" type="slidenum">
              <a:rPr lang="en-US" smtClean="0"/>
              <a:t>8</a:t>
            </a:fld>
            <a:endParaRPr lang="en-US"/>
          </a:p>
        </p:txBody>
      </p:sp>
    </p:spTree>
    <p:extLst>
      <p:ext uri="{BB962C8B-B14F-4D97-AF65-F5344CB8AC3E}">
        <p14:creationId xmlns:p14="http://schemas.microsoft.com/office/powerpoint/2010/main" val="1014074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Throughout the course, peer and instructor feedback was invaluable. I responded by simplifying the home screen and making button placement more intuitive. I also made visual adjustments like spacing and contrast for improved accessibility. Finally, I added a logic placeholder file to represent backend logic more clearly.</a:t>
            </a:r>
            <a:endParaRPr lang="en-US" dirty="0"/>
          </a:p>
        </p:txBody>
      </p:sp>
      <p:sp>
        <p:nvSpPr>
          <p:cNvPr id="4" name="Slide Number Placeholder 3"/>
          <p:cNvSpPr>
            <a:spLocks noGrp="1"/>
          </p:cNvSpPr>
          <p:nvPr>
            <p:ph type="sldNum" sz="quarter" idx="5"/>
          </p:nvPr>
        </p:nvSpPr>
        <p:spPr/>
        <p:txBody>
          <a:bodyPr/>
          <a:lstStyle/>
          <a:p>
            <a:fld id="{4DAB39F9-3113-0A4E-B939-4C339A2FD794}" type="slidenum">
              <a:rPr lang="en-US" smtClean="0"/>
              <a:t>9</a:t>
            </a:fld>
            <a:endParaRPr lang="en-US"/>
          </a:p>
        </p:txBody>
      </p:sp>
    </p:spTree>
    <p:extLst>
      <p:ext uri="{BB962C8B-B14F-4D97-AF65-F5344CB8AC3E}">
        <p14:creationId xmlns:p14="http://schemas.microsoft.com/office/powerpoint/2010/main" val="2939788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If </a:t>
            </a:r>
            <a:r>
              <a:rPr lang="en-US" b="0" i="0" u="none" strike="noStrike" dirty="0" err="1">
                <a:solidFill>
                  <a:srgbClr val="000000"/>
                </a:solidFill>
                <a:effectLst/>
                <a:latin typeface="-webkit-standard"/>
              </a:rPr>
              <a:t>SnapTutor</a:t>
            </a:r>
            <a:r>
              <a:rPr lang="en-US" b="0" i="0" u="none" strike="noStrike" dirty="0">
                <a:solidFill>
                  <a:srgbClr val="000000"/>
                </a:solidFill>
                <a:effectLst/>
                <a:latin typeface="-webkit-standard"/>
              </a:rPr>
              <a:t> were developed, it would benefit from fragments to keep the UI modular and responsive. Data handling would scale better through cloud storage so users can save progress. Background tasks could allow for real-time translation and explanation processing while keeping the UI smooth and uninterrupted.</a:t>
            </a:r>
            <a:endParaRPr lang="en-US" dirty="0"/>
          </a:p>
        </p:txBody>
      </p:sp>
      <p:sp>
        <p:nvSpPr>
          <p:cNvPr id="4" name="Slide Number Placeholder 3"/>
          <p:cNvSpPr>
            <a:spLocks noGrp="1"/>
          </p:cNvSpPr>
          <p:nvPr>
            <p:ph type="sldNum" sz="quarter" idx="5"/>
          </p:nvPr>
        </p:nvSpPr>
        <p:spPr/>
        <p:txBody>
          <a:bodyPr/>
          <a:lstStyle/>
          <a:p>
            <a:fld id="{4DAB39F9-3113-0A4E-B939-4C339A2FD794}" type="slidenum">
              <a:rPr lang="en-US" smtClean="0"/>
              <a:t>10</a:t>
            </a:fld>
            <a:endParaRPr lang="en-US"/>
          </a:p>
        </p:txBody>
      </p:sp>
    </p:spTree>
    <p:extLst>
      <p:ext uri="{BB962C8B-B14F-4D97-AF65-F5344CB8AC3E}">
        <p14:creationId xmlns:p14="http://schemas.microsoft.com/office/powerpoint/2010/main" val="46705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4/3/25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1512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4/3/25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93102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4/3/25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5135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4/3/25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18330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4/3/25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01101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4/3/25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15124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4/3/25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69852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4/3/25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61888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4/3/25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55694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4/3/25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71968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4/3/25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1904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4/3/25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241488"/>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all of advesive notes with one standing out">
            <a:extLst>
              <a:ext uri="{FF2B5EF4-FFF2-40B4-BE49-F238E27FC236}">
                <a16:creationId xmlns:a16="http://schemas.microsoft.com/office/drawing/2014/main" id="{BE5AE1C5-B5F5-EE48-8906-6AC7A2A956F9}"/>
              </a:ext>
            </a:extLst>
          </p:cNvPr>
          <p:cNvPicPr>
            <a:picLocks noChangeAspect="1"/>
          </p:cNvPicPr>
          <p:nvPr/>
        </p:nvPicPr>
        <p:blipFill>
          <a:blip r:embed="rId2"/>
          <a:srcRect l="21150" r="38018" b="2"/>
          <a:stretch/>
        </p:blipFill>
        <p:spPr>
          <a:xfrm>
            <a:off x="20" y="-17929"/>
            <a:ext cx="4206220" cy="6875929"/>
          </a:xfrm>
          <a:prstGeom prst="rect">
            <a:avLst/>
          </a:prstGeom>
        </p:spPr>
      </p:pic>
      <p:sp>
        <p:nvSpPr>
          <p:cNvPr id="2" name="Title 1">
            <a:extLst>
              <a:ext uri="{FF2B5EF4-FFF2-40B4-BE49-F238E27FC236}">
                <a16:creationId xmlns:a16="http://schemas.microsoft.com/office/drawing/2014/main" id="{DDB80AB2-7053-5D08-E19C-A9F79EDA757B}"/>
              </a:ext>
            </a:extLst>
          </p:cNvPr>
          <p:cNvSpPr>
            <a:spLocks noGrp="1"/>
          </p:cNvSpPr>
          <p:nvPr>
            <p:ph type="ctrTitle"/>
          </p:nvPr>
        </p:nvSpPr>
        <p:spPr>
          <a:xfrm>
            <a:off x="4866968" y="914400"/>
            <a:ext cx="6627924" cy="1307592"/>
          </a:xfrm>
        </p:spPr>
        <p:txBody>
          <a:bodyPr vert="horz" lIns="91440" tIns="45720" rIns="91440" bIns="45720" rtlCol="0" anchor="t">
            <a:normAutofit/>
          </a:bodyPr>
          <a:lstStyle/>
          <a:p>
            <a:pPr>
              <a:lnSpc>
                <a:spcPct val="90000"/>
              </a:lnSpc>
            </a:pPr>
            <a:r>
              <a:rPr lang="en-US" sz="4000" b="0" i="1" u="none" strike="noStrike">
                <a:effectLst/>
              </a:rPr>
              <a:t>SnapTutor – Paper Prototype Presentation</a:t>
            </a:r>
            <a:endParaRPr lang="en-US" sz="4000"/>
          </a:p>
        </p:txBody>
      </p:sp>
      <p:sp>
        <p:nvSpPr>
          <p:cNvPr id="3" name="Subtitle 2">
            <a:extLst>
              <a:ext uri="{FF2B5EF4-FFF2-40B4-BE49-F238E27FC236}">
                <a16:creationId xmlns:a16="http://schemas.microsoft.com/office/drawing/2014/main" id="{DDBD34B9-C6EC-68DB-732D-9B874F4EBCC9}"/>
              </a:ext>
            </a:extLst>
          </p:cNvPr>
          <p:cNvSpPr>
            <a:spLocks noGrp="1"/>
          </p:cNvSpPr>
          <p:nvPr>
            <p:ph type="subTitle" idx="1"/>
          </p:nvPr>
        </p:nvSpPr>
        <p:spPr>
          <a:xfrm>
            <a:off x="4866968" y="2221992"/>
            <a:ext cx="6627924" cy="3739896"/>
          </a:xfrm>
        </p:spPr>
        <p:txBody>
          <a:bodyPr vert="horz" lIns="91440" tIns="45720" rIns="91440" bIns="45720" rtlCol="0">
            <a:normAutofit/>
          </a:bodyPr>
          <a:lstStyle/>
          <a:p>
            <a:pPr indent="-228600">
              <a:buFont typeface="Arial" panose="020B0604020202020204" pitchFamily="34" charset="0"/>
              <a:buChar char="•"/>
            </a:pPr>
            <a:r>
              <a:rPr lang="en-US" dirty="0"/>
              <a:t>Carlon Bullock</a:t>
            </a:r>
          </a:p>
          <a:p>
            <a:pPr indent="-228600">
              <a:buFont typeface="Arial" panose="020B0604020202020204" pitchFamily="34" charset="0"/>
              <a:buChar char="•"/>
            </a:pPr>
            <a:r>
              <a:rPr lang="en-US" dirty="0"/>
              <a:t>The University of Arizona Global Campus</a:t>
            </a:r>
          </a:p>
          <a:p>
            <a:pPr indent="-228600">
              <a:buFont typeface="Arial" panose="020B0604020202020204" pitchFamily="34" charset="0"/>
              <a:buChar char="•"/>
            </a:pPr>
            <a:r>
              <a:rPr lang="en-US" dirty="0"/>
              <a:t>INT305: Mobile Application Design &amp; Development</a:t>
            </a:r>
          </a:p>
          <a:p>
            <a:pPr indent="-228600">
              <a:buFont typeface="Arial" panose="020B0604020202020204" pitchFamily="34" charset="0"/>
              <a:buChar char="•"/>
            </a:pPr>
            <a:r>
              <a:rPr lang="en-US" dirty="0"/>
              <a:t>Professor: John Russell</a:t>
            </a:r>
          </a:p>
          <a:p>
            <a:pPr indent="-228600">
              <a:buFont typeface="Arial" panose="020B0604020202020204" pitchFamily="34" charset="0"/>
              <a:buChar char="•"/>
            </a:pPr>
            <a:r>
              <a:rPr lang="en-US" dirty="0"/>
              <a:t>March 17</a:t>
            </a:r>
            <a:r>
              <a:rPr lang="en-US" baseline="30000" dirty="0"/>
              <a:t>th</a:t>
            </a:r>
            <a:r>
              <a:rPr lang="en-US" dirty="0"/>
              <a:t>, 2025</a:t>
            </a:r>
          </a:p>
          <a:p>
            <a:pPr indent="-228600">
              <a:buFont typeface="Arial" panose="020B0604020202020204" pitchFamily="34" charset="0"/>
              <a:buChar char="•"/>
            </a:pPr>
            <a:endParaRPr lang="en-US" dirty="0"/>
          </a:p>
        </p:txBody>
      </p:sp>
      <p:cxnSp>
        <p:nvCxnSpPr>
          <p:cNvPr id="15" name="Straight Connector 14">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0715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1A45F7-6FB2-92E2-E541-D431FC5EFDBD}"/>
              </a:ext>
            </a:extLst>
          </p:cNvPr>
          <p:cNvSpPr>
            <a:spLocks noGrp="1"/>
          </p:cNvSpPr>
          <p:nvPr>
            <p:ph type="title"/>
          </p:nvPr>
        </p:nvSpPr>
        <p:spPr>
          <a:xfrm>
            <a:off x="5248656" y="914400"/>
            <a:ext cx="6236208" cy="1307592"/>
          </a:xfrm>
        </p:spPr>
        <p:txBody>
          <a:bodyPr>
            <a:normAutofit/>
          </a:bodyPr>
          <a:lstStyle/>
          <a:p>
            <a:pPr>
              <a:lnSpc>
                <a:spcPct val="90000"/>
              </a:lnSpc>
            </a:pPr>
            <a:r>
              <a:rPr lang="en-US" b="0" i="0" u="none" strike="noStrike">
                <a:effectLst/>
                <a:latin typeface="-webkit-standard"/>
              </a:rPr>
              <a:t>Technical Considerations</a:t>
            </a:r>
            <a:endParaRPr lang="en-US"/>
          </a:p>
        </p:txBody>
      </p:sp>
      <p:pic>
        <p:nvPicPr>
          <p:cNvPr id="5" name="Picture 4" descr="Blue blocks and networks technology background">
            <a:extLst>
              <a:ext uri="{FF2B5EF4-FFF2-40B4-BE49-F238E27FC236}">
                <a16:creationId xmlns:a16="http://schemas.microsoft.com/office/drawing/2014/main" id="{4450C0D6-8D35-F0D0-6AA3-D4B87E32A6EF}"/>
              </a:ext>
            </a:extLst>
          </p:cNvPr>
          <p:cNvPicPr>
            <a:picLocks noChangeAspect="1"/>
          </p:cNvPicPr>
          <p:nvPr/>
        </p:nvPicPr>
        <p:blipFill>
          <a:blip r:embed="rId3"/>
          <a:srcRect l="15420" r="46330" b="-446"/>
          <a:stretch/>
        </p:blipFill>
        <p:spPr>
          <a:xfrm>
            <a:off x="20" y="-1"/>
            <a:ext cx="4663420" cy="6858001"/>
          </a:xfrm>
          <a:prstGeom prst="rect">
            <a:avLst/>
          </a:prstGeom>
        </p:spPr>
      </p:pic>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1A6408D-E072-A0C4-ECEB-59E94C452185}"/>
              </a:ext>
            </a:extLst>
          </p:cNvPr>
          <p:cNvSpPr>
            <a:spLocks noGrp="1"/>
          </p:cNvSpPr>
          <p:nvPr>
            <p:ph idx="1"/>
          </p:nvPr>
        </p:nvSpPr>
        <p:spPr>
          <a:xfrm>
            <a:off x="5248656" y="2221992"/>
            <a:ext cx="6236208" cy="3941064"/>
          </a:xfrm>
        </p:spPr>
        <p:txBody>
          <a:bodyPr>
            <a:normAutofit/>
          </a:bodyPr>
          <a:lstStyle/>
          <a:p>
            <a:r>
              <a:rPr lang="en-US" dirty="0"/>
              <a:t>Fragments: Modular UI for scanning, quizzes, settings</a:t>
            </a:r>
          </a:p>
          <a:p>
            <a:r>
              <a:rPr lang="en-US" dirty="0"/>
              <a:t>Data Handling: Potential for cloud-based storage</a:t>
            </a:r>
          </a:p>
          <a:p>
            <a:r>
              <a:rPr lang="en-US" dirty="0"/>
              <a:t>Background Tasks: AI processing and translation in real-time</a:t>
            </a:r>
          </a:p>
        </p:txBody>
      </p:sp>
    </p:spTree>
    <p:extLst>
      <p:ext uri="{BB962C8B-B14F-4D97-AF65-F5344CB8AC3E}">
        <p14:creationId xmlns:p14="http://schemas.microsoft.com/office/powerpoint/2010/main" val="3102322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4DFE92-D9F5-0E3C-87BC-0E427671785D}"/>
              </a:ext>
            </a:extLst>
          </p:cNvPr>
          <p:cNvSpPr>
            <a:spLocks noGrp="1"/>
          </p:cNvSpPr>
          <p:nvPr>
            <p:ph type="title"/>
          </p:nvPr>
        </p:nvSpPr>
        <p:spPr>
          <a:xfrm>
            <a:off x="5248656" y="914400"/>
            <a:ext cx="6236208" cy="1307592"/>
          </a:xfrm>
        </p:spPr>
        <p:txBody>
          <a:bodyPr>
            <a:normAutofit/>
          </a:bodyPr>
          <a:lstStyle/>
          <a:p>
            <a:pPr>
              <a:lnSpc>
                <a:spcPct val="90000"/>
              </a:lnSpc>
            </a:pPr>
            <a:r>
              <a:rPr lang="en-US" b="0" i="0" u="none" strike="noStrike">
                <a:effectLst/>
                <a:latin typeface="-webkit-standard"/>
              </a:rPr>
              <a:t>Next Steps for </a:t>
            </a:r>
            <a:r>
              <a:rPr lang="en-US" b="0" i="0" u="none" strike="noStrike" err="1">
                <a:effectLst/>
                <a:latin typeface="-webkit-standard"/>
              </a:rPr>
              <a:t>SnapTutor</a:t>
            </a:r>
            <a:endParaRPr lang="en-US"/>
          </a:p>
        </p:txBody>
      </p:sp>
      <p:pic>
        <p:nvPicPr>
          <p:cNvPr id="5" name="Picture 4" descr="Arrows pointing right while one points left">
            <a:extLst>
              <a:ext uri="{FF2B5EF4-FFF2-40B4-BE49-F238E27FC236}">
                <a16:creationId xmlns:a16="http://schemas.microsoft.com/office/drawing/2014/main" id="{5270CA89-F3BD-A8AF-B645-42A52E2E386C}"/>
              </a:ext>
            </a:extLst>
          </p:cNvPr>
          <p:cNvPicPr>
            <a:picLocks noChangeAspect="1"/>
          </p:cNvPicPr>
          <p:nvPr/>
        </p:nvPicPr>
        <p:blipFill>
          <a:blip r:embed="rId3"/>
          <a:srcRect l="35038" r="19571" b="-2"/>
          <a:stretch/>
        </p:blipFill>
        <p:spPr>
          <a:xfrm>
            <a:off x="20" y="-1"/>
            <a:ext cx="4663420" cy="6858001"/>
          </a:xfrm>
          <a:prstGeom prst="rect">
            <a:avLst/>
          </a:prstGeom>
        </p:spPr>
      </p:pic>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E760E2-738C-DE44-0E52-EBABBBA4EE1C}"/>
              </a:ext>
            </a:extLst>
          </p:cNvPr>
          <p:cNvSpPr>
            <a:spLocks noGrp="1"/>
          </p:cNvSpPr>
          <p:nvPr>
            <p:ph idx="1"/>
          </p:nvPr>
        </p:nvSpPr>
        <p:spPr>
          <a:xfrm>
            <a:off x="5248656" y="2221992"/>
            <a:ext cx="6236208" cy="3941064"/>
          </a:xfrm>
        </p:spPr>
        <p:txBody>
          <a:bodyPr>
            <a:normAutofit/>
          </a:bodyPr>
          <a:lstStyle/>
          <a:p>
            <a:r>
              <a:rPr lang="en-US" dirty="0"/>
              <a:t>Add progress tracking and visual reports</a:t>
            </a:r>
          </a:p>
          <a:p>
            <a:r>
              <a:rPr lang="en-US" dirty="0"/>
              <a:t>Introduce study reminders and AI feedback</a:t>
            </a:r>
          </a:p>
          <a:p>
            <a:r>
              <a:rPr lang="en-US" dirty="0"/>
              <a:t>Expand translation library and accessibility options</a:t>
            </a:r>
          </a:p>
        </p:txBody>
      </p:sp>
    </p:spTree>
    <p:extLst>
      <p:ext uri="{BB962C8B-B14F-4D97-AF65-F5344CB8AC3E}">
        <p14:creationId xmlns:p14="http://schemas.microsoft.com/office/powerpoint/2010/main" val="208019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50D422-06D1-7F01-3097-A20AB1B2B177}"/>
              </a:ext>
            </a:extLst>
          </p:cNvPr>
          <p:cNvSpPr>
            <a:spLocks noGrp="1"/>
          </p:cNvSpPr>
          <p:nvPr>
            <p:ph type="title"/>
          </p:nvPr>
        </p:nvSpPr>
        <p:spPr>
          <a:xfrm>
            <a:off x="6696186" y="909637"/>
            <a:ext cx="4800600" cy="1307592"/>
          </a:xfrm>
        </p:spPr>
        <p:txBody>
          <a:bodyPr>
            <a:normAutofit/>
          </a:bodyPr>
          <a:lstStyle/>
          <a:p>
            <a:pPr>
              <a:lnSpc>
                <a:spcPct val="90000"/>
              </a:lnSpc>
            </a:pPr>
            <a:r>
              <a:rPr lang="en-US" b="0" i="0" u="none" strike="noStrike">
                <a:effectLst/>
                <a:latin typeface="-webkit-standard"/>
              </a:rPr>
              <a:t>Why </a:t>
            </a:r>
            <a:r>
              <a:rPr lang="en-US" b="0" i="0" u="none" strike="noStrike" err="1">
                <a:effectLst/>
                <a:latin typeface="-webkit-standard"/>
              </a:rPr>
              <a:t>SnapTutor</a:t>
            </a:r>
            <a:r>
              <a:rPr lang="en-US" b="0" i="0" u="none" strike="noStrike">
                <a:effectLst/>
                <a:latin typeface="-webkit-standard"/>
              </a:rPr>
              <a:t> Works</a:t>
            </a:r>
            <a:endParaRPr lang="en-US"/>
          </a:p>
        </p:txBody>
      </p:sp>
      <p:pic>
        <p:nvPicPr>
          <p:cNvPr id="5" name="Picture 4" descr="Person writing on a notepad">
            <a:extLst>
              <a:ext uri="{FF2B5EF4-FFF2-40B4-BE49-F238E27FC236}">
                <a16:creationId xmlns:a16="http://schemas.microsoft.com/office/drawing/2014/main" id="{BC96FD05-E811-4495-1A35-C86D2F835FE1}"/>
              </a:ext>
            </a:extLst>
          </p:cNvPr>
          <p:cNvPicPr>
            <a:picLocks noChangeAspect="1"/>
          </p:cNvPicPr>
          <p:nvPr/>
        </p:nvPicPr>
        <p:blipFill>
          <a:blip r:embed="rId3"/>
          <a:srcRect l="18769" r="11385"/>
          <a:stretch/>
        </p:blipFill>
        <p:spPr>
          <a:xfrm>
            <a:off x="20" y="10"/>
            <a:ext cx="6044164" cy="6857990"/>
          </a:xfrm>
          <a:prstGeom prst="rect">
            <a:avLst/>
          </a:prstGeom>
        </p:spPr>
      </p:pic>
      <p:cxnSp>
        <p:nvCxnSpPr>
          <p:cNvPr id="18" name="Straight Connector 17">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4C220B4-93FA-73C2-7E90-F0B299561231}"/>
              </a:ext>
            </a:extLst>
          </p:cNvPr>
          <p:cNvSpPr>
            <a:spLocks noGrp="1"/>
          </p:cNvSpPr>
          <p:nvPr>
            <p:ph idx="1"/>
          </p:nvPr>
        </p:nvSpPr>
        <p:spPr>
          <a:xfrm>
            <a:off x="6696186" y="2221992"/>
            <a:ext cx="4800600" cy="3739896"/>
          </a:xfrm>
        </p:spPr>
        <p:txBody>
          <a:bodyPr>
            <a:normAutofit/>
          </a:bodyPr>
          <a:lstStyle/>
          <a:p>
            <a:r>
              <a:rPr lang="en-US" dirty="0"/>
              <a:t>Fills mobile learning gap with real-time tools</a:t>
            </a:r>
          </a:p>
          <a:p>
            <a:r>
              <a:rPr lang="en-US" dirty="0"/>
              <a:t>Minimalist design supports usability</a:t>
            </a:r>
          </a:p>
          <a:p>
            <a:r>
              <a:rPr lang="en-US" dirty="0"/>
              <a:t>Scalable feature set for long-term engagement</a:t>
            </a:r>
          </a:p>
          <a:p>
            <a:r>
              <a:rPr lang="en-US" dirty="0"/>
              <a:t>Built for students, designed to evolve</a:t>
            </a:r>
          </a:p>
          <a:p>
            <a:pPr marL="0" indent="0">
              <a:buNone/>
            </a:pPr>
            <a:endParaRPr lang="en-US" dirty="0"/>
          </a:p>
        </p:txBody>
      </p:sp>
      <p:cxnSp>
        <p:nvCxnSpPr>
          <p:cNvPr id="20" name="Straight Connector 19">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78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People at the meeting desk">
            <a:extLst>
              <a:ext uri="{FF2B5EF4-FFF2-40B4-BE49-F238E27FC236}">
                <a16:creationId xmlns:a16="http://schemas.microsoft.com/office/drawing/2014/main" id="{A0DFDE46-C3C4-C579-BC9E-4BE2387BDDFA}"/>
              </a:ext>
            </a:extLst>
          </p:cNvPr>
          <p:cNvPicPr>
            <a:picLocks noChangeAspect="1"/>
          </p:cNvPicPr>
          <p:nvPr/>
        </p:nvPicPr>
        <p:blipFill>
          <a:blip r:embed="rId3"/>
          <a:srcRect l="28094" r="37497" b="1"/>
          <a:stretch/>
        </p:blipFill>
        <p:spPr>
          <a:xfrm>
            <a:off x="20" y="-17929"/>
            <a:ext cx="4206220" cy="6875929"/>
          </a:xfrm>
          <a:prstGeom prst="rect">
            <a:avLst/>
          </a:prstGeom>
        </p:spPr>
      </p:pic>
      <p:sp>
        <p:nvSpPr>
          <p:cNvPr id="2" name="Title 1">
            <a:extLst>
              <a:ext uri="{FF2B5EF4-FFF2-40B4-BE49-F238E27FC236}">
                <a16:creationId xmlns:a16="http://schemas.microsoft.com/office/drawing/2014/main" id="{A740C8B1-E015-8330-4AE3-D831AB87933E}"/>
              </a:ext>
            </a:extLst>
          </p:cNvPr>
          <p:cNvSpPr>
            <a:spLocks noGrp="1"/>
          </p:cNvSpPr>
          <p:nvPr>
            <p:ph type="title"/>
          </p:nvPr>
        </p:nvSpPr>
        <p:spPr>
          <a:xfrm>
            <a:off x="4866968" y="914400"/>
            <a:ext cx="6627924" cy="1307592"/>
          </a:xfrm>
        </p:spPr>
        <p:txBody>
          <a:bodyPr>
            <a:normAutofit/>
          </a:bodyPr>
          <a:lstStyle/>
          <a:p>
            <a:r>
              <a:rPr lang="en-US" dirty="0"/>
              <a:t>Conclusion</a:t>
            </a:r>
          </a:p>
        </p:txBody>
      </p:sp>
      <p:sp>
        <p:nvSpPr>
          <p:cNvPr id="17" name="Content Placeholder 2">
            <a:extLst>
              <a:ext uri="{FF2B5EF4-FFF2-40B4-BE49-F238E27FC236}">
                <a16:creationId xmlns:a16="http://schemas.microsoft.com/office/drawing/2014/main" id="{9537EAC1-B04D-2691-83D7-7E3A96C3291D}"/>
              </a:ext>
            </a:extLst>
          </p:cNvPr>
          <p:cNvSpPr>
            <a:spLocks noGrp="1"/>
          </p:cNvSpPr>
          <p:nvPr>
            <p:ph idx="1"/>
          </p:nvPr>
        </p:nvSpPr>
        <p:spPr>
          <a:xfrm>
            <a:off x="4866968" y="2221992"/>
            <a:ext cx="6627924" cy="3739896"/>
          </a:xfrm>
        </p:spPr>
        <p:txBody>
          <a:bodyPr>
            <a:normAutofit/>
          </a:bodyPr>
          <a:lstStyle/>
          <a:p>
            <a:pPr>
              <a:lnSpc>
                <a:spcPct val="100000"/>
              </a:lnSpc>
            </a:pPr>
            <a:r>
              <a:rPr lang="en-US" err="1"/>
              <a:t>SnapTutor</a:t>
            </a:r>
            <a:r>
              <a:rPr lang="en-US"/>
              <a:t> prototype demonstrates a </a:t>
            </a:r>
            <a:r>
              <a:rPr lang="en-US" b="1"/>
              <a:t>clear and accessible user flow</a:t>
            </a:r>
            <a:r>
              <a:rPr lang="en-US"/>
              <a:t>.</a:t>
            </a:r>
          </a:p>
          <a:p>
            <a:pPr>
              <a:lnSpc>
                <a:spcPct val="100000"/>
              </a:lnSpc>
            </a:pPr>
            <a:r>
              <a:rPr lang="en-US"/>
              <a:t>Focuses on </a:t>
            </a:r>
            <a:r>
              <a:rPr lang="en-US" b="1"/>
              <a:t>AI-driven learning tools</a:t>
            </a:r>
            <a:r>
              <a:rPr lang="en-US"/>
              <a:t> designed for educational engagement.</a:t>
            </a:r>
          </a:p>
          <a:p>
            <a:pPr>
              <a:lnSpc>
                <a:spcPct val="100000"/>
              </a:lnSpc>
            </a:pPr>
            <a:r>
              <a:rPr lang="en-US"/>
              <a:t>Prioritizes </a:t>
            </a:r>
            <a:r>
              <a:rPr lang="en-US" b="1"/>
              <a:t>minimal design</a:t>
            </a:r>
            <a:r>
              <a:rPr lang="en-US"/>
              <a:t> to reduce cognitive load and enhance usability.</a:t>
            </a:r>
          </a:p>
          <a:p>
            <a:pPr>
              <a:lnSpc>
                <a:spcPct val="100000"/>
              </a:lnSpc>
            </a:pPr>
            <a:r>
              <a:rPr lang="en-US"/>
              <a:t>Features support </a:t>
            </a:r>
            <a:r>
              <a:rPr lang="en-US" b="1"/>
              <a:t>interactive learning</a:t>
            </a:r>
            <a:r>
              <a:rPr lang="en-US"/>
              <a:t> through explanations, quizzes, and </a:t>
            </a:r>
            <a:r>
              <a:rPr lang="en-US" err="1"/>
              <a:t>translations</a:t>
            </a:r>
            <a:r>
              <a:rPr lang="en-US"/>
              <a:t>.</a:t>
            </a:r>
          </a:p>
          <a:p>
            <a:pPr>
              <a:lnSpc>
                <a:spcPct val="100000"/>
              </a:lnSpc>
            </a:pPr>
            <a:r>
              <a:rPr lang="en-US"/>
              <a:t>Future development will include </a:t>
            </a:r>
            <a:r>
              <a:rPr lang="en-US" b="1"/>
              <a:t>digital prototyping, user testing, and feature refinement</a:t>
            </a:r>
            <a:r>
              <a:rPr lang="en-US"/>
              <a:t>.</a:t>
            </a:r>
          </a:p>
        </p:txBody>
      </p:sp>
      <p:cxnSp>
        <p:nvCxnSpPr>
          <p:cNvPr id="18" name="Straight Connector 17">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91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atching empty phone">
            <a:extLst>
              <a:ext uri="{FF2B5EF4-FFF2-40B4-BE49-F238E27FC236}">
                <a16:creationId xmlns:a16="http://schemas.microsoft.com/office/drawing/2014/main" id="{6C6105C9-E6A0-CD49-67F1-EED304994794}"/>
              </a:ext>
            </a:extLst>
          </p:cNvPr>
          <p:cNvPicPr>
            <a:picLocks noChangeAspect="1"/>
          </p:cNvPicPr>
          <p:nvPr/>
        </p:nvPicPr>
        <p:blipFill>
          <a:blip r:embed="rId3"/>
          <a:srcRect l="45162" r="14006" b="2"/>
          <a:stretch/>
        </p:blipFill>
        <p:spPr>
          <a:xfrm>
            <a:off x="20" y="-17929"/>
            <a:ext cx="4206220" cy="6875929"/>
          </a:xfrm>
          <a:prstGeom prst="rect">
            <a:avLst/>
          </a:prstGeom>
        </p:spPr>
      </p:pic>
      <p:sp>
        <p:nvSpPr>
          <p:cNvPr id="2" name="Title 1">
            <a:extLst>
              <a:ext uri="{FF2B5EF4-FFF2-40B4-BE49-F238E27FC236}">
                <a16:creationId xmlns:a16="http://schemas.microsoft.com/office/drawing/2014/main" id="{5A5E2050-322E-89E4-7367-F277C3986935}"/>
              </a:ext>
            </a:extLst>
          </p:cNvPr>
          <p:cNvSpPr>
            <a:spLocks noGrp="1"/>
          </p:cNvSpPr>
          <p:nvPr>
            <p:ph type="title"/>
          </p:nvPr>
        </p:nvSpPr>
        <p:spPr>
          <a:xfrm>
            <a:off x="4866968" y="914400"/>
            <a:ext cx="6627924" cy="1307592"/>
          </a:xfrm>
        </p:spPr>
        <p:txBody>
          <a:bodyPr>
            <a:normAutofit/>
          </a:bodyPr>
          <a:lstStyle/>
          <a:p>
            <a:pPr>
              <a:lnSpc>
                <a:spcPct val="90000"/>
              </a:lnSpc>
            </a:pPr>
            <a:r>
              <a:rPr lang="en-US" b="0" i="0" u="none" strike="noStrike" dirty="0">
                <a:effectLst/>
                <a:latin typeface="Calibri" panose="020F0502020204030204" pitchFamily="34" charset="0"/>
                <a:cs typeface="Calibri" panose="020F0502020204030204" pitchFamily="34" charset="0"/>
              </a:rPr>
              <a:t>Introduction / App Overview</a:t>
            </a: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3739EEB-9418-9CF4-5C7A-95835F5E813E}"/>
              </a:ext>
            </a:extLst>
          </p:cNvPr>
          <p:cNvSpPr>
            <a:spLocks noGrp="1"/>
          </p:cNvSpPr>
          <p:nvPr>
            <p:ph idx="1"/>
          </p:nvPr>
        </p:nvSpPr>
        <p:spPr>
          <a:xfrm>
            <a:off x="4866968" y="2221992"/>
            <a:ext cx="6627924" cy="3739896"/>
          </a:xfrm>
        </p:spPr>
        <p:txBody>
          <a:bodyPr>
            <a:normAutofit/>
          </a:bodyPr>
          <a:lstStyle/>
          <a:p>
            <a:r>
              <a:rPr lang="en-US" b="1" dirty="0">
                <a:latin typeface="Calibri" panose="020F0502020204030204" pitchFamily="34" charset="0"/>
                <a:cs typeface="Calibri" panose="020F0502020204030204" pitchFamily="34" charset="0"/>
              </a:rPr>
              <a:t>Brief description of </a:t>
            </a:r>
            <a:r>
              <a:rPr lang="en-US" b="1" dirty="0" err="1">
                <a:latin typeface="Calibri" panose="020F0502020204030204" pitchFamily="34" charset="0"/>
                <a:cs typeface="Calibri" panose="020F0502020204030204" pitchFamily="34" charset="0"/>
              </a:rPr>
              <a:t>SnapTutor</a:t>
            </a:r>
            <a:r>
              <a:rPr lang="en-US" b="1"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An AI-powered educational app designed to scan text, generate explanations, quizzes, and translations for learning enhancement.</a:t>
            </a:r>
          </a:p>
          <a:p>
            <a:pPr marL="0" indent="0">
              <a:buNone/>
            </a:pPr>
            <a:endParaRPr lang="en-US" i="1"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Purpose of the prototype: </a:t>
            </a:r>
            <a:r>
              <a:rPr lang="en-US" i="1" dirty="0">
                <a:latin typeface="Calibri" panose="020F0502020204030204" pitchFamily="34" charset="0"/>
                <a:cs typeface="Calibri" panose="020F0502020204030204" pitchFamily="34" charset="0"/>
              </a:rPr>
              <a:t>This prototype demonstrates </a:t>
            </a:r>
            <a:r>
              <a:rPr lang="en-US" i="1" dirty="0" err="1">
                <a:latin typeface="Calibri" panose="020F0502020204030204" pitchFamily="34" charset="0"/>
                <a:cs typeface="Calibri" panose="020F0502020204030204" pitchFamily="34" charset="0"/>
              </a:rPr>
              <a:t>SnapTutor’s</a:t>
            </a:r>
            <a:r>
              <a:rPr lang="en-US" i="1" dirty="0">
                <a:latin typeface="Calibri" panose="020F0502020204030204" pitchFamily="34" charset="0"/>
                <a:cs typeface="Calibri" panose="020F0502020204030204" pitchFamily="34" charset="0"/>
              </a:rPr>
              <a:t> core user flow, designed with accessibility and intuitive navigation in mind.</a:t>
            </a:r>
            <a:endParaRPr lang="en-US" dirty="0">
              <a:latin typeface="Calibri" panose="020F0502020204030204" pitchFamily="34" charset="0"/>
              <a:cs typeface="Calibri" panose="020F0502020204030204" pitchFamily="34" charset="0"/>
            </a:endParaRPr>
          </a:p>
        </p:txBody>
      </p:sp>
      <p:cxnSp>
        <p:nvCxnSpPr>
          <p:cNvPr id="11" name="Straight Connector 1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135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6AB66BF7-5954-2282-8D8A-BEB6FA6BF946}"/>
              </a:ext>
            </a:extLst>
          </p:cNvPr>
          <p:cNvPicPr>
            <a:picLocks noChangeAspect="1"/>
          </p:cNvPicPr>
          <p:nvPr/>
        </p:nvPicPr>
        <p:blipFill>
          <a:blip r:embed="rId3"/>
          <a:srcRect l="9240" r="49928" b="2"/>
          <a:stretch/>
        </p:blipFill>
        <p:spPr>
          <a:xfrm>
            <a:off x="20" y="-17929"/>
            <a:ext cx="4206220" cy="6875929"/>
          </a:xfrm>
          <a:prstGeom prst="rect">
            <a:avLst/>
          </a:prstGeom>
        </p:spPr>
      </p:pic>
      <p:sp>
        <p:nvSpPr>
          <p:cNvPr id="2" name="Title 1">
            <a:extLst>
              <a:ext uri="{FF2B5EF4-FFF2-40B4-BE49-F238E27FC236}">
                <a16:creationId xmlns:a16="http://schemas.microsoft.com/office/drawing/2014/main" id="{00F45D75-E653-715B-D03F-0AC66E3E4B8A}"/>
              </a:ext>
            </a:extLst>
          </p:cNvPr>
          <p:cNvSpPr>
            <a:spLocks noGrp="1"/>
          </p:cNvSpPr>
          <p:nvPr>
            <p:ph type="title"/>
          </p:nvPr>
        </p:nvSpPr>
        <p:spPr>
          <a:xfrm>
            <a:off x="4866968" y="914400"/>
            <a:ext cx="6627924" cy="1307592"/>
          </a:xfrm>
        </p:spPr>
        <p:txBody>
          <a:bodyPr>
            <a:normAutofit/>
          </a:bodyPr>
          <a:lstStyle/>
          <a:p>
            <a:pPr>
              <a:lnSpc>
                <a:spcPct val="90000"/>
              </a:lnSpc>
            </a:pPr>
            <a:r>
              <a:rPr lang="en-US" b="0" i="0" u="none" strike="noStrike" dirty="0">
                <a:effectLst/>
                <a:latin typeface="-webkit-standard"/>
              </a:rPr>
              <a:t>User Flow Summary / App Process</a:t>
            </a:r>
            <a:endParaRPr lang="en-US" dirty="0"/>
          </a:p>
        </p:txBody>
      </p:sp>
      <p:sp>
        <p:nvSpPr>
          <p:cNvPr id="3" name="Content Placeholder 2">
            <a:extLst>
              <a:ext uri="{FF2B5EF4-FFF2-40B4-BE49-F238E27FC236}">
                <a16:creationId xmlns:a16="http://schemas.microsoft.com/office/drawing/2014/main" id="{D8C6943E-F3A4-AC49-4B85-777278200B4F}"/>
              </a:ext>
            </a:extLst>
          </p:cNvPr>
          <p:cNvSpPr>
            <a:spLocks noGrp="1"/>
          </p:cNvSpPr>
          <p:nvPr>
            <p:ph idx="1"/>
          </p:nvPr>
        </p:nvSpPr>
        <p:spPr>
          <a:xfrm>
            <a:off x="4866968" y="2221992"/>
            <a:ext cx="6627924" cy="3739896"/>
          </a:xfrm>
        </p:spPr>
        <p:txBody>
          <a:bodyPr>
            <a:normAutofit/>
          </a:bodyPr>
          <a:lstStyle/>
          <a:p>
            <a:pPr marL="0" indent="0">
              <a:lnSpc>
                <a:spcPct val="100000"/>
              </a:lnSpc>
              <a:buNone/>
            </a:pPr>
            <a:r>
              <a:rPr lang="en-US" sz="1400" b="1"/>
              <a:t>User launches </a:t>
            </a:r>
            <a:r>
              <a:rPr lang="en-US" sz="1400" b="1" err="1"/>
              <a:t>SnapTutor</a:t>
            </a:r>
            <a:r>
              <a:rPr lang="en-US" sz="1400"/>
              <a:t> from their iPhone home screen.</a:t>
            </a:r>
          </a:p>
          <a:p>
            <a:pPr marL="0" indent="0">
              <a:lnSpc>
                <a:spcPct val="100000"/>
              </a:lnSpc>
              <a:buNone/>
            </a:pPr>
            <a:r>
              <a:rPr lang="en-US" sz="1400" b="1"/>
              <a:t>Home screen </a:t>
            </a:r>
            <a:r>
              <a:rPr lang="en-US" sz="1400"/>
              <a:t>displays a </a:t>
            </a:r>
            <a:r>
              <a:rPr lang="en-US" sz="1400" b="1"/>
              <a:t>“Scan Text” </a:t>
            </a:r>
            <a:r>
              <a:rPr lang="en-US" sz="1400"/>
              <a:t>button prompting the user to start.</a:t>
            </a:r>
          </a:p>
          <a:p>
            <a:pPr marL="0" indent="0">
              <a:lnSpc>
                <a:spcPct val="100000"/>
              </a:lnSpc>
              <a:buNone/>
            </a:pPr>
            <a:r>
              <a:rPr lang="en-US" sz="1400" b="1"/>
              <a:t>User captures printed or handwritten text</a:t>
            </a:r>
            <a:r>
              <a:rPr lang="en-US" sz="1400"/>
              <a:t> using the in-app camera interface.</a:t>
            </a:r>
          </a:p>
          <a:p>
            <a:pPr marL="0" indent="0">
              <a:lnSpc>
                <a:spcPct val="100000"/>
              </a:lnSpc>
              <a:buNone/>
            </a:pPr>
            <a:r>
              <a:rPr lang="en-US" sz="1400" b="1"/>
              <a:t>AI processes the scanned text</a:t>
            </a:r>
            <a:r>
              <a:rPr lang="en-US" sz="1400"/>
              <a:t> and presents three learning paths:</a:t>
            </a:r>
          </a:p>
          <a:p>
            <a:pPr>
              <a:lnSpc>
                <a:spcPct val="100000"/>
              </a:lnSpc>
              <a:buFont typeface="Arial" panose="020B0604020202020204" pitchFamily="34" charset="0"/>
              <a:buChar char="•"/>
            </a:pPr>
            <a:r>
              <a:rPr lang="en-US" sz="1400" i="1"/>
              <a:t>View Simplified Explanation</a:t>
            </a:r>
            <a:endParaRPr lang="en-US" sz="1400"/>
          </a:p>
          <a:p>
            <a:pPr>
              <a:lnSpc>
                <a:spcPct val="100000"/>
              </a:lnSpc>
              <a:buFont typeface="Arial" panose="020B0604020202020204" pitchFamily="34" charset="0"/>
              <a:buChar char="•"/>
            </a:pPr>
            <a:r>
              <a:rPr lang="en-US" sz="1400" i="1"/>
              <a:t>Generate Quiz</a:t>
            </a:r>
            <a:endParaRPr lang="en-US" sz="1400"/>
          </a:p>
          <a:p>
            <a:pPr>
              <a:lnSpc>
                <a:spcPct val="100000"/>
              </a:lnSpc>
              <a:buFont typeface="Arial" panose="020B0604020202020204" pitchFamily="34" charset="0"/>
              <a:buChar char="•"/>
            </a:pPr>
            <a:r>
              <a:rPr lang="en-US" sz="1400" i="1"/>
              <a:t>Translate Content</a:t>
            </a:r>
            <a:endParaRPr lang="en-US" sz="1400"/>
          </a:p>
          <a:p>
            <a:pPr>
              <a:lnSpc>
                <a:spcPct val="100000"/>
              </a:lnSpc>
              <a:buNone/>
            </a:pPr>
            <a:r>
              <a:rPr lang="en-US" sz="1400" b="1"/>
              <a:t>User selects a learning path</a:t>
            </a:r>
            <a:r>
              <a:rPr lang="en-US" sz="1400"/>
              <a:t> based on their needs. </a:t>
            </a:r>
          </a:p>
          <a:p>
            <a:pPr>
              <a:lnSpc>
                <a:spcPct val="100000"/>
              </a:lnSpc>
              <a:buNone/>
            </a:pPr>
            <a:r>
              <a:rPr lang="en-US" sz="1400"/>
              <a:t>If the </a:t>
            </a:r>
            <a:r>
              <a:rPr lang="en-US" sz="1400" b="1"/>
              <a:t>Quiz feature</a:t>
            </a:r>
            <a:r>
              <a:rPr lang="en-US" sz="1400"/>
              <a:t> is chosen, the user interacts with </a:t>
            </a:r>
            <a:r>
              <a:rPr lang="en-US" sz="1400" b="1"/>
              <a:t>auto-generated multiple-choice questions</a:t>
            </a:r>
            <a:r>
              <a:rPr lang="en-US" sz="1400"/>
              <a:t>.</a:t>
            </a:r>
          </a:p>
          <a:p>
            <a:pPr>
              <a:lnSpc>
                <a:spcPct val="100000"/>
              </a:lnSpc>
              <a:buNone/>
            </a:pPr>
            <a:r>
              <a:rPr lang="en-US" sz="1400" b="1"/>
              <a:t>Answers are clickable</a:t>
            </a:r>
            <a:r>
              <a:rPr lang="en-US" sz="1400"/>
              <a:t>, allowing for smooth, instant interaction.</a:t>
            </a:r>
          </a:p>
        </p:txBody>
      </p:sp>
      <p:cxnSp>
        <p:nvCxnSpPr>
          <p:cNvPr id="20" name="Straight Connector 19">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14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2" name="Straight Connector 3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4" name="Rectangle 3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3EBF9B-CFE5-B34B-C11C-D5197C6EFB97}"/>
              </a:ext>
            </a:extLst>
          </p:cNvPr>
          <p:cNvSpPr>
            <a:spLocks noGrp="1"/>
          </p:cNvSpPr>
          <p:nvPr>
            <p:ph type="title"/>
          </p:nvPr>
        </p:nvSpPr>
        <p:spPr>
          <a:xfrm>
            <a:off x="703400" y="899025"/>
            <a:ext cx="4917754" cy="3792926"/>
          </a:xfrm>
        </p:spPr>
        <p:txBody>
          <a:bodyPr vert="horz" lIns="91440" tIns="45720" rIns="91440" bIns="45720" rtlCol="0" anchor="t">
            <a:normAutofit/>
          </a:bodyPr>
          <a:lstStyle/>
          <a:p>
            <a:r>
              <a:rPr lang="en-US" sz="6500" b="0" i="0" u="none" strike="noStrike">
                <a:effectLst/>
              </a:rPr>
              <a:t>Screen 1 — Home Screen</a:t>
            </a:r>
            <a:endParaRPr lang="en-US" sz="6500"/>
          </a:p>
        </p:txBody>
      </p:sp>
      <p:cxnSp>
        <p:nvCxnSpPr>
          <p:cNvPr id="35" name="Straight Connector 3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76813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BF2B36B-4D1C-9E0A-B17B-23D805AECA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76813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ell phone&#10;&#10;AI-generated content may be incorrect.">
            <a:extLst>
              <a:ext uri="{FF2B5EF4-FFF2-40B4-BE49-F238E27FC236}">
                <a16:creationId xmlns:a16="http://schemas.microsoft.com/office/drawing/2014/main" id="{20AD5E53-D129-857F-323A-83294BA10B25}"/>
              </a:ext>
            </a:extLst>
          </p:cNvPr>
          <p:cNvPicPr>
            <a:picLocks noChangeAspect="1"/>
          </p:cNvPicPr>
          <p:nvPr/>
        </p:nvPicPr>
        <p:blipFill>
          <a:blip r:embed="rId3"/>
          <a:srcRect l="4275" r="2" b="2"/>
          <a:stretch/>
        </p:blipFill>
        <p:spPr>
          <a:xfrm>
            <a:off x="6217920" y="723901"/>
            <a:ext cx="5244454" cy="5410200"/>
          </a:xfrm>
          <a:prstGeom prst="rect">
            <a:avLst/>
          </a:prstGeom>
        </p:spPr>
      </p:pic>
    </p:spTree>
    <p:extLst>
      <p:ext uri="{BB962C8B-B14F-4D97-AF65-F5344CB8AC3E}">
        <p14:creationId xmlns:p14="http://schemas.microsoft.com/office/powerpoint/2010/main" val="1498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5" name="Straight Connector 4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49" name="Rectangle 4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FB51EF-74FA-BC72-25EE-E5045E657158}"/>
              </a:ext>
            </a:extLst>
          </p:cNvPr>
          <p:cNvSpPr>
            <a:spLocks noGrp="1"/>
          </p:cNvSpPr>
          <p:nvPr>
            <p:ph type="title"/>
          </p:nvPr>
        </p:nvSpPr>
        <p:spPr>
          <a:xfrm>
            <a:off x="5633343" y="1137215"/>
            <a:ext cx="5804426" cy="3376766"/>
          </a:xfrm>
        </p:spPr>
        <p:txBody>
          <a:bodyPr vert="horz" lIns="91440" tIns="45720" rIns="91440" bIns="45720" rtlCol="0" anchor="t">
            <a:normAutofit/>
          </a:bodyPr>
          <a:lstStyle/>
          <a:p>
            <a:pPr>
              <a:lnSpc>
                <a:spcPct val="90000"/>
              </a:lnSpc>
            </a:pPr>
            <a:r>
              <a:rPr lang="en-US" sz="5600" i="0" u="none" strike="noStrike" dirty="0">
                <a:effectLst/>
              </a:rPr>
              <a:t>Screen 2 — Text Capture</a:t>
            </a:r>
            <a:br>
              <a:rPr lang="en-US" sz="5600" b="1" i="0" u="none" strike="noStrike" dirty="0">
                <a:effectLst/>
              </a:rPr>
            </a:br>
            <a:br>
              <a:rPr lang="en-US" sz="5600" dirty="0"/>
            </a:br>
            <a:endParaRPr lang="en-US" sz="5600" dirty="0"/>
          </a:p>
        </p:txBody>
      </p:sp>
      <p:pic>
        <p:nvPicPr>
          <p:cNvPr id="7" name="Picture 6" descr="A screenshot of a cell phone&#10;&#10;AI-generated content may be incorrect.">
            <a:extLst>
              <a:ext uri="{FF2B5EF4-FFF2-40B4-BE49-F238E27FC236}">
                <a16:creationId xmlns:a16="http://schemas.microsoft.com/office/drawing/2014/main" id="{341BFF20-D0D3-CFEB-7631-92918321AA25}"/>
              </a:ext>
            </a:extLst>
          </p:cNvPr>
          <p:cNvPicPr>
            <a:picLocks noChangeAspect="1"/>
          </p:cNvPicPr>
          <p:nvPr/>
        </p:nvPicPr>
        <p:blipFill>
          <a:blip r:embed="rId3"/>
          <a:stretch>
            <a:fillRect/>
          </a:stretch>
        </p:blipFill>
        <p:spPr>
          <a:xfrm>
            <a:off x="1365193" y="633671"/>
            <a:ext cx="3083239" cy="5568391"/>
          </a:xfrm>
          <a:prstGeom prst="rect">
            <a:avLst/>
          </a:prstGeom>
        </p:spPr>
      </p:pic>
      <p:cxnSp>
        <p:nvCxnSpPr>
          <p:cNvPr id="51" name="Straight Connector 5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33343"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8E634B8-311A-4810-A5DB-7043D0280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33343" y="6134100"/>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507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BF9E24-3095-E65D-CDEE-7017BE1716D9}"/>
              </a:ext>
            </a:extLst>
          </p:cNvPr>
          <p:cNvSpPr>
            <a:spLocks noGrp="1"/>
          </p:cNvSpPr>
          <p:nvPr>
            <p:ph type="title"/>
          </p:nvPr>
        </p:nvSpPr>
        <p:spPr>
          <a:xfrm>
            <a:off x="5633343" y="1137215"/>
            <a:ext cx="5804426" cy="3376766"/>
          </a:xfrm>
        </p:spPr>
        <p:txBody>
          <a:bodyPr vert="horz" lIns="91440" tIns="45720" rIns="91440" bIns="45720" rtlCol="0" anchor="t">
            <a:normAutofit/>
          </a:bodyPr>
          <a:lstStyle/>
          <a:p>
            <a:r>
              <a:rPr lang="en-US" sz="6600" i="0" u="none" strike="noStrike" dirty="0">
                <a:effectLst/>
              </a:rPr>
              <a:t>Screen 3 — AI Processing &amp; Options</a:t>
            </a:r>
            <a:endParaRPr lang="en-US" sz="6600" dirty="0"/>
          </a:p>
        </p:txBody>
      </p:sp>
      <p:pic>
        <p:nvPicPr>
          <p:cNvPr id="5" name="Picture 4" descr="A screenshot of a cell phone&#10;&#10;AI-generated content may be incorrect.">
            <a:extLst>
              <a:ext uri="{FF2B5EF4-FFF2-40B4-BE49-F238E27FC236}">
                <a16:creationId xmlns:a16="http://schemas.microsoft.com/office/drawing/2014/main" id="{8150E722-DCFE-B4E3-3A10-0098161C1464}"/>
              </a:ext>
            </a:extLst>
          </p:cNvPr>
          <p:cNvPicPr>
            <a:picLocks noChangeAspect="1"/>
          </p:cNvPicPr>
          <p:nvPr/>
        </p:nvPicPr>
        <p:blipFill>
          <a:blip r:embed="rId3"/>
          <a:stretch>
            <a:fillRect/>
          </a:stretch>
        </p:blipFill>
        <p:spPr>
          <a:xfrm>
            <a:off x="1202227" y="644804"/>
            <a:ext cx="3228889" cy="5568391"/>
          </a:xfrm>
          <a:prstGeom prst="rect">
            <a:avLst/>
          </a:prstGeom>
        </p:spPr>
      </p:pic>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33343"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E634B8-311A-4810-A5DB-7043D0280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33343" y="6134100"/>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9447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CD2B7C-23C1-2EA2-C44E-5A6C65458963}"/>
              </a:ext>
            </a:extLst>
          </p:cNvPr>
          <p:cNvSpPr>
            <a:spLocks noGrp="1"/>
          </p:cNvSpPr>
          <p:nvPr>
            <p:ph type="title"/>
          </p:nvPr>
        </p:nvSpPr>
        <p:spPr>
          <a:xfrm>
            <a:off x="5633343" y="1137215"/>
            <a:ext cx="5804426" cy="3376766"/>
          </a:xfrm>
        </p:spPr>
        <p:txBody>
          <a:bodyPr vert="horz" lIns="91440" tIns="45720" rIns="91440" bIns="45720" rtlCol="0" anchor="t">
            <a:normAutofit/>
          </a:bodyPr>
          <a:lstStyle/>
          <a:p>
            <a:r>
              <a:rPr lang="en-US" sz="6600" b="0" i="0" u="none" strike="noStrike">
                <a:effectLst/>
              </a:rPr>
              <a:t>Screen 4 — Interactive Quiz</a:t>
            </a:r>
            <a:endParaRPr lang="en-US" sz="6600"/>
          </a:p>
        </p:txBody>
      </p:sp>
      <p:pic>
        <p:nvPicPr>
          <p:cNvPr id="5" name="Picture 4" descr="A screenshot of a cell phone&#10;&#10;AI-generated content may be incorrect.">
            <a:extLst>
              <a:ext uri="{FF2B5EF4-FFF2-40B4-BE49-F238E27FC236}">
                <a16:creationId xmlns:a16="http://schemas.microsoft.com/office/drawing/2014/main" id="{318C55B2-F7B2-2CD3-1FE3-48DD3A71C1BF}"/>
              </a:ext>
            </a:extLst>
          </p:cNvPr>
          <p:cNvPicPr>
            <a:picLocks noChangeAspect="1"/>
          </p:cNvPicPr>
          <p:nvPr/>
        </p:nvPicPr>
        <p:blipFill>
          <a:blip r:embed="rId3"/>
          <a:stretch>
            <a:fillRect/>
          </a:stretch>
        </p:blipFill>
        <p:spPr>
          <a:xfrm>
            <a:off x="1245476" y="574390"/>
            <a:ext cx="3142391" cy="5568391"/>
          </a:xfrm>
          <a:prstGeom prst="rect">
            <a:avLst/>
          </a:prstGeom>
        </p:spPr>
      </p:pic>
      <p:cxnSp>
        <p:nvCxnSpPr>
          <p:cNvPr id="23" name="Straight Connector 2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33343" y="723900"/>
            <a:ext cx="5715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8E634B8-311A-4810-A5DB-7043D02804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33343" y="6134100"/>
            <a:ext cx="5715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433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F1A495-72AD-8BC5-1C45-5D05B199A60D}"/>
              </a:ext>
            </a:extLst>
          </p:cNvPr>
          <p:cNvSpPr>
            <a:spLocks noGrp="1"/>
          </p:cNvSpPr>
          <p:nvPr>
            <p:ph type="title"/>
          </p:nvPr>
        </p:nvSpPr>
        <p:spPr>
          <a:xfrm>
            <a:off x="5248656" y="914400"/>
            <a:ext cx="6236208" cy="1307592"/>
          </a:xfrm>
        </p:spPr>
        <p:txBody>
          <a:bodyPr>
            <a:normAutofit/>
          </a:bodyPr>
          <a:lstStyle/>
          <a:p>
            <a:r>
              <a:rPr lang="en-US" b="0" i="0" u="none" strike="noStrike" dirty="0">
                <a:effectLst/>
                <a:latin typeface="-webkit-standard"/>
              </a:rPr>
              <a:t>Prototype Review</a:t>
            </a:r>
            <a:endParaRPr lang="en-US" dirty="0"/>
          </a:p>
        </p:txBody>
      </p:sp>
      <p:pic>
        <p:nvPicPr>
          <p:cNvPr id="5" name="Picture 4" descr="Green dialogue boxes">
            <a:extLst>
              <a:ext uri="{FF2B5EF4-FFF2-40B4-BE49-F238E27FC236}">
                <a16:creationId xmlns:a16="http://schemas.microsoft.com/office/drawing/2014/main" id="{6F525B57-8F44-0A4B-904F-FC6C78EA7193}"/>
              </a:ext>
            </a:extLst>
          </p:cNvPr>
          <p:cNvPicPr>
            <a:picLocks noChangeAspect="1"/>
          </p:cNvPicPr>
          <p:nvPr/>
        </p:nvPicPr>
        <p:blipFill>
          <a:blip r:embed="rId3"/>
          <a:srcRect l="18781" r="24610" b="2"/>
          <a:stretch/>
        </p:blipFill>
        <p:spPr>
          <a:xfrm>
            <a:off x="20" y="-1"/>
            <a:ext cx="4663420" cy="6858001"/>
          </a:xfrm>
          <a:prstGeom prst="rect">
            <a:avLst/>
          </a:prstGeom>
        </p:spPr>
      </p:pic>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22A157-B48B-9741-E289-BDB4A4874BA3}"/>
              </a:ext>
            </a:extLst>
          </p:cNvPr>
          <p:cNvSpPr>
            <a:spLocks noGrp="1"/>
          </p:cNvSpPr>
          <p:nvPr>
            <p:ph idx="1"/>
          </p:nvPr>
        </p:nvSpPr>
        <p:spPr>
          <a:xfrm>
            <a:off x="5248656" y="2221992"/>
            <a:ext cx="6236208" cy="3941064"/>
          </a:xfrm>
        </p:spPr>
        <p:txBody>
          <a:bodyPr>
            <a:normAutofit/>
          </a:bodyPr>
          <a:lstStyle/>
          <a:p>
            <a:r>
              <a:rPr lang="en-US" dirty="0"/>
              <a:t>Reviewed user flow and visual clarity</a:t>
            </a:r>
          </a:p>
          <a:p>
            <a:r>
              <a:rPr lang="en-US" dirty="0"/>
              <a:t>Confirmed navigation consistency between screens</a:t>
            </a:r>
          </a:p>
          <a:p>
            <a:r>
              <a:rPr lang="en-US" dirty="0"/>
              <a:t>Simulated AI text-to-quiz behavior</a:t>
            </a:r>
          </a:p>
          <a:p>
            <a:r>
              <a:rPr lang="en-US" dirty="0"/>
              <a:t>Validated layout simplicity for first-time users</a:t>
            </a:r>
          </a:p>
          <a:p>
            <a:pPr marL="0" indent="0">
              <a:buNone/>
            </a:pPr>
            <a:endParaRPr lang="en-US" dirty="0"/>
          </a:p>
        </p:txBody>
      </p:sp>
    </p:spTree>
    <p:extLst>
      <p:ext uri="{BB962C8B-B14F-4D97-AF65-F5344CB8AC3E}">
        <p14:creationId xmlns:p14="http://schemas.microsoft.com/office/powerpoint/2010/main" val="3717314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D01755-5F9B-43E9-A455-C625A44825B4}"/>
              </a:ext>
            </a:extLst>
          </p:cNvPr>
          <p:cNvSpPr>
            <a:spLocks noGrp="1"/>
          </p:cNvSpPr>
          <p:nvPr>
            <p:ph type="title"/>
          </p:nvPr>
        </p:nvSpPr>
        <p:spPr>
          <a:xfrm>
            <a:off x="5248656" y="914400"/>
            <a:ext cx="6236208" cy="1307592"/>
          </a:xfrm>
        </p:spPr>
        <p:txBody>
          <a:bodyPr>
            <a:normAutofit/>
          </a:bodyPr>
          <a:lstStyle/>
          <a:p>
            <a:pPr>
              <a:lnSpc>
                <a:spcPct val="90000"/>
              </a:lnSpc>
            </a:pPr>
            <a:r>
              <a:rPr lang="en-US" b="0" i="0" u="none" strike="noStrike">
                <a:effectLst/>
                <a:latin typeface="-webkit-standard"/>
              </a:rPr>
              <a:t>Feedback &amp; Improvements</a:t>
            </a:r>
            <a:endParaRPr lang="en-US"/>
          </a:p>
        </p:txBody>
      </p:sp>
      <p:pic>
        <p:nvPicPr>
          <p:cNvPr id="5" name="Picture 4" descr="Blue arrow amid grey arrows">
            <a:extLst>
              <a:ext uri="{FF2B5EF4-FFF2-40B4-BE49-F238E27FC236}">
                <a16:creationId xmlns:a16="http://schemas.microsoft.com/office/drawing/2014/main" id="{0D44AD40-FE2C-4891-FB85-8289A4F14D74}"/>
              </a:ext>
            </a:extLst>
          </p:cNvPr>
          <p:cNvPicPr>
            <a:picLocks noChangeAspect="1"/>
          </p:cNvPicPr>
          <p:nvPr/>
        </p:nvPicPr>
        <p:blipFill>
          <a:blip r:embed="rId3"/>
          <a:srcRect l="25324" r="23677"/>
          <a:stretch/>
        </p:blipFill>
        <p:spPr>
          <a:xfrm>
            <a:off x="20" y="-1"/>
            <a:ext cx="4663420" cy="6858001"/>
          </a:xfrm>
          <a:prstGeom prst="rect">
            <a:avLst/>
          </a:prstGeom>
        </p:spPr>
      </p:pic>
      <p:cxnSp>
        <p:nvCxnSpPr>
          <p:cNvPr id="11" name="Straight Connector 1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6871"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A12F98D-75D0-9F7C-4E22-5A789A465AE8}"/>
              </a:ext>
            </a:extLst>
          </p:cNvPr>
          <p:cNvSpPr>
            <a:spLocks noGrp="1"/>
          </p:cNvSpPr>
          <p:nvPr>
            <p:ph idx="1"/>
          </p:nvPr>
        </p:nvSpPr>
        <p:spPr>
          <a:xfrm>
            <a:off x="5248656" y="2221992"/>
            <a:ext cx="6236208" cy="3941064"/>
          </a:xfrm>
        </p:spPr>
        <p:txBody>
          <a:bodyPr>
            <a:normAutofit/>
          </a:bodyPr>
          <a:lstStyle/>
          <a:p>
            <a:r>
              <a:rPr lang="en-US" dirty="0"/>
              <a:t>Simplified home screen navigation</a:t>
            </a:r>
          </a:p>
          <a:p>
            <a:r>
              <a:rPr lang="en-US" dirty="0"/>
              <a:t>Removed redundant buttons for clarity</a:t>
            </a:r>
          </a:p>
          <a:p>
            <a:r>
              <a:rPr lang="en-US" dirty="0"/>
              <a:t>Improved spacing and color contrast</a:t>
            </a:r>
          </a:p>
          <a:p>
            <a:r>
              <a:rPr lang="en-US" dirty="0"/>
              <a:t>Added visual logic placeholders based on peer suggestion</a:t>
            </a:r>
          </a:p>
        </p:txBody>
      </p:sp>
    </p:spTree>
    <p:extLst>
      <p:ext uri="{BB962C8B-B14F-4D97-AF65-F5344CB8AC3E}">
        <p14:creationId xmlns:p14="http://schemas.microsoft.com/office/powerpoint/2010/main" val="1882929266"/>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TotalTime>
  <Words>1066</Words>
  <Application>Microsoft Macintosh PowerPoint</Application>
  <PresentationFormat>Widescreen</PresentationFormat>
  <Paragraphs>78</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-webkit-standard</vt:lpstr>
      <vt:lpstr>Aptos</vt:lpstr>
      <vt:lpstr>Arial</vt:lpstr>
      <vt:lpstr>Calibri</vt:lpstr>
      <vt:lpstr>Calisto MT</vt:lpstr>
      <vt:lpstr>Univers Condensed</vt:lpstr>
      <vt:lpstr>ChronicleVTI</vt:lpstr>
      <vt:lpstr>SnapTutor – Paper Prototype Presentation</vt:lpstr>
      <vt:lpstr>Introduction / App Overview</vt:lpstr>
      <vt:lpstr>User Flow Summary / App Process</vt:lpstr>
      <vt:lpstr>Screen 1 — Home Screen</vt:lpstr>
      <vt:lpstr>Screen 2 — Text Capture  </vt:lpstr>
      <vt:lpstr>Screen 3 — AI Processing &amp; Options</vt:lpstr>
      <vt:lpstr>Screen 4 — Interactive Quiz</vt:lpstr>
      <vt:lpstr>Prototype Review</vt:lpstr>
      <vt:lpstr>Feedback &amp; Improvements</vt:lpstr>
      <vt:lpstr>Technical Considerations</vt:lpstr>
      <vt:lpstr>Next Steps for SnapTutor</vt:lpstr>
      <vt:lpstr>Why SnapTutor Works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Carlon Bullock</dc:creator>
  <cp:lastModifiedBy>Carlon Bullock</cp:lastModifiedBy>
  <cp:revision>2</cp:revision>
  <dcterms:created xsi:type="dcterms:W3CDTF">2025-03-18T02:16:00Z</dcterms:created>
  <dcterms:modified xsi:type="dcterms:W3CDTF">2025-04-04T04:13:19Z</dcterms:modified>
</cp:coreProperties>
</file>