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4"/>
  </p:notesMasterIdLst>
  <p:sldIdLst>
    <p:sldId id="256" r:id="rId5"/>
    <p:sldId id="257" r:id="rId6"/>
    <p:sldId id="291" r:id="rId7"/>
    <p:sldId id="263" r:id="rId8"/>
    <p:sldId id="258" r:id="rId9"/>
    <p:sldId id="288" r:id="rId10"/>
    <p:sldId id="266" r:id="rId11"/>
    <p:sldId id="260" r:id="rId12"/>
    <p:sldId id="267" r:id="rId13"/>
    <p:sldId id="262" r:id="rId14"/>
    <p:sldId id="290" r:id="rId15"/>
    <p:sldId id="289" r:id="rId16"/>
    <p:sldId id="287" r:id="rId17"/>
    <p:sldId id="25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86" r:id="rId26"/>
    <p:sldId id="277" r:id="rId27"/>
    <p:sldId id="279" r:id="rId28"/>
    <p:sldId id="283" r:id="rId29"/>
    <p:sldId id="280" r:id="rId30"/>
    <p:sldId id="284" r:id="rId31"/>
    <p:sldId id="281" r:id="rId32"/>
    <p:sldId id="282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96327" autoAdjust="0"/>
  </p:normalViewPr>
  <p:slideViewPr>
    <p:cSldViewPr snapToGrid="0" snapToObjects="1"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24377-17A6-2E43-8D32-0BA3B48F82B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1C8C0-F658-3245-B6CE-1B037732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Computer architecture, programming languages, data structures and algorithms, and performance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1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8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97819"/>
            <a:ext cx="8915400" cy="11025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CS 537: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Yuvraj Patel</a:t>
            </a:r>
          </a:p>
          <a:p>
            <a:r>
              <a:rPr lang="en-US" dirty="0">
                <a:solidFill>
                  <a:schemeClr val="tx1"/>
                </a:solidFill>
              </a:rPr>
              <a:t>University of Wisconsin-Madison</a:t>
            </a:r>
          </a:p>
          <a:p>
            <a:r>
              <a:rPr lang="en-US" dirty="0">
                <a:solidFill>
                  <a:schemeClr val="tx1"/>
                </a:solidFill>
              </a:rPr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240860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5) Attend Discussion Sections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508" y="146447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Teaching assistants: </a:t>
            </a:r>
          </a:p>
          <a:p>
            <a:endParaRPr lang="en-US" dirty="0"/>
          </a:p>
          <a:p>
            <a:r>
              <a:rPr lang="en-US" dirty="0"/>
              <a:t>Akshat Sinha</a:t>
            </a:r>
          </a:p>
          <a:p>
            <a:r>
              <a:rPr lang="en-US" dirty="0"/>
              <a:t>Luke Swanson</a:t>
            </a:r>
          </a:p>
          <a:p>
            <a:endParaRPr lang="en-US" b="1" dirty="0"/>
          </a:p>
          <a:p>
            <a:r>
              <a:rPr lang="en-US" b="1" dirty="0"/>
              <a:t>Zoom links on Canvas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87FE1-D03C-6547-A7F6-BC37FA46871C}"/>
              </a:ext>
            </a:extLst>
          </p:cNvPr>
          <p:cNvSpPr/>
          <p:nvPr/>
        </p:nvSpPr>
        <p:spPr>
          <a:xfrm>
            <a:off x="4013200" y="14644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 sections on Wednesday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Explain programming projects</a:t>
            </a:r>
          </a:p>
          <a:p>
            <a:r>
              <a:rPr lang="en-US" dirty="0"/>
              <a:t>Code walk through/ debugging code</a:t>
            </a:r>
          </a:p>
          <a:p>
            <a:r>
              <a:rPr lang="en-US" dirty="0"/>
              <a:t>Led by TAs</a:t>
            </a:r>
          </a:p>
        </p:txBody>
      </p:sp>
    </p:spTree>
    <p:extLst>
      <p:ext uri="{BB962C8B-B14F-4D97-AF65-F5344CB8AC3E}">
        <p14:creationId xmlns:p14="http://schemas.microsoft.com/office/powerpoint/2010/main" val="410123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Review Material for 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8454571" cy="38087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</a:rPr>
              <a:t>Exam (30% of final grade)</a:t>
            </a:r>
          </a:p>
          <a:p>
            <a:pPr marL="0" indent="0">
              <a:buNone/>
            </a:pPr>
            <a:r>
              <a:rPr lang="en-US" sz="2000" dirty="0"/>
              <a:t> 	 Assess OS concepts discussed in class </a:t>
            </a:r>
          </a:p>
          <a:p>
            <a:pPr marL="0" indent="0">
              <a:buNone/>
            </a:pPr>
            <a:r>
              <a:rPr lang="en-US" sz="2000" dirty="0"/>
              <a:t>	One evening midterm and a final exam</a:t>
            </a:r>
          </a:p>
          <a:p>
            <a:pPr marL="0" indent="0">
              <a:buNone/>
            </a:pPr>
            <a:r>
              <a:rPr lang="en-US" sz="2000" dirty="0"/>
              <a:t>	Final exam will not include material before midterm</a:t>
            </a:r>
          </a:p>
          <a:p>
            <a:pPr marL="0" indent="0">
              <a:buNone/>
            </a:pPr>
            <a:r>
              <a:rPr lang="en-US" sz="2000" dirty="0"/>
              <a:t>	Multiple choice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Learn through </a:t>
            </a:r>
          </a:p>
          <a:p>
            <a:pPr marL="0" indent="0">
              <a:buNone/>
            </a:pPr>
            <a:r>
              <a:rPr lang="en-US" sz="2000" dirty="0"/>
              <a:t>	Lecture Material</a:t>
            </a:r>
          </a:p>
          <a:p>
            <a:pPr marL="0" indent="0">
              <a:buNone/>
            </a:pPr>
            <a:r>
              <a:rPr lang="en-US" sz="2000" dirty="0"/>
              <a:t>	Projects</a:t>
            </a:r>
          </a:p>
          <a:p>
            <a:pPr marL="0" indent="0">
              <a:buNone/>
            </a:pPr>
            <a:r>
              <a:rPr lang="en-US" sz="2000" dirty="0"/>
              <a:t>	Piazza discussion</a:t>
            </a:r>
          </a:p>
          <a:p>
            <a:pPr marL="0" indent="0">
              <a:buNone/>
            </a:pPr>
            <a:r>
              <a:rPr lang="en-US" sz="2000" dirty="0"/>
              <a:t>	Group study </a:t>
            </a:r>
          </a:p>
          <a:p>
            <a:pPr marL="0" indent="0">
              <a:buNone/>
            </a:pPr>
            <a:r>
              <a:rPr lang="en-US" sz="2000" dirty="0"/>
              <a:t>	Encouraged to discuss with others</a:t>
            </a:r>
          </a:p>
        </p:txBody>
      </p:sp>
    </p:spTree>
    <p:extLst>
      <p:ext uri="{BB962C8B-B14F-4D97-AF65-F5344CB8AC3E}">
        <p14:creationId xmlns:p14="http://schemas.microsoft.com/office/powerpoint/2010/main" val="394404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AEAD-B906-AE4B-82CC-FA8435E3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Ask for Additional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9C5B-1374-6846-BDC8-8C5620C8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TA + Peer Mentor Lab Hours</a:t>
            </a:r>
          </a:p>
          <a:p>
            <a:pPr lvl="1"/>
            <a:r>
              <a:rPr lang="en-US" dirty="0"/>
              <a:t>Projects</a:t>
            </a:r>
          </a:p>
          <a:p>
            <a:pPr lvl="1"/>
            <a:r>
              <a:rPr lang="en-US" dirty="0"/>
              <a:t>Use google form to ask question</a:t>
            </a:r>
          </a:p>
          <a:p>
            <a:pPr lvl="1"/>
            <a:endParaRPr lang="en-US" dirty="0"/>
          </a:p>
          <a:p>
            <a:r>
              <a:rPr lang="en-US" dirty="0"/>
              <a:t>Piazza</a:t>
            </a:r>
            <a:r>
              <a:rPr lang="en-US" dirty="0">
                <a:solidFill>
                  <a:srgbClr val="C0504D"/>
                </a:solidFill>
              </a:rPr>
              <a:t> (10% of final grade)</a:t>
            </a:r>
            <a:endParaRPr lang="en-US" dirty="0"/>
          </a:p>
          <a:p>
            <a:pPr lvl="1"/>
            <a:r>
              <a:rPr lang="en-US" dirty="0"/>
              <a:t>Tends to be active and prompt</a:t>
            </a:r>
          </a:p>
          <a:p>
            <a:pPr lvl="1"/>
            <a:r>
              <a:rPr lang="en-US" dirty="0"/>
              <a:t>Learn and help others</a:t>
            </a:r>
          </a:p>
          <a:p>
            <a:pPr lvl="1"/>
            <a:endParaRPr lang="en-US" dirty="0"/>
          </a:p>
          <a:p>
            <a:r>
              <a:rPr lang="en-US" dirty="0"/>
              <a:t>Instructor Office Hours (Zoom)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5197E-73AB-2B44-B2B8-0F633146C086}"/>
              </a:ext>
            </a:extLst>
          </p:cNvPr>
          <p:cNvSpPr/>
          <p:nvPr/>
        </p:nvSpPr>
        <p:spPr>
          <a:xfrm>
            <a:off x="6099390" y="1200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Peer mentors</a:t>
            </a:r>
            <a:r>
              <a:rPr lang="en-US" dirty="0"/>
              <a:t>:</a:t>
            </a:r>
          </a:p>
          <a:p>
            <a:r>
              <a:rPr lang="en-US" dirty="0"/>
              <a:t>Ritika Mittal</a:t>
            </a:r>
          </a:p>
        </p:txBody>
      </p:sp>
    </p:spTree>
    <p:extLst>
      <p:ext uri="{BB962C8B-B14F-4D97-AF65-F5344CB8AC3E}">
        <p14:creationId xmlns:p14="http://schemas.microsoft.com/office/powerpoint/2010/main" val="14644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will you do in this course?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is an operating system and why do we need one?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7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683C1-8CA8-B142-A67E-54DF29F1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83847"/>
            <a:ext cx="8229600" cy="391224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High-level understanding of an Operating System and role it plays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how OS virtualizes physical resources, </a:t>
            </a:r>
            <a:br>
              <a:rPr lang="en-US" dirty="0"/>
            </a:br>
            <a:r>
              <a:rPr lang="en-US" dirty="0"/>
              <a:t>the abstractions the OS provides and how they are </a:t>
            </a:r>
            <a:br>
              <a:rPr lang="en-US" dirty="0"/>
            </a:br>
            <a:r>
              <a:rPr lang="en-US" dirty="0"/>
              <a:t>efficiently implemented w/ current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correct multi-threaded applications using </a:t>
            </a:r>
            <a:br>
              <a:rPr lang="en-US" dirty="0"/>
            </a:br>
            <a:r>
              <a:rPr lang="en-US" dirty="0"/>
              <a:t>synchronization primitives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how OS ensures information persists despite power outages, crashes, and failures </a:t>
            </a:r>
            <a:endParaRPr lang="en-US" dirty="0">
              <a:solidFill>
                <a:srgbClr val="C0504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open-ended programming projects </a:t>
            </a:r>
            <a:br>
              <a:rPr lang="en-US" dirty="0"/>
            </a:br>
            <a:r>
              <a:rPr lang="en-US" dirty="0"/>
              <a:t>(alone and w/ partner)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existing system calls and add functionality to a simplified OS 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C383A-4A62-634B-B8C4-40FBBD283D76}"/>
              </a:ext>
            </a:extLst>
          </p:cNvPr>
          <p:cNvSpPr/>
          <p:nvPr/>
        </p:nvSpPr>
        <p:spPr>
          <a:xfrm>
            <a:off x="3197860" y="1383047"/>
            <a:ext cx="1170940" cy="2921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F51DA-8C7C-A64E-BAFD-5AC2F27D93CF}"/>
              </a:ext>
            </a:extLst>
          </p:cNvPr>
          <p:cNvSpPr/>
          <p:nvPr/>
        </p:nvSpPr>
        <p:spPr>
          <a:xfrm>
            <a:off x="1244600" y="1675147"/>
            <a:ext cx="1393190" cy="2921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4F74A-1034-7648-B9EC-B648927EC857}"/>
              </a:ext>
            </a:extLst>
          </p:cNvPr>
          <p:cNvSpPr/>
          <p:nvPr/>
        </p:nvSpPr>
        <p:spPr>
          <a:xfrm>
            <a:off x="812800" y="2698824"/>
            <a:ext cx="1824990" cy="32431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08432-F820-B449-8AA5-0D7880B04D24}"/>
              </a:ext>
            </a:extLst>
          </p:cNvPr>
          <p:cNvSpPr/>
          <p:nvPr/>
        </p:nvSpPr>
        <p:spPr>
          <a:xfrm>
            <a:off x="5552258" y="3023134"/>
            <a:ext cx="850900" cy="32431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3" y="1120864"/>
            <a:ext cx="1546860" cy="1546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485" y="3188408"/>
            <a:ext cx="1397934" cy="16584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83" y="3198406"/>
            <a:ext cx="2255000" cy="1648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583" y="885736"/>
            <a:ext cx="2384009" cy="2074088"/>
          </a:xfrm>
          <a:prstGeom prst="rect">
            <a:avLst/>
          </a:prstGeom>
        </p:spPr>
      </p:pic>
      <p:pic>
        <p:nvPicPr>
          <p:cNvPr id="1026" name="Picture 2" descr="Android OS">
            <a:extLst>
              <a:ext uri="{FF2B5EF4-FFF2-40B4-BE49-F238E27FC236}">
                <a16:creationId xmlns:a16="http://schemas.microsoft.com/office/drawing/2014/main" id="{1849CFA1-6579-444A-B03B-53F49723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52" y="989512"/>
            <a:ext cx="2705545" cy="14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 Store">
            <a:extLst>
              <a:ext uri="{FF2B5EF4-FFF2-40B4-BE49-F238E27FC236}">
                <a16:creationId xmlns:a16="http://schemas.microsoft.com/office/drawing/2014/main" id="{2AE88AD9-DC10-2042-9DEF-D0B7EA18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680" y="325357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52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43075" y="1051560"/>
            <a:ext cx="32766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000" dirty="0">
              <a:latin typeface="Gill Sans MT"/>
              <a:ea typeface="+mn-ea"/>
              <a:cs typeface="Gill Sans MT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43075" y="3566160"/>
            <a:ext cx="32766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000" dirty="0">
              <a:latin typeface="Gill Sans MT"/>
              <a:ea typeface="+mn-ea"/>
              <a:cs typeface="Gill Sans M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43075" y="2655570"/>
            <a:ext cx="32766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i="1" dirty="0">
                <a:solidFill>
                  <a:schemeClr val="bg2"/>
                </a:solidFill>
                <a:latin typeface="Gill Sans MT"/>
                <a:ea typeface="+mn-ea"/>
                <a:cs typeface="Gill Sans MT"/>
              </a:rPr>
              <a:t>Operating System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43075" y="1813620"/>
            <a:ext cx="32766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000" dirty="0">
              <a:latin typeface="Gill Sans MT"/>
              <a:ea typeface="+mn-ea"/>
              <a:cs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0026" y="1175355"/>
            <a:ext cx="1600200" cy="4001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Gill Sans MT"/>
                <a:cs typeface="Gill Sans MT"/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525" y="1957070"/>
            <a:ext cx="1456549" cy="4001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Gill Sans MT"/>
                <a:cs typeface="Gill Sans MT"/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9370" y="3692604"/>
            <a:ext cx="1222736" cy="4001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Gill Sans MT"/>
                <a:ea typeface="+mn-ea"/>
                <a:cs typeface="Gill Sans MT"/>
              </a:rPr>
              <a:t>Hardware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17" y="3293110"/>
            <a:ext cx="945667" cy="1106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378" y="1575465"/>
            <a:ext cx="888606" cy="888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94" y="1575465"/>
            <a:ext cx="905419" cy="9054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7259" t="23111" r="6223" b="21778"/>
          <a:stretch/>
        </p:blipFill>
        <p:spPr>
          <a:xfrm>
            <a:off x="6683195" y="1605984"/>
            <a:ext cx="1371600" cy="873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962" y="3094274"/>
            <a:ext cx="1697228" cy="13055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081" y="3221990"/>
            <a:ext cx="1550353" cy="11823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286" y="4643892"/>
            <a:ext cx="7425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SzPct val="90000"/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DD743-9B8C-284B-BB1A-2BB2697F965D}"/>
              </a:ext>
            </a:extLst>
          </p:cNvPr>
          <p:cNvSpPr/>
          <p:nvPr/>
        </p:nvSpPr>
        <p:spPr>
          <a:xfrm>
            <a:off x="1649370" y="1234440"/>
            <a:ext cx="1331704" cy="29259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D4E20-6284-7442-A9EE-C3A5D8B33B94}"/>
              </a:ext>
            </a:extLst>
          </p:cNvPr>
          <p:cNvSpPr/>
          <p:nvPr/>
        </p:nvSpPr>
        <p:spPr>
          <a:xfrm>
            <a:off x="1524524" y="2005496"/>
            <a:ext cx="1456549" cy="35168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93F67-D730-2245-9620-580D04A00D41}"/>
              </a:ext>
            </a:extLst>
          </p:cNvPr>
          <p:cNvSpPr/>
          <p:nvPr/>
        </p:nvSpPr>
        <p:spPr>
          <a:xfrm>
            <a:off x="1567109" y="3747054"/>
            <a:ext cx="1503117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59C9463-857C-464A-9621-29FD2DFC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OS Definition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5981D5-5279-DA42-8F8D-76A3CD09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73" y="4570995"/>
            <a:ext cx="8229600" cy="38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charset="-128"/>
              </a:rPr>
              <a:t>Software that converts hardware into a useful form for applications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1DE4D-FF19-BA43-8B55-1EB5ACA26BFC}"/>
              </a:ext>
            </a:extLst>
          </p:cNvPr>
          <p:cNvSpPr/>
          <p:nvPr/>
        </p:nvSpPr>
        <p:spPr>
          <a:xfrm>
            <a:off x="643075" y="4588982"/>
            <a:ext cx="7706359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does OS provide: Role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Abstraction</a:t>
            </a:r>
            <a:r>
              <a:rPr lang="en-US" sz="2000" dirty="0"/>
              <a:t>:  Provide standard library or interface for </a:t>
            </a:r>
            <a:r>
              <a:rPr lang="en-US" sz="2000" b="1" dirty="0"/>
              <a:t>resources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a </a:t>
            </a:r>
            <a:r>
              <a:rPr lang="en-US" sz="2000" b="1" dirty="0"/>
              <a:t>resource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	Anything valuable (e.g., CPU, memory, disk)</a:t>
            </a:r>
          </a:p>
          <a:p>
            <a:pPr marL="0" indent="0">
              <a:buNone/>
            </a:pPr>
            <a:r>
              <a:rPr lang="en-US" sz="2000" dirty="0"/>
              <a:t>	What abstraction does modern OS typically provide?</a:t>
            </a:r>
          </a:p>
          <a:p>
            <a:pPr marL="0" indent="0">
              <a:buNone/>
            </a:pPr>
            <a:r>
              <a:rPr lang="en-US" sz="2000" dirty="0"/>
              <a:t>		CPU:  process and/or thread</a:t>
            </a:r>
          </a:p>
          <a:p>
            <a:pPr marL="0" indent="0">
              <a:buNone/>
            </a:pPr>
            <a:r>
              <a:rPr lang="en-US" sz="2000" dirty="0"/>
              <a:t>		Memory: address space</a:t>
            </a:r>
          </a:p>
          <a:p>
            <a:pPr marL="0" indent="0">
              <a:buNone/>
            </a:pPr>
            <a:r>
              <a:rPr lang="en-US" sz="2000" dirty="0"/>
              <a:t>		Disk:  files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602F2-1E2B-7E48-8F9B-59428156650A}"/>
              </a:ext>
            </a:extLst>
          </p:cNvPr>
          <p:cNvSpPr/>
          <p:nvPr/>
        </p:nvSpPr>
        <p:spPr>
          <a:xfrm>
            <a:off x="457200" y="1214341"/>
            <a:ext cx="1409700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DAF0-E809-2345-A555-3ED974B42851}"/>
              </a:ext>
            </a:extLst>
          </p:cNvPr>
          <p:cNvSpPr/>
          <p:nvPr/>
        </p:nvSpPr>
        <p:spPr>
          <a:xfrm>
            <a:off x="977987" y="2399307"/>
            <a:ext cx="4610014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B7674-D344-C442-88D5-DB3F28C8630B}"/>
              </a:ext>
            </a:extLst>
          </p:cNvPr>
          <p:cNvSpPr/>
          <p:nvPr/>
        </p:nvSpPr>
        <p:spPr>
          <a:xfrm>
            <a:off x="2114637" y="3011901"/>
            <a:ext cx="2336713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62F8-7426-E345-9C09-A298032CFCC0}"/>
              </a:ext>
            </a:extLst>
          </p:cNvPr>
          <p:cNvSpPr/>
          <p:nvPr/>
        </p:nvSpPr>
        <p:spPr>
          <a:xfrm>
            <a:off x="2438487" y="3431980"/>
            <a:ext cx="2222415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BBF3A-DDAA-624F-B4DD-FBDA888DB8E8}"/>
              </a:ext>
            </a:extLst>
          </p:cNvPr>
          <p:cNvSpPr/>
          <p:nvPr/>
        </p:nvSpPr>
        <p:spPr>
          <a:xfrm>
            <a:off x="2032087" y="3803262"/>
            <a:ext cx="2222415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should OS provide Abstractions?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9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Advantages of OS providing abstraction?</a:t>
            </a:r>
          </a:p>
          <a:p>
            <a:pPr marL="0" indent="0">
              <a:buNone/>
            </a:pPr>
            <a:r>
              <a:rPr lang="en-US" sz="2000" dirty="0"/>
              <a:t>	Provide </a:t>
            </a:r>
            <a:r>
              <a:rPr lang="en-US" sz="2000" dirty="0">
                <a:solidFill>
                  <a:srgbClr val="C0504D"/>
                </a:solidFill>
              </a:rPr>
              <a:t>higher-level or more useful </a:t>
            </a:r>
            <a:r>
              <a:rPr lang="en-US" sz="2000" dirty="0"/>
              <a:t>functionality than raw device</a:t>
            </a:r>
          </a:p>
          <a:p>
            <a:pPr marL="0" indent="0">
              <a:buNone/>
            </a:pPr>
            <a:r>
              <a:rPr lang="en-US" sz="2000" dirty="0"/>
              <a:t>	Allow applications to </a:t>
            </a:r>
            <a:r>
              <a:rPr lang="en-US" sz="2000" dirty="0">
                <a:solidFill>
                  <a:srgbClr val="C0504D"/>
                </a:solidFill>
              </a:rPr>
              <a:t>reuse</a:t>
            </a:r>
            <a:r>
              <a:rPr lang="en-US" sz="2000" dirty="0"/>
              <a:t> common facilities</a:t>
            </a:r>
          </a:p>
          <a:p>
            <a:pPr marL="0" indent="0">
              <a:buNone/>
            </a:pPr>
            <a:r>
              <a:rPr lang="en-US" sz="2000" dirty="0"/>
              <a:t>	Make different devices </a:t>
            </a:r>
            <a:r>
              <a:rPr lang="en-US" sz="2000" dirty="0">
                <a:solidFill>
                  <a:schemeClr val="accent2"/>
                </a:solidFill>
              </a:rPr>
              <a:t>look the same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Challenges</a:t>
            </a:r>
          </a:p>
          <a:p>
            <a:pPr marL="0" indent="0">
              <a:buNone/>
            </a:pPr>
            <a:r>
              <a:rPr lang="en-US" sz="2000" dirty="0"/>
              <a:t>	What are the correct abstractions?</a:t>
            </a:r>
          </a:p>
          <a:p>
            <a:pPr marL="0" indent="0">
              <a:buNone/>
            </a:pPr>
            <a:r>
              <a:rPr lang="en-US" sz="2000" dirty="0"/>
              <a:t>	How much of hardware should be exposed?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6AB12-66DB-B84E-B375-8CFC7CA0F7D3}"/>
              </a:ext>
            </a:extLst>
          </p:cNvPr>
          <p:cNvSpPr/>
          <p:nvPr/>
        </p:nvSpPr>
        <p:spPr>
          <a:xfrm>
            <a:off x="1815461" y="1589509"/>
            <a:ext cx="4114713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2DB10-28F4-8B41-BACF-3D294F7207E0}"/>
              </a:ext>
            </a:extLst>
          </p:cNvPr>
          <p:cNvSpPr/>
          <p:nvPr/>
        </p:nvSpPr>
        <p:spPr>
          <a:xfrm>
            <a:off x="3243305" y="1956285"/>
            <a:ext cx="2489113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A1CBC-F2F4-7B40-A85E-D8EBC6A59AB9}"/>
              </a:ext>
            </a:extLst>
          </p:cNvPr>
          <p:cNvSpPr/>
          <p:nvPr/>
        </p:nvSpPr>
        <p:spPr>
          <a:xfrm>
            <a:off x="3327443" y="2323061"/>
            <a:ext cx="2489113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does OS provide: Role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</a:rPr>
              <a:t>Resource management</a:t>
            </a:r>
            <a:r>
              <a:rPr lang="en-US" sz="2000" dirty="0"/>
              <a:t> – Share resources well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sharing?</a:t>
            </a:r>
          </a:p>
          <a:p>
            <a:pPr marL="0" indent="0">
              <a:buNone/>
            </a:pPr>
            <a:r>
              <a:rPr lang="en-US" sz="2000" dirty="0"/>
              <a:t>	Multiple users of the system</a:t>
            </a:r>
          </a:p>
          <a:p>
            <a:pPr marL="0" indent="0">
              <a:buNone/>
            </a:pPr>
            <a:r>
              <a:rPr lang="en-US" sz="2000" dirty="0"/>
              <a:t>	Multiple applications run by same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89455-E2E3-5A42-834B-04FA0E1BFCCD}"/>
              </a:ext>
            </a:extLst>
          </p:cNvPr>
          <p:cNvSpPr/>
          <p:nvPr/>
        </p:nvSpPr>
        <p:spPr>
          <a:xfrm>
            <a:off x="457200" y="1200150"/>
            <a:ext cx="4927600" cy="42544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1EE59-9ECF-4E40-BCDC-C285A1EA47B6}"/>
              </a:ext>
            </a:extLst>
          </p:cNvPr>
          <p:cNvSpPr txBox="1"/>
          <p:nvPr/>
        </p:nvSpPr>
        <p:spPr>
          <a:xfrm>
            <a:off x="595086" y="1200151"/>
            <a:ext cx="7866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Year PhD Student (Graduating this summer)</a:t>
            </a:r>
          </a:p>
          <a:p>
            <a:r>
              <a:rPr lang="en-US" dirty="0"/>
              <a:t>Advisors – </a:t>
            </a:r>
            <a:r>
              <a:rPr lang="en-US" dirty="0" err="1"/>
              <a:t>Remzi</a:t>
            </a:r>
            <a:r>
              <a:rPr lang="en-US" dirty="0"/>
              <a:t> </a:t>
            </a:r>
            <a:r>
              <a:rPr lang="en-US" dirty="0" err="1"/>
              <a:t>Arpaci-Dusseau</a:t>
            </a:r>
            <a:r>
              <a:rPr lang="en-US" dirty="0"/>
              <a:t> &amp; Andrea </a:t>
            </a:r>
            <a:r>
              <a:rPr lang="en-US" dirty="0" err="1"/>
              <a:t>Arpaci-Dusseau</a:t>
            </a:r>
            <a:endParaRPr lang="en-US" dirty="0"/>
          </a:p>
          <a:p>
            <a:r>
              <a:rPr lang="en-US" dirty="0"/>
              <a:t>Research Area – Operating Systems, Storage, Concurrency &amp; Security</a:t>
            </a:r>
          </a:p>
          <a:p>
            <a:r>
              <a:rPr lang="en-US" dirty="0"/>
              <a:t>Thesis: Process Synchronization as a resource in Concurrent Systems</a:t>
            </a:r>
          </a:p>
          <a:p>
            <a:endParaRPr lang="en-US" dirty="0"/>
          </a:p>
          <a:p>
            <a:r>
              <a:rPr lang="en-US" dirty="0"/>
              <a:t>Teaching for the first time (preparing for being a Professor)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 the nuances of teaching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Share the knowledge with others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Teaching Philosophy – Use teaching as a tool to build future</a:t>
            </a:r>
          </a:p>
        </p:txBody>
      </p:sp>
    </p:spTree>
    <p:extLst>
      <p:ext uri="{BB962C8B-B14F-4D97-AF65-F5344CB8AC3E}">
        <p14:creationId xmlns:p14="http://schemas.microsoft.com/office/powerpoint/2010/main" val="112985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915400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should OS Manage Resources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Advantages of OS providing resource management?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504D"/>
                </a:solidFill>
              </a:rPr>
              <a:t>Protect</a:t>
            </a:r>
            <a:r>
              <a:rPr lang="en-US" sz="2000" dirty="0"/>
              <a:t> applications from one another at a common layer</a:t>
            </a:r>
          </a:p>
          <a:p>
            <a:pPr marL="0" indent="0">
              <a:buNone/>
            </a:pPr>
            <a:r>
              <a:rPr lang="en-US" sz="2000" dirty="0"/>
              <a:t>	Provide </a:t>
            </a:r>
            <a:r>
              <a:rPr lang="en-US" sz="2000" dirty="0">
                <a:solidFill>
                  <a:srgbClr val="C0504D"/>
                </a:solidFill>
              </a:rPr>
              <a:t>efficient access </a:t>
            </a:r>
            <a:r>
              <a:rPr lang="en-US" sz="2000" dirty="0"/>
              <a:t>to resources (cost, time, energy)</a:t>
            </a:r>
          </a:p>
          <a:p>
            <a:pPr marL="0" indent="0">
              <a:buNone/>
            </a:pPr>
            <a:r>
              <a:rPr lang="en-US" sz="2000" dirty="0"/>
              <a:t>	Provide </a:t>
            </a:r>
            <a:r>
              <a:rPr lang="en-US" sz="2000" dirty="0">
                <a:solidFill>
                  <a:srgbClr val="C0504D"/>
                </a:solidFill>
              </a:rPr>
              <a:t>fair access </a:t>
            </a:r>
            <a:r>
              <a:rPr lang="en-US" sz="2000" dirty="0"/>
              <a:t>to resources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Challenges</a:t>
            </a:r>
          </a:p>
          <a:p>
            <a:pPr marL="0" indent="0">
              <a:buNone/>
            </a:pPr>
            <a:r>
              <a:rPr lang="en-US" sz="2000" dirty="0"/>
              <a:t>	What are the correct </a:t>
            </a:r>
            <a:r>
              <a:rPr lang="en-US" sz="2000" dirty="0">
                <a:solidFill>
                  <a:srgbClr val="C0504D"/>
                </a:solidFill>
              </a:rPr>
              <a:t>policies</a:t>
            </a:r>
            <a:r>
              <a:rPr lang="en-US" sz="2000" dirty="0"/>
              <a:t>? (which? when?)</a:t>
            </a:r>
          </a:p>
          <a:p>
            <a:pPr marL="0" indent="0">
              <a:buNone/>
            </a:pPr>
            <a:r>
              <a:rPr lang="en-US" sz="2000" dirty="0"/>
              <a:t>	What are the correct </a:t>
            </a:r>
            <a:r>
              <a:rPr lang="en-US" sz="2000" dirty="0">
                <a:solidFill>
                  <a:srgbClr val="C0504D"/>
                </a:solidFill>
              </a:rPr>
              <a:t>mechanisms</a:t>
            </a:r>
            <a:r>
              <a:rPr lang="en-US" sz="2000" dirty="0"/>
              <a:t>? (how?)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D43B8-8E6A-6F45-95F6-A2B7B69CECDA}"/>
              </a:ext>
            </a:extLst>
          </p:cNvPr>
          <p:cNvSpPr/>
          <p:nvPr/>
        </p:nvSpPr>
        <p:spPr>
          <a:xfrm>
            <a:off x="952543" y="1587154"/>
            <a:ext cx="2082757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679E5-3811-9E48-877B-02B455D978F8}"/>
              </a:ext>
            </a:extLst>
          </p:cNvPr>
          <p:cNvSpPr/>
          <p:nvPr/>
        </p:nvSpPr>
        <p:spPr>
          <a:xfrm>
            <a:off x="1822471" y="2016098"/>
            <a:ext cx="1555729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CE954-AA60-9B4B-A166-DAB02A5DC778}"/>
              </a:ext>
            </a:extLst>
          </p:cNvPr>
          <p:cNvSpPr/>
          <p:nvPr/>
        </p:nvSpPr>
        <p:spPr>
          <a:xfrm>
            <a:off x="1822471" y="2389185"/>
            <a:ext cx="1073129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44323-266C-AD42-9391-84DC01433CA8}"/>
              </a:ext>
            </a:extLst>
          </p:cNvPr>
          <p:cNvSpPr/>
          <p:nvPr/>
        </p:nvSpPr>
        <p:spPr>
          <a:xfrm>
            <a:off x="4191043" y="3441354"/>
            <a:ext cx="2082757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1FDA1-8E35-CF44-9570-144F9F1074B9}"/>
              </a:ext>
            </a:extLst>
          </p:cNvPr>
          <p:cNvSpPr/>
          <p:nvPr/>
        </p:nvSpPr>
        <p:spPr>
          <a:xfrm>
            <a:off x="4660943" y="3800580"/>
            <a:ext cx="2082757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Summary: OS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200151"/>
            <a:ext cx="88519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roles </a:t>
            </a:r>
          </a:p>
          <a:p>
            <a:pPr marL="0" indent="0">
              <a:buNone/>
            </a:pPr>
            <a:r>
              <a:rPr lang="en-US" dirty="0"/>
              <a:t>	- Abstraction</a:t>
            </a:r>
          </a:p>
          <a:p>
            <a:pPr marL="0" indent="0">
              <a:buNone/>
            </a:pPr>
            <a:r>
              <a:rPr lang="en-US" dirty="0"/>
              <a:t>	- Resource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layer between applications and hardware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Number of design, implementation challenges</a:t>
            </a:r>
          </a:p>
        </p:txBody>
      </p:sp>
    </p:spTree>
    <p:extLst>
      <p:ext uri="{BB962C8B-B14F-4D97-AF65-F5344CB8AC3E}">
        <p14:creationId xmlns:p14="http://schemas.microsoft.com/office/powerpoint/2010/main" val="311844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A8F1-78EE-D741-803A-2C4F61A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1D9A-4F0B-8A4C-A378-C31ECE98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form a unique community </a:t>
            </a:r>
          </a:p>
          <a:p>
            <a:r>
              <a:rPr lang="en-US" dirty="0"/>
              <a:t>Get to know your classmates</a:t>
            </a:r>
          </a:p>
          <a:p>
            <a:r>
              <a:rPr lang="en-US" dirty="0"/>
              <a:t>Introduce yourself to people around you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year are you in school?</a:t>
            </a:r>
          </a:p>
          <a:p>
            <a:pPr lvl="1"/>
            <a:r>
              <a:rPr lang="en-US" dirty="0"/>
              <a:t>What other classes are you taking?</a:t>
            </a:r>
          </a:p>
          <a:p>
            <a:pPr lvl="1"/>
            <a:r>
              <a:rPr lang="en-US" dirty="0"/>
              <a:t>Have you already taken any that they are – if so, advice?</a:t>
            </a:r>
          </a:p>
        </p:txBody>
      </p:sp>
    </p:spTree>
    <p:extLst>
      <p:ext uri="{BB962C8B-B14F-4D97-AF65-F5344CB8AC3E}">
        <p14:creationId xmlns:p14="http://schemas.microsoft.com/office/powerpoint/2010/main" val="138103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080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Operating Systems: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Three Easy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20" y="1749028"/>
            <a:ext cx="3413760" cy="339447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1. Virtualization</a:t>
            </a:r>
          </a:p>
          <a:p>
            <a:pPr marL="0" indent="0"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dirty="0"/>
              <a:t>2. Concurrency</a:t>
            </a:r>
          </a:p>
          <a:p>
            <a:pPr marL="0" indent="0"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dirty="0"/>
              <a:t>3. Persistence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each application believe it has each </a:t>
            </a:r>
            <a:r>
              <a:rPr lang="en-US" dirty="0">
                <a:solidFill>
                  <a:srgbClr val="C0504D"/>
                </a:solidFill>
              </a:rPr>
              <a:t>resource to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Demo:  Virtualize CPU and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BD912-341B-2F45-8DEE-0FC40EA771B6}"/>
              </a:ext>
            </a:extLst>
          </p:cNvPr>
          <p:cNvSpPr/>
          <p:nvPr/>
        </p:nvSpPr>
        <p:spPr>
          <a:xfrm>
            <a:off x="4267243" y="1295054"/>
            <a:ext cx="3657557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95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Events occur “simultaneously” and may interact with one another</a:t>
            </a:r>
          </a:p>
          <a:p>
            <a:pPr marL="0" indent="0">
              <a:buNone/>
            </a:pPr>
            <a:r>
              <a:rPr lang="en-US" sz="2000" dirty="0"/>
              <a:t>	Reading and updating a variable in memory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Need to</a:t>
            </a:r>
          </a:p>
          <a:p>
            <a:pPr marL="0" indent="0">
              <a:buNone/>
            </a:pPr>
            <a:r>
              <a:rPr lang="en-US" sz="2000" dirty="0"/>
              <a:t>	Hide concurrency from independent processes</a:t>
            </a:r>
          </a:p>
          <a:p>
            <a:pPr marL="0" indent="0">
              <a:buNone/>
            </a:pPr>
            <a:r>
              <a:rPr lang="en-US" sz="2000" dirty="0"/>
              <a:t>	Manage concurrency with interacting processes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Provide synchronization primitives for interacting processes to use </a:t>
            </a:r>
            <a:br>
              <a:rPr lang="en-US" sz="2000" dirty="0"/>
            </a:br>
            <a:r>
              <a:rPr lang="en-US" sz="2000" dirty="0"/>
              <a:t>(locks, semaphores, condition variables,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Demo: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83A5C9-9633-B945-92F9-910A4F939B65}"/>
              </a:ext>
            </a:extLst>
          </p:cNvPr>
          <p:cNvSpPr/>
          <p:nvPr/>
        </p:nvSpPr>
        <p:spPr>
          <a:xfrm>
            <a:off x="3556949" y="2399307"/>
            <a:ext cx="1130257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3DECC-CCCF-474B-8274-1C5D727D3132}"/>
              </a:ext>
            </a:extLst>
          </p:cNvPr>
          <p:cNvSpPr/>
          <p:nvPr/>
        </p:nvSpPr>
        <p:spPr>
          <a:xfrm>
            <a:off x="4312578" y="2943700"/>
            <a:ext cx="1023351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Lifetime of data is longer than lifetime of any one process</a:t>
            </a:r>
          </a:p>
          <a:p>
            <a:pPr marL="0" indent="0">
              <a:buNone/>
            </a:pPr>
            <a:r>
              <a:rPr lang="en-US" sz="2000" dirty="0"/>
              <a:t>Machine may lose power or crash unexpectedly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Issues:</a:t>
            </a:r>
          </a:p>
          <a:p>
            <a:pPr marL="0" indent="0">
              <a:buNone/>
            </a:pPr>
            <a:r>
              <a:rPr lang="en-US" sz="2000" dirty="0"/>
              <a:t>	High-level abstractions:  Files, directories (folders), links</a:t>
            </a:r>
          </a:p>
          <a:p>
            <a:pPr marL="0" indent="0">
              <a:buNone/>
            </a:pPr>
            <a:r>
              <a:rPr lang="en-US" sz="2000" dirty="0"/>
              <a:t>	Crash consistency: Correctness with unexpected failures</a:t>
            </a:r>
          </a:p>
          <a:p>
            <a:pPr marL="0" indent="0">
              <a:buNone/>
            </a:pPr>
            <a:r>
              <a:rPr lang="en-US" sz="2000" dirty="0"/>
              <a:t>	Performance: disks are very slow!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Demo: Persistence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5FB59-E2F3-C94D-8DED-553BB53218E3}"/>
              </a:ext>
            </a:extLst>
          </p:cNvPr>
          <p:cNvSpPr/>
          <p:nvPr/>
        </p:nvSpPr>
        <p:spPr>
          <a:xfrm>
            <a:off x="457200" y="1200151"/>
            <a:ext cx="2667000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78056-CAAE-D84F-B990-861D33BC5172}"/>
              </a:ext>
            </a:extLst>
          </p:cNvPr>
          <p:cNvSpPr/>
          <p:nvPr/>
        </p:nvSpPr>
        <p:spPr>
          <a:xfrm>
            <a:off x="3467100" y="2724944"/>
            <a:ext cx="3340100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1438B-9F16-964C-B392-AB7A63D5C5C2}"/>
              </a:ext>
            </a:extLst>
          </p:cNvPr>
          <p:cNvSpPr/>
          <p:nvPr/>
        </p:nvSpPr>
        <p:spPr>
          <a:xfrm>
            <a:off x="3009900" y="3038875"/>
            <a:ext cx="3797300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699EF-880E-8B47-9E38-4A80F2E1ABEC}"/>
              </a:ext>
            </a:extLst>
          </p:cNvPr>
          <p:cNvSpPr/>
          <p:nvPr/>
        </p:nvSpPr>
        <p:spPr>
          <a:xfrm>
            <a:off x="2413000" y="3456392"/>
            <a:ext cx="3797300" cy="34488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Virtualization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Concurrency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Persistence</a:t>
            </a:r>
          </a:p>
          <a:p>
            <a:pPr marL="0" indent="0">
              <a:buNone/>
            </a:pPr>
            <a:r>
              <a:rPr lang="en-US" dirty="0"/>
              <a:t>Advanced Topics</a:t>
            </a:r>
          </a:p>
          <a:p>
            <a:pPr marL="0" indent="0">
              <a:buNone/>
            </a:pPr>
            <a:r>
              <a:rPr lang="en-US" dirty="0"/>
              <a:t>	Other Storage Devices: Flash-based SSDs </a:t>
            </a:r>
          </a:p>
          <a:p>
            <a:pPr marL="0" indent="0">
              <a:buNone/>
            </a:pPr>
            <a:r>
              <a:rPr lang="en-US" dirty="0"/>
              <a:t>	Network and Distributed File Systems (NFS + AFS)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1606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Operating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1) Build, modify, or administer an operating system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Fun and challenging to understand large, complex, concurrent systems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Behavior of OS impacts applications and every other layer of system</a:t>
            </a:r>
          </a:p>
          <a:p>
            <a:pPr lvl="1"/>
            <a:r>
              <a:rPr lang="en-US" sz="2000" dirty="0"/>
              <a:t>	Understand and tune workload performance</a:t>
            </a:r>
          </a:p>
          <a:p>
            <a:pPr lvl="1"/>
            <a:r>
              <a:rPr lang="en-US" sz="2000" dirty="0"/>
              <a:t>	Apply knowledge across many layers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47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Check out Canvas pages and Piazza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Project 0 available – Complete it ASAP (no grading)</a:t>
            </a:r>
          </a:p>
          <a:p>
            <a:pPr marL="0" indent="0">
              <a:buNone/>
            </a:pPr>
            <a:r>
              <a:rPr lang="en-US" sz="2000" dirty="0"/>
              <a:t>Project 1 available now</a:t>
            </a:r>
          </a:p>
          <a:p>
            <a:pPr marL="0" indent="0">
              <a:buNone/>
            </a:pPr>
            <a:r>
              <a:rPr lang="en-US" sz="2000" dirty="0"/>
              <a:t>	More details in discussion on Wednesday</a:t>
            </a:r>
          </a:p>
          <a:p>
            <a:pPr marL="0" indent="0">
              <a:buNone/>
            </a:pPr>
            <a:r>
              <a:rPr lang="en-US" sz="2000" dirty="0"/>
              <a:t>	Due soon…</a:t>
            </a:r>
          </a:p>
          <a:p>
            <a:pPr marL="0" indent="0">
              <a:buNone/>
            </a:pPr>
            <a:r>
              <a:rPr lang="en-US" sz="2000" dirty="0"/>
              <a:t>	Office hours of TAs and Peer Mentors start Wednesday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Welcome to CS 537!</a:t>
            </a:r>
          </a:p>
        </p:txBody>
      </p:sp>
    </p:spTree>
    <p:extLst>
      <p:ext uri="{BB962C8B-B14F-4D97-AF65-F5344CB8AC3E}">
        <p14:creationId xmlns:p14="http://schemas.microsoft.com/office/powerpoint/2010/main" val="90640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(contd..)?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1EE59-9ECF-4E40-BCDC-C285A1EA47B6}"/>
              </a:ext>
            </a:extLst>
          </p:cNvPr>
          <p:cNvSpPr txBox="1"/>
          <p:nvPr/>
        </p:nvSpPr>
        <p:spPr>
          <a:xfrm>
            <a:off x="595086" y="1200151"/>
            <a:ext cx="7866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to Grad School: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Spent 9 years writing Operating System and File System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written by me executes thousands of times every second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Bank transactions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Car production – BMW, Daimler Chrysler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Movie production - Avatar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Large </a:t>
            </a:r>
            <a:r>
              <a:rPr lang="en-US" dirty="0" err="1"/>
              <a:t>Hedron</a:t>
            </a:r>
            <a:r>
              <a:rPr lang="en-US" dirty="0"/>
              <a:t> Collider and many more…. </a:t>
            </a:r>
          </a:p>
        </p:txBody>
      </p:sp>
    </p:spTree>
    <p:extLst>
      <p:ext uri="{BB962C8B-B14F-4D97-AF65-F5344CB8AC3E}">
        <p14:creationId xmlns:p14="http://schemas.microsoft.com/office/powerpoint/2010/main" val="7249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4294"/>
            <a:ext cx="8229600" cy="97864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Yuvraj or </a:t>
            </a:r>
            <a:r>
              <a:rPr lang="en-US" dirty="0" err="1"/>
              <a:t>Yuvi</a:t>
            </a:r>
            <a:r>
              <a:rPr lang="en-US" dirty="0"/>
              <a:t> or UV (but not IR)</a:t>
            </a:r>
          </a:p>
          <a:p>
            <a:pPr marL="0" indent="0" algn="ctr">
              <a:buNone/>
            </a:pPr>
            <a:r>
              <a:rPr lang="en-US" dirty="0"/>
              <a:t>Please do not address me as Professor/Prof.  Yuvraj</a:t>
            </a:r>
          </a:p>
        </p:txBody>
      </p:sp>
    </p:spTree>
    <p:extLst>
      <p:ext uri="{BB962C8B-B14F-4D97-AF65-F5344CB8AC3E}">
        <p14:creationId xmlns:p14="http://schemas.microsoft.com/office/powerpoint/2010/main" val="12762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What will you do in this course?</a:t>
            </a:r>
          </a:p>
          <a:p>
            <a:pPr marL="857250" lvl="1" indent="-457200"/>
            <a:r>
              <a:rPr lang="en-US" b="1" dirty="0"/>
              <a:t>How will you be successful?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an operating system and why do we need one?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7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FE89-D8A8-714C-A0B9-2CE556BC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Attend Lectures + Take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EA8C-2119-D84D-A2A2-3DAB79D2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3873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Cover conceptual ideas </a:t>
            </a:r>
          </a:p>
          <a:p>
            <a:pPr marL="0" indent="0">
              <a:buNone/>
            </a:pPr>
            <a:r>
              <a:rPr lang="en-US" dirty="0"/>
              <a:t>Attendance and “participation” highly encouraged - </a:t>
            </a:r>
            <a:r>
              <a:rPr lang="en-US" dirty="0">
                <a:solidFill>
                  <a:srgbClr val="FF0000"/>
                </a:solidFill>
              </a:rPr>
              <a:t>10% of final grade</a:t>
            </a:r>
          </a:p>
          <a:p>
            <a:pPr lvl="1"/>
            <a:r>
              <a:rPr lang="en-US" dirty="0"/>
              <a:t>Synchronous course</a:t>
            </a:r>
          </a:p>
          <a:p>
            <a:pPr lvl="1"/>
            <a:r>
              <a:rPr lang="en-US" dirty="0"/>
              <a:t>Many zoom polls – Use for attendance</a:t>
            </a:r>
          </a:p>
          <a:p>
            <a:pPr lvl="2"/>
            <a:r>
              <a:rPr lang="en-US" dirty="0"/>
              <a:t>Check your understanding</a:t>
            </a:r>
          </a:p>
          <a:p>
            <a:pPr lvl="2"/>
            <a:r>
              <a:rPr lang="en-US" dirty="0"/>
              <a:t>Realtime feedback - Alters what I talk about!</a:t>
            </a:r>
          </a:p>
          <a:p>
            <a:pPr lvl="1"/>
            <a:r>
              <a:rPr lang="en-US" dirty="0"/>
              <a:t>Lecture Notes available ahead of time</a:t>
            </a:r>
          </a:p>
          <a:p>
            <a:pPr lvl="2"/>
            <a:r>
              <a:rPr lang="en-US" dirty="0"/>
              <a:t>Annotate; not complete, expect you to fill in details</a:t>
            </a:r>
          </a:p>
          <a:p>
            <a:pPr marL="0" indent="0">
              <a:buNone/>
            </a:pPr>
            <a:r>
              <a:rPr lang="en-US" dirty="0"/>
              <a:t>However, lectures will be recorded and available</a:t>
            </a:r>
          </a:p>
          <a:p>
            <a:pPr lvl="1"/>
            <a:r>
              <a:rPr lang="en-US" dirty="0"/>
              <a:t>Additional lectures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324536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2) Read the Textbook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12" b="612"/>
          <a:stretch>
            <a:fillRect/>
          </a:stretch>
        </p:blipFill>
        <p:spPr>
          <a:xfrm>
            <a:off x="115143" y="1061085"/>
            <a:ext cx="8913713" cy="3868420"/>
          </a:xfrm>
        </p:spPr>
      </p:pic>
      <p:sp>
        <p:nvSpPr>
          <p:cNvPr id="6" name="Explosion 1 5"/>
          <p:cNvSpPr/>
          <p:nvPr/>
        </p:nvSpPr>
        <p:spPr>
          <a:xfrm>
            <a:off x="457200" y="213995"/>
            <a:ext cx="1341120" cy="128651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87347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Start Projects Promptly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351"/>
            <a:ext cx="8454571" cy="38087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</a:rPr>
              <a:t>Projects (50% of final grade)</a:t>
            </a:r>
          </a:p>
          <a:p>
            <a:pPr marL="0" indent="0">
              <a:buNone/>
            </a:pPr>
            <a:r>
              <a:rPr lang="en-US" sz="1900" dirty="0"/>
              <a:t>Seven programming projects done on CS Linux labs</a:t>
            </a:r>
          </a:p>
          <a:p>
            <a:pPr lvl="1"/>
            <a:r>
              <a:rPr lang="en-US" sz="1900" dirty="0"/>
              <a:t>All in C</a:t>
            </a:r>
          </a:p>
          <a:p>
            <a:pPr lvl="1"/>
            <a:r>
              <a:rPr lang="en-US" sz="1900" dirty="0"/>
              <a:t>Some use xv6 – toy OS</a:t>
            </a:r>
          </a:p>
          <a:p>
            <a:pPr lvl="2"/>
            <a:r>
              <a:rPr lang="en-US" sz="1900" dirty="0"/>
              <a:t>Gain hands-on experience, Build your own OS system calls!</a:t>
            </a:r>
          </a:p>
          <a:p>
            <a:pPr marL="0" indent="0">
              <a:buNone/>
            </a:pPr>
            <a:r>
              <a:rPr lang="en-US" sz="1900" dirty="0"/>
              <a:t>Take significant amount of time (about 2 weeks each)</a:t>
            </a:r>
          </a:p>
          <a:p>
            <a:pPr lvl="1"/>
            <a:r>
              <a:rPr lang="en-US" sz="1900" dirty="0"/>
              <a:t>Specifications are longer than you may be used to</a:t>
            </a:r>
          </a:p>
          <a:p>
            <a:pPr lvl="1"/>
            <a:r>
              <a:rPr lang="en-US" sz="1900" dirty="0"/>
              <a:t>Provide test cases; grade based on how many you pass</a:t>
            </a:r>
          </a:p>
          <a:p>
            <a:pPr lvl="1"/>
            <a:r>
              <a:rPr lang="en-US" sz="2000" dirty="0"/>
              <a:t>3 slip days to use throughout semester</a:t>
            </a:r>
          </a:p>
          <a:p>
            <a:pPr marL="0" indent="0">
              <a:buNone/>
            </a:pPr>
            <a:r>
              <a:rPr lang="en-US" sz="2000" dirty="0"/>
              <a:t>First 2 work on alone</a:t>
            </a:r>
          </a:p>
          <a:p>
            <a:pPr lvl="1"/>
            <a:r>
              <a:rPr lang="en-US" sz="2000" dirty="0"/>
              <a:t>	Last 3 with one project partner (can change)</a:t>
            </a:r>
          </a:p>
          <a:p>
            <a:pPr lvl="2"/>
            <a:r>
              <a:rPr lang="en-US" sz="1600" dirty="0"/>
              <a:t>	Someone you know or we are happy to match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174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Don’t Cheat: 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996950"/>
            <a:ext cx="8686800" cy="414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is OK to:</a:t>
            </a:r>
          </a:p>
          <a:p>
            <a:pPr marL="0" indent="0">
              <a:buNone/>
            </a:pPr>
            <a:r>
              <a:rPr lang="en-US" sz="2000" dirty="0"/>
              <a:t>	- discuss project or specification in general terms (when to return an error?)  </a:t>
            </a:r>
          </a:p>
          <a:p>
            <a:pPr marL="0" indent="0">
              <a:buNone/>
            </a:pPr>
            <a:r>
              <a:rPr lang="en-US" sz="2000" dirty="0"/>
              <a:t>	- discuss how different library routines/system calls work</a:t>
            </a:r>
          </a:p>
          <a:p>
            <a:pPr marL="0" indent="0">
              <a:buNone/>
            </a:pPr>
            <a:r>
              <a:rPr lang="en-US" sz="2000" dirty="0"/>
              <a:t>	- ask peer mentors, TAs, and professor for help</a:t>
            </a:r>
          </a:p>
          <a:p>
            <a:pPr marL="0" indent="0">
              <a:buNone/>
            </a:pPr>
            <a:r>
              <a:rPr lang="en-US" sz="2000" dirty="0"/>
              <a:t>It is NOT OK to:</a:t>
            </a:r>
          </a:p>
          <a:p>
            <a:pPr marL="0" indent="0">
              <a:buNone/>
            </a:pPr>
            <a:r>
              <a:rPr lang="en-US" sz="2000" dirty="0"/>
              <a:t>	- use code samples for similar problems you may find on-line</a:t>
            </a:r>
          </a:p>
          <a:p>
            <a:pPr marL="0" indent="0">
              <a:buNone/>
            </a:pPr>
            <a:r>
              <a:rPr lang="en-US" sz="2000" dirty="0"/>
              <a:t>	- bug someone else for a lot of help </a:t>
            </a:r>
          </a:p>
          <a:p>
            <a:pPr marL="0" indent="0">
              <a:buNone/>
            </a:pPr>
            <a:r>
              <a:rPr lang="en-US" sz="2000" dirty="0"/>
              <a:t>	- share your code directly with other people/project groups</a:t>
            </a:r>
          </a:p>
          <a:p>
            <a:pPr marL="0" indent="0">
              <a:buNone/>
            </a:pPr>
            <a:r>
              <a:rPr lang="en-US" sz="2000" dirty="0"/>
              <a:t>	- post your code in a public place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We will run tools to check for similar code across individuals</a:t>
            </a:r>
          </a:p>
        </p:txBody>
      </p:sp>
    </p:spTree>
    <p:extLst>
      <p:ext uri="{BB962C8B-B14F-4D97-AF65-F5344CB8AC3E}">
        <p14:creationId xmlns:p14="http://schemas.microsoft.com/office/powerpoint/2010/main" val="249398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18768</TotalTime>
  <Words>1354</Words>
  <Application>Microsoft Macintosh PowerPoint</Application>
  <PresentationFormat>On-screen Show (16:9)</PresentationFormat>
  <Paragraphs>244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Gill Sans MT</vt:lpstr>
      <vt:lpstr>Office Theme</vt:lpstr>
      <vt:lpstr>CS 537:  INTRO TO OPERATING SYSTEMS</vt:lpstr>
      <vt:lpstr>Who am I?</vt:lpstr>
      <vt:lpstr>Who am I (contd..)?</vt:lpstr>
      <vt:lpstr>Call Me </vt:lpstr>
      <vt:lpstr>Today’s Agenda</vt:lpstr>
      <vt:lpstr>1) Attend Lectures + Take Notes</vt:lpstr>
      <vt:lpstr>2) Read the Textbook</vt:lpstr>
      <vt:lpstr>3) Start Projects Promptly</vt:lpstr>
      <vt:lpstr>4) Don’t Cheat: Academic Integrity</vt:lpstr>
      <vt:lpstr>5) Attend Discussion Sections</vt:lpstr>
      <vt:lpstr>6) Review Material for Exams</vt:lpstr>
      <vt:lpstr>7) Ask for Additional Help</vt:lpstr>
      <vt:lpstr>Today’s Agenda</vt:lpstr>
      <vt:lpstr>Learning Outcomes</vt:lpstr>
      <vt:lpstr>Examples</vt:lpstr>
      <vt:lpstr>OS Definition</vt:lpstr>
      <vt:lpstr>What does OS provide: Role #1</vt:lpstr>
      <vt:lpstr>Why should OS provide Abstractions?</vt:lpstr>
      <vt:lpstr>What does OS provide: Role #2</vt:lpstr>
      <vt:lpstr>Why should OS Manage Resources?</vt:lpstr>
      <vt:lpstr>Summary: OS Roles</vt:lpstr>
      <vt:lpstr>Break Time?</vt:lpstr>
      <vt:lpstr>Operating Systems: Three Easy Pieces</vt:lpstr>
      <vt:lpstr>1) Virtualization</vt:lpstr>
      <vt:lpstr>2) Concurrency</vt:lpstr>
      <vt:lpstr>3) Persistence</vt:lpstr>
      <vt:lpstr>4) Advanced Topics</vt:lpstr>
      <vt:lpstr>Why Study Operating Systems?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User</cp:lastModifiedBy>
  <cp:revision>452</cp:revision>
  <cp:lastPrinted>2021-01-26T02:18:46Z</cp:lastPrinted>
  <dcterms:created xsi:type="dcterms:W3CDTF">2010-04-12T23:12:02Z</dcterms:created>
  <dcterms:modified xsi:type="dcterms:W3CDTF">2021-05-25T02:12:30Z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