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59" r:id="rId6"/>
    <p:sldId id="265" r:id="rId7"/>
    <p:sldId id="267" r:id="rId8"/>
    <p:sldId id="266" r:id="rId9"/>
    <p:sldId id="264" r:id="rId10"/>
    <p:sldId id="262" r:id="rId11"/>
    <p:sldId id="268" r:id="rId12"/>
    <p:sldId id="261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um Präsentieren" id="{F3BB8BC4-37EE-44A2-81E1-6F4789DC8126}">
          <p14:sldIdLst>
            <p14:sldId id="256"/>
            <p14:sldId id="257"/>
            <p14:sldId id="258"/>
            <p14:sldId id="269"/>
            <p14:sldId id="259"/>
          </p14:sldIdLst>
        </p14:section>
        <p14:section name="Implementierungsideen" id="{B8B8A8E4-BE6F-4B95-A4B6-25F43A854D59}">
          <p14:sldIdLst>
            <p14:sldId id="265"/>
            <p14:sldId id="267"/>
            <p14:sldId id="266"/>
            <p14:sldId id="264"/>
            <p14:sldId id="262"/>
            <p14:sldId id="268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466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83477-F8AE-4519-A010-21E13A7710C3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C53C4-807E-44CF-81D3-E23A3FD9CB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8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Bildquelle</a:t>
            </a:r>
            <a:r>
              <a:rPr lang="en-GB" dirty="0"/>
              <a:t> </a:t>
            </a:r>
          </a:p>
          <a:p>
            <a:r>
              <a:rPr lang="en-GB" dirty="0"/>
              <a:t>https://spielwaren-kroemer.de/de/hasbro-gaming/45642-hasbro-4-gewinnt-hasbro-5010993721788-5010993721788.html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C53C4-807E-44CF-81D3-E23A3FD9CB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7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Textquelle</a:t>
            </a:r>
            <a:r>
              <a:rPr lang="en-GB" dirty="0"/>
              <a:t>: https://www.4-gewinnt.de/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C53C4-807E-44CF-81D3-E23A3FD9CB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80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C53C4-807E-44CF-81D3-E23A3FD9CB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C53C4-807E-44CF-81D3-E23A3FD9CB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0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C53C4-807E-44CF-81D3-E23A3FD9CB9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77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C53C4-807E-44CF-81D3-E23A3FD9CB9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6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9876AA"/>
                </a:solidFill>
                <a:effectLst/>
              </a:rPr>
              <a:t>cellSize</a:t>
            </a:r>
            <a:r>
              <a:rPr lang="de-DE" dirty="0">
                <a:solidFill>
                  <a:srgbClr val="9876AA"/>
                </a:solidFill>
                <a:effectLst/>
              </a:rPr>
              <a:t> </a:t>
            </a:r>
            <a:r>
              <a:rPr lang="de-DE" dirty="0"/>
              <a:t>= </a:t>
            </a:r>
            <a:r>
              <a:rPr lang="de-DE" dirty="0">
                <a:solidFill>
                  <a:srgbClr val="6897BB"/>
                </a:solidFill>
                <a:effectLst/>
              </a:rPr>
              <a:t>50</a:t>
            </a:r>
          </a:p>
          <a:p>
            <a:r>
              <a:rPr lang="de-DE" dirty="0" err="1">
                <a:solidFill>
                  <a:srgbClr val="CC7832"/>
                </a:solidFill>
                <a:effectLst/>
              </a:rPr>
              <a:t>int</a:t>
            </a:r>
            <a:r>
              <a:rPr lang="de-DE" dirty="0">
                <a:solidFill>
                  <a:srgbClr val="CC7832"/>
                </a:solidFill>
                <a:effectLst/>
              </a:rPr>
              <a:t> </a:t>
            </a:r>
            <a:r>
              <a:rPr lang="de-DE" dirty="0" err="1">
                <a:solidFill>
                  <a:srgbClr val="9876AA"/>
                </a:solidFill>
                <a:effectLst/>
              </a:rPr>
              <a:t>cols</a:t>
            </a:r>
            <a:r>
              <a:rPr lang="de-DE" dirty="0">
                <a:solidFill>
                  <a:srgbClr val="9876AA"/>
                </a:solidFill>
                <a:effectLst/>
              </a:rPr>
              <a:t> </a:t>
            </a:r>
            <a:r>
              <a:rPr lang="de-DE" dirty="0"/>
              <a:t>= </a:t>
            </a:r>
            <a:r>
              <a:rPr lang="de-DE" dirty="0">
                <a:solidFill>
                  <a:srgbClr val="6897BB"/>
                </a:solidFill>
                <a:effectLst/>
              </a:rPr>
              <a:t>7</a:t>
            </a:r>
            <a:r>
              <a:rPr lang="de-DE" dirty="0">
                <a:solidFill>
                  <a:srgbClr val="CC7832"/>
                </a:solidFill>
                <a:effectLst/>
              </a:rPr>
              <a:t>;</a:t>
            </a:r>
            <a:br>
              <a:rPr lang="de-DE" dirty="0">
                <a:solidFill>
                  <a:srgbClr val="CC7832"/>
                </a:solidFill>
                <a:effectLst/>
              </a:rPr>
            </a:br>
            <a:r>
              <a:rPr lang="de-DE" dirty="0" err="1">
                <a:solidFill>
                  <a:srgbClr val="CC7832"/>
                </a:solidFill>
                <a:effectLst/>
              </a:rPr>
              <a:t>int</a:t>
            </a:r>
            <a:r>
              <a:rPr lang="de-DE" dirty="0">
                <a:solidFill>
                  <a:srgbClr val="CC7832"/>
                </a:solidFill>
                <a:effectLst/>
              </a:rPr>
              <a:t> </a:t>
            </a:r>
            <a:r>
              <a:rPr lang="de-DE" dirty="0" err="1">
                <a:solidFill>
                  <a:srgbClr val="9876AA"/>
                </a:solidFill>
                <a:effectLst/>
              </a:rPr>
              <a:t>colX</a:t>
            </a:r>
            <a:r>
              <a:rPr lang="de-DE" dirty="0">
                <a:solidFill>
                  <a:srgbClr val="9876AA"/>
                </a:solidFill>
                <a:effectLst/>
              </a:rPr>
              <a:t> </a:t>
            </a:r>
            <a:r>
              <a:rPr lang="de-DE" dirty="0"/>
              <a:t>= </a:t>
            </a:r>
            <a:r>
              <a:rPr lang="de-DE" dirty="0">
                <a:solidFill>
                  <a:srgbClr val="6897BB"/>
                </a:solidFill>
                <a:effectLst/>
              </a:rPr>
              <a:t>40</a:t>
            </a:r>
            <a:r>
              <a:rPr lang="de-DE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de-DE" dirty="0">
                <a:solidFill>
                  <a:srgbClr val="808080"/>
                </a:solidFill>
                <a:effectLst/>
              </a:rPr>
              <a:t>// Abstand zwischen Spalten</a:t>
            </a:r>
            <a:br>
              <a:rPr lang="de-DE" dirty="0">
                <a:solidFill>
                  <a:srgbClr val="808080"/>
                </a:solidFill>
                <a:effectLst/>
              </a:rPr>
            </a:br>
            <a:r>
              <a:rPr lang="de-DE" dirty="0" err="1">
                <a:solidFill>
                  <a:srgbClr val="9876AA"/>
                </a:solidFill>
                <a:effectLst/>
              </a:rPr>
              <a:t>colX</a:t>
            </a:r>
            <a:r>
              <a:rPr lang="de-DE" dirty="0">
                <a:solidFill>
                  <a:srgbClr val="9876AA"/>
                </a:solidFill>
                <a:effectLst/>
              </a:rPr>
              <a:t> </a:t>
            </a:r>
            <a:r>
              <a:rPr lang="de-DE" dirty="0"/>
              <a:t>+= </a:t>
            </a:r>
            <a:r>
              <a:rPr lang="de-DE" dirty="0">
                <a:solidFill>
                  <a:srgbClr val="9876AA"/>
                </a:solidFill>
                <a:effectLst/>
              </a:rPr>
              <a:t>cellSize</a:t>
            </a:r>
            <a:r>
              <a:rPr lang="de-DE" dirty="0"/>
              <a:t>+</a:t>
            </a:r>
            <a:r>
              <a:rPr lang="de-DE" dirty="0">
                <a:solidFill>
                  <a:srgbClr val="6897BB"/>
                </a:solidFill>
                <a:effectLst/>
              </a:rPr>
              <a:t>10</a:t>
            </a:r>
            <a:r>
              <a:rPr lang="de-DE" dirty="0">
                <a:solidFill>
                  <a:srgbClr val="CC7832"/>
                </a:solidFill>
                <a:effectLst/>
              </a:rPr>
              <a:t>;</a:t>
            </a:r>
          </a:p>
          <a:p>
            <a:r>
              <a:rPr lang="de-DE" dirty="0">
                <a:solidFill>
                  <a:srgbClr val="CC7832"/>
                </a:solidFill>
                <a:effectLst/>
              </a:rPr>
              <a:t> 40+ 10 = 50</a:t>
            </a:r>
          </a:p>
          <a:p>
            <a:endParaRPr lang="de-DE" dirty="0">
              <a:solidFill>
                <a:srgbClr val="CC7832"/>
              </a:solidFill>
              <a:effectLst/>
            </a:endParaRPr>
          </a:p>
          <a:p>
            <a:r>
              <a:rPr lang="de-DE" dirty="0" err="1">
                <a:solidFill>
                  <a:srgbClr val="CC7832"/>
                </a:solidFill>
                <a:effectLst/>
              </a:rPr>
              <a:t>for</a:t>
            </a:r>
            <a:r>
              <a:rPr lang="de-DE" dirty="0">
                <a:solidFill>
                  <a:srgbClr val="CC7832"/>
                </a:solidFill>
                <a:effectLst/>
              </a:rPr>
              <a:t> </a:t>
            </a:r>
            <a:r>
              <a:rPr lang="de-DE" dirty="0"/>
              <a:t>(</a:t>
            </a:r>
            <a:r>
              <a:rPr lang="de-DE" dirty="0" err="1">
                <a:solidFill>
                  <a:srgbClr val="CC7832"/>
                </a:solidFill>
                <a:effectLst/>
              </a:rPr>
              <a:t>int</a:t>
            </a:r>
            <a:r>
              <a:rPr lang="de-DE" dirty="0">
                <a:solidFill>
                  <a:srgbClr val="CC7832"/>
                </a:solidFill>
                <a:effectLst/>
              </a:rPr>
              <a:t> </a:t>
            </a:r>
            <a:r>
              <a:rPr lang="de-DE" dirty="0" err="1"/>
              <a:t>col</a:t>
            </a:r>
            <a:r>
              <a:rPr lang="de-DE" dirty="0"/>
              <a:t> = </a:t>
            </a:r>
            <a:r>
              <a:rPr lang="de-DE" dirty="0">
                <a:solidFill>
                  <a:srgbClr val="6897BB"/>
                </a:solidFill>
                <a:effectLst/>
              </a:rPr>
              <a:t>0</a:t>
            </a:r>
            <a:r>
              <a:rPr lang="de-DE" dirty="0">
                <a:solidFill>
                  <a:srgbClr val="CC7832"/>
                </a:solidFill>
                <a:effectLst/>
              </a:rPr>
              <a:t>; </a:t>
            </a:r>
            <a:r>
              <a:rPr lang="de-DE" dirty="0" err="1"/>
              <a:t>col</a:t>
            </a:r>
            <a:r>
              <a:rPr lang="de-DE" dirty="0"/>
              <a:t> &lt; </a:t>
            </a:r>
            <a:r>
              <a:rPr lang="de-DE" dirty="0" err="1">
                <a:solidFill>
                  <a:srgbClr val="9876AA"/>
                </a:solidFill>
                <a:effectLst/>
              </a:rPr>
              <a:t>grid</a:t>
            </a:r>
            <a:r>
              <a:rPr lang="de-DE" dirty="0"/>
              <a:t>[</a:t>
            </a:r>
            <a:r>
              <a:rPr lang="de-DE" dirty="0">
                <a:solidFill>
                  <a:srgbClr val="6897BB"/>
                </a:solidFill>
                <a:effectLst/>
              </a:rPr>
              <a:t>0</a:t>
            </a:r>
            <a:r>
              <a:rPr lang="de-DE" dirty="0"/>
              <a:t>].</a:t>
            </a:r>
            <a:r>
              <a:rPr lang="de-DE" dirty="0" err="1">
                <a:solidFill>
                  <a:srgbClr val="9876AA"/>
                </a:solidFill>
                <a:effectLst/>
              </a:rPr>
              <a:t>length</a:t>
            </a:r>
            <a:r>
              <a:rPr lang="de-DE" dirty="0">
                <a:solidFill>
                  <a:srgbClr val="CC7832"/>
                </a:solidFill>
                <a:effectLst/>
              </a:rPr>
              <a:t>; </a:t>
            </a:r>
            <a:r>
              <a:rPr lang="de-DE" dirty="0" err="1"/>
              <a:t>col</a:t>
            </a:r>
            <a:r>
              <a:rPr lang="de-DE" dirty="0"/>
              <a:t>++)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JButton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= </a:t>
            </a:r>
            <a:r>
              <a:rPr lang="de-DE" dirty="0" err="1">
                <a:solidFill>
                  <a:srgbClr val="CC7832"/>
                </a:solidFill>
                <a:effectLst/>
              </a:rPr>
              <a:t>new</a:t>
            </a:r>
            <a:r>
              <a:rPr lang="de-DE" dirty="0">
                <a:solidFill>
                  <a:srgbClr val="CC7832"/>
                </a:solidFill>
                <a:effectLst/>
              </a:rPr>
              <a:t> </a:t>
            </a:r>
            <a:r>
              <a:rPr lang="de-DE" dirty="0" err="1"/>
              <a:t>JButton</a:t>
            </a:r>
            <a:r>
              <a:rPr lang="de-DE" dirty="0"/>
              <a:t>(</a:t>
            </a:r>
            <a:r>
              <a:rPr lang="de-DE" dirty="0" err="1"/>
              <a:t>String.</a:t>
            </a:r>
            <a:r>
              <a:rPr lang="de-DE" i="1" dirty="0" err="1">
                <a:effectLst/>
              </a:rPr>
              <a:t>valueOf</a:t>
            </a:r>
            <a:r>
              <a:rPr lang="de-DE" dirty="0"/>
              <a:t>(col+</a:t>
            </a:r>
            <a:r>
              <a:rPr lang="de-DE" dirty="0">
                <a:solidFill>
                  <a:srgbClr val="6897BB"/>
                </a:solidFill>
                <a:effectLst/>
              </a:rPr>
              <a:t>1</a:t>
            </a:r>
            <a:r>
              <a:rPr lang="de-DE" dirty="0"/>
              <a:t>))</a:t>
            </a:r>
            <a:r>
              <a:rPr lang="de-DE" dirty="0">
                <a:solidFill>
                  <a:srgbClr val="CC7832"/>
                </a:solidFill>
                <a:effectLst/>
              </a:rPr>
              <a:t>;</a:t>
            </a:r>
            <a:br>
              <a:rPr lang="de-DE" dirty="0">
                <a:solidFill>
                  <a:srgbClr val="CC7832"/>
                </a:solidFill>
                <a:effectLst/>
              </a:rPr>
            </a:br>
            <a:r>
              <a:rPr lang="de-DE" dirty="0">
                <a:solidFill>
                  <a:srgbClr val="CC7832"/>
                </a:solidFill>
                <a:effectLst/>
              </a:rPr>
              <a:t>    </a:t>
            </a:r>
            <a:r>
              <a:rPr lang="de-DE" dirty="0" err="1"/>
              <a:t>add</a:t>
            </a:r>
            <a:r>
              <a:rPr lang="de-DE" dirty="0"/>
              <a:t>(</a:t>
            </a:r>
            <a:r>
              <a:rPr lang="de-DE" dirty="0" err="1"/>
              <a:t>button</a:t>
            </a:r>
            <a:r>
              <a:rPr lang="de-DE" dirty="0"/>
              <a:t>)</a:t>
            </a:r>
            <a:r>
              <a:rPr lang="de-DE" dirty="0">
                <a:solidFill>
                  <a:srgbClr val="CC7832"/>
                </a:solidFill>
                <a:effectLst/>
              </a:rPr>
              <a:t>;</a:t>
            </a:r>
            <a:endParaRPr lang="en-GB" dirty="0"/>
          </a:p>
          <a:p>
            <a:endParaRPr lang="en-GB" dirty="0"/>
          </a:p>
          <a:p>
            <a:r>
              <a:rPr lang="de-DE" dirty="0" err="1"/>
              <a:t>setLocationRelativeTo</a:t>
            </a:r>
            <a:r>
              <a:rPr lang="de-DE" dirty="0"/>
              <a:t>(null);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C53C4-807E-44CF-81D3-E23A3FD9CB9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6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61DD7-18E3-4E74-A891-3E19E4A67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667129-98D0-4DAE-9B85-7FCCEE61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67AE1-CB0C-44AC-AB8B-24BF8382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E0CF8-6681-4E44-8011-8411FCE9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7AFCA5-DD6C-45EF-A29B-63A143B0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0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38102-E298-418B-A86F-B94D18B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7B91A-8E52-4AE4-870B-BA7F1A2C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1867F-918F-49C3-8918-C5C24C38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54D621-5D75-4915-9B82-A75D2270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A14C0-D8E2-40B5-985A-1999D17E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0CD9B5-325A-47BF-BFB5-F62540085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B89D06-ED2E-4F50-BC36-570FB96A9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9552A-1BD7-49C0-9BDD-1830A2B7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8B9DB-BC2B-416A-9F67-79847CEC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74713-F311-4273-8D83-2A49CB16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1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C1350-6124-4DB6-88B3-4F0E2AE6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CFA417-7FF8-4831-B9C0-257D9FA8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4DAA1-2645-439F-8FCE-9684FF3E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5723C-697A-4F4B-9F1F-B735341F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3777D-BC07-4E71-8CDD-0AFC91B4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7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B0BC8-326B-43FA-863A-C11FE5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7ADF76-2483-4B6C-8D04-39DBE6EF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37C30-AB63-41FE-BD73-910FB03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D8985-7C21-459E-8906-DE4CC6DC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0A8A1-E4E5-4FFB-9D1B-9A72C9CA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0E7A3-88AA-4AD6-84EE-14E76B22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5FAFD0-2B1B-4F8B-9082-0F767E8E4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5B27F1-176D-4605-85D6-CE3B69401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8D3D29-9844-4FEE-AD11-B330BDB0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2A8DC6-B034-4FF5-AAE7-C038C750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8329D-139A-4F37-9435-9F88194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0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94ED8-971E-432D-A550-57A30F03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3668E-2BB8-4C0F-A9DA-0ACA729E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6F81C7-7150-4C40-B462-943C98EC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B82DFD-7A46-4D2C-A5E7-50601B76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9286C6-4309-4DC9-81E6-4B8902CC7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7FEE51-552A-477A-A7DF-BEB7AA43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B68E99-03DA-4565-8A1D-3FD68730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BD5F37-1C12-4104-9637-43E92D17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62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F3CD5-DF7D-41B3-A23E-ECCC32F2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AD50DD-F41D-4515-9693-2E90AB72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3F2FBB-9920-47A7-B68C-C5D33534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5FFD63-EE88-4248-BD3C-24E48702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3C200D-8E96-4991-9280-979C527D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6CBD0D-8F79-4B00-B360-D997160D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0AEC68-8064-4A67-8C38-566851B8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6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CC61F-8768-4F88-A509-C1A5871D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0A019-AA3B-4D30-A678-057150C6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AAA6D6-4292-410F-8DED-A2ED3A70A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D4B44E-5B49-4367-8179-AAE0A755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9BB88D-B1D1-470A-9954-1D03DD23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07C6CD-3D72-45C7-B43B-8F96A6E9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E8B4E-3C98-4719-A2AD-60BFDBAB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E9982B-5604-4E8E-AA98-2B6B6355A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08F831-4263-4804-8D92-2E9BAC95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4AA81-B306-478E-9795-F155BA1E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EBDD78-6B80-403E-80D8-02240CD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3AE7FD-70E2-440B-9990-36B5C88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70D63C-C490-4EDD-BD29-FEB1E55D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E13B5-63FF-476C-A570-47655E5E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946BF-2136-4888-B9DB-7E1B16E35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0FC1-4787-4ED5-BE46-F3DD969B2496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52389E-6558-4759-AA1F-DE233BB78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6FB0A5-19F8-4C6E-8CBB-511FBA2D4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8822-B61A-4ED2-8447-D684CAFDA7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6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9084061/connect-4-java-game-undo-button" TargetMode="External"/><Relationship Id="rId2" Type="http://schemas.openxmlformats.org/officeDocument/2006/relationships/hyperlink" Target="https://stackoverflow.com/questions/11530276/how-do-i-implement-a-simple-undo-redo-for-actions-in-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-vpvgfh-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15273B-CF90-4D13-94F2-36D3B00DE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dirty="0"/>
              <a:t>4 </a:t>
            </a:r>
            <a:r>
              <a:rPr lang="en-GB" dirty="0" err="1"/>
              <a:t>gewinnt</a:t>
            </a:r>
            <a:r>
              <a:rPr lang="en-GB" dirty="0"/>
              <a:t> / Connect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A3C683-807D-4B51-B5C8-2F2EBCA82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GB" dirty="0" err="1"/>
              <a:t>Übungsaufgabe</a:t>
            </a:r>
            <a:r>
              <a:rPr lang="en-GB" dirty="0"/>
              <a:t> </a:t>
            </a:r>
            <a:r>
              <a:rPr lang="en-GB" dirty="0" err="1"/>
              <a:t>Multimodale</a:t>
            </a:r>
            <a:r>
              <a:rPr lang="en-GB" dirty="0"/>
              <a:t> </a:t>
            </a:r>
            <a:r>
              <a:rPr lang="en-GB" dirty="0" err="1"/>
              <a:t>Benutzungsoberflächen</a:t>
            </a:r>
            <a:endParaRPr lang="en-GB" dirty="0"/>
          </a:p>
          <a:p>
            <a:endParaRPr lang="en-GB" dirty="0"/>
          </a:p>
          <a:p>
            <a:r>
              <a:rPr lang="en-GB" dirty="0"/>
              <a:t>Oliver Braun und Amira </a:t>
            </a:r>
            <a:r>
              <a:rPr lang="en-GB" dirty="0" err="1"/>
              <a:t>Materna</a:t>
            </a:r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fik 4" descr="https://spielwaren-kroemer.de/de/hasbro-gaming/45642-hasbro-4-gewinnt-hasbro-5010993721788-5010993721788.html&#10;">
            <a:extLst>
              <a:ext uri="{FF2B5EF4-FFF2-40B4-BE49-F238E27FC236}">
                <a16:creationId xmlns:a16="http://schemas.microsoft.com/office/drawing/2014/main" id="{57C7E2B1-8E34-4396-B778-DADD8722D1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C4456-5D67-415B-A725-31D16660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Exit Button </a:t>
            </a:r>
            <a:r>
              <a:rPr lang="en-GB" dirty="0" err="1"/>
              <a:t>erledigt</a:t>
            </a:r>
            <a:br>
              <a:rPr lang="en-GB" dirty="0"/>
            </a:br>
            <a:r>
              <a:rPr lang="en-GB" sz="1800" dirty="0"/>
              <a:t>https://github.com/phip1611/Tic-Tac-Toe-Java-Game/blob/master/src/de/phip1611/tictactoe/GUI.java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9192B-6A31-4D2E-A1D8-9339C2A5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40000" lnSpcReduction="20000"/>
          </a:bodyPr>
          <a:lstStyle/>
          <a:p>
            <a:r>
              <a:rPr lang="en-GB" dirty="0"/>
              <a:t> /**      * </a:t>
            </a:r>
            <a:r>
              <a:rPr lang="en-GB" dirty="0" err="1"/>
              <a:t>Setzt</a:t>
            </a:r>
            <a:r>
              <a:rPr lang="en-GB" dirty="0"/>
              <a:t> </a:t>
            </a: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wichtige</a:t>
            </a:r>
            <a:r>
              <a:rPr lang="en-GB" dirty="0"/>
              <a:t> Standard-Action-Listener,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     * </a:t>
            </a:r>
            <a:r>
              <a:rPr lang="en-GB" dirty="0" err="1"/>
              <a:t>Beenden</a:t>
            </a:r>
            <a:r>
              <a:rPr lang="en-GB" dirty="0"/>
              <a:t> des Programmes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Drücken</a:t>
            </a:r>
            <a:r>
              <a:rPr lang="en-GB" dirty="0"/>
              <a:t> des Exit-</a:t>
            </a:r>
            <a:r>
              <a:rPr lang="en-GB" dirty="0" err="1"/>
              <a:t>Knoppfes</a:t>
            </a:r>
            <a:r>
              <a:rPr lang="en-GB" dirty="0"/>
              <a:t>       */</a:t>
            </a:r>
          </a:p>
          <a:p>
            <a:r>
              <a:rPr lang="en-GB" dirty="0"/>
              <a:t>    private void </a:t>
            </a:r>
            <a:r>
              <a:rPr lang="en-GB" dirty="0" err="1"/>
              <a:t>setDefaultActionListeners</a:t>
            </a:r>
            <a:r>
              <a:rPr lang="en-GB" dirty="0"/>
              <a:t>() {</a:t>
            </a:r>
          </a:p>
          <a:p>
            <a:r>
              <a:rPr lang="en-GB" dirty="0"/>
              <a:t>        </a:t>
            </a:r>
            <a:r>
              <a:rPr lang="en-GB" dirty="0" err="1"/>
              <a:t>JButtons.EXIT.get</a:t>
            </a:r>
            <a:r>
              <a:rPr lang="en-GB" dirty="0"/>
              <a:t>().</a:t>
            </a:r>
            <a:r>
              <a:rPr lang="en-GB" dirty="0" err="1"/>
              <a:t>addActionListener</a:t>
            </a:r>
            <a:r>
              <a:rPr lang="en-GB" dirty="0"/>
              <a:t>(</a:t>
            </a:r>
          </a:p>
          <a:p>
            <a:r>
              <a:rPr lang="en-GB" dirty="0"/>
              <a:t>            new ActionListener() {</a:t>
            </a:r>
          </a:p>
          <a:p>
            <a:r>
              <a:rPr lang="en-GB" dirty="0"/>
              <a:t>                @Override</a:t>
            </a:r>
          </a:p>
          <a:p>
            <a:r>
              <a:rPr lang="en-GB" dirty="0"/>
              <a:t>                public void </a:t>
            </a:r>
            <a:r>
              <a:rPr lang="en-GB" dirty="0" err="1"/>
              <a:t>actionPerformed</a:t>
            </a:r>
            <a:r>
              <a:rPr lang="en-GB" dirty="0"/>
              <a:t>(</a:t>
            </a:r>
            <a:r>
              <a:rPr lang="en-GB" dirty="0" err="1"/>
              <a:t>ActionEvent</a:t>
            </a:r>
            <a:r>
              <a:rPr lang="en-GB" dirty="0"/>
              <a:t> e) {</a:t>
            </a:r>
          </a:p>
          <a:p>
            <a:r>
              <a:rPr lang="en-GB" dirty="0"/>
              <a:t>;</a:t>
            </a:r>
          </a:p>
          <a:p>
            <a:r>
              <a:rPr lang="en-GB" dirty="0"/>
              <a:t>                } </a:t>
            </a:r>
            <a:r>
              <a:rPr lang="en-GB" dirty="0" err="1">
                <a:highlight>
                  <a:srgbClr val="FFFF00"/>
                </a:highlight>
              </a:rPr>
              <a:t>System.exit</a:t>
            </a:r>
            <a:r>
              <a:rPr lang="en-GB" dirty="0">
                <a:highlight>
                  <a:srgbClr val="FFFF00"/>
                </a:highlight>
              </a:rPr>
              <a:t>(0)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);</a:t>
            </a:r>
          </a:p>
          <a:p>
            <a:endParaRPr lang="en-GB" dirty="0"/>
          </a:p>
          <a:p>
            <a:r>
              <a:rPr lang="en-GB" dirty="0"/>
              <a:t> /**        * </a:t>
            </a:r>
            <a:r>
              <a:rPr lang="en-GB" dirty="0" err="1"/>
              <a:t>Hält</a:t>
            </a:r>
            <a:r>
              <a:rPr lang="en-GB" dirty="0"/>
              <a:t> alle </a:t>
            </a:r>
            <a:r>
              <a:rPr lang="en-GB" dirty="0" err="1"/>
              <a:t>JButton-Grafik-Komponenten</a:t>
            </a:r>
            <a:r>
              <a:rPr lang="en-GB" dirty="0"/>
              <a:t> der </a:t>
            </a:r>
            <a:r>
              <a:rPr lang="en-GB" dirty="0" err="1"/>
              <a:t>Anwendung</a:t>
            </a:r>
            <a:r>
              <a:rPr lang="en-GB" dirty="0"/>
              <a:t>.        */</a:t>
            </a:r>
          </a:p>
          <a:p>
            <a:r>
              <a:rPr lang="en-GB" dirty="0"/>
              <a:t>    public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JButtons</a:t>
            </a:r>
            <a:r>
              <a:rPr lang="en-GB" dirty="0"/>
              <a:t> implements </a:t>
            </a:r>
            <a:r>
              <a:rPr lang="en-GB" dirty="0" err="1"/>
              <a:t>GUIComponent</a:t>
            </a:r>
            <a:r>
              <a:rPr lang="en-GB" dirty="0"/>
              <a:t> {</a:t>
            </a:r>
          </a:p>
          <a:p>
            <a:r>
              <a:rPr lang="en-GB" dirty="0"/>
              <a:t>        START,</a:t>
            </a:r>
          </a:p>
          <a:p>
            <a:r>
              <a:rPr lang="en-GB" dirty="0"/>
              <a:t>        EXIT,</a:t>
            </a:r>
          </a:p>
          <a:p>
            <a:r>
              <a:rPr lang="en-GB" dirty="0"/>
              <a:t>        RESET,</a:t>
            </a:r>
          </a:p>
          <a:p>
            <a:r>
              <a:rPr lang="en-GB" dirty="0"/>
              <a:t>private final </a:t>
            </a:r>
            <a:r>
              <a:rPr lang="en-GB" dirty="0" err="1"/>
              <a:t>JButton</a:t>
            </a:r>
            <a:r>
              <a:rPr lang="en-GB" dirty="0"/>
              <a:t> </a:t>
            </a:r>
            <a:r>
              <a:rPr lang="en-GB" dirty="0" err="1"/>
              <a:t>jbutton</a:t>
            </a:r>
            <a:r>
              <a:rPr lang="en-GB" dirty="0"/>
              <a:t> = new </a:t>
            </a:r>
            <a:r>
              <a:rPr lang="en-GB" dirty="0" err="1"/>
              <a:t>JButton</a:t>
            </a:r>
            <a:r>
              <a:rPr lang="en-GB" dirty="0"/>
              <a:t>();</a:t>
            </a:r>
          </a:p>
          <a:p>
            <a:r>
              <a:rPr lang="en-GB" dirty="0"/>
              <a:t>        private </a:t>
            </a:r>
            <a:r>
              <a:rPr lang="en-GB" dirty="0" err="1"/>
              <a:t>JButton</a:t>
            </a:r>
            <a:r>
              <a:rPr lang="en-GB" dirty="0"/>
              <a:t> get() {</a:t>
            </a:r>
          </a:p>
          <a:p>
            <a:r>
              <a:rPr lang="en-GB" dirty="0"/>
              <a:t>            return </a:t>
            </a:r>
            <a:r>
              <a:rPr lang="en-GB" dirty="0" err="1"/>
              <a:t>jbutton</a:t>
            </a:r>
            <a:r>
              <a:rPr lang="en-GB" dirty="0"/>
              <a:t>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87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41CD2-2CC1-4294-9A15-FA30C2E4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Button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63BD3-2D8F-48B9-B578-5897A5E5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parent.add</a:t>
            </a:r>
            <a:r>
              <a:rPr lang="en-GB" dirty="0"/>
              <a:t>(button);</a:t>
            </a:r>
          </a:p>
          <a:p>
            <a:r>
              <a:rPr lang="en-GB" dirty="0"/>
              <a:t>        </a:t>
            </a:r>
            <a:r>
              <a:rPr lang="en-GB" dirty="0" err="1"/>
              <a:t>parent.pack</a:t>
            </a:r>
            <a:r>
              <a:rPr lang="en-GB" dirty="0"/>
              <a:t>();</a:t>
            </a:r>
          </a:p>
          <a:p>
            <a:r>
              <a:rPr lang="en-GB" dirty="0"/>
              <a:t>        </a:t>
            </a:r>
            <a:r>
              <a:rPr lang="en-GB" dirty="0" err="1"/>
              <a:t>parent.setVisible</a:t>
            </a:r>
            <a:r>
              <a:rPr lang="en-GB" dirty="0"/>
              <a:t>(true);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button.addActionListener</a:t>
            </a:r>
            <a:r>
              <a:rPr lang="en-GB" dirty="0"/>
              <a:t>(new </a:t>
            </a:r>
            <a:r>
              <a:rPr lang="en-GB" dirty="0" err="1"/>
              <a:t>java.awt.event.ActionListener</a:t>
            </a:r>
            <a:r>
              <a:rPr lang="en-GB" dirty="0"/>
              <a:t>() {</a:t>
            </a:r>
          </a:p>
          <a:p>
            <a:r>
              <a:rPr lang="en-GB" dirty="0"/>
              <a:t>            @Override</a:t>
            </a:r>
          </a:p>
          <a:p>
            <a:r>
              <a:rPr lang="en-GB" dirty="0"/>
              <a:t>            public void </a:t>
            </a:r>
            <a:r>
              <a:rPr lang="en-GB" dirty="0" err="1"/>
              <a:t>actionPerformed</a:t>
            </a:r>
            <a:r>
              <a:rPr lang="en-GB" dirty="0"/>
              <a:t>(</a:t>
            </a:r>
            <a:r>
              <a:rPr lang="en-GB" dirty="0" err="1"/>
              <a:t>java.awt.event.ActionEvent</a:t>
            </a:r>
            <a:r>
              <a:rPr lang="en-GB" dirty="0"/>
              <a:t> </a:t>
            </a:r>
            <a:r>
              <a:rPr lang="en-GB" dirty="0" err="1"/>
              <a:t>evt</a:t>
            </a:r>
            <a:r>
              <a:rPr lang="en-GB" dirty="0"/>
              <a:t>) {</a:t>
            </a:r>
          </a:p>
          <a:p>
            <a:r>
              <a:rPr lang="en-GB" dirty="0"/>
              <a:t>                String name = </a:t>
            </a:r>
            <a:r>
              <a:rPr lang="en-GB" dirty="0" err="1"/>
              <a:t>JOptionPane.showInputDialog</a:t>
            </a:r>
            <a:r>
              <a:rPr lang="en-GB" dirty="0"/>
              <a:t>(parent,</a:t>
            </a:r>
          </a:p>
          <a:p>
            <a:r>
              <a:rPr lang="en-GB" dirty="0"/>
              <a:t>                        "What is your name?", null);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24622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91535-5B27-4B7A-BBDB-4741F3DD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Statischer</a:t>
            </a:r>
            <a:r>
              <a:rPr lang="en-GB" dirty="0"/>
              <a:t> </a:t>
            </a:r>
            <a:r>
              <a:rPr lang="en-GB" dirty="0" err="1"/>
              <a:t>Abstand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dynamische</a:t>
            </a:r>
            <a:r>
              <a:rPr lang="en-GB" dirty="0"/>
              <a:t> </a:t>
            </a:r>
            <a:r>
              <a:rPr lang="en-GB" dirty="0" err="1"/>
              <a:t>Breite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8E2B1-70F3-487F-94AD-042CF225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Box class defines a nested class, </a:t>
            </a:r>
            <a:r>
              <a:rPr lang="en-US" dirty="0" err="1"/>
              <a:t>Box.Filler</a:t>
            </a:r>
            <a:r>
              <a:rPr lang="en-US" dirty="0"/>
              <a:t>, that is a transparent component that paints nothing, and is used to provide space between other components. However, Filler is not actually invisible, because </a:t>
            </a:r>
            <a:r>
              <a:rPr lang="en-US" dirty="0" err="1"/>
              <a:t>setVisible</a:t>
            </a:r>
            <a:r>
              <a:rPr lang="en-US" dirty="0"/>
              <a:t>(false) is not invoked. The Box class provides convenience methods to help you create common kinds of filler. The following table gives details about creating invisible components with Box and </a:t>
            </a:r>
            <a:r>
              <a:rPr lang="en-US" dirty="0" err="1"/>
              <a:t>Box.Filler</a:t>
            </a:r>
            <a:r>
              <a:rPr lang="en-US" dirty="0"/>
              <a:t>.</a:t>
            </a:r>
          </a:p>
          <a:p>
            <a:r>
              <a:rPr lang="en-US" dirty="0"/>
              <a:t>Type 	Size Constraints 	How to Create</a:t>
            </a:r>
          </a:p>
          <a:p>
            <a:r>
              <a:rPr lang="en-US" b="1" dirty="0"/>
              <a:t>rigid area </a:t>
            </a:r>
            <a:r>
              <a:rPr lang="en-US" dirty="0"/>
              <a:t>	Three components with mixed X alignments and no maximum size</a:t>
            </a:r>
          </a:p>
          <a:p>
            <a:r>
              <a:rPr lang="en-US" dirty="0"/>
              <a:t>	</a:t>
            </a:r>
            <a:r>
              <a:rPr lang="en-US" dirty="0" err="1"/>
              <a:t>Box.createRigidArea</a:t>
            </a:r>
            <a:r>
              <a:rPr lang="en-US" dirty="0"/>
              <a:t>(size)</a:t>
            </a:r>
          </a:p>
          <a:p>
            <a:endParaRPr lang="en-US" dirty="0"/>
          </a:p>
          <a:p>
            <a:r>
              <a:rPr lang="en-US" dirty="0"/>
              <a:t>Use this when you want a fixed-size space between two components. For example, to put 5 pixels between two components in a left-to-right box, you can use this code:</a:t>
            </a:r>
          </a:p>
          <a:p>
            <a:r>
              <a:rPr lang="en-US" dirty="0" err="1"/>
              <a:t>container.add</a:t>
            </a:r>
            <a:r>
              <a:rPr lang="en-US" dirty="0"/>
              <a:t>(</a:t>
            </a:r>
            <a:r>
              <a:rPr lang="en-US" dirty="0" err="1"/>
              <a:t>firstComponent</a:t>
            </a:r>
            <a:r>
              <a:rPr lang="en-US" dirty="0"/>
              <a:t>);</a:t>
            </a:r>
          </a:p>
          <a:p>
            <a:r>
              <a:rPr lang="en-US" dirty="0" err="1"/>
              <a:t>container.add</a:t>
            </a:r>
            <a:r>
              <a:rPr lang="en-US" dirty="0"/>
              <a:t>(</a:t>
            </a:r>
            <a:r>
              <a:rPr lang="en-US" dirty="0" err="1"/>
              <a:t>Box.createRigidArea</a:t>
            </a:r>
            <a:r>
              <a:rPr lang="en-US" dirty="0"/>
              <a:t>(new Dimension(5,0)));</a:t>
            </a:r>
          </a:p>
          <a:p>
            <a:r>
              <a:rPr lang="en-US" dirty="0" err="1"/>
              <a:t>container.add</a:t>
            </a:r>
            <a:r>
              <a:rPr lang="en-US" dirty="0"/>
              <a:t>(</a:t>
            </a:r>
            <a:r>
              <a:rPr lang="en-US" dirty="0" err="1"/>
              <a:t>secondComponent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Constructors </a:t>
            </a:r>
            <a:r>
              <a:rPr lang="en-US" dirty="0" err="1">
                <a:sym typeface="Wingdings" panose="05000000000000000000" pitchFamily="2" charset="2"/>
              </a:rPr>
              <a:t>ganz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unten</a:t>
            </a:r>
            <a:r>
              <a:rPr lang="en-US" dirty="0">
                <a:sym typeface="Wingdings" panose="05000000000000000000" pitchFamily="2" charset="2"/>
              </a:rPr>
              <a:t> auf Websites </a:t>
            </a:r>
            <a:r>
              <a:rPr lang="en-GB" dirty="0"/>
              <a:t>https://docs.oracle.com/javase/tutorial/uiswing/layout/box.html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2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5A15C-8827-4F38-A8CA-EF0C0AB7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Undo Button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Verworfen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541BE-E063-47D4-AE45-D431CDB0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Zwar</a:t>
            </a:r>
            <a:r>
              <a:rPr lang="en-GB" dirty="0"/>
              <a:t> </a:t>
            </a:r>
            <a:r>
              <a:rPr lang="en-GB" dirty="0" err="1"/>
              <a:t>möglich</a:t>
            </a:r>
            <a:r>
              <a:rPr lang="en-GB" dirty="0"/>
              <a:t>, </a:t>
            </a:r>
            <a:r>
              <a:rPr lang="en-GB" dirty="0" err="1"/>
              <a:t>siehe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>
                <a:hlinkClick r:id="rId2"/>
              </a:rPr>
              <a:t>https://stackoverflow.com/questions/11530276/how-do-i-implement-a-simple-undo-redo-for-actions-in-java</a:t>
            </a:r>
            <a:endParaRPr lang="en-GB" dirty="0"/>
          </a:p>
          <a:p>
            <a:r>
              <a:rPr lang="en-GB" dirty="0">
                <a:hlinkClick r:id="rId3"/>
              </a:rPr>
              <a:t>https://stackoverflow.com/questions/19084061/connect-4-java-game-undo-button</a:t>
            </a:r>
            <a:endParaRPr lang="en-GB" dirty="0"/>
          </a:p>
          <a:p>
            <a:endParaRPr lang="en-GB" dirty="0"/>
          </a:p>
          <a:p>
            <a:r>
              <a:rPr lang="en-GB" dirty="0"/>
              <a:t>Aber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aufwendig</a:t>
            </a:r>
            <a:r>
              <a:rPr lang="en-GB" dirty="0"/>
              <a:t> und </a:t>
            </a:r>
            <a:r>
              <a:rPr lang="en-GB" dirty="0" err="1"/>
              <a:t>wahrscheinlich</a:t>
            </a:r>
            <a:r>
              <a:rPr lang="en-GB" dirty="0"/>
              <a:t> </a:t>
            </a:r>
            <a:r>
              <a:rPr lang="en-GB" dirty="0" err="1"/>
              <a:t>doch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so </a:t>
            </a:r>
            <a:r>
              <a:rPr lang="en-GB" dirty="0" err="1"/>
              <a:t>konform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Originalregeln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895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A6778-B040-46C2-BB4A-7E14CD37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Spielregeln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EAEC4-7136-432C-9B59-CDA84445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Beschreibung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200"/>
              <a:buFont typeface="Wingdings" panose="05000000000000000000" pitchFamily="2" charset="2"/>
              <a:buChar char=""/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klassische Brettspiel wird auf einem senkrecht stehenden hohlen Spielbrett gespielt, in das die Spieler 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abwechselnd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ihre Spielsteine fallen lassen.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200"/>
              <a:buFont typeface="Wingdings" panose="05000000000000000000" pitchFamily="2" charset="2"/>
              <a:buChar char=""/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Spielbrett besteht aus 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sieben Spalten (senkrecht) und sechs Reihen (waagrecht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200"/>
              <a:buFont typeface="Wingdings" panose="05000000000000000000" pitchFamily="2" charset="2"/>
              <a:buChar char=""/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Jeder Spieler besitzt 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gleichfarbige Spielsteine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200"/>
              <a:buFont typeface="Wingdings" panose="05000000000000000000" pitchFamily="2" charset="2"/>
              <a:buChar char=""/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Wenn ein Spieler einen Spielstein in eine Spalte fallen lässt, besetzt dieser den 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untersten freien Platz der Spalte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200"/>
              <a:buFont typeface="Wingdings" panose="05000000000000000000" pitchFamily="2" charset="2"/>
              <a:buChar char=""/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Gewinner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ist der Spieler, der es als erster schafft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vier seiner Spielsteine waagerecht, senkrecht oder diagonal in eine Linie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zu bringen. 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 Spiel endet 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unentschieden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wenn das Spielbrett komplett gefüllt ist, ohne dass ein Spieler gewonnen hat</a:t>
            </a:r>
          </a:p>
          <a:p>
            <a:r>
              <a:rPr lang="de-DE" sz="1800" dirty="0">
                <a:latin typeface="Times New Roman" panose="02020603050405020304" pitchFamily="18" charset="0"/>
              </a:rPr>
              <a:t>Überlegung weitere Spielmodi: Tetris 4 Gewinnt (Wenn untere Reihe voll, wird sie geleert), Blindes 4 Gewinnt (Das Spiel zeigt nicht die Farben der Spielsteine an, </a:t>
            </a:r>
            <a:r>
              <a:rPr lang="de-DE" sz="1800" dirty="0" err="1">
                <a:latin typeface="Times New Roman" panose="02020603050405020304" pitchFamily="18" charset="0"/>
              </a:rPr>
              <a:t>Memorisierung</a:t>
            </a:r>
            <a:r>
              <a:rPr lang="de-DE" sz="1800" dirty="0">
                <a:latin typeface="Times New Roman" panose="02020603050405020304" pitchFamily="18" charset="0"/>
              </a:rPr>
              <a:t>), Weitere Spalten/Reihen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6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BE1D02E-5A40-4F7F-A551-FD53485031EB}"/>
              </a:ext>
            </a:extLst>
          </p:cNvPr>
          <p:cNvSpPr/>
          <p:nvPr/>
        </p:nvSpPr>
        <p:spPr>
          <a:xfrm>
            <a:off x="1052326" y="1215684"/>
            <a:ext cx="9865884" cy="5277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EBEF47-0B4C-4C72-BB2F-8369B597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559"/>
          </a:xfrm>
        </p:spPr>
        <p:txBody>
          <a:bodyPr>
            <a:normAutofit/>
          </a:bodyPr>
          <a:lstStyle/>
          <a:p>
            <a:r>
              <a:rPr lang="en-GB" dirty="0" err="1"/>
              <a:t>Spielfeld</a:t>
            </a:r>
            <a:r>
              <a:rPr lang="en-GB" dirty="0"/>
              <a:t> Mock Up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05ED2D-3B28-4F6F-913C-4F19DFF5E4DF}"/>
              </a:ext>
            </a:extLst>
          </p:cNvPr>
          <p:cNvSpPr/>
          <p:nvPr/>
        </p:nvSpPr>
        <p:spPr>
          <a:xfrm>
            <a:off x="1615458" y="2012769"/>
            <a:ext cx="5308981" cy="430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F502095-91B5-49B0-A20E-273945369D38}"/>
              </a:ext>
            </a:extLst>
          </p:cNvPr>
          <p:cNvSpPr/>
          <p:nvPr/>
        </p:nvSpPr>
        <p:spPr>
          <a:xfrm>
            <a:off x="2504363" y="1482074"/>
            <a:ext cx="616052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BC0E45-0A56-4C30-A0AE-29718C729174}"/>
              </a:ext>
            </a:extLst>
          </p:cNvPr>
          <p:cNvSpPr/>
          <p:nvPr/>
        </p:nvSpPr>
        <p:spPr>
          <a:xfrm>
            <a:off x="3213133" y="1489524"/>
            <a:ext cx="616052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0558194-55CE-4A63-A517-66414DC913C5}"/>
              </a:ext>
            </a:extLst>
          </p:cNvPr>
          <p:cNvSpPr/>
          <p:nvPr/>
        </p:nvSpPr>
        <p:spPr>
          <a:xfrm>
            <a:off x="3932844" y="1488871"/>
            <a:ext cx="616052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832E8AA-ABF0-4429-9188-1429EB2DEE8C}"/>
              </a:ext>
            </a:extLst>
          </p:cNvPr>
          <p:cNvSpPr/>
          <p:nvPr/>
        </p:nvSpPr>
        <p:spPr>
          <a:xfrm>
            <a:off x="4667727" y="1482150"/>
            <a:ext cx="616052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6E54B4-0794-45F0-8721-198E33B66BB9}"/>
              </a:ext>
            </a:extLst>
          </p:cNvPr>
          <p:cNvSpPr/>
          <p:nvPr/>
        </p:nvSpPr>
        <p:spPr>
          <a:xfrm>
            <a:off x="5388709" y="1482150"/>
            <a:ext cx="616052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08D6B8F-FEBF-4DB6-A05F-F8B0AE952C47}"/>
              </a:ext>
            </a:extLst>
          </p:cNvPr>
          <p:cNvSpPr/>
          <p:nvPr/>
        </p:nvSpPr>
        <p:spPr>
          <a:xfrm>
            <a:off x="6109691" y="1482150"/>
            <a:ext cx="616052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664472C-019A-4164-B0DC-721FDF0F05D2}"/>
              </a:ext>
            </a:extLst>
          </p:cNvPr>
          <p:cNvSpPr/>
          <p:nvPr/>
        </p:nvSpPr>
        <p:spPr>
          <a:xfrm>
            <a:off x="7525158" y="2909726"/>
            <a:ext cx="1004171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ECEFF65-E67B-41A3-A4DA-2DBD6586830B}"/>
              </a:ext>
            </a:extLst>
          </p:cNvPr>
          <p:cNvSpPr/>
          <p:nvPr/>
        </p:nvSpPr>
        <p:spPr>
          <a:xfrm>
            <a:off x="7525158" y="3656576"/>
            <a:ext cx="1004171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Undo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467780-9C4A-49DB-9801-6A08619A14E1}"/>
              </a:ext>
            </a:extLst>
          </p:cNvPr>
          <p:cNvSpPr/>
          <p:nvPr/>
        </p:nvSpPr>
        <p:spPr>
          <a:xfrm>
            <a:off x="7538535" y="4356267"/>
            <a:ext cx="1004171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16FCF62-F05A-40C8-A9A9-DF7C46F8C613}"/>
              </a:ext>
            </a:extLst>
          </p:cNvPr>
          <p:cNvSpPr/>
          <p:nvPr/>
        </p:nvSpPr>
        <p:spPr>
          <a:xfrm>
            <a:off x="7538536" y="2162686"/>
            <a:ext cx="1004170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Help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01095A5-DCB9-4D43-8388-04205561F585}"/>
              </a:ext>
            </a:extLst>
          </p:cNvPr>
          <p:cNvSpPr/>
          <p:nvPr/>
        </p:nvSpPr>
        <p:spPr>
          <a:xfrm>
            <a:off x="1776993" y="209888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C1B6143-8AA5-4C0F-801E-A4606877F589}"/>
              </a:ext>
            </a:extLst>
          </p:cNvPr>
          <p:cNvSpPr/>
          <p:nvPr/>
        </p:nvSpPr>
        <p:spPr>
          <a:xfrm>
            <a:off x="5407026" y="4961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24C16BC-9EC0-4A53-8086-278EE2795049}"/>
              </a:ext>
            </a:extLst>
          </p:cNvPr>
          <p:cNvSpPr/>
          <p:nvPr/>
        </p:nvSpPr>
        <p:spPr>
          <a:xfrm>
            <a:off x="2508893" y="282721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2BBEF4A-4724-4808-9BC6-C588BE5A8C3C}"/>
              </a:ext>
            </a:extLst>
          </p:cNvPr>
          <p:cNvSpPr/>
          <p:nvPr/>
        </p:nvSpPr>
        <p:spPr>
          <a:xfrm>
            <a:off x="3223630" y="353912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77F9BA-E91B-469A-ABEA-777853BC6188}"/>
              </a:ext>
            </a:extLst>
          </p:cNvPr>
          <p:cNvSpPr/>
          <p:nvPr/>
        </p:nvSpPr>
        <p:spPr>
          <a:xfrm>
            <a:off x="4675184" y="4970243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F1565C8-D6EF-416D-8816-4B91924620B3}"/>
              </a:ext>
            </a:extLst>
          </p:cNvPr>
          <p:cNvSpPr/>
          <p:nvPr/>
        </p:nvSpPr>
        <p:spPr>
          <a:xfrm>
            <a:off x="2502106" y="3538602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BD83816-3448-40E1-B304-8D5C359A9973}"/>
              </a:ext>
            </a:extLst>
          </p:cNvPr>
          <p:cNvSpPr/>
          <p:nvPr/>
        </p:nvSpPr>
        <p:spPr>
          <a:xfrm>
            <a:off x="3943342" y="427015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2A764D6-15AA-42F4-8BA8-ECAD2692D2F1}"/>
              </a:ext>
            </a:extLst>
          </p:cNvPr>
          <p:cNvSpPr/>
          <p:nvPr/>
        </p:nvSpPr>
        <p:spPr>
          <a:xfrm>
            <a:off x="3223631" y="4259591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122AA54-A6F7-439F-A59D-00BAD37BFAA7}"/>
              </a:ext>
            </a:extLst>
          </p:cNvPr>
          <p:cNvSpPr/>
          <p:nvPr/>
        </p:nvSpPr>
        <p:spPr>
          <a:xfrm>
            <a:off x="3943342" y="497692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1DA913B-311F-43E9-AB19-9A091F7B1B29}"/>
              </a:ext>
            </a:extLst>
          </p:cNvPr>
          <p:cNvSpPr/>
          <p:nvPr/>
        </p:nvSpPr>
        <p:spPr>
          <a:xfrm>
            <a:off x="5399207" y="5694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745F395-ABBE-4410-B343-E7078FBB73EC}"/>
              </a:ext>
            </a:extLst>
          </p:cNvPr>
          <p:cNvSpPr/>
          <p:nvPr/>
        </p:nvSpPr>
        <p:spPr>
          <a:xfrm>
            <a:off x="4678225" y="5694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FF438D3-7037-4536-8F20-7EEFF2112EA4}"/>
              </a:ext>
            </a:extLst>
          </p:cNvPr>
          <p:cNvSpPr/>
          <p:nvPr/>
        </p:nvSpPr>
        <p:spPr>
          <a:xfrm>
            <a:off x="3932844" y="5694641"/>
            <a:ext cx="595055" cy="520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FE59401-45A6-4145-934B-CB1A3429B4A9}"/>
              </a:ext>
            </a:extLst>
          </p:cNvPr>
          <p:cNvSpPr/>
          <p:nvPr/>
        </p:nvSpPr>
        <p:spPr>
          <a:xfrm>
            <a:off x="3243520" y="497692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BA8CF5E-59BE-4762-B225-AD92B44F0A6B}"/>
              </a:ext>
            </a:extLst>
          </p:cNvPr>
          <p:cNvSpPr/>
          <p:nvPr/>
        </p:nvSpPr>
        <p:spPr>
          <a:xfrm>
            <a:off x="2489994" y="427015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E2F5-7C6C-494D-A6D5-0BDA6A30485D}"/>
              </a:ext>
            </a:extLst>
          </p:cNvPr>
          <p:cNvSpPr/>
          <p:nvPr/>
        </p:nvSpPr>
        <p:spPr>
          <a:xfrm>
            <a:off x="3248635" y="5694377"/>
            <a:ext cx="595055" cy="520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3921B80-995C-4CD0-8838-862692ABE37F}"/>
              </a:ext>
            </a:extLst>
          </p:cNvPr>
          <p:cNvSpPr/>
          <p:nvPr/>
        </p:nvSpPr>
        <p:spPr>
          <a:xfrm>
            <a:off x="2514861" y="4961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0A37F5B-A9BE-4EF4-BE99-4A5416CC1A5F}"/>
              </a:ext>
            </a:extLst>
          </p:cNvPr>
          <p:cNvSpPr/>
          <p:nvPr/>
        </p:nvSpPr>
        <p:spPr>
          <a:xfrm>
            <a:off x="2514861" y="569867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872FDD6-4A39-48CD-B5E9-CE7BFA0EC1AE}"/>
              </a:ext>
            </a:extLst>
          </p:cNvPr>
          <p:cNvSpPr/>
          <p:nvPr/>
        </p:nvSpPr>
        <p:spPr>
          <a:xfrm>
            <a:off x="1764648" y="282721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16E39E3-BCC9-4A3E-B60A-6498B7AECC45}"/>
              </a:ext>
            </a:extLst>
          </p:cNvPr>
          <p:cNvSpPr/>
          <p:nvPr/>
        </p:nvSpPr>
        <p:spPr>
          <a:xfrm>
            <a:off x="1776994" y="3538602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DB7DDF2-B225-4FD8-9BB7-B7F4A24A8915}"/>
              </a:ext>
            </a:extLst>
          </p:cNvPr>
          <p:cNvSpPr/>
          <p:nvPr/>
        </p:nvSpPr>
        <p:spPr>
          <a:xfrm>
            <a:off x="1776994" y="4259591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3571CDB-27E8-4235-B487-D01C5DCFC705}"/>
              </a:ext>
            </a:extLst>
          </p:cNvPr>
          <p:cNvSpPr/>
          <p:nvPr/>
        </p:nvSpPr>
        <p:spPr>
          <a:xfrm>
            <a:off x="1784265" y="4961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54364FA-04F3-4FAD-B1FF-9FD1254ADCE7}"/>
              </a:ext>
            </a:extLst>
          </p:cNvPr>
          <p:cNvSpPr/>
          <p:nvPr/>
        </p:nvSpPr>
        <p:spPr>
          <a:xfrm>
            <a:off x="1784266" y="569867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BCB5C49-3A50-4E52-8195-CC8EF038D9BD}"/>
              </a:ext>
            </a:extLst>
          </p:cNvPr>
          <p:cNvSpPr/>
          <p:nvPr/>
        </p:nvSpPr>
        <p:spPr>
          <a:xfrm>
            <a:off x="2500202" y="2103472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71466C7-177A-4306-A328-B5FDB25E703F}"/>
              </a:ext>
            </a:extLst>
          </p:cNvPr>
          <p:cNvSpPr/>
          <p:nvPr/>
        </p:nvSpPr>
        <p:spPr>
          <a:xfrm>
            <a:off x="3224960" y="212495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139E552-3766-47A5-B2A5-1CA275EF494F}"/>
              </a:ext>
            </a:extLst>
          </p:cNvPr>
          <p:cNvSpPr/>
          <p:nvPr/>
        </p:nvSpPr>
        <p:spPr>
          <a:xfrm>
            <a:off x="3923525" y="212766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CBD29FD-103B-42F7-9C1E-3E4B7DEA0D6E}"/>
              </a:ext>
            </a:extLst>
          </p:cNvPr>
          <p:cNvSpPr/>
          <p:nvPr/>
        </p:nvSpPr>
        <p:spPr>
          <a:xfrm>
            <a:off x="3221883" y="2813009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4CD7E4B-ED8F-471D-9EBF-32A39F79C6E5}"/>
              </a:ext>
            </a:extLst>
          </p:cNvPr>
          <p:cNvSpPr/>
          <p:nvPr/>
        </p:nvSpPr>
        <p:spPr>
          <a:xfrm>
            <a:off x="4666250" y="212495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6947575B-B768-4504-AE19-0897D5F8F262}"/>
              </a:ext>
            </a:extLst>
          </p:cNvPr>
          <p:cNvSpPr/>
          <p:nvPr/>
        </p:nvSpPr>
        <p:spPr>
          <a:xfrm>
            <a:off x="3935250" y="283990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4592CE3-84D8-43BC-A190-1A3916721316}"/>
              </a:ext>
            </a:extLst>
          </p:cNvPr>
          <p:cNvSpPr/>
          <p:nvPr/>
        </p:nvSpPr>
        <p:spPr>
          <a:xfrm>
            <a:off x="3923525" y="354667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EFEEC42-2904-47DD-8624-42D545B1E861}"/>
              </a:ext>
            </a:extLst>
          </p:cNvPr>
          <p:cNvSpPr/>
          <p:nvPr/>
        </p:nvSpPr>
        <p:spPr>
          <a:xfrm>
            <a:off x="5407024" y="2108221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050C3AF-7B5C-496D-83E6-69FC9EDB7219}"/>
              </a:ext>
            </a:extLst>
          </p:cNvPr>
          <p:cNvSpPr/>
          <p:nvPr/>
        </p:nvSpPr>
        <p:spPr>
          <a:xfrm>
            <a:off x="6131782" y="210443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CA5D9A4-7AFC-4120-A28C-A92A5E715C66}"/>
              </a:ext>
            </a:extLst>
          </p:cNvPr>
          <p:cNvSpPr/>
          <p:nvPr/>
        </p:nvSpPr>
        <p:spPr>
          <a:xfrm>
            <a:off x="6124473" y="2813009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C9AA6C3-6D6F-4E38-B206-19347A9B3314}"/>
              </a:ext>
            </a:extLst>
          </p:cNvPr>
          <p:cNvSpPr/>
          <p:nvPr/>
        </p:nvSpPr>
        <p:spPr>
          <a:xfrm>
            <a:off x="5407024" y="2831332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287B7-3C0D-49FF-9F9D-E215803DAFFC}"/>
              </a:ext>
            </a:extLst>
          </p:cNvPr>
          <p:cNvSpPr/>
          <p:nvPr/>
        </p:nvSpPr>
        <p:spPr>
          <a:xfrm>
            <a:off x="4678224" y="2823860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FA28F7A-46B6-46B9-A459-70F2D62D1349}"/>
              </a:ext>
            </a:extLst>
          </p:cNvPr>
          <p:cNvSpPr/>
          <p:nvPr/>
        </p:nvSpPr>
        <p:spPr>
          <a:xfrm>
            <a:off x="4678223" y="352276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B89CE5E-6CC8-4B22-BBD8-789A78B6BF0B}"/>
              </a:ext>
            </a:extLst>
          </p:cNvPr>
          <p:cNvSpPr/>
          <p:nvPr/>
        </p:nvSpPr>
        <p:spPr>
          <a:xfrm>
            <a:off x="5382482" y="352276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90946A-E572-480D-9CA3-D44654955E76}"/>
              </a:ext>
            </a:extLst>
          </p:cNvPr>
          <p:cNvSpPr/>
          <p:nvPr/>
        </p:nvSpPr>
        <p:spPr>
          <a:xfrm>
            <a:off x="4688724" y="4272573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AB70F08-C209-4AB3-B06D-CAB95B7F6F09}"/>
              </a:ext>
            </a:extLst>
          </p:cNvPr>
          <p:cNvSpPr/>
          <p:nvPr/>
        </p:nvSpPr>
        <p:spPr>
          <a:xfrm>
            <a:off x="6137210" y="353508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9581CC7-E964-417F-8481-21119B9066B6}"/>
              </a:ext>
            </a:extLst>
          </p:cNvPr>
          <p:cNvSpPr/>
          <p:nvPr/>
        </p:nvSpPr>
        <p:spPr>
          <a:xfrm>
            <a:off x="6137211" y="4254849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D843430-5BC5-4A7C-9854-F31FD6E06448}"/>
              </a:ext>
            </a:extLst>
          </p:cNvPr>
          <p:cNvSpPr/>
          <p:nvPr/>
        </p:nvSpPr>
        <p:spPr>
          <a:xfrm>
            <a:off x="5407025" y="4257910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B19E1CF-56B8-4DB5-BCF2-901C5CA3861D}"/>
              </a:ext>
            </a:extLst>
          </p:cNvPr>
          <p:cNvSpPr/>
          <p:nvPr/>
        </p:nvSpPr>
        <p:spPr>
          <a:xfrm>
            <a:off x="6124473" y="497692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DEAD1B3-6C94-4B16-A287-3CF67F78EA3A}"/>
              </a:ext>
            </a:extLst>
          </p:cNvPr>
          <p:cNvSpPr/>
          <p:nvPr/>
        </p:nvSpPr>
        <p:spPr>
          <a:xfrm>
            <a:off x="6137211" y="5694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5A45BCE8-7844-4773-9BBA-AF979798C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63123"/>
              </p:ext>
            </p:extLst>
          </p:nvPr>
        </p:nvGraphicFramePr>
        <p:xfrm>
          <a:off x="7536303" y="5237177"/>
          <a:ext cx="2590794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3598">
                  <a:extLst>
                    <a:ext uri="{9D8B030D-6E8A-4147-A177-3AD203B41FA5}">
                      <a16:colId xmlns:a16="http://schemas.microsoft.com/office/drawing/2014/main" val="1788141748"/>
                    </a:ext>
                  </a:extLst>
                </a:gridCol>
                <a:gridCol w="863598">
                  <a:extLst>
                    <a:ext uri="{9D8B030D-6E8A-4147-A177-3AD203B41FA5}">
                      <a16:colId xmlns:a16="http://schemas.microsoft.com/office/drawing/2014/main" val="2842376419"/>
                    </a:ext>
                  </a:extLst>
                </a:gridCol>
                <a:gridCol w="863598">
                  <a:extLst>
                    <a:ext uri="{9D8B030D-6E8A-4147-A177-3AD203B41FA5}">
                      <a16:colId xmlns:a16="http://schemas.microsoft.com/office/drawing/2014/main" val="3161951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3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9115"/>
                  </a:ext>
                </a:extLst>
              </a:tr>
            </a:tbl>
          </a:graphicData>
        </a:graphic>
      </p:graphicFrame>
      <p:graphicFrame>
        <p:nvGraphicFramePr>
          <p:cNvPr id="74" name="Tabelle 7">
            <a:extLst>
              <a:ext uri="{FF2B5EF4-FFF2-40B4-BE49-F238E27FC236}">
                <a16:creationId xmlns:a16="http://schemas.microsoft.com/office/drawing/2014/main" id="{6A74E3A2-D36A-4BB4-8459-A1D023A1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99997"/>
              </p:ext>
            </p:extLst>
          </p:nvPr>
        </p:nvGraphicFramePr>
        <p:xfrm>
          <a:off x="7554055" y="1586152"/>
          <a:ext cx="221497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8127">
                  <a:extLst>
                    <a:ext uri="{9D8B030D-6E8A-4147-A177-3AD203B41FA5}">
                      <a16:colId xmlns:a16="http://schemas.microsoft.com/office/drawing/2014/main" val="1788141748"/>
                    </a:ext>
                  </a:extLst>
                </a:gridCol>
                <a:gridCol w="686849">
                  <a:extLst>
                    <a:ext uri="{9D8B030D-6E8A-4147-A177-3AD203B41FA5}">
                      <a16:colId xmlns:a16="http://schemas.microsoft.com/office/drawing/2014/main" val="284237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Reds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Yellows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30831"/>
                  </a:ext>
                </a:extLst>
              </a:tr>
            </a:tbl>
          </a:graphicData>
        </a:graphic>
      </p:graphicFrame>
      <p:sp>
        <p:nvSpPr>
          <p:cNvPr id="71" name="Rechteck 70">
            <a:extLst>
              <a:ext uri="{FF2B5EF4-FFF2-40B4-BE49-F238E27FC236}">
                <a16:creationId xmlns:a16="http://schemas.microsoft.com/office/drawing/2014/main" id="{7C301A18-96B3-44E7-A277-F6619003A186}"/>
              </a:ext>
            </a:extLst>
          </p:cNvPr>
          <p:cNvSpPr/>
          <p:nvPr/>
        </p:nvSpPr>
        <p:spPr>
          <a:xfrm>
            <a:off x="1781248" y="1488871"/>
            <a:ext cx="616052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72" name="Grafik 71" descr="Nach rechts zeigender Finger, Handrücken Silhouette">
            <a:extLst>
              <a:ext uri="{FF2B5EF4-FFF2-40B4-BE49-F238E27FC236}">
                <a16:creationId xmlns:a16="http://schemas.microsoft.com/office/drawing/2014/main" id="{786B9B79-1E60-4DB1-9F28-C10F9F63C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818597">
            <a:off x="2058932" y="1663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BE1D02E-5A40-4F7F-A551-FD53485031EB}"/>
              </a:ext>
            </a:extLst>
          </p:cNvPr>
          <p:cNvSpPr/>
          <p:nvPr/>
        </p:nvSpPr>
        <p:spPr>
          <a:xfrm>
            <a:off x="1052326" y="1215684"/>
            <a:ext cx="9865884" cy="5277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EBEF47-0B4C-4C72-BB2F-8369B597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559"/>
          </a:xfrm>
        </p:spPr>
        <p:txBody>
          <a:bodyPr>
            <a:normAutofit/>
          </a:bodyPr>
          <a:lstStyle/>
          <a:p>
            <a:r>
              <a:rPr lang="en-GB" dirty="0" err="1"/>
              <a:t>Spielfeld</a:t>
            </a:r>
            <a:r>
              <a:rPr lang="en-GB" dirty="0"/>
              <a:t> Mock Up - Alternative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F05ED2D-3B28-4F6F-913C-4F19DFF5E4DF}"/>
              </a:ext>
            </a:extLst>
          </p:cNvPr>
          <p:cNvSpPr/>
          <p:nvPr/>
        </p:nvSpPr>
        <p:spPr>
          <a:xfrm>
            <a:off x="1615458" y="2012769"/>
            <a:ext cx="5308981" cy="430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664472C-019A-4164-B0DC-721FDF0F05D2}"/>
              </a:ext>
            </a:extLst>
          </p:cNvPr>
          <p:cNvSpPr/>
          <p:nvPr/>
        </p:nvSpPr>
        <p:spPr>
          <a:xfrm>
            <a:off x="7554055" y="3509461"/>
            <a:ext cx="1004171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Restart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6467780-9C4A-49DB-9801-6A08619A14E1}"/>
              </a:ext>
            </a:extLst>
          </p:cNvPr>
          <p:cNvSpPr/>
          <p:nvPr/>
        </p:nvSpPr>
        <p:spPr>
          <a:xfrm>
            <a:off x="7546420" y="4239983"/>
            <a:ext cx="1004171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Exit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16FCF62-F05A-40C8-A9A9-DF7C46F8C613}"/>
              </a:ext>
            </a:extLst>
          </p:cNvPr>
          <p:cNvSpPr/>
          <p:nvPr/>
        </p:nvSpPr>
        <p:spPr>
          <a:xfrm>
            <a:off x="7554055" y="2721061"/>
            <a:ext cx="1004170" cy="520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Help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01095A5-DCB9-4D43-8388-04205561F585}"/>
              </a:ext>
            </a:extLst>
          </p:cNvPr>
          <p:cNvSpPr/>
          <p:nvPr/>
        </p:nvSpPr>
        <p:spPr>
          <a:xfrm>
            <a:off x="1776993" y="209888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C1B6143-8AA5-4C0F-801E-A4606877F589}"/>
              </a:ext>
            </a:extLst>
          </p:cNvPr>
          <p:cNvSpPr/>
          <p:nvPr/>
        </p:nvSpPr>
        <p:spPr>
          <a:xfrm>
            <a:off x="5407026" y="4961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24C16BC-9EC0-4A53-8086-278EE2795049}"/>
              </a:ext>
            </a:extLst>
          </p:cNvPr>
          <p:cNvSpPr/>
          <p:nvPr/>
        </p:nvSpPr>
        <p:spPr>
          <a:xfrm>
            <a:off x="2508893" y="282721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2BBEF4A-4724-4808-9BC6-C588BE5A8C3C}"/>
              </a:ext>
            </a:extLst>
          </p:cNvPr>
          <p:cNvSpPr/>
          <p:nvPr/>
        </p:nvSpPr>
        <p:spPr>
          <a:xfrm>
            <a:off x="3223630" y="353912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77F9BA-E91B-469A-ABEA-777853BC6188}"/>
              </a:ext>
            </a:extLst>
          </p:cNvPr>
          <p:cNvSpPr/>
          <p:nvPr/>
        </p:nvSpPr>
        <p:spPr>
          <a:xfrm>
            <a:off x="4675184" y="4970243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F1565C8-D6EF-416D-8816-4B91924620B3}"/>
              </a:ext>
            </a:extLst>
          </p:cNvPr>
          <p:cNvSpPr/>
          <p:nvPr/>
        </p:nvSpPr>
        <p:spPr>
          <a:xfrm>
            <a:off x="2502106" y="3538602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BD83816-3448-40E1-B304-8D5C359A9973}"/>
              </a:ext>
            </a:extLst>
          </p:cNvPr>
          <p:cNvSpPr/>
          <p:nvPr/>
        </p:nvSpPr>
        <p:spPr>
          <a:xfrm>
            <a:off x="3943342" y="427015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2A764D6-15AA-42F4-8BA8-ECAD2692D2F1}"/>
              </a:ext>
            </a:extLst>
          </p:cNvPr>
          <p:cNvSpPr/>
          <p:nvPr/>
        </p:nvSpPr>
        <p:spPr>
          <a:xfrm>
            <a:off x="3223631" y="4259591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122AA54-A6F7-439F-A59D-00BAD37BFAA7}"/>
              </a:ext>
            </a:extLst>
          </p:cNvPr>
          <p:cNvSpPr/>
          <p:nvPr/>
        </p:nvSpPr>
        <p:spPr>
          <a:xfrm>
            <a:off x="3943342" y="497692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1DA913B-311F-43E9-AB19-9A091F7B1B29}"/>
              </a:ext>
            </a:extLst>
          </p:cNvPr>
          <p:cNvSpPr/>
          <p:nvPr/>
        </p:nvSpPr>
        <p:spPr>
          <a:xfrm>
            <a:off x="5399207" y="5694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745F395-ABBE-4410-B343-E7078FBB73EC}"/>
              </a:ext>
            </a:extLst>
          </p:cNvPr>
          <p:cNvSpPr/>
          <p:nvPr/>
        </p:nvSpPr>
        <p:spPr>
          <a:xfrm>
            <a:off x="4678225" y="5694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FF438D3-7037-4536-8F20-7EEFF2112EA4}"/>
              </a:ext>
            </a:extLst>
          </p:cNvPr>
          <p:cNvSpPr/>
          <p:nvPr/>
        </p:nvSpPr>
        <p:spPr>
          <a:xfrm>
            <a:off x="3932844" y="5694641"/>
            <a:ext cx="595055" cy="520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FE59401-45A6-4145-934B-CB1A3429B4A9}"/>
              </a:ext>
            </a:extLst>
          </p:cNvPr>
          <p:cNvSpPr/>
          <p:nvPr/>
        </p:nvSpPr>
        <p:spPr>
          <a:xfrm>
            <a:off x="3243520" y="497692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BA8CF5E-59BE-4762-B225-AD92B44F0A6B}"/>
              </a:ext>
            </a:extLst>
          </p:cNvPr>
          <p:cNvSpPr/>
          <p:nvPr/>
        </p:nvSpPr>
        <p:spPr>
          <a:xfrm>
            <a:off x="2489994" y="427015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E2F5-7C6C-494D-A6D5-0BDA6A30485D}"/>
              </a:ext>
            </a:extLst>
          </p:cNvPr>
          <p:cNvSpPr/>
          <p:nvPr/>
        </p:nvSpPr>
        <p:spPr>
          <a:xfrm>
            <a:off x="3248635" y="5694377"/>
            <a:ext cx="595055" cy="520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3921B80-995C-4CD0-8838-862692ABE37F}"/>
              </a:ext>
            </a:extLst>
          </p:cNvPr>
          <p:cNvSpPr/>
          <p:nvPr/>
        </p:nvSpPr>
        <p:spPr>
          <a:xfrm>
            <a:off x="2514861" y="4961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0A37F5B-A9BE-4EF4-BE99-4A5416CC1A5F}"/>
              </a:ext>
            </a:extLst>
          </p:cNvPr>
          <p:cNvSpPr/>
          <p:nvPr/>
        </p:nvSpPr>
        <p:spPr>
          <a:xfrm>
            <a:off x="2514861" y="569867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872FDD6-4A39-48CD-B5E9-CE7BFA0EC1AE}"/>
              </a:ext>
            </a:extLst>
          </p:cNvPr>
          <p:cNvSpPr/>
          <p:nvPr/>
        </p:nvSpPr>
        <p:spPr>
          <a:xfrm>
            <a:off x="1764648" y="282721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16E39E3-BCC9-4A3E-B60A-6498B7AECC45}"/>
              </a:ext>
            </a:extLst>
          </p:cNvPr>
          <p:cNvSpPr/>
          <p:nvPr/>
        </p:nvSpPr>
        <p:spPr>
          <a:xfrm>
            <a:off x="1776994" y="3538602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DB7DDF2-B225-4FD8-9BB7-B7F4A24A8915}"/>
              </a:ext>
            </a:extLst>
          </p:cNvPr>
          <p:cNvSpPr/>
          <p:nvPr/>
        </p:nvSpPr>
        <p:spPr>
          <a:xfrm>
            <a:off x="1776994" y="4259591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3571CDB-27E8-4235-B487-D01C5DCFC705}"/>
              </a:ext>
            </a:extLst>
          </p:cNvPr>
          <p:cNvSpPr/>
          <p:nvPr/>
        </p:nvSpPr>
        <p:spPr>
          <a:xfrm>
            <a:off x="1784265" y="4961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C54364FA-04F3-4FAD-B1FF-9FD1254ADCE7}"/>
              </a:ext>
            </a:extLst>
          </p:cNvPr>
          <p:cNvSpPr/>
          <p:nvPr/>
        </p:nvSpPr>
        <p:spPr>
          <a:xfrm>
            <a:off x="1784266" y="569867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BCB5C49-3A50-4E52-8195-CC8EF038D9BD}"/>
              </a:ext>
            </a:extLst>
          </p:cNvPr>
          <p:cNvSpPr/>
          <p:nvPr/>
        </p:nvSpPr>
        <p:spPr>
          <a:xfrm>
            <a:off x="2500202" y="2103472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71466C7-177A-4306-A328-B5FDB25E703F}"/>
              </a:ext>
            </a:extLst>
          </p:cNvPr>
          <p:cNvSpPr/>
          <p:nvPr/>
        </p:nvSpPr>
        <p:spPr>
          <a:xfrm>
            <a:off x="3224960" y="212495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139E552-3766-47A5-B2A5-1CA275EF494F}"/>
              </a:ext>
            </a:extLst>
          </p:cNvPr>
          <p:cNvSpPr/>
          <p:nvPr/>
        </p:nvSpPr>
        <p:spPr>
          <a:xfrm>
            <a:off x="3923525" y="212766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CBD29FD-103B-42F7-9C1E-3E4B7DEA0D6E}"/>
              </a:ext>
            </a:extLst>
          </p:cNvPr>
          <p:cNvSpPr/>
          <p:nvPr/>
        </p:nvSpPr>
        <p:spPr>
          <a:xfrm>
            <a:off x="3221883" y="2813009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4CD7E4B-ED8F-471D-9EBF-32A39F79C6E5}"/>
              </a:ext>
            </a:extLst>
          </p:cNvPr>
          <p:cNvSpPr/>
          <p:nvPr/>
        </p:nvSpPr>
        <p:spPr>
          <a:xfrm>
            <a:off x="4666250" y="212495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6947575B-B768-4504-AE19-0897D5F8F262}"/>
              </a:ext>
            </a:extLst>
          </p:cNvPr>
          <p:cNvSpPr/>
          <p:nvPr/>
        </p:nvSpPr>
        <p:spPr>
          <a:xfrm>
            <a:off x="3935250" y="283990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4592CE3-84D8-43BC-A190-1A3916721316}"/>
              </a:ext>
            </a:extLst>
          </p:cNvPr>
          <p:cNvSpPr/>
          <p:nvPr/>
        </p:nvSpPr>
        <p:spPr>
          <a:xfrm>
            <a:off x="3923525" y="354667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EFEEC42-2904-47DD-8624-42D545B1E861}"/>
              </a:ext>
            </a:extLst>
          </p:cNvPr>
          <p:cNvSpPr/>
          <p:nvPr/>
        </p:nvSpPr>
        <p:spPr>
          <a:xfrm>
            <a:off x="5407024" y="2108221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050C3AF-7B5C-496D-83E6-69FC9EDB7219}"/>
              </a:ext>
            </a:extLst>
          </p:cNvPr>
          <p:cNvSpPr/>
          <p:nvPr/>
        </p:nvSpPr>
        <p:spPr>
          <a:xfrm>
            <a:off x="6131782" y="2104434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CA5D9A4-7AFC-4120-A28C-A92A5E715C66}"/>
              </a:ext>
            </a:extLst>
          </p:cNvPr>
          <p:cNvSpPr/>
          <p:nvPr/>
        </p:nvSpPr>
        <p:spPr>
          <a:xfrm>
            <a:off x="6124473" y="2813009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C9AA6C3-6D6F-4E38-B206-19347A9B3314}"/>
              </a:ext>
            </a:extLst>
          </p:cNvPr>
          <p:cNvSpPr/>
          <p:nvPr/>
        </p:nvSpPr>
        <p:spPr>
          <a:xfrm>
            <a:off x="5407024" y="2831332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287B7-3C0D-49FF-9F9D-E215803DAFFC}"/>
              </a:ext>
            </a:extLst>
          </p:cNvPr>
          <p:cNvSpPr/>
          <p:nvPr/>
        </p:nvSpPr>
        <p:spPr>
          <a:xfrm>
            <a:off x="4678224" y="2823860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FA28F7A-46B6-46B9-A459-70F2D62D1349}"/>
              </a:ext>
            </a:extLst>
          </p:cNvPr>
          <p:cNvSpPr/>
          <p:nvPr/>
        </p:nvSpPr>
        <p:spPr>
          <a:xfrm>
            <a:off x="4678223" y="352276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B89CE5E-6CC8-4B22-BBD8-789A78B6BF0B}"/>
              </a:ext>
            </a:extLst>
          </p:cNvPr>
          <p:cNvSpPr/>
          <p:nvPr/>
        </p:nvSpPr>
        <p:spPr>
          <a:xfrm>
            <a:off x="5382482" y="3522766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790946A-E572-480D-9CA3-D44654955E76}"/>
              </a:ext>
            </a:extLst>
          </p:cNvPr>
          <p:cNvSpPr/>
          <p:nvPr/>
        </p:nvSpPr>
        <p:spPr>
          <a:xfrm>
            <a:off x="4688724" y="4272573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8AB70F08-C209-4AB3-B06D-CAB95B7F6F09}"/>
              </a:ext>
            </a:extLst>
          </p:cNvPr>
          <p:cNvSpPr/>
          <p:nvPr/>
        </p:nvSpPr>
        <p:spPr>
          <a:xfrm>
            <a:off x="6137210" y="353508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9581CC7-E964-417F-8481-21119B9066B6}"/>
              </a:ext>
            </a:extLst>
          </p:cNvPr>
          <p:cNvSpPr/>
          <p:nvPr/>
        </p:nvSpPr>
        <p:spPr>
          <a:xfrm>
            <a:off x="6137211" y="4254849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D843430-5BC5-4A7C-9854-F31FD6E06448}"/>
              </a:ext>
            </a:extLst>
          </p:cNvPr>
          <p:cNvSpPr/>
          <p:nvPr/>
        </p:nvSpPr>
        <p:spPr>
          <a:xfrm>
            <a:off x="5407025" y="4257910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B19E1CF-56B8-4DB5-BCF2-901C5CA3861D}"/>
              </a:ext>
            </a:extLst>
          </p:cNvPr>
          <p:cNvSpPr/>
          <p:nvPr/>
        </p:nvSpPr>
        <p:spPr>
          <a:xfrm>
            <a:off x="6124473" y="4976925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DEAD1B3-6C94-4B16-A287-3CF67F78EA3A}"/>
              </a:ext>
            </a:extLst>
          </p:cNvPr>
          <p:cNvSpPr/>
          <p:nvPr/>
        </p:nvSpPr>
        <p:spPr>
          <a:xfrm>
            <a:off x="6137211" y="5694377"/>
            <a:ext cx="595055" cy="520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5A45BCE8-7844-4773-9BBA-AF979798C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8063"/>
              </p:ext>
            </p:extLst>
          </p:nvPr>
        </p:nvGraphicFramePr>
        <p:xfrm>
          <a:off x="7529029" y="5212949"/>
          <a:ext cx="2878705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0452">
                  <a:extLst>
                    <a:ext uri="{9D8B030D-6E8A-4147-A177-3AD203B41FA5}">
                      <a16:colId xmlns:a16="http://schemas.microsoft.com/office/drawing/2014/main" val="1788141748"/>
                    </a:ext>
                  </a:extLst>
                </a:gridCol>
                <a:gridCol w="1090452">
                  <a:extLst>
                    <a:ext uri="{9D8B030D-6E8A-4147-A177-3AD203B41FA5}">
                      <a16:colId xmlns:a16="http://schemas.microsoft.com/office/drawing/2014/main" val="2842376419"/>
                    </a:ext>
                  </a:extLst>
                </a:gridCol>
                <a:gridCol w="697801">
                  <a:extLst>
                    <a:ext uri="{9D8B030D-6E8A-4147-A177-3AD203B41FA5}">
                      <a16:colId xmlns:a16="http://schemas.microsoft.com/office/drawing/2014/main" val="3161951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Score </a:t>
                      </a:r>
                      <a:r>
                        <a:rPr lang="en-GB" sz="1200" dirty="0">
                          <a:solidFill>
                            <a:srgbClr val="FFFF00"/>
                          </a:solidFill>
                        </a:rPr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3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9115"/>
                  </a:ext>
                </a:extLst>
              </a:tr>
            </a:tbl>
          </a:graphicData>
        </a:graphic>
      </p:graphicFrame>
      <p:graphicFrame>
        <p:nvGraphicFramePr>
          <p:cNvPr id="74" name="Tabelle 7">
            <a:extLst>
              <a:ext uri="{FF2B5EF4-FFF2-40B4-BE49-F238E27FC236}">
                <a16:creationId xmlns:a16="http://schemas.microsoft.com/office/drawing/2014/main" id="{6A74E3A2-D36A-4BB4-8459-A1D023A11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4156"/>
              </p:ext>
            </p:extLst>
          </p:nvPr>
        </p:nvGraphicFramePr>
        <p:xfrm>
          <a:off x="7589089" y="1990818"/>
          <a:ext cx="2825918" cy="6285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9620">
                  <a:extLst>
                    <a:ext uri="{9D8B030D-6E8A-4147-A177-3AD203B41FA5}">
                      <a16:colId xmlns:a16="http://schemas.microsoft.com/office/drawing/2014/main" val="1788141748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842376419"/>
                    </a:ext>
                  </a:extLst>
                </a:gridCol>
              </a:tblGrid>
              <a:tr h="62857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FF0000"/>
                          </a:solidFill>
                        </a:rPr>
                        <a:t>Reds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/ </a:t>
                      </a:r>
                      <a:r>
                        <a:rPr lang="en-GB" sz="2400" dirty="0">
                          <a:solidFill>
                            <a:srgbClr val="FFFF00"/>
                          </a:solidFill>
                        </a:rPr>
                        <a:t>Yellows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bg1"/>
                          </a:solidFill>
                        </a:rPr>
                        <a:t>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30831"/>
                  </a:ext>
                </a:extLst>
              </a:tr>
            </a:tbl>
          </a:graphicData>
        </a:graphic>
      </p:graphicFrame>
      <p:sp>
        <p:nvSpPr>
          <p:cNvPr id="71" name="Ellipse 70">
            <a:extLst>
              <a:ext uri="{FF2B5EF4-FFF2-40B4-BE49-F238E27FC236}">
                <a16:creationId xmlns:a16="http://schemas.microsoft.com/office/drawing/2014/main" id="{3F8D48C1-07E0-477F-9FEE-7FFBBA6F9159}"/>
              </a:ext>
            </a:extLst>
          </p:cNvPr>
          <p:cNvSpPr/>
          <p:nvPr/>
        </p:nvSpPr>
        <p:spPr>
          <a:xfrm>
            <a:off x="1784265" y="1383868"/>
            <a:ext cx="595055" cy="520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Pfeil: nach unten 68">
            <a:extLst>
              <a:ext uri="{FF2B5EF4-FFF2-40B4-BE49-F238E27FC236}">
                <a16:creationId xmlns:a16="http://schemas.microsoft.com/office/drawing/2014/main" id="{AC184CBE-8251-4CAB-BCFA-345C15C0F5CD}"/>
              </a:ext>
            </a:extLst>
          </p:cNvPr>
          <p:cNvSpPr/>
          <p:nvPr/>
        </p:nvSpPr>
        <p:spPr>
          <a:xfrm rot="16200000">
            <a:off x="2419845" y="1391812"/>
            <a:ext cx="636908" cy="49661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Pfeil: nach unten 69">
            <a:extLst>
              <a:ext uri="{FF2B5EF4-FFF2-40B4-BE49-F238E27FC236}">
                <a16:creationId xmlns:a16="http://schemas.microsoft.com/office/drawing/2014/main" id="{3049AB93-DC2B-4A9A-9979-0B7081A97FC9}"/>
              </a:ext>
            </a:extLst>
          </p:cNvPr>
          <p:cNvSpPr/>
          <p:nvPr/>
        </p:nvSpPr>
        <p:spPr>
          <a:xfrm rot="5400000">
            <a:off x="1106832" y="1400968"/>
            <a:ext cx="636908" cy="49661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Grafik 3" descr="Nach rechts zeigender Finger, Handrücken Silhouette">
            <a:extLst>
              <a:ext uri="{FF2B5EF4-FFF2-40B4-BE49-F238E27FC236}">
                <a16:creationId xmlns:a16="http://schemas.microsoft.com/office/drawing/2014/main" id="{8D448D1A-D9EA-464A-AE5A-7B0070188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818597">
            <a:off x="2570158" y="14708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C83EB-7588-4503-9393-F50A7A42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45"/>
            <a:ext cx="10515600" cy="1325563"/>
          </a:xfrm>
        </p:spPr>
        <p:txBody>
          <a:bodyPr/>
          <a:lstStyle/>
          <a:p>
            <a:r>
              <a:rPr lang="en-GB" dirty="0"/>
              <a:t>Ideen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Sprachbefehlen</a:t>
            </a:r>
            <a:r>
              <a:rPr lang="en-GB" dirty="0"/>
              <a:t> &amp; </a:t>
            </a:r>
            <a:r>
              <a:rPr lang="en-GB" dirty="0" err="1"/>
              <a:t>Gesten</a:t>
            </a:r>
            <a:endParaRPr lang="en-GB" dirty="0"/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4D0B1B78-A5CD-4074-A7AA-2CE164B76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51760"/>
              </p:ext>
            </p:extLst>
          </p:nvPr>
        </p:nvGraphicFramePr>
        <p:xfrm>
          <a:off x="1063010" y="1388155"/>
          <a:ext cx="10824189" cy="412261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8178">
                  <a:extLst>
                    <a:ext uri="{9D8B030D-6E8A-4147-A177-3AD203B41FA5}">
                      <a16:colId xmlns:a16="http://schemas.microsoft.com/office/drawing/2014/main" val="3039185754"/>
                    </a:ext>
                  </a:extLst>
                </a:gridCol>
                <a:gridCol w="4285397">
                  <a:extLst>
                    <a:ext uri="{9D8B030D-6E8A-4147-A177-3AD203B41FA5}">
                      <a16:colId xmlns:a16="http://schemas.microsoft.com/office/drawing/2014/main" val="998452796"/>
                    </a:ext>
                  </a:extLst>
                </a:gridCol>
                <a:gridCol w="5090614">
                  <a:extLst>
                    <a:ext uri="{9D8B030D-6E8A-4147-A177-3AD203B41FA5}">
                      <a16:colId xmlns:a16="http://schemas.microsoft.com/office/drawing/2014/main" val="3756801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Sprachbefehl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Geste</a:t>
                      </a:r>
                      <a:r>
                        <a:rPr lang="en-GB" dirty="0"/>
                        <a:t> (single stroke): </a:t>
                      </a:r>
                      <a:r>
                        <a:rPr lang="de-DE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Dualtime</a:t>
                      </a: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zur Aktivierung?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7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Erkläre die Spielregeln.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Vereinfacht: Hilfe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err="1"/>
                        <a:t>Bewegung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ohne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Punkt</a:t>
                      </a:r>
                      <a:r>
                        <a:rPr lang="en-GB" dirty="0"/>
                        <a:t>, </a:t>
                      </a:r>
                    </a:p>
                    <a:p>
                      <a:pPr algn="r"/>
                      <a:r>
                        <a:rPr lang="en-GB" dirty="0" err="1"/>
                        <a:t>wie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ein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spiegelverkehrtes</a:t>
                      </a:r>
                      <a:r>
                        <a:rPr lang="en-GB" dirty="0"/>
                        <a:t>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5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Restart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Starte ein neues Spiel.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Vereinfacht: Neustart / Restart.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err="1"/>
                        <a:t>Halbkreis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Uhrzeigersinn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9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Mache letzten Zug (Farbe?) rückgängig. Vereinfacht: </a:t>
                      </a:r>
                      <a:r>
                        <a:rPr lang="de-DE" sz="16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Undo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(Farbe).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Halbkreis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gegen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den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Uhrzeigersinn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1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Beende das Spiel.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Vereinfacht: Beenden/ Exit.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err="1"/>
                        <a:t>Kreuz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nicht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möglich</a:t>
                      </a:r>
                      <a:r>
                        <a:rPr lang="en-GB" dirty="0"/>
                        <a:t> </a:t>
                      </a:r>
                    </a:p>
                    <a:p>
                      <a:pPr algn="r"/>
                      <a:r>
                        <a:rPr lang="en-GB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dirty="0" err="1"/>
                        <a:t>Kreuz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mit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Verbindung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dirty="0"/>
                        <a:t>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Lege Stein nach Spalte (1-7). 1. Variante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Oder 1. gehe nach rechts/links.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Lass den Stein fallen. 2. Variante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(Bestätigungsbefehl)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07000"/>
                        </a:lnSpc>
                        <a:buFont typeface="Calibri" panose="020F0502020204030204" pitchFamily="34" charset="0"/>
                        <a:buNone/>
                      </a:pPr>
                      <a:r>
                        <a:rPr lang="de-DE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Zahl der Finger in die Luft halten</a:t>
                      </a:r>
                    </a:p>
                    <a:p>
                      <a:pPr marL="0" lvl="0" indent="0" algn="r">
                        <a:lnSpc>
                          <a:spcPct val="107000"/>
                        </a:lnSpc>
                        <a:buFont typeface="Calibri" panose="020F0502020204030204" pitchFamily="34" charset="0"/>
                        <a:buNone/>
                      </a:pPr>
                      <a:r>
                        <a:rPr lang="de-DE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*Zahl in die Luft malen. 1. Variante</a:t>
                      </a:r>
                    </a:p>
                    <a:p>
                      <a:pPr marL="0" lvl="0" indent="0" algn="r">
                        <a:lnSpc>
                          <a:spcPct val="107000"/>
                        </a:lnSpc>
                        <a:buFont typeface="Calibri" panose="020F0502020204030204" pitchFamily="34" charset="0"/>
                        <a:buNone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Zeigefinger nach rechts oder links</a:t>
                      </a:r>
                    </a:p>
                    <a:p>
                      <a:pPr marL="0" lvl="0" indent="0" algn="r">
                        <a:lnSpc>
                          <a:spcPct val="107000"/>
                        </a:lnSpc>
                        <a:buFont typeface="Calibri" panose="020F0502020204030204" pitchFamily="34" charset="0"/>
                        <a:buNone/>
                      </a:pPr>
                      <a:r>
                        <a:rPr lang="de-DE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Zeigefinger nach unten. 2. Variante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42629"/>
                  </a:ext>
                </a:extLst>
              </a:tr>
            </a:tbl>
          </a:graphicData>
        </a:graphic>
      </p:graphicFrame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7C9130E-EC9F-4EF2-9592-C6A290432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73449"/>
              </p:ext>
            </p:extLst>
          </p:nvPr>
        </p:nvGraphicFramePr>
        <p:xfrm>
          <a:off x="1063010" y="5510766"/>
          <a:ext cx="5747223" cy="132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0883">
                  <a:extLst>
                    <a:ext uri="{9D8B030D-6E8A-4147-A177-3AD203B41FA5}">
                      <a16:colId xmlns:a16="http://schemas.microsoft.com/office/drawing/2014/main" val="2832980325"/>
                    </a:ext>
                  </a:extLst>
                </a:gridCol>
                <a:gridCol w="4326340">
                  <a:extLst>
                    <a:ext uri="{9D8B030D-6E8A-4147-A177-3AD203B41FA5}">
                      <a16:colId xmlns:a16="http://schemas.microsoft.com/office/drawing/2014/main" val="481176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Sprachbefehl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7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Wer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ist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dran</a:t>
                      </a:r>
                      <a:r>
                        <a:rPr lang="en-GB" sz="1600" dirty="0"/>
                        <a:t>?</a:t>
                      </a:r>
                    </a:p>
                    <a:p>
                      <a:r>
                        <a:rPr lang="en-GB" sz="1600" dirty="0" err="1"/>
                        <a:t>Wer</a:t>
                      </a:r>
                      <a:r>
                        <a:rPr lang="en-GB" sz="1600" dirty="0"/>
                        <a:t> hat </a:t>
                      </a:r>
                      <a:r>
                        <a:rPr lang="en-GB" sz="1600" dirty="0" err="1"/>
                        <a:t>gewonnen</a:t>
                      </a:r>
                      <a:r>
                        <a:rPr lang="en-GB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09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Wie </a:t>
                      </a:r>
                      <a:r>
                        <a:rPr lang="en-GB" sz="1600" dirty="0" err="1"/>
                        <a:t>ist</a:t>
                      </a:r>
                      <a:r>
                        <a:rPr lang="en-GB" sz="1600" dirty="0"/>
                        <a:t> der </a:t>
                      </a:r>
                      <a:r>
                        <a:rPr lang="en-GB" sz="1600" dirty="0" err="1"/>
                        <a:t>Spielstand</a:t>
                      </a:r>
                      <a:r>
                        <a:rPr lang="en-GB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10216"/>
                  </a:ext>
                </a:extLst>
              </a:tr>
            </a:tbl>
          </a:graphicData>
        </a:graphic>
      </p:graphicFrame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7AC9908E-7D5B-46FA-A599-3DD9C75175E5}"/>
              </a:ext>
            </a:extLst>
          </p:cNvPr>
          <p:cNvSpPr/>
          <p:nvPr/>
        </p:nvSpPr>
        <p:spPr>
          <a:xfrm>
            <a:off x="7557713" y="4342581"/>
            <a:ext cx="318239" cy="429370"/>
          </a:xfrm>
          <a:custGeom>
            <a:avLst/>
            <a:gdLst>
              <a:gd name="connsiteX0" fmla="*/ 0 w 318239"/>
              <a:gd name="connsiteY0" fmla="*/ 119270 h 429370"/>
              <a:gd name="connsiteX1" fmla="*/ 119269 w 318239"/>
              <a:gd name="connsiteY1" fmla="*/ 7951 h 429370"/>
              <a:gd name="connsiteX2" fmla="*/ 166977 w 318239"/>
              <a:gd name="connsiteY2" fmla="*/ 0 h 429370"/>
              <a:gd name="connsiteX3" fmla="*/ 214685 w 318239"/>
              <a:gd name="connsiteY3" fmla="*/ 15903 h 429370"/>
              <a:gd name="connsiteX4" fmla="*/ 262393 w 318239"/>
              <a:gd name="connsiteY4" fmla="*/ 55659 h 429370"/>
              <a:gd name="connsiteX5" fmla="*/ 294198 w 318239"/>
              <a:gd name="connsiteY5" fmla="*/ 71562 h 429370"/>
              <a:gd name="connsiteX6" fmla="*/ 310101 w 318239"/>
              <a:gd name="connsiteY6" fmla="*/ 95416 h 429370"/>
              <a:gd name="connsiteX7" fmla="*/ 318052 w 318239"/>
              <a:gd name="connsiteY7" fmla="*/ 127221 h 429370"/>
              <a:gd name="connsiteX8" fmla="*/ 262393 w 318239"/>
              <a:gd name="connsiteY8" fmla="*/ 198783 h 429370"/>
              <a:gd name="connsiteX9" fmla="*/ 238539 w 318239"/>
              <a:gd name="connsiteY9" fmla="*/ 206734 h 429370"/>
              <a:gd name="connsiteX10" fmla="*/ 127221 w 318239"/>
              <a:gd name="connsiteY10" fmla="*/ 262393 h 429370"/>
              <a:gd name="connsiteX11" fmla="*/ 71562 w 318239"/>
              <a:gd name="connsiteY11" fmla="*/ 302150 h 429370"/>
              <a:gd name="connsiteX12" fmla="*/ 63610 w 318239"/>
              <a:gd name="connsiteY12" fmla="*/ 326003 h 429370"/>
              <a:gd name="connsiteX13" fmla="*/ 87464 w 318239"/>
              <a:gd name="connsiteY13" fmla="*/ 397565 h 429370"/>
              <a:gd name="connsiteX14" fmla="*/ 119269 w 318239"/>
              <a:gd name="connsiteY14" fmla="*/ 405516 h 429370"/>
              <a:gd name="connsiteX15" fmla="*/ 198782 w 318239"/>
              <a:gd name="connsiteY15" fmla="*/ 429370 h 429370"/>
              <a:gd name="connsiteX16" fmla="*/ 278295 w 318239"/>
              <a:gd name="connsiteY16" fmla="*/ 405516 h 429370"/>
              <a:gd name="connsiteX17" fmla="*/ 302149 w 318239"/>
              <a:gd name="connsiteY17" fmla="*/ 381663 h 429370"/>
              <a:gd name="connsiteX18" fmla="*/ 302149 w 318239"/>
              <a:gd name="connsiteY18" fmla="*/ 349857 h 42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239" h="429370">
                <a:moveTo>
                  <a:pt x="0" y="119270"/>
                </a:moveTo>
                <a:cubicBezTo>
                  <a:pt x="32376" y="83297"/>
                  <a:pt x="69749" y="28584"/>
                  <a:pt x="119269" y="7951"/>
                </a:cubicBezTo>
                <a:cubicBezTo>
                  <a:pt x="134151" y="1750"/>
                  <a:pt x="151074" y="2650"/>
                  <a:pt x="166977" y="0"/>
                </a:cubicBezTo>
                <a:cubicBezTo>
                  <a:pt x="182880" y="5301"/>
                  <a:pt x="200206" y="7457"/>
                  <a:pt x="214685" y="15903"/>
                </a:cubicBezTo>
                <a:cubicBezTo>
                  <a:pt x="232566" y="26333"/>
                  <a:pt x="245434" y="43788"/>
                  <a:pt x="262393" y="55659"/>
                </a:cubicBezTo>
                <a:cubicBezTo>
                  <a:pt x="272103" y="62456"/>
                  <a:pt x="283596" y="66261"/>
                  <a:pt x="294198" y="71562"/>
                </a:cubicBezTo>
                <a:cubicBezTo>
                  <a:pt x="299499" y="79513"/>
                  <a:pt x="306337" y="86632"/>
                  <a:pt x="310101" y="95416"/>
                </a:cubicBezTo>
                <a:cubicBezTo>
                  <a:pt x="314406" y="105460"/>
                  <a:pt x="319259" y="116360"/>
                  <a:pt x="318052" y="127221"/>
                </a:cubicBezTo>
                <a:cubicBezTo>
                  <a:pt x="313975" y="163911"/>
                  <a:pt x="291738" y="180442"/>
                  <a:pt x="262393" y="198783"/>
                </a:cubicBezTo>
                <a:cubicBezTo>
                  <a:pt x="255286" y="203225"/>
                  <a:pt x="245919" y="202760"/>
                  <a:pt x="238539" y="206734"/>
                </a:cubicBezTo>
                <a:cubicBezTo>
                  <a:pt x="130693" y="264805"/>
                  <a:pt x="195717" y="245270"/>
                  <a:pt x="127221" y="262393"/>
                </a:cubicBezTo>
                <a:cubicBezTo>
                  <a:pt x="102346" y="274831"/>
                  <a:pt x="87681" y="277972"/>
                  <a:pt x="71562" y="302150"/>
                </a:cubicBezTo>
                <a:cubicBezTo>
                  <a:pt x="66913" y="309124"/>
                  <a:pt x="66261" y="318052"/>
                  <a:pt x="63610" y="326003"/>
                </a:cubicBezTo>
                <a:cubicBezTo>
                  <a:pt x="71561" y="349857"/>
                  <a:pt x="73045" y="376966"/>
                  <a:pt x="87464" y="397565"/>
                </a:cubicBezTo>
                <a:cubicBezTo>
                  <a:pt x="93731" y="406518"/>
                  <a:pt x="108601" y="403145"/>
                  <a:pt x="119269" y="405516"/>
                </a:cubicBezTo>
                <a:cubicBezTo>
                  <a:pt x="179738" y="418954"/>
                  <a:pt x="139385" y="405612"/>
                  <a:pt x="198782" y="429370"/>
                </a:cubicBezTo>
                <a:cubicBezTo>
                  <a:pt x="226318" y="423863"/>
                  <a:pt x="253679" y="420901"/>
                  <a:pt x="278295" y="405516"/>
                </a:cubicBezTo>
                <a:cubicBezTo>
                  <a:pt x="287830" y="399556"/>
                  <a:pt x="297719" y="391998"/>
                  <a:pt x="302149" y="381663"/>
                </a:cubicBezTo>
                <a:cubicBezTo>
                  <a:pt x="306325" y="371918"/>
                  <a:pt x="302149" y="360459"/>
                  <a:pt x="302149" y="3498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E3DAD8C-AB9A-4B60-B3CB-2834E5274EA9}"/>
              </a:ext>
            </a:extLst>
          </p:cNvPr>
          <p:cNvSpPr/>
          <p:nvPr/>
        </p:nvSpPr>
        <p:spPr>
          <a:xfrm>
            <a:off x="8161809" y="2550638"/>
            <a:ext cx="486048" cy="278295"/>
          </a:xfrm>
          <a:custGeom>
            <a:avLst/>
            <a:gdLst>
              <a:gd name="connsiteX0" fmla="*/ 32823 w 486048"/>
              <a:gd name="connsiteY0" fmla="*/ 278295 h 278295"/>
              <a:gd name="connsiteX1" fmla="*/ 1018 w 486048"/>
              <a:gd name="connsiteY1" fmla="*/ 230587 h 278295"/>
              <a:gd name="connsiteX2" fmla="*/ 16921 w 486048"/>
              <a:gd name="connsiteY2" fmla="*/ 95415 h 278295"/>
              <a:gd name="connsiteX3" fmla="*/ 48726 w 486048"/>
              <a:gd name="connsiteY3" fmla="*/ 55659 h 278295"/>
              <a:gd name="connsiteX4" fmla="*/ 112336 w 486048"/>
              <a:gd name="connsiteY4" fmla="*/ 7951 h 278295"/>
              <a:gd name="connsiteX5" fmla="*/ 144142 w 486048"/>
              <a:gd name="connsiteY5" fmla="*/ 0 h 278295"/>
              <a:gd name="connsiteX6" fmla="*/ 271362 w 486048"/>
              <a:gd name="connsiteY6" fmla="*/ 15902 h 278295"/>
              <a:gd name="connsiteX7" fmla="*/ 342924 w 486048"/>
              <a:gd name="connsiteY7" fmla="*/ 55659 h 278295"/>
              <a:gd name="connsiteX8" fmla="*/ 366778 w 486048"/>
              <a:gd name="connsiteY8" fmla="*/ 79513 h 278295"/>
              <a:gd name="connsiteX9" fmla="*/ 406535 w 486048"/>
              <a:gd name="connsiteY9" fmla="*/ 111318 h 278295"/>
              <a:gd name="connsiteX10" fmla="*/ 438340 w 486048"/>
              <a:gd name="connsiteY10" fmla="*/ 159026 h 278295"/>
              <a:gd name="connsiteX11" fmla="*/ 462194 w 486048"/>
              <a:gd name="connsiteY11" fmla="*/ 190831 h 278295"/>
              <a:gd name="connsiteX12" fmla="*/ 486048 w 486048"/>
              <a:gd name="connsiteY12" fmla="*/ 246490 h 2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48" h="278295">
                <a:moveTo>
                  <a:pt x="32823" y="278295"/>
                </a:moveTo>
                <a:cubicBezTo>
                  <a:pt x="22221" y="262392"/>
                  <a:pt x="2674" y="249628"/>
                  <a:pt x="1018" y="230587"/>
                </a:cubicBezTo>
                <a:cubicBezTo>
                  <a:pt x="-2912" y="185389"/>
                  <a:pt x="4984" y="139184"/>
                  <a:pt x="16921" y="95415"/>
                </a:cubicBezTo>
                <a:cubicBezTo>
                  <a:pt x="21386" y="79042"/>
                  <a:pt x="37551" y="68431"/>
                  <a:pt x="48726" y="55659"/>
                </a:cubicBezTo>
                <a:cubicBezTo>
                  <a:pt x="68387" y="33189"/>
                  <a:pt x="83719" y="20670"/>
                  <a:pt x="112336" y="7951"/>
                </a:cubicBezTo>
                <a:cubicBezTo>
                  <a:pt x="122322" y="3513"/>
                  <a:pt x="133540" y="2650"/>
                  <a:pt x="144142" y="0"/>
                </a:cubicBezTo>
                <a:cubicBezTo>
                  <a:pt x="186549" y="5301"/>
                  <a:pt x="229148" y="9237"/>
                  <a:pt x="271362" y="15902"/>
                </a:cubicBezTo>
                <a:cubicBezTo>
                  <a:pt x="297168" y="19977"/>
                  <a:pt x="325138" y="41826"/>
                  <a:pt x="342924" y="55659"/>
                </a:cubicBezTo>
                <a:cubicBezTo>
                  <a:pt x="351800" y="62563"/>
                  <a:pt x="358315" y="72108"/>
                  <a:pt x="366778" y="79513"/>
                </a:cubicBezTo>
                <a:cubicBezTo>
                  <a:pt x="379550" y="90689"/>
                  <a:pt x="395182" y="98703"/>
                  <a:pt x="406535" y="111318"/>
                </a:cubicBezTo>
                <a:cubicBezTo>
                  <a:pt x="419321" y="125524"/>
                  <a:pt x="426872" y="143736"/>
                  <a:pt x="438340" y="159026"/>
                </a:cubicBezTo>
                <a:lnTo>
                  <a:pt x="462194" y="190831"/>
                </a:lnTo>
                <a:cubicBezTo>
                  <a:pt x="479281" y="242095"/>
                  <a:pt x="466242" y="226687"/>
                  <a:pt x="486048" y="2464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6FF165C4-F599-4385-A470-8E827062CEE9}"/>
              </a:ext>
            </a:extLst>
          </p:cNvPr>
          <p:cNvSpPr/>
          <p:nvPr/>
        </p:nvSpPr>
        <p:spPr>
          <a:xfrm>
            <a:off x="7827664" y="4641090"/>
            <a:ext cx="137417" cy="113815"/>
          </a:xfrm>
          <a:custGeom>
            <a:avLst/>
            <a:gdLst>
              <a:gd name="connsiteX0" fmla="*/ 1668 w 137417"/>
              <a:gd name="connsiteY0" fmla="*/ 34302 h 113815"/>
              <a:gd name="connsiteX1" fmla="*/ 112986 w 137417"/>
              <a:gd name="connsiteY1" fmla="*/ 10448 h 113815"/>
              <a:gd name="connsiteX2" fmla="*/ 136840 w 137417"/>
              <a:gd name="connsiteY2" fmla="*/ 2497 h 113815"/>
              <a:gd name="connsiteX3" fmla="*/ 120937 w 137417"/>
              <a:gd name="connsiteY3" fmla="*/ 42254 h 113815"/>
              <a:gd name="connsiteX4" fmla="*/ 65278 w 137417"/>
              <a:gd name="connsiteY4" fmla="*/ 113815 h 113815"/>
              <a:gd name="connsiteX5" fmla="*/ 57327 w 137417"/>
              <a:gd name="connsiteY5" fmla="*/ 89961 h 113815"/>
              <a:gd name="connsiteX6" fmla="*/ 1668 w 137417"/>
              <a:gd name="connsiteY6" fmla="*/ 34302 h 1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417" h="113815">
                <a:moveTo>
                  <a:pt x="1668" y="34302"/>
                </a:moveTo>
                <a:cubicBezTo>
                  <a:pt x="10944" y="21050"/>
                  <a:pt x="76046" y="19140"/>
                  <a:pt x="112986" y="10448"/>
                </a:cubicBezTo>
                <a:cubicBezTo>
                  <a:pt x="121145" y="8528"/>
                  <a:pt x="134807" y="-5634"/>
                  <a:pt x="136840" y="2497"/>
                </a:cubicBezTo>
                <a:cubicBezTo>
                  <a:pt x="140302" y="16344"/>
                  <a:pt x="127320" y="29488"/>
                  <a:pt x="120937" y="42254"/>
                </a:cubicBezTo>
                <a:cubicBezTo>
                  <a:pt x="99891" y="84346"/>
                  <a:pt x="97805" y="81289"/>
                  <a:pt x="65278" y="113815"/>
                </a:cubicBezTo>
                <a:cubicBezTo>
                  <a:pt x="62628" y="105864"/>
                  <a:pt x="62356" y="96666"/>
                  <a:pt x="57327" y="89961"/>
                </a:cubicBezTo>
                <a:cubicBezTo>
                  <a:pt x="23294" y="44583"/>
                  <a:pt x="-7608" y="47554"/>
                  <a:pt x="1668" y="3430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E1BCDDF-C1FE-482E-8381-B8FFE62FB12B}"/>
              </a:ext>
            </a:extLst>
          </p:cNvPr>
          <p:cNvSpPr/>
          <p:nvPr/>
        </p:nvSpPr>
        <p:spPr>
          <a:xfrm>
            <a:off x="8595807" y="2727263"/>
            <a:ext cx="104100" cy="114503"/>
          </a:xfrm>
          <a:custGeom>
            <a:avLst/>
            <a:gdLst>
              <a:gd name="connsiteX0" fmla="*/ 733 w 104100"/>
              <a:gd name="connsiteY0" fmla="*/ 74716 h 114503"/>
              <a:gd name="connsiteX1" fmla="*/ 40490 w 104100"/>
              <a:gd name="connsiteY1" fmla="*/ 11105 h 114503"/>
              <a:gd name="connsiteX2" fmla="*/ 72295 w 104100"/>
              <a:gd name="connsiteY2" fmla="*/ 3154 h 114503"/>
              <a:gd name="connsiteX3" fmla="*/ 104100 w 104100"/>
              <a:gd name="connsiteY3" fmla="*/ 90618 h 114503"/>
              <a:gd name="connsiteX4" fmla="*/ 96149 w 104100"/>
              <a:gd name="connsiteY4" fmla="*/ 114472 h 114503"/>
              <a:gd name="connsiteX5" fmla="*/ 16636 w 104100"/>
              <a:gd name="connsiteY5" fmla="*/ 98569 h 114503"/>
              <a:gd name="connsiteX6" fmla="*/ 733 w 104100"/>
              <a:gd name="connsiteY6" fmla="*/ 74716 h 11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00" h="114503">
                <a:moveTo>
                  <a:pt x="733" y="74716"/>
                </a:moveTo>
                <a:cubicBezTo>
                  <a:pt x="4709" y="60139"/>
                  <a:pt x="22809" y="28786"/>
                  <a:pt x="40490" y="11105"/>
                </a:cubicBezTo>
                <a:cubicBezTo>
                  <a:pt x="48217" y="3378"/>
                  <a:pt x="64568" y="-4573"/>
                  <a:pt x="72295" y="3154"/>
                </a:cubicBezTo>
                <a:cubicBezTo>
                  <a:pt x="76763" y="7622"/>
                  <a:pt x="97253" y="70075"/>
                  <a:pt x="104100" y="90618"/>
                </a:cubicBezTo>
                <a:cubicBezTo>
                  <a:pt x="101450" y="98569"/>
                  <a:pt x="104208" y="112169"/>
                  <a:pt x="96149" y="114472"/>
                </a:cubicBezTo>
                <a:cubicBezTo>
                  <a:pt x="93605" y="115199"/>
                  <a:pt x="26161" y="103332"/>
                  <a:pt x="16636" y="98569"/>
                </a:cubicBezTo>
                <a:cubicBezTo>
                  <a:pt x="9931" y="95216"/>
                  <a:pt x="-3243" y="89293"/>
                  <a:pt x="733" y="7471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1B3DC1F8-2A45-4C11-81C3-763E30CAADC6}"/>
              </a:ext>
            </a:extLst>
          </p:cNvPr>
          <p:cNvSpPr/>
          <p:nvPr/>
        </p:nvSpPr>
        <p:spPr>
          <a:xfrm>
            <a:off x="8305732" y="3179615"/>
            <a:ext cx="486048" cy="247293"/>
          </a:xfrm>
          <a:custGeom>
            <a:avLst/>
            <a:gdLst>
              <a:gd name="connsiteX0" fmla="*/ 644056 w 644056"/>
              <a:gd name="connsiteY0" fmla="*/ 108400 h 156108"/>
              <a:gd name="connsiteX1" fmla="*/ 532737 w 644056"/>
              <a:gd name="connsiteY1" fmla="*/ 84546 h 156108"/>
              <a:gd name="connsiteX2" fmla="*/ 445273 w 644056"/>
              <a:gd name="connsiteY2" fmla="*/ 52741 h 156108"/>
              <a:gd name="connsiteX3" fmla="*/ 349857 w 644056"/>
              <a:gd name="connsiteY3" fmla="*/ 12984 h 156108"/>
              <a:gd name="connsiteX4" fmla="*/ 47708 w 644056"/>
              <a:gd name="connsiteY4" fmla="*/ 36838 h 156108"/>
              <a:gd name="connsiteX5" fmla="*/ 15903 w 644056"/>
              <a:gd name="connsiteY5" fmla="*/ 68644 h 156108"/>
              <a:gd name="connsiteX6" fmla="*/ 7951 w 644056"/>
              <a:gd name="connsiteY6" fmla="*/ 92498 h 156108"/>
              <a:gd name="connsiteX7" fmla="*/ 0 w 644056"/>
              <a:gd name="connsiteY7" fmla="*/ 156108 h 156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056" h="156108">
                <a:moveTo>
                  <a:pt x="644056" y="108400"/>
                </a:moveTo>
                <a:cubicBezTo>
                  <a:pt x="616790" y="102947"/>
                  <a:pt x="551582" y="90199"/>
                  <a:pt x="532737" y="84546"/>
                </a:cubicBezTo>
                <a:cubicBezTo>
                  <a:pt x="503023" y="75632"/>
                  <a:pt x="474162" y="64046"/>
                  <a:pt x="445273" y="52741"/>
                </a:cubicBezTo>
                <a:cubicBezTo>
                  <a:pt x="413186" y="40185"/>
                  <a:pt x="349857" y="12984"/>
                  <a:pt x="349857" y="12984"/>
                </a:cubicBezTo>
                <a:cubicBezTo>
                  <a:pt x="287688" y="14760"/>
                  <a:pt x="125541" y="-29876"/>
                  <a:pt x="47708" y="36838"/>
                </a:cubicBezTo>
                <a:cubicBezTo>
                  <a:pt x="36324" y="46596"/>
                  <a:pt x="26505" y="58042"/>
                  <a:pt x="15903" y="68644"/>
                </a:cubicBezTo>
                <a:cubicBezTo>
                  <a:pt x="13252" y="76595"/>
                  <a:pt x="9450" y="84252"/>
                  <a:pt x="7951" y="92498"/>
                </a:cubicBezTo>
                <a:cubicBezTo>
                  <a:pt x="4128" y="113522"/>
                  <a:pt x="0" y="156108"/>
                  <a:pt x="0" y="1561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AAFFD13F-6774-4DD1-906B-5CBC02BB18FE}"/>
              </a:ext>
            </a:extLst>
          </p:cNvPr>
          <p:cNvSpPr/>
          <p:nvPr/>
        </p:nvSpPr>
        <p:spPr>
          <a:xfrm>
            <a:off x="8239176" y="3375794"/>
            <a:ext cx="133111" cy="164750"/>
          </a:xfrm>
          <a:custGeom>
            <a:avLst/>
            <a:gdLst>
              <a:gd name="connsiteX0" fmla="*/ 21793 w 133111"/>
              <a:gd name="connsiteY0" fmla="*/ 5724 h 164750"/>
              <a:gd name="connsiteX1" fmla="*/ 69501 w 133111"/>
              <a:gd name="connsiteY1" fmla="*/ 37529 h 164750"/>
              <a:gd name="connsiteX2" fmla="*/ 133111 w 133111"/>
              <a:gd name="connsiteY2" fmla="*/ 77285 h 164750"/>
              <a:gd name="connsiteX3" fmla="*/ 93355 w 133111"/>
              <a:gd name="connsiteY3" fmla="*/ 101139 h 164750"/>
              <a:gd name="connsiteX4" fmla="*/ 69501 w 133111"/>
              <a:gd name="connsiteY4" fmla="*/ 124993 h 164750"/>
              <a:gd name="connsiteX5" fmla="*/ 37695 w 133111"/>
              <a:gd name="connsiteY5" fmla="*/ 140896 h 164750"/>
              <a:gd name="connsiteX6" fmla="*/ 5890 w 133111"/>
              <a:gd name="connsiteY6" fmla="*/ 164750 h 164750"/>
              <a:gd name="connsiteX7" fmla="*/ 21793 w 133111"/>
              <a:gd name="connsiteY7" fmla="*/ 5724 h 16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111" h="164750">
                <a:moveTo>
                  <a:pt x="21793" y="5724"/>
                </a:moveTo>
                <a:cubicBezTo>
                  <a:pt x="32395" y="-15480"/>
                  <a:pt x="52722" y="28377"/>
                  <a:pt x="69501" y="37529"/>
                </a:cubicBezTo>
                <a:cubicBezTo>
                  <a:pt x="135761" y="73670"/>
                  <a:pt x="86509" y="30683"/>
                  <a:pt x="133111" y="77285"/>
                </a:cubicBezTo>
                <a:cubicBezTo>
                  <a:pt x="119859" y="85236"/>
                  <a:pt x="105718" y="91866"/>
                  <a:pt x="93355" y="101139"/>
                </a:cubicBezTo>
                <a:cubicBezTo>
                  <a:pt x="84359" y="107886"/>
                  <a:pt x="78651" y="118457"/>
                  <a:pt x="69501" y="124993"/>
                </a:cubicBezTo>
                <a:cubicBezTo>
                  <a:pt x="59855" y="131883"/>
                  <a:pt x="47747" y="134614"/>
                  <a:pt x="37695" y="140896"/>
                </a:cubicBezTo>
                <a:cubicBezTo>
                  <a:pt x="26457" y="147920"/>
                  <a:pt x="16492" y="156799"/>
                  <a:pt x="5890" y="164750"/>
                </a:cubicBezTo>
                <a:cubicBezTo>
                  <a:pt x="-10417" y="99517"/>
                  <a:pt x="11191" y="26928"/>
                  <a:pt x="21793" y="572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743DFF32-935C-4B3C-A270-B9B9436C8AB9}"/>
              </a:ext>
            </a:extLst>
          </p:cNvPr>
          <p:cNvSpPr/>
          <p:nvPr/>
        </p:nvSpPr>
        <p:spPr>
          <a:xfrm>
            <a:off x="8082482" y="3796263"/>
            <a:ext cx="795130" cy="246491"/>
          </a:xfrm>
          <a:custGeom>
            <a:avLst/>
            <a:gdLst>
              <a:gd name="connsiteX0" fmla="*/ 182880 w 795130"/>
              <a:gd name="connsiteY0" fmla="*/ 15903 h 246491"/>
              <a:gd name="connsiteX1" fmla="*/ 286247 w 795130"/>
              <a:gd name="connsiteY1" fmla="*/ 63611 h 246491"/>
              <a:gd name="connsiteX2" fmla="*/ 524786 w 795130"/>
              <a:gd name="connsiteY2" fmla="*/ 182880 h 246491"/>
              <a:gd name="connsiteX3" fmla="*/ 588396 w 795130"/>
              <a:gd name="connsiteY3" fmla="*/ 230588 h 246491"/>
              <a:gd name="connsiteX4" fmla="*/ 0 w 795130"/>
              <a:gd name="connsiteY4" fmla="*/ 246491 h 246491"/>
              <a:gd name="connsiteX5" fmla="*/ 174928 w 795130"/>
              <a:gd name="connsiteY5" fmla="*/ 198783 h 246491"/>
              <a:gd name="connsiteX6" fmla="*/ 349857 w 795130"/>
              <a:gd name="connsiteY6" fmla="*/ 143124 h 246491"/>
              <a:gd name="connsiteX7" fmla="*/ 723568 w 795130"/>
              <a:gd name="connsiteY7" fmla="*/ 39757 h 246491"/>
              <a:gd name="connsiteX8" fmla="*/ 795130 w 795130"/>
              <a:gd name="connsiteY8" fmla="*/ 0 h 24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130" h="246491">
                <a:moveTo>
                  <a:pt x="182880" y="15903"/>
                </a:moveTo>
                <a:cubicBezTo>
                  <a:pt x="251883" y="29703"/>
                  <a:pt x="202428" y="14942"/>
                  <a:pt x="286247" y="63611"/>
                </a:cubicBezTo>
                <a:cubicBezTo>
                  <a:pt x="475480" y="173488"/>
                  <a:pt x="404676" y="148564"/>
                  <a:pt x="524786" y="182880"/>
                </a:cubicBezTo>
                <a:cubicBezTo>
                  <a:pt x="545989" y="198783"/>
                  <a:pt x="614833" y="228699"/>
                  <a:pt x="588396" y="230588"/>
                </a:cubicBezTo>
                <a:cubicBezTo>
                  <a:pt x="318434" y="249873"/>
                  <a:pt x="514273" y="237920"/>
                  <a:pt x="0" y="246491"/>
                </a:cubicBezTo>
                <a:cubicBezTo>
                  <a:pt x="58309" y="230588"/>
                  <a:pt x="116966" y="215908"/>
                  <a:pt x="174928" y="198783"/>
                </a:cubicBezTo>
                <a:cubicBezTo>
                  <a:pt x="233610" y="181445"/>
                  <a:pt x="290919" y="159572"/>
                  <a:pt x="349857" y="143124"/>
                </a:cubicBezTo>
                <a:cubicBezTo>
                  <a:pt x="548997" y="87550"/>
                  <a:pt x="510004" y="119081"/>
                  <a:pt x="723568" y="39757"/>
                </a:cubicBezTo>
                <a:cubicBezTo>
                  <a:pt x="749149" y="30256"/>
                  <a:pt x="771276" y="13252"/>
                  <a:pt x="7951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41AD8462-5485-4BFD-8E5F-A4A13B9A45C6}"/>
              </a:ext>
            </a:extLst>
          </p:cNvPr>
          <p:cNvSpPr/>
          <p:nvPr/>
        </p:nvSpPr>
        <p:spPr>
          <a:xfrm>
            <a:off x="8776252" y="3716750"/>
            <a:ext cx="192350" cy="159026"/>
          </a:xfrm>
          <a:custGeom>
            <a:avLst/>
            <a:gdLst>
              <a:gd name="connsiteX0" fmla="*/ 100 w 192350"/>
              <a:gd name="connsiteY0" fmla="*/ 55659 h 159026"/>
              <a:gd name="connsiteX1" fmla="*/ 79613 w 192350"/>
              <a:gd name="connsiteY1" fmla="*/ 111318 h 159026"/>
              <a:gd name="connsiteX2" fmla="*/ 95515 w 192350"/>
              <a:gd name="connsiteY2" fmla="*/ 135172 h 159026"/>
              <a:gd name="connsiteX3" fmla="*/ 119369 w 192350"/>
              <a:gd name="connsiteY3" fmla="*/ 159026 h 159026"/>
              <a:gd name="connsiteX4" fmla="*/ 190931 w 192350"/>
              <a:gd name="connsiteY4" fmla="*/ 63610 h 159026"/>
              <a:gd name="connsiteX5" fmla="*/ 182980 w 192350"/>
              <a:gd name="connsiteY5" fmla="*/ 0 h 159026"/>
              <a:gd name="connsiteX6" fmla="*/ 63710 w 192350"/>
              <a:gd name="connsiteY6" fmla="*/ 31805 h 159026"/>
              <a:gd name="connsiteX7" fmla="*/ 100 w 192350"/>
              <a:gd name="connsiteY7" fmla="*/ 55659 h 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350" h="159026">
                <a:moveTo>
                  <a:pt x="100" y="55659"/>
                </a:moveTo>
                <a:cubicBezTo>
                  <a:pt x="2750" y="68911"/>
                  <a:pt x="53703" y="85408"/>
                  <a:pt x="79613" y="111318"/>
                </a:cubicBezTo>
                <a:cubicBezTo>
                  <a:pt x="86370" y="118075"/>
                  <a:pt x="89397" y="127831"/>
                  <a:pt x="95515" y="135172"/>
                </a:cubicBezTo>
                <a:cubicBezTo>
                  <a:pt x="102714" y="143811"/>
                  <a:pt x="111418" y="151075"/>
                  <a:pt x="119369" y="159026"/>
                </a:cubicBezTo>
                <a:cubicBezTo>
                  <a:pt x="145970" y="132424"/>
                  <a:pt x="181391" y="101770"/>
                  <a:pt x="190931" y="63610"/>
                </a:cubicBezTo>
                <a:cubicBezTo>
                  <a:pt x="196114" y="42880"/>
                  <a:pt x="185630" y="21203"/>
                  <a:pt x="182980" y="0"/>
                </a:cubicBezTo>
                <a:cubicBezTo>
                  <a:pt x="17029" y="30171"/>
                  <a:pt x="148749" y="-2210"/>
                  <a:pt x="63710" y="31805"/>
                </a:cubicBezTo>
                <a:cubicBezTo>
                  <a:pt x="48146" y="38031"/>
                  <a:pt x="-2550" y="42407"/>
                  <a:pt x="100" y="5565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EC54D6AF-A6D8-4DED-805E-EE7A30662AF0}"/>
              </a:ext>
            </a:extLst>
          </p:cNvPr>
          <p:cNvSpPr/>
          <p:nvPr/>
        </p:nvSpPr>
        <p:spPr>
          <a:xfrm>
            <a:off x="7434533" y="4892344"/>
            <a:ext cx="246361" cy="221274"/>
          </a:xfrm>
          <a:custGeom>
            <a:avLst/>
            <a:gdLst>
              <a:gd name="connsiteX0" fmla="*/ 274494 w 301790"/>
              <a:gd name="connsiteY0" fmla="*/ 13907 h 286862"/>
              <a:gd name="connsiteX1" fmla="*/ 206255 w 301790"/>
              <a:gd name="connsiteY1" fmla="*/ 259 h 286862"/>
              <a:gd name="connsiteX2" fmla="*/ 124369 w 301790"/>
              <a:gd name="connsiteY2" fmla="*/ 27554 h 286862"/>
              <a:gd name="connsiteX3" fmla="*/ 15187 w 301790"/>
              <a:gd name="connsiteY3" fmla="*/ 95793 h 286862"/>
              <a:gd name="connsiteX4" fmla="*/ 1539 w 301790"/>
              <a:gd name="connsiteY4" fmla="*/ 136736 h 286862"/>
              <a:gd name="connsiteX5" fmla="*/ 138016 w 301790"/>
              <a:gd name="connsiteY5" fmla="*/ 204975 h 286862"/>
              <a:gd name="connsiteX6" fmla="*/ 206255 w 301790"/>
              <a:gd name="connsiteY6" fmla="*/ 232271 h 286862"/>
              <a:gd name="connsiteX7" fmla="*/ 260846 w 301790"/>
              <a:gd name="connsiteY7" fmla="*/ 245919 h 286862"/>
              <a:gd name="connsiteX8" fmla="*/ 301790 w 301790"/>
              <a:gd name="connsiteY8" fmla="*/ 286862 h 28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90" h="286862">
                <a:moveTo>
                  <a:pt x="274494" y="13907"/>
                </a:moveTo>
                <a:cubicBezTo>
                  <a:pt x="251748" y="9358"/>
                  <a:pt x="229357" y="-1841"/>
                  <a:pt x="206255" y="259"/>
                </a:cubicBezTo>
                <a:cubicBezTo>
                  <a:pt x="177601" y="2864"/>
                  <a:pt x="151083" y="16868"/>
                  <a:pt x="124369" y="27554"/>
                </a:cubicBezTo>
                <a:cubicBezTo>
                  <a:pt x="70845" y="48963"/>
                  <a:pt x="62115" y="60598"/>
                  <a:pt x="15187" y="95793"/>
                </a:cubicBezTo>
                <a:cubicBezTo>
                  <a:pt x="10638" y="109441"/>
                  <a:pt x="-4895" y="123869"/>
                  <a:pt x="1539" y="136736"/>
                </a:cubicBezTo>
                <a:cubicBezTo>
                  <a:pt x="21379" y="176416"/>
                  <a:pt x="107622" y="193923"/>
                  <a:pt x="138016" y="204975"/>
                </a:cubicBezTo>
                <a:cubicBezTo>
                  <a:pt x="161040" y="213347"/>
                  <a:pt x="183014" y="224524"/>
                  <a:pt x="206255" y="232271"/>
                </a:cubicBezTo>
                <a:cubicBezTo>
                  <a:pt x="224049" y="238203"/>
                  <a:pt x="244560" y="236613"/>
                  <a:pt x="260846" y="245919"/>
                </a:cubicBezTo>
                <a:cubicBezTo>
                  <a:pt x="277604" y="255495"/>
                  <a:pt x="288142" y="273214"/>
                  <a:pt x="301790" y="2868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F3C1B551-3726-438F-AE7A-A50679398391}"/>
              </a:ext>
            </a:extLst>
          </p:cNvPr>
          <p:cNvSpPr/>
          <p:nvPr/>
        </p:nvSpPr>
        <p:spPr>
          <a:xfrm>
            <a:off x="7994238" y="4844577"/>
            <a:ext cx="254654" cy="316808"/>
          </a:xfrm>
          <a:custGeom>
            <a:avLst/>
            <a:gdLst>
              <a:gd name="connsiteX0" fmla="*/ 0 w 491319"/>
              <a:gd name="connsiteY0" fmla="*/ 0 h 368489"/>
              <a:gd name="connsiteX1" fmla="*/ 191068 w 491319"/>
              <a:gd name="connsiteY1" fmla="*/ 81886 h 368489"/>
              <a:gd name="connsiteX2" fmla="*/ 491319 w 491319"/>
              <a:gd name="connsiteY2" fmla="*/ 177420 h 368489"/>
              <a:gd name="connsiteX3" fmla="*/ 409432 w 491319"/>
              <a:gd name="connsiteY3" fmla="*/ 245659 h 368489"/>
              <a:gd name="connsiteX4" fmla="*/ 204716 w 491319"/>
              <a:gd name="connsiteY4" fmla="*/ 300250 h 368489"/>
              <a:gd name="connsiteX5" fmla="*/ 109182 w 491319"/>
              <a:gd name="connsiteY5" fmla="*/ 341194 h 368489"/>
              <a:gd name="connsiteX6" fmla="*/ 13647 w 491319"/>
              <a:gd name="connsiteY6" fmla="*/ 368489 h 36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319" h="368489">
                <a:moveTo>
                  <a:pt x="0" y="0"/>
                </a:moveTo>
                <a:cubicBezTo>
                  <a:pt x="115354" y="69213"/>
                  <a:pt x="26627" y="22687"/>
                  <a:pt x="191068" y="81886"/>
                </a:cubicBezTo>
                <a:cubicBezTo>
                  <a:pt x="454296" y="176648"/>
                  <a:pt x="326005" y="149869"/>
                  <a:pt x="491319" y="177420"/>
                </a:cubicBezTo>
                <a:cubicBezTo>
                  <a:pt x="464023" y="200166"/>
                  <a:pt x="440716" y="228814"/>
                  <a:pt x="409432" y="245659"/>
                </a:cubicBezTo>
                <a:cubicBezTo>
                  <a:pt x="389294" y="256502"/>
                  <a:pt x="219769" y="295232"/>
                  <a:pt x="204716" y="300250"/>
                </a:cubicBezTo>
                <a:cubicBezTo>
                  <a:pt x="171848" y="311206"/>
                  <a:pt x="142296" y="331005"/>
                  <a:pt x="109182" y="341194"/>
                </a:cubicBezTo>
                <a:cubicBezTo>
                  <a:pt x="2974" y="373873"/>
                  <a:pt x="51041" y="331095"/>
                  <a:pt x="13647" y="3684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2530E5D2-6AD6-4643-BAB6-B850CDCA9ACE}"/>
              </a:ext>
            </a:extLst>
          </p:cNvPr>
          <p:cNvSpPr/>
          <p:nvPr/>
        </p:nvSpPr>
        <p:spPr>
          <a:xfrm rot="5400000">
            <a:off x="7530414" y="5201612"/>
            <a:ext cx="254654" cy="316808"/>
          </a:xfrm>
          <a:custGeom>
            <a:avLst/>
            <a:gdLst>
              <a:gd name="connsiteX0" fmla="*/ 0 w 491319"/>
              <a:gd name="connsiteY0" fmla="*/ 0 h 368489"/>
              <a:gd name="connsiteX1" fmla="*/ 191068 w 491319"/>
              <a:gd name="connsiteY1" fmla="*/ 81886 h 368489"/>
              <a:gd name="connsiteX2" fmla="*/ 491319 w 491319"/>
              <a:gd name="connsiteY2" fmla="*/ 177420 h 368489"/>
              <a:gd name="connsiteX3" fmla="*/ 409432 w 491319"/>
              <a:gd name="connsiteY3" fmla="*/ 245659 h 368489"/>
              <a:gd name="connsiteX4" fmla="*/ 204716 w 491319"/>
              <a:gd name="connsiteY4" fmla="*/ 300250 h 368489"/>
              <a:gd name="connsiteX5" fmla="*/ 109182 w 491319"/>
              <a:gd name="connsiteY5" fmla="*/ 341194 h 368489"/>
              <a:gd name="connsiteX6" fmla="*/ 13647 w 491319"/>
              <a:gd name="connsiteY6" fmla="*/ 368489 h 36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319" h="368489">
                <a:moveTo>
                  <a:pt x="0" y="0"/>
                </a:moveTo>
                <a:cubicBezTo>
                  <a:pt x="115354" y="69213"/>
                  <a:pt x="26627" y="22687"/>
                  <a:pt x="191068" y="81886"/>
                </a:cubicBezTo>
                <a:cubicBezTo>
                  <a:pt x="454296" y="176648"/>
                  <a:pt x="326005" y="149869"/>
                  <a:pt x="491319" y="177420"/>
                </a:cubicBezTo>
                <a:cubicBezTo>
                  <a:pt x="464023" y="200166"/>
                  <a:pt x="440716" y="228814"/>
                  <a:pt x="409432" y="245659"/>
                </a:cubicBezTo>
                <a:cubicBezTo>
                  <a:pt x="389294" y="256502"/>
                  <a:pt x="219769" y="295232"/>
                  <a:pt x="204716" y="300250"/>
                </a:cubicBezTo>
                <a:cubicBezTo>
                  <a:pt x="171848" y="311206"/>
                  <a:pt x="142296" y="331005"/>
                  <a:pt x="109182" y="341194"/>
                </a:cubicBezTo>
                <a:cubicBezTo>
                  <a:pt x="2974" y="373873"/>
                  <a:pt x="51041" y="331095"/>
                  <a:pt x="13647" y="3684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feil: nach oben gekrümmt 15">
            <a:extLst>
              <a:ext uri="{FF2B5EF4-FFF2-40B4-BE49-F238E27FC236}">
                <a16:creationId xmlns:a16="http://schemas.microsoft.com/office/drawing/2014/main" id="{EDB21AE4-6A45-4061-A5CE-7CE765CAA49B}"/>
              </a:ext>
            </a:extLst>
          </p:cNvPr>
          <p:cNvSpPr/>
          <p:nvPr/>
        </p:nvSpPr>
        <p:spPr>
          <a:xfrm rot="10800000" flipH="1">
            <a:off x="7164868" y="2480119"/>
            <a:ext cx="785692" cy="456989"/>
          </a:xfrm>
          <a:prstGeom prst="curvedUpArrow">
            <a:avLst>
              <a:gd name="adj1" fmla="val 25000"/>
              <a:gd name="adj2" fmla="val 50000"/>
              <a:gd name="adj3" fmla="val 2962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Pfeil: nach oben gekrümmt 24">
            <a:extLst>
              <a:ext uri="{FF2B5EF4-FFF2-40B4-BE49-F238E27FC236}">
                <a16:creationId xmlns:a16="http://schemas.microsoft.com/office/drawing/2014/main" id="{EDC2E67D-D874-44EC-9C96-0618DD99352C}"/>
              </a:ext>
            </a:extLst>
          </p:cNvPr>
          <p:cNvSpPr/>
          <p:nvPr/>
        </p:nvSpPr>
        <p:spPr>
          <a:xfrm rot="10800000">
            <a:off x="7184974" y="3081499"/>
            <a:ext cx="785692" cy="456989"/>
          </a:xfrm>
          <a:prstGeom prst="curvedUpArrow">
            <a:avLst>
              <a:gd name="adj1" fmla="val 25000"/>
              <a:gd name="adj2" fmla="val 50000"/>
              <a:gd name="adj3" fmla="val 2962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Interaktive Schaltfläche: Hilfe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804127F-9DC3-4256-B63B-8A374214C39C}"/>
              </a:ext>
            </a:extLst>
          </p:cNvPr>
          <p:cNvSpPr/>
          <p:nvPr/>
        </p:nvSpPr>
        <p:spPr>
          <a:xfrm>
            <a:off x="7164868" y="1808937"/>
            <a:ext cx="651277" cy="51415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ikationszeichen 29">
            <a:extLst>
              <a:ext uri="{FF2B5EF4-FFF2-40B4-BE49-F238E27FC236}">
                <a16:creationId xmlns:a16="http://schemas.microsoft.com/office/drawing/2014/main" id="{1DC709AD-4DE0-483A-80E6-E65172C99F77}"/>
              </a:ext>
            </a:extLst>
          </p:cNvPr>
          <p:cNvSpPr/>
          <p:nvPr/>
        </p:nvSpPr>
        <p:spPr>
          <a:xfrm>
            <a:off x="7250831" y="3538488"/>
            <a:ext cx="785691" cy="80409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B79C4210-39BF-4617-8522-41698E4E7726}"/>
              </a:ext>
            </a:extLst>
          </p:cNvPr>
          <p:cNvSpPr/>
          <p:nvPr/>
        </p:nvSpPr>
        <p:spPr>
          <a:xfrm>
            <a:off x="8213167" y="1852288"/>
            <a:ext cx="318239" cy="429370"/>
          </a:xfrm>
          <a:custGeom>
            <a:avLst/>
            <a:gdLst>
              <a:gd name="connsiteX0" fmla="*/ 0 w 318239"/>
              <a:gd name="connsiteY0" fmla="*/ 119270 h 429370"/>
              <a:gd name="connsiteX1" fmla="*/ 119269 w 318239"/>
              <a:gd name="connsiteY1" fmla="*/ 7951 h 429370"/>
              <a:gd name="connsiteX2" fmla="*/ 166977 w 318239"/>
              <a:gd name="connsiteY2" fmla="*/ 0 h 429370"/>
              <a:gd name="connsiteX3" fmla="*/ 214685 w 318239"/>
              <a:gd name="connsiteY3" fmla="*/ 15903 h 429370"/>
              <a:gd name="connsiteX4" fmla="*/ 262393 w 318239"/>
              <a:gd name="connsiteY4" fmla="*/ 55659 h 429370"/>
              <a:gd name="connsiteX5" fmla="*/ 294198 w 318239"/>
              <a:gd name="connsiteY5" fmla="*/ 71562 h 429370"/>
              <a:gd name="connsiteX6" fmla="*/ 310101 w 318239"/>
              <a:gd name="connsiteY6" fmla="*/ 95416 h 429370"/>
              <a:gd name="connsiteX7" fmla="*/ 318052 w 318239"/>
              <a:gd name="connsiteY7" fmla="*/ 127221 h 429370"/>
              <a:gd name="connsiteX8" fmla="*/ 262393 w 318239"/>
              <a:gd name="connsiteY8" fmla="*/ 198783 h 429370"/>
              <a:gd name="connsiteX9" fmla="*/ 238539 w 318239"/>
              <a:gd name="connsiteY9" fmla="*/ 206734 h 429370"/>
              <a:gd name="connsiteX10" fmla="*/ 127221 w 318239"/>
              <a:gd name="connsiteY10" fmla="*/ 262393 h 429370"/>
              <a:gd name="connsiteX11" fmla="*/ 71562 w 318239"/>
              <a:gd name="connsiteY11" fmla="*/ 302150 h 429370"/>
              <a:gd name="connsiteX12" fmla="*/ 63610 w 318239"/>
              <a:gd name="connsiteY12" fmla="*/ 326003 h 429370"/>
              <a:gd name="connsiteX13" fmla="*/ 87464 w 318239"/>
              <a:gd name="connsiteY13" fmla="*/ 397565 h 429370"/>
              <a:gd name="connsiteX14" fmla="*/ 119269 w 318239"/>
              <a:gd name="connsiteY14" fmla="*/ 405516 h 429370"/>
              <a:gd name="connsiteX15" fmla="*/ 198782 w 318239"/>
              <a:gd name="connsiteY15" fmla="*/ 429370 h 429370"/>
              <a:gd name="connsiteX16" fmla="*/ 278295 w 318239"/>
              <a:gd name="connsiteY16" fmla="*/ 405516 h 429370"/>
              <a:gd name="connsiteX17" fmla="*/ 302149 w 318239"/>
              <a:gd name="connsiteY17" fmla="*/ 381663 h 429370"/>
              <a:gd name="connsiteX18" fmla="*/ 302149 w 318239"/>
              <a:gd name="connsiteY18" fmla="*/ 349857 h 42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239" h="429370">
                <a:moveTo>
                  <a:pt x="0" y="119270"/>
                </a:moveTo>
                <a:cubicBezTo>
                  <a:pt x="32376" y="83297"/>
                  <a:pt x="69749" y="28584"/>
                  <a:pt x="119269" y="7951"/>
                </a:cubicBezTo>
                <a:cubicBezTo>
                  <a:pt x="134151" y="1750"/>
                  <a:pt x="151074" y="2650"/>
                  <a:pt x="166977" y="0"/>
                </a:cubicBezTo>
                <a:cubicBezTo>
                  <a:pt x="182880" y="5301"/>
                  <a:pt x="200206" y="7457"/>
                  <a:pt x="214685" y="15903"/>
                </a:cubicBezTo>
                <a:cubicBezTo>
                  <a:pt x="232566" y="26333"/>
                  <a:pt x="245434" y="43788"/>
                  <a:pt x="262393" y="55659"/>
                </a:cubicBezTo>
                <a:cubicBezTo>
                  <a:pt x="272103" y="62456"/>
                  <a:pt x="283596" y="66261"/>
                  <a:pt x="294198" y="71562"/>
                </a:cubicBezTo>
                <a:cubicBezTo>
                  <a:pt x="299499" y="79513"/>
                  <a:pt x="306337" y="86632"/>
                  <a:pt x="310101" y="95416"/>
                </a:cubicBezTo>
                <a:cubicBezTo>
                  <a:pt x="314406" y="105460"/>
                  <a:pt x="319259" y="116360"/>
                  <a:pt x="318052" y="127221"/>
                </a:cubicBezTo>
                <a:cubicBezTo>
                  <a:pt x="313975" y="163911"/>
                  <a:pt x="291738" y="180442"/>
                  <a:pt x="262393" y="198783"/>
                </a:cubicBezTo>
                <a:cubicBezTo>
                  <a:pt x="255286" y="203225"/>
                  <a:pt x="245919" y="202760"/>
                  <a:pt x="238539" y="206734"/>
                </a:cubicBezTo>
                <a:cubicBezTo>
                  <a:pt x="130693" y="264805"/>
                  <a:pt x="195717" y="245270"/>
                  <a:pt x="127221" y="262393"/>
                </a:cubicBezTo>
                <a:cubicBezTo>
                  <a:pt x="102346" y="274831"/>
                  <a:pt x="87681" y="277972"/>
                  <a:pt x="71562" y="302150"/>
                </a:cubicBezTo>
                <a:cubicBezTo>
                  <a:pt x="66913" y="309124"/>
                  <a:pt x="66261" y="318052"/>
                  <a:pt x="63610" y="326003"/>
                </a:cubicBezTo>
                <a:cubicBezTo>
                  <a:pt x="71561" y="349857"/>
                  <a:pt x="73045" y="376966"/>
                  <a:pt x="87464" y="397565"/>
                </a:cubicBezTo>
                <a:cubicBezTo>
                  <a:pt x="93731" y="406518"/>
                  <a:pt x="108601" y="403145"/>
                  <a:pt x="119269" y="405516"/>
                </a:cubicBezTo>
                <a:cubicBezTo>
                  <a:pt x="179738" y="418954"/>
                  <a:pt x="139385" y="405612"/>
                  <a:pt x="198782" y="429370"/>
                </a:cubicBezTo>
                <a:cubicBezTo>
                  <a:pt x="226318" y="423863"/>
                  <a:pt x="253679" y="420901"/>
                  <a:pt x="278295" y="405516"/>
                </a:cubicBezTo>
                <a:cubicBezTo>
                  <a:pt x="287830" y="399556"/>
                  <a:pt x="297719" y="391998"/>
                  <a:pt x="302149" y="381663"/>
                </a:cubicBezTo>
                <a:cubicBezTo>
                  <a:pt x="306325" y="371918"/>
                  <a:pt x="302149" y="360459"/>
                  <a:pt x="302149" y="3498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1C950A4A-ED53-4BFD-AB48-64AEEAA022D9}"/>
              </a:ext>
            </a:extLst>
          </p:cNvPr>
          <p:cNvSpPr/>
          <p:nvPr/>
        </p:nvSpPr>
        <p:spPr>
          <a:xfrm>
            <a:off x="8483118" y="2150797"/>
            <a:ext cx="137417" cy="113815"/>
          </a:xfrm>
          <a:custGeom>
            <a:avLst/>
            <a:gdLst>
              <a:gd name="connsiteX0" fmla="*/ 1668 w 137417"/>
              <a:gd name="connsiteY0" fmla="*/ 34302 h 113815"/>
              <a:gd name="connsiteX1" fmla="*/ 112986 w 137417"/>
              <a:gd name="connsiteY1" fmla="*/ 10448 h 113815"/>
              <a:gd name="connsiteX2" fmla="*/ 136840 w 137417"/>
              <a:gd name="connsiteY2" fmla="*/ 2497 h 113815"/>
              <a:gd name="connsiteX3" fmla="*/ 120937 w 137417"/>
              <a:gd name="connsiteY3" fmla="*/ 42254 h 113815"/>
              <a:gd name="connsiteX4" fmla="*/ 65278 w 137417"/>
              <a:gd name="connsiteY4" fmla="*/ 113815 h 113815"/>
              <a:gd name="connsiteX5" fmla="*/ 57327 w 137417"/>
              <a:gd name="connsiteY5" fmla="*/ 89961 h 113815"/>
              <a:gd name="connsiteX6" fmla="*/ 1668 w 137417"/>
              <a:gd name="connsiteY6" fmla="*/ 34302 h 11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417" h="113815">
                <a:moveTo>
                  <a:pt x="1668" y="34302"/>
                </a:moveTo>
                <a:cubicBezTo>
                  <a:pt x="10944" y="21050"/>
                  <a:pt x="76046" y="19140"/>
                  <a:pt x="112986" y="10448"/>
                </a:cubicBezTo>
                <a:cubicBezTo>
                  <a:pt x="121145" y="8528"/>
                  <a:pt x="134807" y="-5634"/>
                  <a:pt x="136840" y="2497"/>
                </a:cubicBezTo>
                <a:cubicBezTo>
                  <a:pt x="140302" y="16344"/>
                  <a:pt x="127320" y="29488"/>
                  <a:pt x="120937" y="42254"/>
                </a:cubicBezTo>
                <a:cubicBezTo>
                  <a:pt x="99891" y="84346"/>
                  <a:pt x="97805" y="81289"/>
                  <a:pt x="65278" y="113815"/>
                </a:cubicBezTo>
                <a:cubicBezTo>
                  <a:pt x="62628" y="105864"/>
                  <a:pt x="62356" y="96666"/>
                  <a:pt x="57327" y="89961"/>
                </a:cubicBezTo>
                <a:cubicBezTo>
                  <a:pt x="23294" y="44583"/>
                  <a:pt x="-7608" y="47554"/>
                  <a:pt x="1668" y="3430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BDFE77-7AC7-4495-866A-59A1B713519F}"/>
              </a:ext>
            </a:extLst>
          </p:cNvPr>
          <p:cNvSpPr txBox="1"/>
          <p:nvPr/>
        </p:nvSpPr>
        <p:spPr>
          <a:xfrm>
            <a:off x="7680894" y="5861304"/>
            <a:ext cx="405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*Problem: 2 ähnelt sehr </a:t>
            </a:r>
            <a:r>
              <a:rPr lang="de-DE" dirty="0" err="1"/>
              <a:t>start</a:t>
            </a:r>
            <a:r>
              <a:rPr lang="de-DE" dirty="0"/>
              <a:t> der Hilfe Geste, Es ist ungewohnt Zahlen in einem </a:t>
            </a:r>
            <a:r>
              <a:rPr lang="de-DE" dirty="0" err="1"/>
              <a:t>Stroke</a:t>
            </a:r>
            <a:r>
              <a:rPr lang="de-DE" dirty="0"/>
              <a:t> zu zeichnen</a:t>
            </a:r>
          </a:p>
        </p:txBody>
      </p:sp>
    </p:spTree>
    <p:extLst>
      <p:ext uri="{BB962C8B-B14F-4D97-AF65-F5344CB8AC3E}">
        <p14:creationId xmlns:p14="http://schemas.microsoft.com/office/powerpoint/2010/main" val="381339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1BF9F-3314-411C-9995-ACB7984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Button Form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Pfeil</a:t>
            </a:r>
            <a:r>
              <a:rPr lang="en-GB" dirty="0"/>
              <a:t> </a:t>
            </a:r>
            <a:r>
              <a:rPr lang="en-GB" dirty="0" err="1"/>
              <a:t>ändern</a:t>
            </a:r>
            <a:r>
              <a:rPr lang="en-GB" dirty="0"/>
              <a:t> -&gt; </a:t>
            </a:r>
            <a:r>
              <a:rPr lang="en-GB" dirty="0" err="1"/>
              <a:t>Verworfen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Spielsteinen</a:t>
            </a:r>
            <a:r>
              <a:rPr lang="en-GB" dirty="0"/>
              <a:t> </a:t>
            </a:r>
            <a:r>
              <a:rPr lang="en-GB" dirty="0" err="1"/>
              <a:t>anzeigen</a:t>
            </a:r>
            <a:r>
              <a:rPr lang="en-GB" dirty="0"/>
              <a:t> – </a:t>
            </a:r>
            <a:r>
              <a:rPr lang="en-GB" dirty="0" err="1"/>
              <a:t>Alternativ</a:t>
            </a:r>
            <a:r>
              <a:rPr lang="en-GB" dirty="0"/>
              <a:t> </a:t>
            </a:r>
            <a:r>
              <a:rPr lang="en-GB" dirty="0" err="1"/>
              <a:t>Mockup</a:t>
            </a:r>
            <a:r>
              <a:rPr lang="en-GB" dirty="0"/>
              <a:t> </a:t>
            </a:r>
            <a:r>
              <a:rPr lang="en-GB" dirty="0" err="1"/>
              <a:t>Implementieren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C7B20-CD16-4B65-B8CF-9DC2396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 err="1"/>
              <a:t>Leider</a:t>
            </a:r>
            <a:r>
              <a:rPr lang="en-GB" sz="1800" dirty="0"/>
              <a:t> </a:t>
            </a:r>
            <a:r>
              <a:rPr lang="en-GB" sz="1800" dirty="0" err="1"/>
              <a:t>nicht</a:t>
            </a:r>
            <a:r>
              <a:rPr lang="en-GB" sz="1800" dirty="0"/>
              <a:t> </a:t>
            </a:r>
            <a:r>
              <a:rPr lang="en-GB" sz="1800" dirty="0" err="1"/>
              <a:t>möglich</a:t>
            </a:r>
            <a:r>
              <a:rPr lang="en-GB" sz="1800" dirty="0"/>
              <a:t>, </a:t>
            </a:r>
            <a:r>
              <a:rPr lang="en-GB" sz="1800" dirty="0" err="1"/>
              <a:t>aber</a:t>
            </a:r>
            <a:r>
              <a:rPr lang="en-GB" sz="1800" dirty="0"/>
              <a:t>:</a:t>
            </a:r>
          </a:p>
          <a:p>
            <a:pPr marL="514350" indent="-514350">
              <a:buAutoNum type="arabicPeriod"/>
            </a:pPr>
            <a:r>
              <a:rPr lang="en-GB" sz="1800" dirty="0"/>
              <a:t>Icon </a:t>
            </a:r>
            <a:r>
              <a:rPr lang="en-GB" sz="1800" dirty="0" err="1"/>
              <a:t>einfügen</a:t>
            </a:r>
            <a:r>
              <a:rPr lang="en-GB" sz="1800" dirty="0"/>
              <a:t> und Button Rand </a:t>
            </a:r>
            <a:r>
              <a:rPr lang="en-GB" sz="1800" dirty="0" err="1"/>
              <a:t>entfernen</a:t>
            </a:r>
            <a:br>
              <a:rPr lang="en-GB" sz="1800" dirty="0"/>
            </a:br>
            <a:r>
              <a:rPr lang="en-GB" sz="1800" dirty="0" err="1"/>
              <a:t>mit</a:t>
            </a:r>
            <a:r>
              <a:rPr lang="en-GB" sz="1800" dirty="0"/>
              <a:t> </a:t>
            </a:r>
            <a:r>
              <a:rPr lang="de-DE" sz="1800" dirty="0" err="1"/>
              <a:t>button.setMargin</a:t>
            </a:r>
            <a:r>
              <a:rPr lang="de-DE" sz="1800" dirty="0"/>
              <a:t>(</a:t>
            </a:r>
            <a:r>
              <a:rPr lang="de-DE" sz="1800" dirty="0" err="1"/>
              <a:t>new</a:t>
            </a:r>
            <a:r>
              <a:rPr lang="de-DE" sz="1800" dirty="0"/>
              <a:t> </a:t>
            </a:r>
            <a:r>
              <a:rPr lang="de-DE" sz="1800" dirty="0" err="1"/>
              <a:t>Insets</a:t>
            </a:r>
            <a:r>
              <a:rPr lang="de-DE" sz="1800" dirty="0"/>
              <a:t>(0, 0, 0, 0)); sollte man den Rand komplett wegnehmen können.</a:t>
            </a:r>
          </a:p>
          <a:p>
            <a:pPr marL="0" indent="0">
              <a:buNone/>
            </a:pPr>
            <a:r>
              <a:rPr lang="en-GB" sz="1800" dirty="0"/>
              <a:t>	https://www.youtube.com/watch?v=rBYcwTYr4As</a:t>
            </a:r>
          </a:p>
          <a:p>
            <a:pPr marL="514350" indent="-514350">
              <a:buAutoNum type="arabicPeriod"/>
            </a:pPr>
            <a:r>
              <a:rPr lang="de-DE" sz="1800" dirty="0" err="1"/>
              <a:t>JEditorPane</a:t>
            </a:r>
            <a:r>
              <a:rPr lang="de-DE" sz="1800" dirty="0"/>
              <a:t>? grafische Elemente einfügen, die auf Mouse/Keyboard-Events reagieren.</a:t>
            </a:r>
            <a:br>
              <a:rPr lang="de-DE" sz="1800" dirty="0"/>
            </a:br>
            <a:endParaRPr lang="de-DE" sz="1800" dirty="0"/>
          </a:p>
          <a:p>
            <a:r>
              <a:rPr lang="de-DE" sz="1800" dirty="0"/>
              <a:t>nimm dir </a:t>
            </a:r>
            <a:r>
              <a:rPr lang="de-DE" sz="1800" dirty="0" err="1"/>
              <a:t>JLabels</a:t>
            </a:r>
            <a:r>
              <a:rPr lang="de-DE" sz="1800" dirty="0"/>
              <a:t>, ohne Rahmen, den </a:t>
            </a:r>
            <a:r>
              <a:rPr lang="de-DE" sz="1800" dirty="0" err="1"/>
              <a:t>JLabels</a:t>
            </a:r>
            <a:r>
              <a:rPr lang="de-DE" sz="1800" dirty="0"/>
              <a:t> gibst du die Zeit als Text, und fügst ihnen einen </a:t>
            </a:r>
            <a:r>
              <a:rPr lang="de-DE" sz="1800" dirty="0" err="1"/>
              <a:t>Mouselistener</a:t>
            </a:r>
            <a:r>
              <a:rPr lang="de-DE" sz="1800" dirty="0"/>
              <a:t> hinzu.</a:t>
            </a:r>
          </a:p>
          <a:p>
            <a:r>
              <a:rPr lang="de-DE" sz="1800" dirty="0"/>
              <a:t>Bei einem Klick kannst du dann für die Jeweilige </a:t>
            </a:r>
            <a:r>
              <a:rPr lang="de-DE" sz="1800" dirty="0" err="1"/>
              <a:t>ziffer</a:t>
            </a:r>
            <a:r>
              <a:rPr lang="de-DE" sz="1800" dirty="0"/>
              <a:t> eine Aktion ausführen.</a:t>
            </a:r>
          </a:p>
          <a:p>
            <a:r>
              <a:rPr lang="de-DE" sz="1800" dirty="0"/>
              <a:t>Aussehen bekommst du hin indem du ein Objekt in den Hintergrund legst (irgend ein nettes </a:t>
            </a:r>
            <a:r>
              <a:rPr lang="de-DE" sz="1800" dirty="0" err="1"/>
              <a:t>Gif</a:t>
            </a:r>
            <a:r>
              <a:rPr lang="de-DE" sz="1800" dirty="0"/>
              <a:t> oder sowas) und entlang der äußeren Kante legst du die </a:t>
            </a:r>
            <a:r>
              <a:rPr lang="de-DE" sz="1800" dirty="0" err="1"/>
              <a:t>JLabels</a:t>
            </a:r>
            <a:r>
              <a:rPr lang="de-DE" sz="1800" dirty="0"/>
              <a:t> ab... </a:t>
            </a:r>
          </a:p>
          <a:p>
            <a:endParaRPr lang="de-DE" sz="1800" dirty="0"/>
          </a:p>
          <a:p>
            <a:r>
              <a:rPr lang="de-DE" sz="1800" b="1" dirty="0">
                <a:highlight>
                  <a:srgbClr val="FFFF00"/>
                </a:highlight>
                <a:sym typeface="Wingdings" panose="05000000000000000000" pitchFamily="2" charset="2"/>
              </a:rPr>
              <a:t> Überlegung: Buttons im Hintergrund Schwarz + Maus Optik zu Stein ändern</a:t>
            </a:r>
          </a:p>
          <a:p>
            <a:r>
              <a:rPr lang="de-DE" sz="1800" b="1" dirty="0">
                <a:sym typeface="Wingdings" panose="05000000000000000000" pitchFamily="2" charset="2"/>
              </a:rPr>
              <a:t>https://www.java-forum.org/thema/cursor-aendern.182492/</a:t>
            </a:r>
          </a:p>
          <a:p>
            <a:r>
              <a:rPr lang="de-DE" sz="1800" b="1" dirty="0">
                <a:highlight>
                  <a:srgbClr val="FFFF00"/>
                </a:highlight>
                <a:sym typeface="Wingdings" panose="05000000000000000000" pitchFamily="2" charset="2"/>
              </a:rPr>
              <a:t> Oder: </a:t>
            </a:r>
            <a:endParaRPr lang="en-GB" sz="1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826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6A067-1062-440C-B163-124FE7ED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Score </a:t>
            </a:r>
            <a:r>
              <a:rPr lang="en-GB" dirty="0" err="1"/>
              <a:t>ermitteln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19FAF-5FB9-4A1C-82DD-9FE9488F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/>
          <a:lstStyle/>
          <a:p>
            <a:r>
              <a:rPr lang="en-GB" dirty="0" err="1"/>
              <a:t>Logik</a:t>
            </a:r>
            <a:r>
              <a:rPr lang="en-GB" dirty="0"/>
              <a:t>: </a:t>
            </a:r>
            <a:r>
              <a:rPr lang="en-GB" dirty="0" err="1"/>
              <a:t>wenn</a:t>
            </a:r>
            <a:r>
              <a:rPr lang="en-GB" dirty="0"/>
              <a:t> Spieler red </a:t>
            </a:r>
            <a:r>
              <a:rPr lang="en-GB" dirty="0" err="1"/>
              <a:t>gewonnen</a:t>
            </a:r>
            <a:r>
              <a:rPr lang="en-GB" dirty="0"/>
              <a:t>, +1 vice versa, </a:t>
            </a:r>
            <a:r>
              <a:rPr lang="en-GB" dirty="0" err="1"/>
              <a:t>Tabelle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4 od 6 </a:t>
            </a:r>
            <a:r>
              <a:rPr lang="en-GB" dirty="0" err="1"/>
              <a:t>Zellen</a:t>
            </a:r>
            <a:r>
              <a:rPr lang="en-GB" dirty="0"/>
              <a:t>?</a:t>
            </a:r>
          </a:p>
          <a:p>
            <a:r>
              <a:rPr lang="en-GB" dirty="0" err="1"/>
              <a:t>Ermittelt</a:t>
            </a:r>
            <a:r>
              <a:rPr lang="en-GB" dirty="0"/>
              <a:t> </a:t>
            </a:r>
            <a:r>
              <a:rPr lang="en-GB" dirty="0" err="1"/>
              <a:t>Spielstand</a:t>
            </a:r>
            <a:r>
              <a:rPr lang="en-GB" dirty="0"/>
              <a:t> bis Exit </a:t>
            </a:r>
            <a:r>
              <a:rPr lang="en-GB" dirty="0" err="1"/>
              <a:t>gedrückt</a:t>
            </a:r>
            <a:r>
              <a:rPr lang="en-GB" dirty="0"/>
              <a:t> </a:t>
            </a:r>
            <a:r>
              <a:rPr lang="en-GB" dirty="0" err="1"/>
              <a:t>wird</a:t>
            </a:r>
            <a:endParaRPr lang="en-GB" dirty="0"/>
          </a:p>
          <a:p>
            <a:r>
              <a:rPr lang="en-GB" dirty="0"/>
              <a:t>Array </a:t>
            </a:r>
            <a:r>
              <a:rPr lang="en-GB" dirty="0" err="1"/>
              <a:t>eher</a:t>
            </a:r>
            <a:r>
              <a:rPr lang="en-GB" dirty="0"/>
              <a:t> </a:t>
            </a:r>
            <a:r>
              <a:rPr lang="en-GB" dirty="0" err="1"/>
              <a:t>ungeeignet</a:t>
            </a:r>
            <a:r>
              <a:rPr lang="en-GB" dirty="0"/>
              <a:t>, </a:t>
            </a:r>
            <a:r>
              <a:rPr lang="en-GB" dirty="0" err="1"/>
              <a:t>daher</a:t>
            </a:r>
            <a:r>
              <a:rPr lang="en-GB" dirty="0"/>
              <a:t> Labels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println</a:t>
            </a:r>
            <a:r>
              <a:rPr lang="en-GB" dirty="0"/>
              <a:t> in </a:t>
            </a:r>
            <a:r>
              <a:rPr lang="en-GB" dirty="0" err="1"/>
              <a:t>Optik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Tabelle</a:t>
            </a:r>
            <a:r>
              <a:rPr lang="en-GB" dirty="0"/>
              <a:t>?</a:t>
            </a:r>
          </a:p>
          <a:p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übernommen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“Turn”</a:t>
            </a:r>
          </a:p>
          <a:p>
            <a:endParaRPr lang="en-GB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9686060-5A42-46BB-B634-50BF94FB3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25982"/>
              </p:ext>
            </p:extLst>
          </p:nvPr>
        </p:nvGraphicFramePr>
        <p:xfrm>
          <a:off x="1063009" y="484462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71967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4873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38369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Gewonnene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Spiele</a:t>
                      </a:r>
                      <a:r>
                        <a:rPr lang="en-GB" dirty="0"/>
                        <a:t> 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Gewonnene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Spiele</a:t>
                      </a:r>
                      <a:r>
                        <a:rPr lang="en-GB" dirty="0"/>
                        <a:t> Gelb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Unentschieden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4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6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16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C8512-3B5B-4008-B0AE-A652036E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Schriftgröße</a:t>
            </a:r>
            <a:r>
              <a:rPr lang="en-GB" dirty="0"/>
              <a:t> </a:t>
            </a:r>
            <a:r>
              <a:rPr lang="en-GB" dirty="0" err="1"/>
              <a:t>ändern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70ADB-9C9A-4636-9A12-48DEEFBC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Font </a:t>
            </a:r>
            <a:r>
              <a:rPr lang="en-GB" dirty="0" err="1"/>
              <a:t>font</a:t>
            </a:r>
            <a:r>
              <a:rPr lang="en-GB" dirty="0"/>
              <a:t> = new Font(String name, int style, int size)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zB</a:t>
            </a:r>
            <a:r>
              <a:rPr lang="en-GB" dirty="0"/>
              <a:t> G2.setFont(new Font (“”, </a:t>
            </a:r>
            <a:r>
              <a:rPr lang="en-GB" dirty="0" err="1"/>
              <a:t>Font.Bold</a:t>
            </a:r>
            <a:r>
              <a:rPr lang="en-GB" dirty="0"/>
              <a:t>, 40));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https://www.youtube.com/watch?v=YD-vpvgfh-k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02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FD65D-BAD0-4E8D-B8EC-FF9A2E98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 </a:t>
            </a:r>
            <a:r>
              <a:rPr lang="en-GB" dirty="0" err="1"/>
              <a:t>Farblich</a:t>
            </a:r>
            <a:r>
              <a:rPr lang="en-GB" dirty="0"/>
              <a:t> </a:t>
            </a:r>
            <a:r>
              <a:rPr lang="en-GB" dirty="0" err="1"/>
              <a:t>untermauern</a:t>
            </a:r>
            <a:r>
              <a:rPr lang="en-GB" dirty="0"/>
              <a:t> </a:t>
            </a:r>
            <a:r>
              <a:rPr lang="en-GB" dirty="0" err="1"/>
              <a:t>erledigt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7FAB57-FA78-455E-A634-5941D4C7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GUI</a:t>
            </a:r>
          </a:p>
          <a:p>
            <a:r>
              <a:rPr lang="en-GB" dirty="0" err="1"/>
              <a:t>JTextField</a:t>
            </a:r>
            <a:r>
              <a:rPr lang="en-GB" dirty="0"/>
              <a:t> text = new </a:t>
            </a:r>
            <a:r>
              <a:rPr lang="en-GB" dirty="0" err="1"/>
              <a:t>JTextField</a:t>
            </a:r>
            <a:r>
              <a:rPr lang="en-GB" dirty="0"/>
              <a:t>();</a:t>
            </a:r>
          </a:p>
          <a:p>
            <a:r>
              <a:rPr lang="en-GB" dirty="0" err="1"/>
              <a:t>text.setForeground</a:t>
            </a:r>
            <a:r>
              <a:rPr lang="en-GB" dirty="0"/>
              <a:t>(</a:t>
            </a:r>
            <a:r>
              <a:rPr lang="en-GB" dirty="0" err="1"/>
              <a:t>Color.RED</a:t>
            </a:r>
            <a:r>
              <a:rPr lang="en-GB" dirty="0"/>
              <a:t>);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auf Label </a:t>
            </a:r>
            <a:r>
              <a:rPr lang="en-GB" dirty="0" err="1"/>
              <a:t>anwenden</a:t>
            </a:r>
            <a:r>
              <a:rPr lang="en-GB" dirty="0"/>
              <a:t>:</a:t>
            </a:r>
          </a:p>
          <a:p>
            <a:r>
              <a:rPr lang="en-GB" dirty="0" err="1"/>
              <a:t>JLabel</a:t>
            </a:r>
            <a:r>
              <a:rPr lang="en-GB" dirty="0"/>
              <a:t> text = new </a:t>
            </a:r>
            <a:r>
              <a:rPr lang="en-GB" dirty="0" err="1"/>
              <a:t>JLabel</a:t>
            </a:r>
            <a:r>
              <a:rPr lang="en-GB" dirty="0"/>
              <a:t>();</a:t>
            </a:r>
          </a:p>
          <a:p>
            <a:r>
              <a:rPr lang="en-GB" dirty="0" err="1"/>
              <a:t>text.setForeground</a:t>
            </a:r>
            <a:r>
              <a:rPr lang="en-GB" dirty="0"/>
              <a:t>(</a:t>
            </a:r>
            <a:r>
              <a:rPr lang="en-GB" dirty="0" err="1"/>
              <a:t>Color.RED</a:t>
            </a:r>
            <a:r>
              <a:rPr lang="en-GB" dirty="0"/>
              <a:t>);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Text </a:t>
            </a:r>
            <a:r>
              <a:rPr lang="en-GB" dirty="0" err="1">
                <a:sym typeface="Wingdings" panose="05000000000000000000" pitchFamily="2" charset="2"/>
              </a:rPr>
              <a:t>vorher</a:t>
            </a:r>
            <a:r>
              <a:rPr lang="en-GB" dirty="0">
                <a:sym typeface="Wingdings" panose="05000000000000000000" pitchFamily="2" charset="2"/>
              </a:rPr>
              <a:t> in </a:t>
            </a:r>
            <a:r>
              <a:rPr lang="en-GB" dirty="0" err="1">
                <a:sym typeface="Wingdings" panose="05000000000000000000" pitchFamily="2" charset="2"/>
              </a:rPr>
              <a:t>ein</a:t>
            </a:r>
            <a:r>
              <a:rPr lang="en-GB" dirty="0">
                <a:sym typeface="Wingdings" panose="05000000000000000000" pitchFamily="2" charset="2"/>
              </a:rPr>
              <a:t> Label </a:t>
            </a:r>
            <a:r>
              <a:rPr lang="en-GB" dirty="0" err="1">
                <a:sym typeface="Wingdings" panose="05000000000000000000" pitchFamily="2" charset="2"/>
              </a:rPr>
              <a:t>packen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89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Breitbild</PresentationFormat>
  <Paragraphs>195</Paragraphs>
  <Slides>13</Slides>
  <Notes>7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</vt:lpstr>
      <vt:lpstr>4 gewinnt / Connect 4</vt:lpstr>
      <vt:lpstr>Spielregeln</vt:lpstr>
      <vt:lpstr>Spielfeld Mock Up</vt:lpstr>
      <vt:lpstr>Spielfeld Mock Up - Alternative</vt:lpstr>
      <vt:lpstr>Ideen zu Sprachbefehlen &amp; Gesten</vt:lpstr>
      <vt:lpstr>Button Form zu Pfeil ändern -&gt; Verworfen zu Spielsteinen anzeigen – Alternativ Mockup Implementieren</vt:lpstr>
      <vt:lpstr>Score ermitteln</vt:lpstr>
      <vt:lpstr>Schriftgröße ändern</vt:lpstr>
      <vt:lpstr>Turn Farblich untermauern erledigt</vt:lpstr>
      <vt:lpstr>Exit Button erledigt https://github.com/phip1611/Tic-Tac-Toe-Java-Game/blob/master/src/de/phip1611/tictactoe/GUI.java</vt:lpstr>
      <vt:lpstr>Help Button</vt:lpstr>
      <vt:lpstr>Statischer Abstand für dynamische Breite</vt:lpstr>
      <vt:lpstr>Undo Button  Verworfen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gewinnt / Connect 4</dc:title>
  <dc:creator>Amira M.</dc:creator>
  <cp:lastModifiedBy>Oliver Braun</cp:lastModifiedBy>
  <cp:revision>155</cp:revision>
  <dcterms:created xsi:type="dcterms:W3CDTF">2021-05-02T13:53:42Z</dcterms:created>
  <dcterms:modified xsi:type="dcterms:W3CDTF">2021-05-09T11:13:46Z</dcterms:modified>
</cp:coreProperties>
</file>