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League Spartan"/>
      <p:regular r:id="rId27"/>
      <p:bold r:id="rId28"/>
    </p:embeddedFont>
    <p:embeddedFont>
      <p:font typeface="Roboto"/>
      <p:regular r:id="rId29"/>
      <p:bold r:id="rId30"/>
      <p:italic r:id="rId31"/>
      <p:boldItalic r:id="rId32"/>
    </p:embeddedFont>
    <p:embeddedFont>
      <p:font typeface="Lato"/>
      <p:bold r:id="rId33"/>
      <p:boldItalic r:id="rId34"/>
    </p:embeddedFont>
    <p:embeddedFont>
      <p:font typeface="Akshar"/>
      <p:regular r:id="rId35"/>
      <p:bold r:id="rId36"/>
    </p:embeddedFont>
    <p:embeddedFont>
      <p:font typeface="League Spartan Black"/>
      <p:bold r:id="rId37"/>
    </p:embeddedFont>
    <p:embeddedFont>
      <p:font typeface="Akshar SemiBold"/>
      <p:regular r:id="rId38"/>
      <p:bold r:id="rId39"/>
    </p:embeddedFont>
    <p:embeddedFont>
      <p:font typeface="Red Hat Text"/>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A64BA6-639C-4E57-A508-9CE0545452AD}">
  <a:tblStyle styleId="{DEA64BA6-639C-4E57-A508-9CE0545452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edHatText-regular.fntdata"/><Relationship Id="rId20" Type="http://schemas.openxmlformats.org/officeDocument/2006/relationships/slide" Target="slides/slide14.xml"/><Relationship Id="rId42" Type="http://schemas.openxmlformats.org/officeDocument/2006/relationships/font" Target="fonts/RedHatText-italic.fntdata"/><Relationship Id="rId41" Type="http://schemas.openxmlformats.org/officeDocument/2006/relationships/font" Target="fonts/RedHatText-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RedHatText-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LeagueSpartan-bold.fntdata"/><Relationship Id="rId27" Type="http://schemas.openxmlformats.org/officeDocument/2006/relationships/font" Target="fonts/LeagueSpartan-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Akshar-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LeagueSpartanBlack-bold.fntdata"/><Relationship Id="rId14" Type="http://schemas.openxmlformats.org/officeDocument/2006/relationships/slide" Target="slides/slide8.xml"/><Relationship Id="rId36" Type="http://schemas.openxmlformats.org/officeDocument/2006/relationships/font" Target="fonts/Akshar-bold.fntdata"/><Relationship Id="rId17" Type="http://schemas.openxmlformats.org/officeDocument/2006/relationships/slide" Target="slides/slide11.xml"/><Relationship Id="rId39" Type="http://schemas.openxmlformats.org/officeDocument/2006/relationships/font" Target="fonts/AksharSemiBold-bold.fntdata"/><Relationship Id="rId16" Type="http://schemas.openxmlformats.org/officeDocument/2006/relationships/slide" Target="slides/slide10.xml"/><Relationship Id="rId38" Type="http://schemas.openxmlformats.org/officeDocument/2006/relationships/font" Target="fonts/AksharSemiBold-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392682794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23926827943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3926827943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23926827943_0_6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3926827943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Oliver </a:t>
            </a:r>
            <a:endParaRPr/>
          </a:p>
        </p:txBody>
      </p:sp>
      <p:sp>
        <p:nvSpPr>
          <p:cNvPr id="281" name="Google Shape;281;g23926827943_0_6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3b8bcb93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23b8bcb9389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3926827943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Yao</a:t>
            </a:r>
            <a:endParaRPr/>
          </a:p>
        </p:txBody>
      </p:sp>
      <p:sp>
        <p:nvSpPr>
          <p:cNvPr id="316" name="Google Shape;316;g23926827943_0_6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3a5451c88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Yao</a:t>
            </a:r>
            <a:endParaRPr/>
          </a:p>
        </p:txBody>
      </p:sp>
      <p:sp>
        <p:nvSpPr>
          <p:cNvPr id="333" name="Google Shape;333;g23a5451c88b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3926827943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23926827943_0_6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3926827943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23926827943_0_6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3926827943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g23926827943_0_6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3926827943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g23926827943_0_6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3926827943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23926827943_0_6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926827943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3926827943_0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3c56286e3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23c56286e3e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c5aa216c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sz="1200">
                <a:solidFill>
                  <a:schemeClr val="dk1"/>
                </a:solidFill>
                <a:latin typeface="League Spartan Black"/>
                <a:ea typeface="League Spartan Black"/>
                <a:cs typeface="League Spartan Black"/>
                <a:sym typeface="League Spartan Black"/>
              </a:rPr>
              <a:t>Who cares about the problem/why</a:t>
            </a:r>
            <a:endParaRPr sz="1200"/>
          </a:p>
        </p:txBody>
      </p:sp>
      <p:sp>
        <p:nvSpPr>
          <p:cNvPr id="127" name="Google Shape;127;g23c5aa216c9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926827943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Oliver </a:t>
            </a:r>
            <a:endParaRPr/>
          </a:p>
        </p:txBody>
      </p:sp>
      <p:sp>
        <p:nvSpPr>
          <p:cNvPr id="142" name="Google Shape;142;g23926827943_0_6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926827943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3926827943_0_6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926827943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3926827943_0_6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3926827943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3926827943_0_6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3a512031e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3a512031e8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3b8bcb93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g23b8bcb938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20436" l="0" r="35429" t="4870"/>
          <a:stretch/>
        </p:blipFill>
        <p:spPr>
          <a:xfrm>
            <a:off x="0" y="0"/>
            <a:ext cx="9144002" cy="5143501"/>
          </a:xfrm>
          <a:prstGeom prst="rect">
            <a:avLst/>
          </a:prstGeom>
          <a:noFill/>
          <a:ln>
            <a:noFill/>
          </a:ln>
        </p:spPr>
      </p:pic>
      <p:grpSp>
        <p:nvGrpSpPr>
          <p:cNvPr id="55" name="Google Shape;55;p13"/>
          <p:cNvGrpSpPr/>
          <p:nvPr/>
        </p:nvGrpSpPr>
        <p:grpSpPr>
          <a:xfrm>
            <a:off x="0" y="4995419"/>
            <a:ext cx="9143818" cy="1597504"/>
            <a:chOff x="0" y="-28575"/>
            <a:chExt cx="4816592" cy="841500"/>
          </a:xfrm>
        </p:grpSpPr>
        <p:sp>
          <p:nvSpPr>
            <p:cNvPr id="56" name="Google Shape;56;p13"/>
            <p:cNvSpPr/>
            <p:nvPr/>
          </p:nvSpPr>
          <p:spPr>
            <a:xfrm>
              <a:off x="0" y="0"/>
              <a:ext cx="4816592" cy="98854"/>
            </a:xfrm>
            <a:custGeom>
              <a:rect b="b" l="l" r="r" t="t"/>
              <a:pathLst>
                <a:path extrusionOk="0" h="98854" w="4816592">
                  <a:moveTo>
                    <a:pt x="0" y="0"/>
                  </a:moveTo>
                  <a:lnTo>
                    <a:pt x="4816592" y="0"/>
                  </a:lnTo>
                  <a:lnTo>
                    <a:pt x="4816592" y="98854"/>
                  </a:lnTo>
                  <a:lnTo>
                    <a:pt x="0" y="98854"/>
                  </a:lnTo>
                  <a:close/>
                </a:path>
              </a:pathLst>
            </a:custGeom>
            <a:solidFill>
              <a:srgbClr val="FFFFFF"/>
            </a:solidFill>
            <a:ln>
              <a:noFill/>
            </a:ln>
          </p:spPr>
        </p:sp>
        <p:sp>
          <p:nvSpPr>
            <p:cNvPr id="57" name="Google Shape;57;p13"/>
            <p:cNvSpPr txBox="1"/>
            <p:nvPr/>
          </p:nvSpPr>
          <p:spPr>
            <a:xfrm>
              <a:off x="0" y="-28575"/>
              <a:ext cx="812700" cy="841500"/>
            </a:xfrm>
            <a:prstGeom prst="rect">
              <a:avLst/>
            </a:prstGeom>
            <a:noFill/>
            <a:ln>
              <a:noFill/>
            </a:ln>
          </p:spPr>
          <p:txBody>
            <a:bodyPr anchorCtr="0" anchor="ctr" bIns="25400" lIns="25400" spcFirstLastPara="1" rIns="25400" wrap="square" tIns="25400">
              <a:noAutofit/>
            </a:bodyPr>
            <a:lstStyle/>
            <a:p>
              <a:pPr indent="0" lvl="0" marL="0" marR="0" rtl="0" algn="ctr">
                <a:lnSpc>
                  <a:spcPct val="151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8" name="Google Shape;58;p13"/>
          <p:cNvGrpSpPr/>
          <p:nvPr/>
        </p:nvGrpSpPr>
        <p:grpSpPr>
          <a:xfrm>
            <a:off x="5253166" y="4995419"/>
            <a:ext cx="9143818" cy="1597504"/>
            <a:chOff x="0" y="-28575"/>
            <a:chExt cx="4816592" cy="841500"/>
          </a:xfrm>
        </p:grpSpPr>
        <p:sp>
          <p:nvSpPr>
            <p:cNvPr id="59" name="Google Shape;59;p13"/>
            <p:cNvSpPr/>
            <p:nvPr/>
          </p:nvSpPr>
          <p:spPr>
            <a:xfrm>
              <a:off x="0" y="0"/>
              <a:ext cx="4816592" cy="98854"/>
            </a:xfrm>
            <a:custGeom>
              <a:rect b="b" l="l" r="r" t="t"/>
              <a:pathLst>
                <a:path extrusionOk="0" h="98854" w="4816592">
                  <a:moveTo>
                    <a:pt x="0" y="0"/>
                  </a:moveTo>
                  <a:lnTo>
                    <a:pt x="4816592" y="0"/>
                  </a:lnTo>
                  <a:lnTo>
                    <a:pt x="4816592" y="98854"/>
                  </a:lnTo>
                  <a:lnTo>
                    <a:pt x="0" y="98854"/>
                  </a:lnTo>
                  <a:close/>
                </a:path>
              </a:pathLst>
            </a:custGeom>
            <a:solidFill>
              <a:srgbClr val="E4C344"/>
            </a:solidFill>
            <a:ln>
              <a:noFill/>
            </a:ln>
          </p:spPr>
        </p:sp>
        <p:sp>
          <p:nvSpPr>
            <p:cNvPr id="60" name="Google Shape;60;p13"/>
            <p:cNvSpPr txBox="1"/>
            <p:nvPr/>
          </p:nvSpPr>
          <p:spPr>
            <a:xfrm>
              <a:off x="0" y="-28575"/>
              <a:ext cx="812700" cy="841500"/>
            </a:xfrm>
            <a:prstGeom prst="rect">
              <a:avLst/>
            </a:prstGeom>
            <a:noFill/>
            <a:ln>
              <a:noFill/>
            </a:ln>
          </p:spPr>
          <p:txBody>
            <a:bodyPr anchorCtr="0" anchor="ctr" bIns="25400" lIns="25400" spcFirstLastPara="1" rIns="25400" wrap="square" tIns="25400">
              <a:noAutofit/>
            </a:bodyPr>
            <a:lstStyle/>
            <a:p>
              <a:pPr indent="0" lvl="0" marL="0" marR="0" rtl="0" algn="ctr">
                <a:lnSpc>
                  <a:spcPct val="151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1" name="Google Shape;61;p13"/>
          <p:cNvGrpSpPr/>
          <p:nvPr/>
        </p:nvGrpSpPr>
        <p:grpSpPr>
          <a:xfrm>
            <a:off x="0" y="-148081"/>
            <a:ext cx="9143818" cy="1597504"/>
            <a:chOff x="0" y="-28575"/>
            <a:chExt cx="4816592" cy="841500"/>
          </a:xfrm>
        </p:grpSpPr>
        <p:sp>
          <p:nvSpPr>
            <p:cNvPr id="62" name="Google Shape;62;p13"/>
            <p:cNvSpPr/>
            <p:nvPr/>
          </p:nvSpPr>
          <p:spPr>
            <a:xfrm>
              <a:off x="0" y="0"/>
              <a:ext cx="4816592" cy="98854"/>
            </a:xfrm>
            <a:custGeom>
              <a:rect b="b" l="l" r="r" t="t"/>
              <a:pathLst>
                <a:path extrusionOk="0" h="98854" w="4816592">
                  <a:moveTo>
                    <a:pt x="0" y="0"/>
                  </a:moveTo>
                  <a:lnTo>
                    <a:pt x="4816592" y="0"/>
                  </a:lnTo>
                  <a:lnTo>
                    <a:pt x="4816592" y="98854"/>
                  </a:lnTo>
                  <a:lnTo>
                    <a:pt x="0" y="98854"/>
                  </a:lnTo>
                  <a:close/>
                </a:path>
              </a:pathLst>
            </a:custGeom>
            <a:solidFill>
              <a:srgbClr val="E4C344"/>
            </a:solidFill>
            <a:ln>
              <a:noFill/>
            </a:ln>
          </p:spPr>
        </p:sp>
        <p:sp>
          <p:nvSpPr>
            <p:cNvPr id="63" name="Google Shape;63;p13"/>
            <p:cNvSpPr txBox="1"/>
            <p:nvPr/>
          </p:nvSpPr>
          <p:spPr>
            <a:xfrm>
              <a:off x="0" y="-28575"/>
              <a:ext cx="812700" cy="841500"/>
            </a:xfrm>
            <a:prstGeom prst="rect">
              <a:avLst/>
            </a:prstGeom>
            <a:noFill/>
            <a:ln>
              <a:noFill/>
            </a:ln>
          </p:spPr>
          <p:txBody>
            <a:bodyPr anchorCtr="0" anchor="ctr" bIns="25400" lIns="25400" spcFirstLastPara="1" rIns="25400" wrap="square" tIns="25400">
              <a:noAutofit/>
            </a:bodyPr>
            <a:lstStyle/>
            <a:p>
              <a:pPr indent="0" lvl="0" marL="0" marR="0" rtl="0" algn="ctr">
                <a:lnSpc>
                  <a:spcPct val="151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4" name="Google Shape;64;p13"/>
          <p:cNvGrpSpPr/>
          <p:nvPr/>
        </p:nvGrpSpPr>
        <p:grpSpPr>
          <a:xfrm>
            <a:off x="5253166" y="-148081"/>
            <a:ext cx="9143818" cy="1597504"/>
            <a:chOff x="0" y="-28575"/>
            <a:chExt cx="4816592" cy="841500"/>
          </a:xfrm>
        </p:grpSpPr>
        <p:sp>
          <p:nvSpPr>
            <p:cNvPr id="65" name="Google Shape;65;p13"/>
            <p:cNvSpPr/>
            <p:nvPr/>
          </p:nvSpPr>
          <p:spPr>
            <a:xfrm>
              <a:off x="0" y="0"/>
              <a:ext cx="4816592" cy="98854"/>
            </a:xfrm>
            <a:custGeom>
              <a:rect b="b" l="l" r="r" t="t"/>
              <a:pathLst>
                <a:path extrusionOk="0" h="98854" w="4816592">
                  <a:moveTo>
                    <a:pt x="0" y="0"/>
                  </a:moveTo>
                  <a:lnTo>
                    <a:pt x="4816592" y="0"/>
                  </a:lnTo>
                  <a:lnTo>
                    <a:pt x="4816592" y="98854"/>
                  </a:lnTo>
                  <a:lnTo>
                    <a:pt x="0" y="98854"/>
                  </a:lnTo>
                  <a:close/>
                </a:path>
              </a:pathLst>
            </a:custGeom>
            <a:solidFill>
              <a:srgbClr val="FFFFFF"/>
            </a:solidFill>
            <a:ln>
              <a:noFill/>
            </a:ln>
          </p:spPr>
        </p:sp>
        <p:sp>
          <p:nvSpPr>
            <p:cNvPr id="66" name="Google Shape;66;p13"/>
            <p:cNvSpPr txBox="1"/>
            <p:nvPr/>
          </p:nvSpPr>
          <p:spPr>
            <a:xfrm>
              <a:off x="0" y="-28575"/>
              <a:ext cx="812700" cy="841500"/>
            </a:xfrm>
            <a:prstGeom prst="rect">
              <a:avLst/>
            </a:prstGeom>
            <a:noFill/>
            <a:ln>
              <a:noFill/>
            </a:ln>
          </p:spPr>
          <p:txBody>
            <a:bodyPr anchorCtr="0" anchor="ctr" bIns="25400" lIns="25400" spcFirstLastPara="1" rIns="25400" wrap="square" tIns="25400">
              <a:noAutofit/>
            </a:bodyPr>
            <a:lstStyle/>
            <a:p>
              <a:pPr indent="0" lvl="0" marL="0" marR="0" rtl="0" algn="ctr">
                <a:lnSpc>
                  <a:spcPct val="151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7" name="Google Shape;67;p13"/>
          <p:cNvSpPr txBox="1"/>
          <p:nvPr/>
        </p:nvSpPr>
        <p:spPr>
          <a:xfrm>
            <a:off x="249675" y="760075"/>
            <a:ext cx="5815500" cy="1277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 sz="8300" u="none" cap="none" strike="noStrike">
                <a:solidFill>
                  <a:srgbClr val="FFFFFF"/>
                </a:solidFill>
                <a:latin typeface="Red Hat Text"/>
                <a:ea typeface="Red Hat Text"/>
                <a:cs typeface="Red Hat Text"/>
                <a:sym typeface="Red Hat Text"/>
              </a:rPr>
              <a:t>Ski Reso</a:t>
            </a:r>
            <a:r>
              <a:rPr b="1" lang="en" sz="8300">
                <a:solidFill>
                  <a:srgbClr val="FFFFFF"/>
                </a:solidFill>
                <a:latin typeface="Red Hat Text"/>
                <a:ea typeface="Red Hat Text"/>
                <a:cs typeface="Red Hat Text"/>
                <a:sym typeface="Red Hat Text"/>
              </a:rPr>
              <a:t>r</a:t>
            </a:r>
            <a:r>
              <a:rPr b="1" i="0" lang="en" sz="8300" u="none" cap="none" strike="noStrike">
                <a:solidFill>
                  <a:srgbClr val="FFFFFF"/>
                </a:solidFill>
                <a:latin typeface="Red Hat Text"/>
                <a:ea typeface="Red Hat Text"/>
                <a:cs typeface="Red Hat Text"/>
                <a:sym typeface="Red Hat Text"/>
              </a:rPr>
              <a:t>t</a:t>
            </a:r>
            <a:endParaRPr b="1" sz="700">
              <a:latin typeface="Red Hat Text"/>
              <a:ea typeface="Red Hat Text"/>
              <a:cs typeface="Red Hat Text"/>
              <a:sym typeface="Red Hat Text"/>
            </a:endParaRPr>
          </a:p>
        </p:txBody>
      </p:sp>
      <p:sp>
        <p:nvSpPr>
          <p:cNvPr id="68" name="Google Shape;68;p13"/>
          <p:cNvSpPr txBox="1"/>
          <p:nvPr/>
        </p:nvSpPr>
        <p:spPr>
          <a:xfrm>
            <a:off x="295384" y="1842329"/>
            <a:ext cx="4906500" cy="12777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lang="en" sz="8300">
                <a:solidFill>
                  <a:srgbClr val="E4C344"/>
                </a:solidFill>
                <a:latin typeface="Red Hat Text"/>
                <a:ea typeface="Red Hat Text"/>
                <a:cs typeface="Red Hat Text"/>
                <a:sym typeface="Red Hat Text"/>
              </a:rPr>
              <a:t>Analysis</a:t>
            </a:r>
            <a:endParaRPr b="1" sz="700">
              <a:latin typeface="Red Hat Text"/>
              <a:ea typeface="Red Hat Text"/>
              <a:cs typeface="Red Hat Text"/>
              <a:sym typeface="Red Hat Text"/>
            </a:endParaRPr>
          </a:p>
        </p:txBody>
      </p:sp>
      <p:grpSp>
        <p:nvGrpSpPr>
          <p:cNvPr id="69" name="Google Shape;69;p13"/>
          <p:cNvGrpSpPr/>
          <p:nvPr/>
        </p:nvGrpSpPr>
        <p:grpSpPr>
          <a:xfrm>
            <a:off x="-349078" y="3258957"/>
            <a:ext cx="5602244" cy="1597535"/>
            <a:chOff x="0" y="-169561"/>
            <a:chExt cx="14939316" cy="4260094"/>
          </a:xfrm>
        </p:grpSpPr>
        <p:grpSp>
          <p:nvGrpSpPr>
            <p:cNvPr id="70" name="Google Shape;70;p13"/>
            <p:cNvGrpSpPr/>
            <p:nvPr/>
          </p:nvGrpSpPr>
          <p:grpSpPr>
            <a:xfrm>
              <a:off x="0" y="-169561"/>
              <a:ext cx="14939316" cy="4260094"/>
              <a:chOff x="0" y="-33494"/>
              <a:chExt cx="2950976" cy="841500"/>
            </a:xfrm>
          </p:grpSpPr>
          <p:sp>
            <p:nvSpPr>
              <p:cNvPr id="71" name="Google Shape;71;p13"/>
              <p:cNvSpPr/>
              <p:nvPr/>
            </p:nvSpPr>
            <p:spPr>
              <a:xfrm>
                <a:off x="0" y="0"/>
                <a:ext cx="2950976" cy="468641"/>
              </a:xfrm>
              <a:custGeom>
                <a:rect b="b" l="l" r="r" t="t"/>
                <a:pathLst>
                  <a:path extrusionOk="0" h="468641" w="2950976">
                    <a:moveTo>
                      <a:pt x="0" y="0"/>
                    </a:moveTo>
                    <a:lnTo>
                      <a:pt x="2950976" y="0"/>
                    </a:lnTo>
                    <a:lnTo>
                      <a:pt x="2950976" y="468641"/>
                    </a:lnTo>
                    <a:lnTo>
                      <a:pt x="0" y="468641"/>
                    </a:lnTo>
                    <a:close/>
                  </a:path>
                </a:pathLst>
              </a:custGeom>
              <a:solidFill>
                <a:srgbClr val="FFFFFF"/>
              </a:solidFill>
              <a:ln>
                <a:noFill/>
              </a:ln>
            </p:spPr>
          </p:sp>
          <p:sp>
            <p:nvSpPr>
              <p:cNvPr id="72" name="Google Shape;72;p13"/>
              <p:cNvSpPr txBox="1"/>
              <p:nvPr/>
            </p:nvSpPr>
            <p:spPr>
              <a:xfrm>
                <a:off x="0" y="-33494"/>
                <a:ext cx="812700" cy="841500"/>
              </a:xfrm>
              <a:prstGeom prst="rect">
                <a:avLst/>
              </a:prstGeom>
              <a:noFill/>
              <a:ln>
                <a:noFill/>
              </a:ln>
            </p:spPr>
            <p:txBody>
              <a:bodyPr anchorCtr="0" anchor="ctr" bIns="25400" lIns="25400" spcFirstLastPara="1" rIns="25400" wrap="square" tIns="25400">
                <a:noAutofit/>
              </a:bodyPr>
              <a:lstStyle/>
              <a:p>
                <a:pPr indent="0" lvl="0" marL="0" marR="0" rtl="0" algn="ctr">
                  <a:lnSpc>
                    <a:spcPct val="151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3" name="Google Shape;73;p13"/>
            <p:cNvSpPr txBox="1"/>
            <p:nvPr/>
          </p:nvSpPr>
          <p:spPr>
            <a:xfrm>
              <a:off x="3524608" y="511954"/>
              <a:ext cx="11277600" cy="194550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Clr>
                  <a:schemeClr val="dk1"/>
                </a:buClr>
                <a:buSzPts val="1100"/>
                <a:buFont typeface="Arial"/>
                <a:buNone/>
              </a:pPr>
              <a:r>
                <a:rPr b="1" lang="en">
                  <a:latin typeface="Lato"/>
                  <a:ea typeface="Lato"/>
                  <a:cs typeface="Lato"/>
                  <a:sym typeface="Lato"/>
                </a:rPr>
                <a:t>Ryan Loughran, Brian (Joo Hyoung) Park, </a:t>
              </a:r>
              <a:endParaRPr b="1">
                <a:latin typeface="Lato"/>
                <a:ea typeface="Lato"/>
                <a:cs typeface="Lato"/>
                <a:sym typeface="Lato"/>
              </a:endParaRPr>
            </a:p>
            <a:p>
              <a:pPr indent="0" lvl="0" marL="0" marR="0" rtl="0" algn="l">
                <a:lnSpc>
                  <a:spcPct val="130000"/>
                </a:lnSpc>
                <a:spcBef>
                  <a:spcPts val="0"/>
                </a:spcBef>
                <a:spcAft>
                  <a:spcPts val="0"/>
                </a:spcAft>
                <a:buClr>
                  <a:schemeClr val="dk1"/>
                </a:buClr>
                <a:buSzPts val="1100"/>
                <a:buFont typeface="Arial"/>
                <a:buNone/>
              </a:pPr>
              <a:r>
                <a:rPr b="1" lang="en">
                  <a:latin typeface="Lato"/>
                  <a:ea typeface="Lato"/>
                  <a:cs typeface="Lato"/>
                  <a:sym typeface="Lato"/>
                </a:rPr>
                <a:t>Oliver (Chung-Yeh) Yang, </a:t>
              </a:r>
              <a:r>
                <a:rPr b="1" lang="en">
                  <a:solidFill>
                    <a:schemeClr val="dk1"/>
                  </a:solidFill>
                  <a:latin typeface="Lato"/>
                  <a:ea typeface="Lato"/>
                  <a:cs typeface="Lato"/>
                  <a:sym typeface="Lato"/>
                </a:rPr>
                <a:t>Yao Wang</a:t>
              </a:r>
              <a:endParaRPr b="1">
                <a:latin typeface="Lato"/>
                <a:ea typeface="Lato"/>
                <a:cs typeface="Lato"/>
                <a:sym typeface="Lato"/>
              </a:endParaRPr>
            </a:p>
            <a:p>
              <a:pPr indent="0" lvl="0" marL="0" marR="0" rtl="0" algn="l">
                <a:lnSpc>
                  <a:spcPct val="130000"/>
                </a:lnSpc>
                <a:spcBef>
                  <a:spcPts val="0"/>
                </a:spcBef>
                <a:spcAft>
                  <a:spcPts val="0"/>
                </a:spcAft>
                <a:buNone/>
              </a:pPr>
              <a:r>
                <a:t/>
              </a:r>
              <a:endParaRPr b="1" sz="1100">
                <a:latin typeface="Lato"/>
                <a:ea typeface="Lato"/>
                <a:cs typeface="Lato"/>
                <a:sym typeface="La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266" name="Shape 266"/>
        <p:cNvGrpSpPr/>
        <p:nvPr/>
      </p:nvGrpSpPr>
      <p:grpSpPr>
        <a:xfrm>
          <a:off x="0" y="0"/>
          <a:ext cx="0" cy="0"/>
          <a:chOff x="0" y="0"/>
          <a:chExt cx="0" cy="0"/>
        </a:xfrm>
      </p:grpSpPr>
      <p:sp>
        <p:nvSpPr>
          <p:cNvPr id="267" name="Google Shape;267;p22"/>
          <p:cNvSpPr/>
          <p:nvPr/>
        </p:nvSpPr>
        <p:spPr>
          <a:xfrm>
            <a:off x="253075" y="1207300"/>
            <a:ext cx="2809800" cy="3482700"/>
          </a:xfrm>
          <a:prstGeom prst="roundRect">
            <a:avLst>
              <a:gd fmla="val 7628" name="adj"/>
            </a:avLst>
          </a:prstGeom>
          <a:solidFill>
            <a:srgbClr val="FFFFFF"/>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p:txBody>
      </p:sp>
      <p:sp>
        <p:nvSpPr>
          <p:cNvPr id="268" name="Google Shape;268;p22"/>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Linear Regression</a:t>
            </a:r>
            <a:endParaRPr sz="2800">
              <a:latin typeface="League Spartan Black"/>
              <a:ea typeface="League Spartan Black"/>
              <a:cs typeface="League Spartan Black"/>
              <a:sym typeface="League Spartan Black"/>
            </a:endParaRPr>
          </a:p>
        </p:txBody>
      </p:sp>
      <p:sp>
        <p:nvSpPr>
          <p:cNvPr id="269" name="Google Shape;269;p22"/>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272" name="Google Shape;272;p22">
            <a:hlinkClick/>
          </p:cNvPr>
          <p:cNvSpPr txBox="1"/>
          <p:nvPr/>
        </p:nvSpPr>
        <p:spPr>
          <a:xfrm>
            <a:off x="34066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Findings &amp; Visualizations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273" name="Google Shape;273;p22">
            <a:hlinkClick/>
          </p:cNvPr>
          <p:cNvSpPr txBox="1"/>
          <p:nvPr/>
        </p:nvSpPr>
        <p:spPr>
          <a:xfrm>
            <a:off x="63199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74" name="Google Shape;274;p22"/>
          <p:cNvSpPr txBox="1"/>
          <p:nvPr/>
        </p:nvSpPr>
        <p:spPr>
          <a:xfrm>
            <a:off x="170882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rgbClr val="FFFFFF"/>
                </a:solidFill>
                <a:latin typeface="Akshar"/>
                <a:ea typeface="Akshar"/>
                <a:cs typeface="Akshar"/>
                <a:sym typeface="Akshar"/>
              </a:rPr>
              <a:t>Data Cleaning Process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75" name="Google Shape;275;p22"/>
          <p:cNvSpPr txBox="1"/>
          <p:nvPr/>
        </p:nvSpPr>
        <p:spPr>
          <a:xfrm>
            <a:off x="54427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6"/>
                </a:solidFill>
                <a:latin typeface="Akshar"/>
                <a:ea typeface="Akshar"/>
                <a:cs typeface="Akshar"/>
                <a:sym typeface="Akshar"/>
              </a:rPr>
              <a:t>・</a:t>
            </a:r>
            <a:r>
              <a:rPr b="1" lang="en" sz="1000" u="sng">
                <a:solidFill>
                  <a:schemeClr val="accent6"/>
                </a:solidFill>
                <a:latin typeface="Akshar"/>
                <a:ea typeface="Akshar"/>
                <a:cs typeface="Akshar"/>
                <a:sym typeface="Akshar"/>
              </a:rPr>
              <a:t>Modeling</a:t>
            </a:r>
            <a:r>
              <a:rPr b="1" lang="en" sz="1000">
                <a:solidFill>
                  <a:schemeClr val="accent6"/>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276" name="Google Shape;276;p22"/>
          <p:cNvSpPr txBox="1"/>
          <p:nvPr/>
        </p:nvSpPr>
        <p:spPr>
          <a:xfrm>
            <a:off x="76273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77" name="Google Shape;277;p22"/>
          <p:cNvSpPr txBox="1"/>
          <p:nvPr/>
        </p:nvSpPr>
        <p:spPr>
          <a:xfrm>
            <a:off x="595450" y="1251125"/>
            <a:ext cx="24408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1200">
                <a:solidFill>
                  <a:srgbClr val="B45F06"/>
                </a:solidFill>
              </a:rPr>
              <a:t>Intercept:</a:t>
            </a:r>
            <a:endParaRPr b="1" sz="1200">
              <a:solidFill>
                <a:srgbClr val="B45F06"/>
              </a:solidFill>
            </a:endParaRPr>
          </a:p>
          <a:p>
            <a:pPr indent="0" lvl="0" marL="0" marR="0" rtl="0" algn="l">
              <a:lnSpc>
                <a:spcPct val="100000"/>
              </a:lnSpc>
              <a:spcBef>
                <a:spcPts val="0"/>
              </a:spcBef>
              <a:spcAft>
                <a:spcPts val="0"/>
              </a:spcAft>
              <a:buNone/>
            </a:pPr>
            <a:r>
              <a:rPr lang="en" sz="1200"/>
              <a:t>41.0374</a:t>
            </a:r>
            <a:endParaRPr b="1" sz="1200"/>
          </a:p>
          <a:p>
            <a:pPr indent="0" lvl="0" marL="0" marR="0" rtl="0" algn="l">
              <a:lnSpc>
                <a:spcPct val="100000"/>
              </a:lnSpc>
              <a:spcBef>
                <a:spcPts val="0"/>
              </a:spcBef>
              <a:spcAft>
                <a:spcPts val="0"/>
              </a:spcAft>
              <a:buNone/>
            </a:pPr>
            <a:r>
              <a:t/>
            </a:r>
            <a:endParaRPr b="1" sz="1200"/>
          </a:p>
          <a:p>
            <a:pPr indent="0" lvl="0" marL="0" marR="0" rtl="0" algn="l">
              <a:lnSpc>
                <a:spcPct val="100000"/>
              </a:lnSpc>
              <a:spcBef>
                <a:spcPts val="0"/>
              </a:spcBef>
              <a:spcAft>
                <a:spcPts val="0"/>
              </a:spcAft>
              <a:buNone/>
            </a:pPr>
            <a:r>
              <a:rPr b="1" lang="en" sz="1200">
                <a:solidFill>
                  <a:srgbClr val="B45F06"/>
                </a:solidFill>
              </a:rPr>
              <a:t>Coefficient:</a:t>
            </a:r>
            <a:endParaRPr sz="1200">
              <a:solidFill>
                <a:srgbClr val="B45F06"/>
              </a:solidFill>
            </a:endParaRPr>
          </a:p>
          <a:p>
            <a:pPr indent="0" lvl="0" marL="0" marR="0" rtl="0" algn="l">
              <a:lnSpc>
                <a:spcPct val="100000"/>
              </a:lnSpc>
              <a:spcBef>
                <a:spcPts val="0"/>
              </a:spcBef>
              <a:spcAft>
                <a:spcPts val="0"/>
              </a:spcAft>
              <a:buNone/>
            </a:pPr>
            <a:r>
              <a:rPr lang="en" sz="1200"/>
              <a:t>Beginner Slope: -16.8448</a:t>
            </a:r>
            <a:endParaRPr sz="1200"/>
          </a:p>
          <a:p>
            <a:pPr indent="0" lvl="0" marL="0" marR="0" rtl="0" algn="l">
              <a:lnSpc>
                <a:spcPct val="100000"/>
              </a:lnSpc>
              <a:spcBef>
                <a:spcPts val="0"/>
              </a:spcBef>
              <a:spcAft>
                <a:spcPts val="0"/>
              </a:spcAft>
              <a:buNone/>
            </a:pPr>
            <a:r>
              <a:rPr lang="en" sz="1200"/>
              <a:t>Intermediate Slope: -9.3926</a:t>
            </a:r>
            <a:endParaRPr sz="1200"/>
          </a:p>
          <a:p>
            <a:pPr indent="0" lvl="0" marL="0" marR="0" rtl="0" algn="l">
              <a:lnSpc>
                <a:spcPct val="100000"/>
              </a:lnSpc>
              <a:spcBef>
                <a:spcPts val="0"/>
              </a:spcBef>
              <a:spcAft>
                <a:spcPts val="0"/>
              </a:spcAft>
              <a:buNone/>
            </a:pPr>
            <a:r>
              <a:rPr lang="en" sz="1200"/>
              <a:t>Difficult Slope: -5.9423</a:t>
            </a:r>
            <a:endParaRPr sz="1200"/>
          </a:p>
          <a:p>
            <a:pPr indent="0" lvl="0" marL="0" marR="0" rtl="0" algn="l">
              <a:lnSpc>
                <a:spcPct val="100000"/>
              </a:lnSpc>
              <a:spcBef>
                <a:spcPts val="0"/>
              </a:spcBef>
              <a:spcAft>
                <a:spcPts val="0"/>
              </a:spcAft>
              <a:buNone/>
            </a:pPr>
            <a:r>
              <a:rPr lang="en" sz="1200">
                <a:solidFill>
                  <a:srgbClr val="FF0000"/>
                </a:solidFill>
              </a:rPr>
              <a:t>Total Slope: 32.0339</a:t>
            </a:r>
            <a:endParaRPr sz="1200">
              <a:solidFill>
                <a:srgbClr val="FF0000"/>
              </a:solidFill>
            </a:endParaRPr>
          </a:p>
          <a:p>
            <a:pPr indent="0" lvl="0" marL="0" marR="0" rtl="0" algn="l">
              <a:lnSpc>
                <a:spcPct val="100000"/>
              </a:lnSpc>
              <a:spcBef>
                <a:spcPts val="0"/>
              </a:spcBef>
              <a:spcAft>
                <a:spcPts val="0"/>
              </a:spcAft>
              <a:buNone/>
            </a:pPr>
            <a:r>
              <a:rPr lang="en" sz="1200"/>
              <a:t>Snow parks: 2.5527</a:t>
            </a:r>
            <a:endParaRPr sz="1200"/>
          </a:p>
          <a:p>
            <a:pPr indent="0" lvl="0" marL="0" marR="0" rtl="0" algn="l">
              <a:lnSpc>
                <a:spcPct val="100000"/>
              </a:lnSpc>
              <a:spcBef>
                <a:spcPts val="0"/>
              </a:spcBef>
              <a:spcAft>
                <a:spcPts val="0"/>
              </a:spcAft>
              <a:buNone/>
            </a:pPr>
            <a:r>
              <a:rPr lang="en" sz="1200"/>
              <a:t>Night Ski: -0.2186</a:t>
            </a:r>
            <a:endParaRPr sz="1200"/>
          </a:p>
          <a:p>
            <a:pPr indent="0" lvl="0" marL="0" marR="0" rtl="0" algn="l">
              <a:lnSpc>
                <a:spcPct val="100000"/>
              </a:lnSpc>
              <a:spcBef>
                <a:spcPts val="0"/>
              </a:spcBef>
              <a:spcAft>
                <a:spcPts val="0"/>
              </a:spcAft>
              <a:buNone/>
            </a:pPr>
            <a:r>
              <a:rPr lang="en" sz="1200"/>
              <a:t>Surface Lifts: -0.0056</a:t>
            </a:r>
            <a:endParaRPr sz="1200"/>
          </a:p>
          <a:p>
            <a:pPr indent="0" lvl="0" marL="0" marR="0" rtl="0" algn="l">
              <a:lnSpc>
                <a:spcPct val="100000"/>
              </a:lnSpc>
              <a:spcBef>
                <a:spcPts val="0"/>
              </a:spcBef>
              <a:spcAft>
                <a:spcPts val="0"/>
              </a:spcAft>
              <a:buNone/>
            </a:pPr>
            <a:r>
              <a:rPr lang="en" sz="1200"/>
              <a:t>Chair Lifts: 1.7727</a:t>
            </a:r>
            <a:endParaRPr sz="1200"/>
          </a:p>
          <a:p>
            <a:pPr indent="0" lvl="0" marL="0" marR="0" rtl="0" algn="l">
              <a:lnSpc>
                <a:spcPct val="100000"/>
              </a:lnSpc>
              <a:spcBef>
                <a:spcPts val="0"/>
              </a:spcBef>
              <a:spcAft>
                <a:spcPts val="0"/>
              </a:spcAft>
              <a:buNone/>
            </a:pPr>
            <a:r>
              <a:rPr lang="en" sz="1200"/>
              <a:t>Gondola Lifts: 3.9494</a:t>
            </a:r>
            <a:endParaRPr sz="1200"/>
          </a:p>
          <a:p>
            <a:pPr indent="0" lvl="0" marL="0" marR="0" rtl="0" algn="l">
              <a:lnSpc>
                <a:spcPct val="100000"/>
              </a:lnSpc>
              <a:spcBef>
                <a:spcPts val="0"/>
              </a:spcBef>
              <a:spcAft>
                <a:spcPts val="0"/>
              </a:spcAft>
              <a:buNone/>
            </a:pPr>
            <a:r>
              <a:rPr lang="en" sz="1200"/>
              <a:t>Total Lifts: 1.5441</a:t>
            </a:r>
            <a:endParaRPr sz="1200"/>
          </a:p>
          <a:p>
            <a:pPr indent="0" lvl="0" marL="0" marR="0" rtl="0" algn="l">
              <a:lnSpc>
                <a:spcPct val="100000"/>
              </a:lnSpc>
              <a:spcBef>
                <a:spcPts val="0"/>
              </a:spcBef>
              <a:spcAft>
                <a:spcPts val="0"/>
              </a:spcAft>
              <a:buNone/>
            </a:pPr>
            <a:r>
              <a:rPr lang="en" sz="1200"/>
              <a:t>Lift Capacity: -3.8577</a:t>
            </a:r>
            <a:endParaRPr sz="1200"/>
          </a:p>
          <a:p>
            <a:pPr indent="0" lvl="0" marL="0" marR="0" rtl="0" algn="l">
              <a:lnSpc>
                <a:spcPct val="100000"/>
              </a:lnSpc>
              <a:spcBef>
                <a:spcPts val="0"/>
              </a:spcBef>
              <a:spcAft>
                <a:spcPts val="0"/>
              </a:spcAft>
              <a:buNone/>
            </a:pPr>
            <a:r>
              <a:rPr lang="en" sz="1200"/>
              <a:t>Snow Cannons: -1.067</a:t>
            </a:r>
            <a:endParaRPr sz="1200"/>
          </a:p>
          <a:p>
            <a:pPr indent="0" lvl="0" marL="0" marR="0" rtl="0" algn="l">
              <a:lnSpc>
                <a:spcPct val="100000"/>
              </a:lnSpc>
              <a:spcBef>
                <a:spcPts val="0"/>
              </a:spcBef>
              <a:spcAft>
                <a:spcPts val="0"/>
              </a:spcAft>
              <a:buNone/>
            </a:pPr>
            <a:r>
              <a:rPr lang="en" sz="1200"/>
              <a:t>Total Length: 3.3123</a:t>
            </a:r>
            <a:endParaRPr sz="1200"/>
          </a:p>
        </p:txBody>
      </p:sp>
      <p:graphicFrame>
        <p:nvGraphicFramePr>
          <p:cNvPr id="278" name="Google Shape;278;p22"/>
          <p:cNvGraphicFramePr/>
          <p:nvPr/>
        </p:nvGraphicFramePr>
        <p:xfrm>
          <a:off x="3197900" y="2037650"/>
          <a:ext cx="3000000" cy="3000000"/>
        </p:xfrm>
        <a:graphic>
          <a:graphicData uri="http://schemas.openxmlformats.org/drawingml/2006/table">
            <a:tbl>
              <a:tblPr>
                <a:noFill/>
                <a:tableStyleId>{DEA64BA6-639C-4E57-A508-9CE0545452AD}</a:tableStyleId>
              </a:tblPr>
              <a:tblGrid>
                <a:gridCol w="1977625"/>
                <a:gridCol w="3387175"/>
              </a:tblGrid>
              <a:tr h="381975">
                <a:tc>
                  <a:txBody>
                    <a:bodyPr/>
                    <a:lstStyle/>
                    <a:p>
                      <a:pPr indent="0" lvl="0" marL="0" rtl="0" algn="l">
                        <a:spcBef>
                          <a:spcPts val="0"/>
                        </a:spcBef>
                        <a:spcAft>
                          <a:spcPts val="0"/>
                        </a:spcAft>
                        <a:buNone/>
                      </a:pPr>
                      <a:r>
                        <a:t/>
                      </a:r>
                      <a:endParaRPr/>
                    </a:p>
                  </a:txBody>
                  <a:tcPr marT="91425" marB="91425" marR="91425" marL="91425">
                    <a:solidFill>
                      <a:srgbClr val="FCE5CD"/>
                    </a:solidFill>
                  </a:tcPr>
                </a:tc>
                <a:tc>
                  <a:txBody>
                    <a:bodyPr/>
                    <a:lstStyle/>
                    <a:p>
                      <a:pPr indent="0" lvl="0" marL="0" rtl="0" algn="l">
                        <a:spcBef>
                          <a:spcPts val="0"/>
                        </a:spcBef>
                        <a:spcAft>
                          <a:spcPts val="0"/>
                        </a:spcAft>
                        <a:buNone/>
                      </a:pPr>
                      <a:r>
                        <a:rPr b="1" lang="en" sz="1200"/>
                        <a:t>Root </a:t>
                      </a:r>
                      <a:r>
                        <a:rPr b="1" lang="en" sz="1200"/>
                        <a:t>Mean </a:t>
                      </a:r>
                      <a:r>
                        <a:rPr b="1" lang="en" sz="1200"/>
                        <a:t>Squared</a:t>
                      </a:r>
                      <a:r>
                        <a:rPr b="1" lang="en" sz="1200"/>
                        <a:t> Error </a:t>
                      </a:r>
                      <a:endParaRPr b="1" sz="1200"/>
                    </a:p>
                  </a:txBody>
                  <a:tcPr marT="91425" marB="91425" marR="91425" marL="91425">
                    <a:solidFill>
                      <a:srgbClr val="FCE5CD"/>
                    </a:solidFill>
                  </a:tcPr>
                </a:tc>
              </a:tr>
              <a:tr h="440750">
                <a:tc>
                  <a:txBody>
                    <a:bodyPr/>
                    <a:lstStyle/>
                    <a:p>
                      <a:pPr indent="0" lvl="0" marL="0" rtl="0" algn="l">
                        <a:spcBef>
                          <a:spcPts val="0"/>
                        </a:spcBef>
                        <a:spcAft>
                          <a:spcPts val="0"/>
                        </a:spcAft>
                        <a:buNone/>
                      </a:pPr>
                      <a:r>
                        <a:rPr b="1" lang="en" sz="1200">
                          <a:solidFill>
                            <a:schemeClr val="dk1"/>
                          </a:solidFill>
                        </a:rPr>
                        <a:t>Training data(y_train)</a:t>
                      </a:r>
                      <a:endParaRPr b="1" sz="1200">
                        <a:solidFill>
                          <a:schemeClr val="dk1"/>
                        </a:solidFill>
                      </a:endParaRPr>
                    </a:p>
                  </a:txBody>
                  <a:tcPr marT="91425" marB="91425" marR="91425" marL="91425">
                    <a:solidFill>
                      <a:srgbClr val="F3F3F3"/>
                    </a:solidFill>
                  </a:tcPr>
                </a:tc>
                <a:tc>
                  <a:txBody>
                    <a:bodyPr/>
                    <a:lstStyle/>
                    <a:p>
                      <a:pPr indent="0" lvl="0" marL="0" rtl="0" algn="l">
                        <a:spcBef>
                          <a:spcPts val="0"/>
                        </a:spcBef>
                        <a:spcAft>
                          <a:spcPts val="0"/>
                        </a:spcAft>
                        <a:buNone/>
                      </a:pPr>
                      <a:r>
                        <a:rPr lang="en" sz="1200"/>
                        <a:t>9.6488</a:t>
                      </a:r>
                      <a:endParaRPr sz="1200"/>
                    </a:p>
                  </a:txBody>
                  <a:tcPr marT="91425" marB="91425" marR="91425" marL="91425">
                    <a:solidFill>
                      <a:srgbClr val="F3F3F3"/>
                    </a:solidFill>
                  </a:tcPr>
                </a:tc>
              </a:tr>
              <a:tr h="440750">
                <a:tc>
                  <a:txBody>
                    <a:bodyPr/>
                    <a:lstStyle/>
                    <a:p>
                      <a:pPr indent="0" lvl="0" marL="0" rtl="0" algn="l">
                        <a:spcBef>
                          <a:spcPts val="0"/>
                        </a:spcBef>
                        <a:spcAft>
                          <a:spcPts val="0"/>
                        </a:spcAft>
                        <a:buClr>
                          <a:schemeClr val="dk1"/>
                        </a:buClr>
                        <a:buSzPts val="1100"/>
                        <a:buFont typeface="Arial"/>
                        <a:buNone/>
                      </a:pPr>
                      <a:r>
                        <a:rPr b="1" lang="en" sz="1200">
                          <a:solidFill>
                            <a:schemeClr val="dk1"/>
                          </a:solidFill>
                        </a:rPr>
                        <a:t>Cross Validation(k=5)</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sz="1200"/>
                        <a:t>10.0392</a:t>
                      </a:r>
                      <a:endParaRPr sz="1200"/>
                    </a:p>
                  </a:txBody>
                  <a:tcPr marT="91425" marB="91425" marR="91425" marL="91425">
                    <a:solidFill>
                      <a:srgbClr val="F3F3F3"/>
                    </a:solidFill>
                  </a:tcPr>
                </a:tc>
              </a:tr>
              <a:tr h="451400">
                <a:tc>
                  <a:txBody>
                    <a:bodyPr/>
                    <a:lstStyle/>
                    <a:p>
                      <a:pPr indent="0" lvl="0" marL="0" rtl="0" algn="l">
                        <a:spcBef>
                          <a:spcPts val="0"/>
                        </a:spcBef>
                        <a:spcAft>
                          <a:spcPts val="0"/>
                        </a:spcAft>
                        <a:buClr>
                          <a:schemeClr val="dk1"/>
                        </a:buClr>
                        <a:buSzPts val="1100"/>
                        <a:buFont typeface="Arial"/>
                        <a:buNone/>
                      </a:pPr>
                      <a:r>
                        <a:rPr b="1" lang="en" sz="1200">
                          <a:solidFill>
                            <a:schemeClr val="dk1"/>
                          </a:solidFill>
                        </a:rPr>
                        <a:t>Cross Validation(k=10)</a:t>
                      </a:r>
                      <a:endParaRPr b="1" sz="1200"/>
                    </a:p>
                  </a:txBody>
                  <a:tcPr marT="91425" marB="91425" marR="91425" marL="91425">
                    <a:solidFill>
                      <a:srgbClr val="F3F3F3"/>
                    </a:solidFill>
                  </a:tcPr>
                </a:tc>
                <a:tc>
                  <a:txBody>
                    <a:bodyPr/>
                    <a:lstStyle/>
                    <a:p>
                      <a:pPr indent="0" lvl="0" marL="0" rtl="0" algn="l">
                        <a:spcBef>
                          <a:spcPts val="0"/>
                        </a:spcBef>
                        <a:spcAft>
                          <a:spcPts val="0"/>
                        </a:spcAft>
                        <a:buNone/>
                      </a:pPr>
                      <a:r>
                        <a:rPr lang="en" sz="1200"/>
                        <a:t>9.9433</a:t>
                      </a:r>
                      <a:endParaRPr sz="1200"/>
                    </a:p>
                  </a:txBody>
                  <a:tcPr marT="91425" marB="91425" marR="91425" marL="91425">
                    <a:solidFill>
                      <a:srgbClr val="F3F3F3"/>
                    </a:solidFill>
                  </a:tcPr>
                </a:tc>
              </a:tr>
              <a:tr h="510175">
                <a:tc>
                  <a:txBody>
                    <a:bodyPr/>
                    <a:lstStyle/>
                    <a:p>
                      <a:pPr indent="0" lvl="0" marL="0" rtl="0" algn="l">
                        <a:spcBef>
                          <a:spcPts val="0"/>
                        </a:spcBef>
                        <a:spcAft>
                          <a:spcPts val="0"/>
                        </a:spcAft>
                        <a:buNone/>
                      </a:pPr>
                      <a:r>
                        <a:rPr b="1" lang="en" sz="1200">
                          <a:solidFill>
                            <a:schemeClr val="dk1"/>
                          </a:solidFill>
                        </a:rPr>
                        <a:t>Testing data(y_test)</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sz="1200"/>
                        <a:t>8.8156</a:t>
                      </a:r>
                      <a:endParaRPr sz="1200"/>
                    </a:p>
                  </a:txBody>
                  <a:tcPr marT="91425" marB="91425" marR="91425" marL="91425">
                    <a:solidFill>
                      <a:srgbClr val="F3F3F3"/>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282" name="Shape 282"/>
        <p:cNvGrpSpPr/>
        <p:nvPr/>
      </p:nvGrpSpPr>
      <p:grpSpPr>
        <a:xfrm>
          <a:off x="0" y="0"/>
          <a:ext cx="0" cy="0"/>
          <a:chOff x="0" y="0"/>
          <a:chExt cx="0" cy="0"/>
        </a:xfrm>
      </p:grpSpPr>
      <p:sp>
        <p:nvSpPr>
          <p:cNvPr id="283" name="Google Shape;283;p23"/>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Ridge &amp; </a:t>
            </a:r>
            <a:r>
              <a:rPr lang="en" sz="2800">
                <a:latin typeface="League Spartan Black"/>
                <a:ea typeface="League Spartan Black"/>
                <a:cs typeface="League Spartan Black"/>
                <a:sym typeface="League Spartan Black"/>
              </a:rPr>
              <a:t>Lasso Regression</a:t>
            </a:r>
            <a:endParaRPr sz="2800">
              <a:latin typeface="League Spartan Black"/>
              <a:ea typeface="League Spartan Black"/>
              <a:cs typeface="League Spartan Black"/>
              <a:sym typeface="League Spartan Black"/>
            </a:endParaRPr>
          </a:p>
        </p:txBody>
      </p:sp>
      <p:sp>
        <p:nvSpPr>
          <p:cNvPr id="284" name="Google Shape;284;p23"/>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288" name="Google Shape;288;p23">
            <a:hlinkClick/>
          </p:cNvPr>
          <p:cNvSpPr txBox="1"/>
          <p:nvPr/>
        </p:nvSpPr>
        <p:spPr>
          <a:xfrm>
            <a:off x="34066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Findings &amp; Visualizations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289" name="Google Shape;289;p23">
            <a:hlinkClick/>
          </p:cNvPr>
          <p:cNvSpPr txBox="1"/>
          <p:nvPr/>
        </p:nvSpPr>
        <p:spPr>
          <a:xfrm>
            <a:off x="63199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90" name="Google Shape;290;p23"/>
          <p:cNvSpPr txBox="1"/>
          <p:nvPr/>
        </p:nvSpPr>
        <p:spPr>
          <a:xfrm>
            <a:off x="170882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rgbClr val="FFFFFF"/>
                </a:solidFill>
                <a:latin typeface="Akshar"/>
                <a:ea typeface="Akshar"/>
                <a:cs typeface="Akshar"/>
                <a:sym typeface="Akshar"/>
              </a:rPr>
              <a:t>Data Cleaning Process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91" name="Google Shape;291;p23"/>
          <p:cNvSpPr txBox="1"/>
          <p:nvPr/>
        </p:nvSpPr>
        <p:spPr>
          <a:xfrm>
            <a:off x="54427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6"/>
                </a:solidFill>
                <a:latin typeface="Akshar"/>
                <a:ea typeface="Akshar"/>
                <a:cs typeface="Akshar"/>
                <a:sym typeface="Akshar"/>
              </a:rPr>
              <a:t>・</a:t>
            </a:r>
            <a:r>
              <a:rPr b="1" lang="en" sz="1000" u="sng">
                <a:solidFill>
                  <a:schemeClr val="accent6"/>
                </a:solidFill>
                <a:latin typeface="Akshar"/>
                <a:ea typeface="Akshar"/>
                <a:cs typeface="Akshar"/>
                <a:sym typeface="Akshar"/>
              </a:rPr>
              <a:t>Modeling</a:t>
            </a:r>
            <a:r>
              <a:rPr b="1" lang="en" sz="1000">
                <a:solidFill>
                  <a:schemeClr val="accent6"/>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292" name="Google Shape;292;p23"/>
          <p:cNvSpPr txBox="1"/>
          <p:nvPr/>
        </p:nvSpPr>
        <p:spPr>
          <a:xfrm>
            <a:off x="76273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93" name="Google Shape;293;p23"/>
          <p:cNvSpPr txBox="1"/>
          <p:nvPr/>
        </p:nvSpPr>
        <p:spPr>
          <a:xfrm>
            <a:off x="432925" y="1332050"/>
            <a:ext cx="5758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Implement RidgeCV and LassoCV to find the best RMSE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aphicFrame>
        <p:nvGraphicFramePr>
          <p:cNvPr id="294" name="Google Shape;294;p23"/>
          <p:cNvGraphicFramePr/>
          <p:nvPr/>
        </p:nvGraphicFramePr>
        <p:xfrm>
          <a:off x="952500" y="2000250"/>
          <a:ext cx="3000000" cy="3000000"/>
        </p:xfrm>
        <a:graphic>
          <a:graphicData uri="http://schemas.openxmlformats.org/drawingml/2006/table">
            <a:tbl>
              <a:tblPr>
                <a:noFill/>
                <a:tableStyleId>{DEA64BA6-639C-4E57-A508-9CE0545452AD}</a:tableStyleId>
              </a:tblPr>
              <a:tblGrid>
                <a:gridCol w="2413000"/>
                <a:gridCol w="2413000"/>
                <a:gridCol w="2413000"/>
              </a:tblGrid>
              <a:tr h="381000">
                <a:tc>
                  <a:txBody>
                    <a:bodyPr/>
                    <a:lstStyle/>
                    <a:p>
                      <a:pPr indent="0" lvl="0" marL="0" rtl="0" algn="l">
                        <a:spcBef>
                          <a:spcPts val="0"/>
                        </a:spcBef>
                        <a:spcAft>
                          <a:spcPts val="0"/>
                        </a:spcAft>
                        <a:buNone/>
                      </a:pPr>
                      <a:r>
                        <a:rPr lang="en"/>
                        <a:t>RMSE when k = 5</a:t>
                      </a:r>
                      <a:endParaRPr/>
                    </a:p>
                  </a:txBody>
                  <a:tcPr marT="91425" marB="91425" marR="91425" marL="91425">
                    <a:solidFill>
                      <a:srgbClr val="FCE5CD"/>
                    </a:solidFill>
                  </a:tcPr>
                </a:tc>
                <a:tc>
                  <a:txBody>
                    <a:bodyPr/>
                    <a:lstStyle/>
                    <a:p>
                      <a:pPr indent="0" lvl="0" marL="0" rtl="0" algn="l">
                        <a:spcBef>
                          <a:spcPts val="0"/>
                        </a:spcBef>
                        <a:spcAft>
                          <a:spcPts val="0"/>
                        </a:spcAft>
                        <a:buNone/>
                      </a:pPr>
                      <a:r>
                        <a:rPr b="1" lang="en"/>
                        <a:t>Ridge</a:t>
                      </a:r>
                      <a:endParaRPr b="1"/>
                    </a:p>
                  </a:txBody>
                  <a:tcPr marT="91425" marB="91425" marR="91425" marL="91425">
                    <a:solidFill>
                      <a:srgbClr val="FCE5CD"/>
                    </a:solidFill>
                  </a:tcPr>
                </a:tc>
                <a:tc>
                  <a:txBody>
                    <a:bodyPr/>
                    <a:lstStyle/>
                    <a:p>
                      <a:pPr indent="0" lvl="0" marL="0" rtl="0" algn="l">
                        <a:spcBef>
                          <a:spcPts val="0"/>
                        </a:spcBef>
                        <a:spcAft>
                          <a:spcPts val="0"/>
                        </a:spcAft>
                        <a:buNone/>
                      </a:pPr>
                      <a:r>
                        <a:rPr b="1" lang="en"/>
                        <a:t>Lasso</a:t>
                      </a:r>
                      <a:endParaRPr b="1"/>
                    </a:p>
                  </a:txBody>
                  <a:tcPr marT="91425" marB="91425" marR="91425" marL="91425">
                    <a:solidFill>
                      <a:srgbClr val="FCE5CD"/>
                    </a:solidFill>
                  </a:tcPr>
                </a:tc>
              </a:tr>
              <a:tr h="381000">
                <a:tc>
                  <a:txBody>
                    <a:bodyPr/>
                    <a:lstStyle/>
                    <a:p>
                      <a:pPr indent="0" lvl="0" marL="0" rtl="0" algn="l">
                        <a:spcBef>
                          <a:spcPts val="0"/>
                        </a:spcBef>
                        <a:spcAft>
                          <a:spcPts val="0"/>
                        </a:spcAft>
                        <a:buNone/>
                      </a:pPr>
                      <a:r>
                        <a:rPr lang="en"/>
                        <a:t>Training </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8.8957</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8.9072</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
                        <a:t>Testing</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7.6714</a:t>
                      </a:r>
                      <a:endParaRPr/>
                    </a:p>
                  </a:txBody>
                  <a:tcPr marT="91425" marB="91425" marR="91425" marL="91425">
                    <a:solidFill>
                      <a:srgbClr val="F3F3F3"/>
                    </a:solidFill>
                  </a:tcPr>
                </a:tc>
                <a:tc>
                  <a:txBody>
                    <a:bodyPr/>
                    <a:lstStyle/>
                    <a:p>
                      <a:pPr indent="0" lvl="0" marL="0" rtl="0" algn="l">
                        <a:spcBef>
                          <a:spcPts val="0"/>
                        </a:spcBef>
                        <a:spcAft>
                          <a:spcPts val="0"/>
                        </a:spcAft>
                        <a:buNone/>
                      </a:pPr>
                      <a:r>
                        <a:rPr lang="en"/>
                        <a:t>7.6707</a:t>
                      </a:r>
                      <a:endParaRPr/>
                    </a:p>
                  </a:txBody>
                  <a:tcPr marT="91425" marB="91425" marR="91425" marL="91425">
                    <a:solidFill>
                      <a:srgbClr val="F3F3F3"/>
                    </a:solidFill>
                  </a:tcPr>
                </a:tc>
              </a:tr>
            </a:tbl>
          </a:graphicData>
        </a:graphic>
      </p:graphicFrame>
      <p:sp>
        <p:nvSpPr>
          <p:cNvPr id="295" name="Google Shape;295;p23"/>
          <p:cNvSpPr txBox="1"/>
          <p:nvPr/>
        </p:nvSpPr>
        <p:spPr>
          <a:xfrm>
            <a:off x="494050" y="3466750"/>
            <a:ext cx="5299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The RMSE of ridge and lasso are similar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299" name="Shape 299"/>
        <p:cNvGrpSpPr/>
        <p:nvPr/>
      </p:nvGrpSpPr>
      <p:grpSpPr>
        <a:xfrm>
          <a:off x="0" y="0"/>
          <a:ext cx="0" cy="0"/>
          <a:chOff x="0" y="0"/>
          <a:chExt cx="0" cy="0"/>
        </a:xfrm>
      </p:grpSpPr>
      <p:sp>
        <p:nvSpPr>
          <p:cNvPr id="300" name="Google Shape;300;p24"/>
          <p:cNvSpPr/>
          <p:nvPr/>
        </p:nvSpPr>
        <p:spPr>
          <a:xfrm>
            <a:off x="4898000" y="1218925"/>
            <a:ext cx="2809800" cy="3482700"/>
          </a:xfrm>
          <a:prstGeom prst="roundRect">
            <a:avLst>
              <a:gd fmla="val 7628" name="adj"/>
            </a:avLst>
          </a:prstGeom>
          <a:solidFill>
            <a:srgbClr val="FFFFFF"/>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p:txBody>
      </p:sp>
      <p:sp>
        <p:nvSpPr>
          <p:cNvPr id="301" name="Google Shape;301;p24"/>
          <p:cNvSpPr/>
          <p:nvPr/>
        </p:nvSpPr>
        <p:spPr>
          <a:xfrm>
            <a:off x="710275" y="1207300"/>
            <a:ext cx="2809800" cy="3482700"/>
          </a:xfrm>
          <a:prstGeom prst="roundRect">
            <a:avLst>
              <a:gd fmla="val 7628" name="adj"/>
            </a:avLst>
          </a:prstGeom>
          <a:solidFill>
            <a:srgbClr val="FFFFFF"/>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p:txBody>
      </p:sp>
      <p:sp>
        <p:nvSpPr>
          <p:cNvPr id="302" name="Google Shape;302;p24"/>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Ridge &amp; Lasso Regression</a:t>
            </a:r>
            <a:endParaRPr sz="2800">
              <a:latin typeface="League Spartan Black"/>
              <a:ea typeface="League Spartan Black"/>
              <a:cs typeface="League Spartan Black"/>
              <a:sym typeface="League Spartan Black"/>
            </a:endParaRPr>
          </a:p>
        </p:txBody>
      </p:sp>
      <p:sp>
        <p:nvSpPr>
          <p:cNvPr id="303" name="Google Shape;303;p24"/>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07" name="Google Shape;307;p24">
            <a:hlinkClick/>
          </p:cNvPr>
          <p:cNvSpPr txBox="1"/>
          <p:nvPr/>
        </p:nvSpPr>
        <p:spPr>
          <a:xfrm>
            <a:off x="34066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Findings &amp; Visualizations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08" name="Google Shape;308;p24">
            <a:hlinkClick/>
          </p:cNvPr>
          <p:cNvSpPr txBox="1"/>
          <p:nvPr/>
        </p:nvSpPr>
        <p:spPr>
          <a:xfrm>
            <a:off x="63199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09" name="Google Shape;309;p24"/>
          <p:cNvSpPr txBox="1"/>
          <p:nvPr/>
        </p:nvSpPr>
        <p:spPr>
          <a:xfrm>
            <a:off x="170882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rgbClr val="FFFFFF"/>
                </a:solidFill>
                <a:latin typeface="Akshar"/>
                <a:ea typeface="Akshar"/>
                <a:cs typeface="Akshar"/>
                <a:sym typeface="Akshar"/>
              </a:rPr>
              <a:t>Data Cleaning Process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10" name="Google Shape;310;p24"/>
          <p:cNvSpPr txBox="1"/>
          <p:nvPr/>
        </p:nvSpPr>
        <p:spPr>
          <a:xfrm>
            <a:off x="54427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6"/>
                </a:solidFill>
                <a:latin typeface="Akshar"/>
                <a:ea typeface="Akshar"/>
                <a:cs typeface="Akshar"/>
                <a:sym typeface="Akshar"/>
              </a:rPr>
              <a:t>・</a:t>
            </a:r>
            <a:r>
              <a:rPr b="1" lang="en" sz="1000" u="sng">
                <a:solidFill>
                  <a:schemeClr val="accent6"/>
                </a:solidFill>
                <a:latin typeface="Akshar"/>
                <a:ea typeface="Akshar"/>
                <a:cs typeface="Akshar"/>
                <a:sym typeface="Akshar"/>
              </a:rPr>
              <a:t>Modeling</a:t>
            </a:r>
            <a:r>
              <a:rPr b="1" lang="en" sz="1000">
                <a:solidFill>
                  <a:schemeClr val="accent6"/>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311" name="Google Shape;311;p24"/>
          <p:cNvSpPr txBox="1"/>
          <p:nvPr/>
        </p:nvSpPr>
        <p:spPr>
          <a:xfrm>
            <a:off x="76273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12" name="Google Shape;312;p24"/>
          <p:cNvSpPr txBox="1"/>
          <p:nvPr/>
        </p:nvSpPr>
        <p:spPr>
          <a:xfrm>
            <a:off x="1104800" y="1362525"/>
            <a:ext cx="3183600" cy="314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Ridge(λ=10.0):</a:t>
            </a:r>
            <a:endParaRPr b="1"/>
          </a:p>
          <a:p>
            <a:pPr indent="0" lvl="0" marL="0" rtl="0" algn="l">
              <a:spcBef>
                <a:spcPts val="0"/>
              </a:spcBef>
              <a:spcAft>
                <a:spcPts val="0"/>
              </a:spcAft>
              <a:buNone/>
            </a:pPr>
            <a:r>
              <a:rPr lang="en" sz="1200"/>
              <a:t>Intercept: 41.0374</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chemeClr val="accent2"/>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t>Beginner Slope: -1.749</a:t>
            </a:r>
            <a:endParaRPr sz="1200"/>
          </a:p>
          <a:p>
            <a:pPr indent="0" lvl="0" marL="0" rtl="0" algn="l">
              <a:spcBef>
                <a:spcPts val="0"/>
              </a:spcBef>
              <a:spcAft>
                <a:spcPts val="0"/>
              </a:spcAft>
              <a:buNone/>
            </a:pPr>
            <a:r>
              <a:rPr lang="en" sz="1200">
                <a:solidFill>
                  <a:srgbClr val="FF0000"/>
                </a:solidFill>
              </a:rPr>
              <a:t>Intermediate Slope: 3.2011</a:t>
            </a:r>
            <a:endParaRPr sz="1200">
              <a:solidFill>
                <a:srgbClr val="FF0000"/>
              </a:solidFill>
            </a:endParaRPr>
          </a:p>
          <a:p>
            <a:pPr indent="0" lvl="0" marL="0" rtl="0" algn="l">
              <a:spcBef>
                <a:spcPts val="0"/>
              </a:spcBef>
              <a:spcAft>
                <a:spcPts val="0"/>
              </a:spcAft>
              <a:buNone/>
            </a:pPr>
            <a:r>
              <a:rPr lang="en" sz="1200"/>
              <a:t>Difficult Slope: -0.0124</a:t>
            </a:r>
            <a:endParaRPr sz="1200"/>
          </a:p>
          <a:p>
            <a:pPr indent="0" lvl="0" marL="0" rtl="0" algn="l">
              <a:spcBef>
                <a:spcPts val="0"/>
              </a:spcBef>
              <a:spcAft>
                <a:spcPts val="0"/>
              </a:spcAft>
              <a:buNone/>
            </a:pPr>
            <a:r>
              <a:rPr lang="en" sz="1200"/>
              <a:t>Total Slope: 0.5999</a:t>
            </a:r>
            <a:endParaRPr sz="1200"/>
          </a:p>
          <a:p>
            <a:pPr indent="0" lvl="0" marL="0" rtl="0" algn="l">
              <a:spcBef>
                <a:spcPts val="0"/>
              </a:spcBef>
              <a:spcAft>
                <a:spcPts val="0"/>
              </a:spcAft>
              <a:buNone/>
            </a:pPr>
            <a:r>
              <a:rPr lang="en" sz="1200">
                <a:solidFill>
                  <a:schemeClr val="dk1"/>
                </a:solidFill>
              </a:rPr>
              <a:t>Snowparks: 2.345</a:t>
            </a:r>
            <a:endParaRPr sz="1200">
              <a:solidFill>
                <a:schemeClr val="dk1"/>
              </a:solidFill>
            </a:endParaRPr>
          </a:p>
          <a:p>
            <a:pPr indent="0" lvl="0" marL="0" rtl="0" algn="l">
              <a:spcBef>
                <a:spcPts val="0"/>
              </a:spcBef>
              <a:spcAft>
                <a:spcPts val="0"/>
              </a:spcAft>
              <a:buNone/>
            </a:pPr>
            <a:r>
              <a:rPr lang="en" sz="1200"/>
              <a:t>NightSki: -0.5438</a:t>
            </a:r>
            <a:endParaRPr sz="1200"/>
          </a:p>
          <a:p>
            <a:pPr indent="0" lvl="0" marL="0" rtl="0" algn="l">
              <a:spcBef>
                <a:spcPts val="0"/>
              </a:spcBef>
              <a:spcAft>
                <a:spcPts val="0"/>
              </a:spcAft>
              <a:buNone/>
            </a:pPr>
            <a:r>
              <a:rPr lang="en" sz="1200"/>
              <a:t>Surface Lifts: -0.5374</a:t>
            </a:r>
            <a:endParaRPr sz="1200"/>
          </a:p>
          <a:p>
            <a:pPr indent="0" lvl="0" marL="0" rtl="0" algn="l">
              <a:spcBef>
                <a:spcPts val="0"/>
              </a:spcBef>
              <a:spcAft>
                <a:spcPts val="0"/>
              </a:spcAft>
              <a:buNone/>
            </a:pPr>
            <a:r>
              <a:rPr lang="en" sz="1200"/>
              <a:t>ChairLifts: 0.1237</a:t>
            </a:r>
            <a:endParaRPr sz="1200"/>
          </a:p>
          <a:p>
            <a:pPr indent="0" lvl="0" marL="0" rtl="0" algn="l">
              <a:spcBef>
                <a:spcPts val="0"/>
              </a:spcBef>
              <a:spcAft>
                <a:spcPts val="0"/>
              </a:spcAft>
              <a:buNone/>
            </a:pPr>
            <a:r>
              <a:rPr lang="en" sz="1200">
                <a:solidFill>
                  <a:srgbClr val="FF0000"/>
                </a:solidFill>
              </a:rPr>
              <a:t>Gondola Lifts: 2.5718</a:t>
            </a:r>
            <a:endParaRPr sz="1200">
              <a:solidFill>
                <a:srgbClr val="FF0000"/>
              </a:solidFill>
            </a:endParaRPr>
          </a:p>
          <a:p>
            <a:pPr indent="0" lvl="0" marL="0" rtl="0" algn="l">
              <a:spcBef>
                <a:spcPts val="0"/>
              </a:spcBef>
              <a:spcAft>
                <a:spcPts val="0"/>
              </a:spcAft>
              <a:buNone/>
            </a:pPr>
            <a:r>
              <a:rPr lang="en" sz="1200"/>
              <a:t>Total Lifts: 0.3144</a:t>
            </a:r>
            <a:endParaRPr sz="1200"/>
          </a:p>
          <a:p>
            <a:pPr indent="0" lvl="0" marL="0" rtl="0" algn="l">
              <a:spcBef>
                <a:spcPts val="0"/>
              </a:spcBef>
              <a:spcAft>
                <a:spcPts val="0"/>
              </a:spcAft>
              <a:buNone/>
            </a:pPr>
            <a:r>
              <a:rPr lang="en" sz="1200"/>
              <a:t>Lift Capacity: -0.108</a:t>
            </a:r>
            <a:endParaRPr sz="1200"/>
          </a:p>
          <a:p>
            <a:pPr indent="0" lvl="0" marL="0" rtl="0" algn="l">
              <a:spcBef>
                <a:spcPts val="0"/>
              </a:spcBef>
              <a:spcAft>
                <a:spcPts val="0"/>
              </a:spcAft>
              <a:buNone/>
            </a:pPr>
            <a:r>
              <a:rPr lang="en" sz="1200"/>
              <a:t>Snow Cannons: -0.3794</a:t>
            </a:r>
            <a:endParaRPr sz="1200"/>
          </a:p>
          <a:p>
            <a:pPr indent="0" lvl="0" marL="0" rtl="0" algn="l">
              <a:spcBef>
                <a:spcPts val="0"/>
              </a:spcBef>
              <a:spcAft>
                <a:spcPts val="0"/>
              </a:spcAft>
              <a:buNone/>
            </a:pPr>
            <a:r>
              <a:rPr lang="en" sz="1200">
                <a:solidFill>
                  <a:srgbClr val="FF0000"/>
                </a:solidFill>
              </a:rPr>
              <a:t>Total Length: 3.1755</a:t>
            </a:r>
            <a:endParaRPr sz="1200">
              <a:solidFill>
                <a:srgbClr val="FF0000"/>
              </a:solidFill>
            </a:endParaRPr>
          </a:p>
        </p:txBody>
      </p:sp>
      <p:sp>
        <p:nvSpPr>
          <p:cNvPr id="313" name="Google Shape;313;p24"/>
          <p:cNvSpPr txBox="1"/>
          <p:nvPr/>
        </p:nvSpPr>
        <p:spPr>
          <a:xfrm>
            <a:off x="5345375" y="1362525"/>
            <a:ext cx="30000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a:t>Lasso</a:t>
            </a:r>
            <a:r>
              <a:rPr b="1" lang="en"/>
              <a:t>(λ=0.0654)</a:t>
            </a:r>
            <a:r>
              <a:rPr b="1" lang="en"/>
              <a:t>:</a:t>
            </a:r>
            <a:endParaRPr b="1"/>
          </a:p>
          <a:p>
            <a:pPr indent="0" lvl="0" marL="0" rtl="0" algn="l">
              <a:spcBef>
                <a:spcPts val="0"/>
              </a:spcBef>
              <a:spcAft>
                <a:spcPts val="0"/>
              </a:spcAft>
              <a:buNone/>
            </a:pPr>
            <a:r>
              <a:rPr lang="en" sz="1200"/>
              <a:t>Intercept: 41.0374</a:t>
            </a:r>
            <a:endParaRPr b="1"/>
          </a:p>
          <a:p>
            <a:pPr indent="0" lvl="0" marL="0" rtl="0" algn="l">
              <a:spcBef>
                <a:spcPts val="0"/>
              </a:spcBef>
              <a:spcAft>
                <a:spcPts val="0"/>
              </a:spcAft>
              <a:buNone/>
            </a:pPr>
            <a:r>
              <a:t/>
            </a:r>
            <a:endParaRPr b="1"/>
          </a:p>
          <a:p>
            <a:pPr indent="0" lvl="0" marL="0" marR="0" rtl="0" algn="l">
              <a:lnSpc>
                <a:spcPct val="100000"/>
              </a:lnSpc>
              <a:spcBef>
                <a:spcPts val="0"/>
              </a:spcBef>
              <a:spcAft>
                <a:spcPts val="0"/>
              </a:spcAft>
              <a:buNone/>
            </a:pPr>
            <a:r>
              <a:rPr lang="en" sz="1200"/>
              <a:t>Beginner Slope: -1.3343</a:t>
            </a:r>
            <a:endParaRPr sz="1200"/>
          </a:p>
          <a:p>
            <a:pPr indent="0" lvl="0" marL="0" marR="0" rtl="0" algn="l">
              <a:lnSpc>
                <a:spcPct val="100000"/>
              </a:lnSpc>
              <a:spcBef>
                <a:spcPts val="0"/>
              </a:spcBef>
              <a:spcAft>
                <a:spcPts val="0"/>
              </a:spcAft>
              <a:buNone/>
            </a:pPr>
            <a:r>
              <a:rPr lang="en" sz="1200">
                <a:solidFill>
                  <a:srgbClr val="FF0000"/>
                </a:solidFill>
              </a:rPr>
              <a:t>Intermediate Slope: 3.3476</a:t>
            </a:r>
            <a:endParaRPr sz="1200">
              <a:solidFill>
                <a:srgbClr val="FF0000"/>
              </a:solidFill>
            </a:endParaRPr>
          </a:p>
          <a:p>
            <a:pPr indent="0" lvl="0" marL="0" marR="0" rtl="0" algn="l">
              <a:lnSpc>
                <a:spcPct val="100000"/>
              </a:lnSpc>
              <a:spcBef>
                <a:spcPts val="0"/>
              </a:spcBef>
              <a:spcAft>
                <a:spcPts val="0"/>
              </a:spcAft>
              <a:buNone/>
            </a:pPr>
            <a:r>
              <a:rPr lang="en" sz="1200"/>
              <a:t>Difficult Slope: 0.0</a:t>
            </a:r>
            <a:endParaRPr sz="1200"/>
          </a:p>
          <a:p>
            <a:pPr indent="0" lvl="0" marL="0" marR="0" rtl="0" algn="l">
              <a:lnSpc>
                <a:spcPct val="100000"/>
              </a:lnSpc>
              <a:spcBef>
                <a:spcPts val="0"/>
              </a:spcBef>
              <a:spcAft>
                <a:spcPts val="0"/>
              </a:spcAft>
              <a:buNone/>
            </a:pPr>
            <a:r>
              <a:rPr lang="en" sz="1200"/>
              <a:t>Total Slope: 0.0</a:t>
            </a:r>
            <a:endParaRPr sz="1200"/>
          </a:p>
          <a:p>
            <a:pPr indent="0" lvl="0" marL="0" marR="0" rtl="0" algn="l">
              <a:lnSpc>
                <a:spcPct val="100000"/>
              </a:lnSpc>
              <a:spcBef>
                <a:spcPts val="0"/>
              </a:spcBef>
              <a:spcAft>
                <a:spcPts val="0"/>
              </a:spcAft>
              <a:buNone/>
            </a:pPr>
            <a:r>
              <a:rPr lang="en" sz="1200"/>
              <a:t>Snow parks: 2.2272</a:t>
            </a:r>
            <a:endParaRPr sz="1200"/>
          </a:p>
          <a:p>
            <a:pPr indent="0" lvl="0" marL="0" marR="0" rtl="0" algn="l">
              <a:lnSpc>
                <a:spcPct val="100000"/>
              </a:lnSpc>
              <a:spcBef>
                <a:spcPts val="0"/>
              </a:spcBef>
              <a:spcAft>
                <a:spcPts val="0"/>
              </a:spcAft>
              <a:buNone/>
            </a:pPr>
            <a:r>
              <a:rPr lang="en" sz="1200"/>
              <a:t>Night Ski: -0.4323</a:t>
            </a:r>
            <a:endParaRPr sz="1200"/>
          </a:p>
          <a:p>
            <a:pPr indent="0" lvl="0" marL="0" marR="0" rtl="0" algn="l">
              <a:lnSpc>
                <a:spcPct val="100000"/>
              </a:lnSpc>
              <a:spcBef>
                <a:spcPts val="0"/>
              </a:spcBef>
              <a:spcAft>
                <a:spcPts val="0"/>
              </a:spcAft>
              <a:buNone/>
            </a:pPr>
            <a:r>
              <a:rPr lang="en" sz="1200"/>
              <a:t>Surface Lifts: -0.1739</a:t>
            </a:r>
            <a:endParaRPr sz="1200"/>
          </a:p>
          <a:p>
            <a:pPr indent="0" lvl="0" marL="0" marR="0" rtl="0" algn="l">
              <a:lnSpc>
                <a:spcPct val="100000"/>
              </a:lnSpc>
              <a:spcBef>
                <a:spcPts val="0"/>
              </a:spcBef>
              <a:spcAft>
                <a:spcPts val="0"/>
              </a:spcAft>
              <a:buNone/>
            </a:pPr>
            <a:r>
              <a:rPr lang="en" sz="1200"/>
              <a:t>Chair Lifts: -0.0</a:t>
            </a:r>
            <a:endParaRPr sz="1200"/>
          </a:p>
          <a:p>
            <a:pPr indent="0" lvl="0" marL="0" marR="0" rtl="0" algn="l">
              <a:lnSpc>
                <a:spcPct val="100000"/>
              </a:lnSpc>
              <a:spcBef>
                <a:spcPts val="0"/>
              </a:spcBef>
              <a:spcAft>
                <a:spcPts val="0"/>
              </a:spcAft>
              <a:buNone/>
            </a:pPr>
            <a:r>
              <a:rPr lang="en" sz="1200">
                <a:solidFill>
                  <a:srgbClr val="FF0000"/>
                </a:solidFill>
              </a:rPr>
              <a:t>Gondola Lifts: 2.3246</a:t>
            </a:r>
            <a:endParaRPr sz="1200">
              <a:solidFill>
                <a:srgbClr val="FF0000"/>
              </a:solidFill>
            </a:endParaRPr>
          </a:p>
          <a:p>
            <a:pPr indent="0" lvl="0" marL="0" marR="0" rtl="0" algn="l">
              <a:lnSpc>
                <a:spcPct val="100000"/>
              </a:lnSpc>
              <a:spcBef>
                <a:spcPts val="0"/>
              </a:spcBef>
              <a:spcAft>
                <a:spcPts val="0"/>
              </a:spcAft>
              <a:buNone/>
            </a:pPr>
            <a:r>
              <a:rPr lang="en" sz="1200"/>
              <a:t>Total Lifts: -0.0</a:t>
            </a:r>
            <a:endParaRPr sz="1200"/>
          </a:p>
          <a:p>
            <a:pPr indent="0" lvl="0" marL="0" marR="0" rtl="0" algn="l">
              <a:lnSpc>
                <a:spcPct val="100000"/>
              </a:lnSpc>
              <a:spcBef>
                <a:spcPts val="0"/>
              </a:spcBef>
              <a:spcAft>
                <a:spcPts val="0"/>
              </a:spcAft>
              <a:buNone/>
            </a:pPr>
            <a:r>
              <a:rPr lang="en" sz="1200"/>
              <a:t>Lift Capacity: -0.0</a:t>
            </a:r>
            <a:endParaRPr sz="1200"/>
          </a:p>
          <a:p>
            <a:pPr indent="0" lvl="0" marL="0" marR="0" rtl="0" algn="l">
              <a:lnSpc>
                <a:spcPct val="100000"/>
              </a:lnSpc>
              <a:spcBef>
                <a:spcPts val="0"/>
              </a:spcBef>
              <a:spcAft>
                <a:spcPts val="0"/>
              </a:spcAft>
              <a:buNone/>
            </a:pPr>
            <a:r>
              <a:rPr lang="en" sz="1200"/>
              <a:t>Snow Cannons: -0.0951</a:t>
            </a:r>
            <a:endParaRPr sz="1200"/>
          </a:p>
          <a:p>
            <a:pPr indent="0" lvl="0" marL="0" marR="0" rtl="0" algn="l">
              <a:lnSpc>
                <a:spcPct val="100000"/>
              </a:lnSpc>
              <a:spcBef>
                <a:spcPts val="0"/>
              </a:spcBef>
              <a:spcAft>
                <a:spcPts val="0"/>
              </a:spcAft>
              <a:buNone/>
            </a:pPr>
            <a:r>
              <a:rPr lang="en" sz="1200">
                <a:solidFill>
                  <a:srgbClr val="FF0000"/>
                </a:solidFill>
              </a:rPr>
              <a:t>Total Length: 3.299</a:t>
            </a:r>
            <a:endParaRPr sz="12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317" name="Shape 317"/>
        <p:cNvGrpSpPr/>
        <p:nvPr/>
      </p:nvGrpSpPr>
      <p:grpSpPr>
        <a:xfrm>
          <a:off x="0" y="0"/>
          <a:ext cx="0" cy="0"/>
          <a:chOff x="0" y="0"/>
          <a:chExt cx="0" cy="0"/>
        </a:xfrm>
      </p:grpSpPr>
      <p:sp>
        <p:nvSpPr>
          <p:cNvPr id="318" name="Google Shape;318;p25"/>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The Decision Tree - Full Tree</a:t>
            </a:r>
            <a:endParaRPr sz="2800">
              <a:latin typeface="League Spartan Black"/>
              <a:ea typeface="League Spartan Black"/>
              <a:cs typeface="League Spartan Black"/>
              <a:sym typeface="League Spartan Black"/>
            </a:endParaRPr>
          </a:p>
        </p:txBody>
      </p:sp>
      <p:sp>
        <p:nvSpPr>
          <p:cNvPr id="319" name="Google Shape;319;p25"/>
          <p:cNvSpPr/>
          <p:nvPr/>
        </p:nvSpPr>
        <p:spPr>
          <a:xfrm>
            <a:off x="6190925" y="862625"/>
            <a:ext cx="2809800" cy="2889900"/>
          </a:xfrm>
          <a:prstGeom prst="roundRect">
            <a:avLst>
              <a:gd fmla="val 7628" name="adj"/>
            </a:avLst>
          </a:prstGeom>
          <a:solidFill>
            <a:srgbClr val="FFFFFF"/>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Number of classes:  [1]</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Number of features:  14</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Number of nodes:  555</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Number of leaves:  278</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Number of maximum depth:  18</a:t>
            </a:r>
            <a:endParaRPr b="1" sz="1300">
              <a:solidFill>
                <a:schemeClr val="accent4"/>
              </a:solidFill>
              <a:highlight>
                <a:srgbClr val="FFFFFF"/>
              </a:highlight>
              <a:latin typeface="Red Hat Text"/>
              <a:ea typeface="Red Hat Text"/>
              <a:cs typeface="Red Hat Text"/>
              <a:sym typeface="Red Hat Text"/>
            </a:endParaRPr>
          </a:p>
        </p:txBody>
      </p:sp>
      <p:sp>
        <p:nvSpPr>
          <p:cNvPr id="320" name="Google Shape;320;p25"/>
          <p:cNvSpPr/>
          <p:nvPr/>
        </p:nvSpPr>
        <p:spPr>
          <a:xfrm>
            <a:off x="6255725" y="4072050"/>
            <a:ext cx="2680200" cy="536700"/>
          </a:xfrm>
          <a:prstGeom prst="roundRect">
            <a:avLst>
              <a:gd fmla="val 7628" name="adj"/>
            </a:avLst>
          </a:prstGeom>
          <a:solidFill>
            <a:srgbClr val="FFFFFF"/>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RMSE: 11.26</a:t>
            </a:r>
            <a:endParaRPr b="1" sz="1300">
              <a:solidFill>
                <a:schemeClr val="accent4"/>
              </a:solidFill>
              <a:latin typeface="Red Hat Text"/>
              <a:ea typeface="Red Hat Text"/>
              <a:cs typeface="Red Hat Text"/>
              <a:sym typeface="Red Hat Text"/>
            </a:endParaRPr>
          </a:p>
        </p:txBody>
      </p:sp>
      <p:sp>
        <p:nvSpPr>
          <p:cNvPr id="321" name="Google Shape;321;p25"/>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25" name="Google Shape;325;p25">
            <a:hlinkClick/>
          </p:cNvPr>
          <p:cNvSpPr txBox="1"/>
          <p:nvPr/>
        </p:nvSpPr>
        <p:spPr>
          <a:xfrm>
            <a:off x="34066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Findings &amp; Visualizations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26" name="Google Shape;326;p25">
            <a:hlinkClick/>
          </p:cNvPr>
          <p:cNvSpPr txBox="1"/>
          <p:nvPr/>
        </p:nvSpPr>
        <p:spPr>
          <a:xfrm>
            <a:off x="63199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27" name="Google Shape;327;p25"/>
          <p:cNvSpPr txBox="1"/>
          <p:nvPr/>
        </p:nvSpPr>
        <p:spPr>
          <a:xfrm>
            <a:off x="170882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rgbClr val="FFFFFF"/>
                </a:solidFill>
                <a:latin typeface="Akshar"/>
                <a:ea typeface="Akshar"/>
                <a:cs typeface="Akshar"/>
                <a:sym typeface="Akshar"/>
              </a:rPr>
              <a:t>Data Cleaning Process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28" name="Google Shape;328;p25"/>
          <p:cNvSpPr txBox="1"/>
          <p:nvPr/>
        </p:nvSpPr>
        <p:spPr>
          <a:xfrm>
            <a:off x="54427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6"/>
                </a:solidFill>
                <a:latin typeface="Akshar"/>
                <a:ea typeface="Akshar"/>
                <a:cs typeface="Akshar"/>
                <a:sym typeface="Akshar"/>
              </a:rPr>
              <a:t>・</a:t>
            </a:r>
            <a:r>
              <a:rPr b="1" lang="en" sz="1000" u="sng">
                <a:solidFill>
                  <a:schemeClr val="accent6"/>
                </a:solidFill>
                <a:latin typeface="Akshar"/>
                <a:ea typeface="Akshar"/>
                <a:cs typeface="Akshar"/>
                <a:sym typeface="Akshar"/>
              </a:rPr>
              <a:t>Modeling</a:t>
            </a:r>
            <a:r>
              <a:rPr b="1" lang="en" sz="1000">
                <a:solidFill>
                  <a:schemeClr val="accent6"/>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329" name="Google Shape;329;p25"/>
          <p:cNvSpPr txBox="1"/>
          <p:nvPr/>
        </p:nvSpPr>
        <p:spPr>
          <a:xfrm>
            <a:off x="76273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pic>
        <p:nvPicPr>
          <p:cNvPr id="330" name="Google Shape;330;p25"/>
          <p:cNvPicPr preferRelativeResize="0"/>
          <p:nvPr/>
        </p:nvPicPr>
        <p:blipFill>
          <a:blip r:embed="rId3">
            <a:alphaModFix/>
          </a:blip>
          <a:stretch>
            <a:fillRect/>
          </a:stretch>
        </p:blipFill>
        <p:spPr>
          <a:xfrm>
            <a:off x="0" y="1374325"/>
            <a:ext cx="6255723" cy="30355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334" name="Shape 334"/>
        <p:cNvGrpSpPr/>
        <p:nvPr/>
      </p:nvGrpSpPr>
      <p:grpSpPr>
        <a:xfrm>
          <a:off x="0" y="0"/>
          <a:ext cx="0" cy="0"/>
          <a:chOff x="0" y="0"/>
          <a:chExt cx="0" cy="0"/>
        </a:xfrm>
      </p:grpSpPr>
      <p:sp>
        <p:nvSpPr>
          <p:cNvPr id="335" name="Google Shape;335;p26"/>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The Decision Tree - Pruned Tree</a:t>
            </a:r>
            <a:endParaRPr sz="2800">
              <a:latin typeface="League Spartan Black"/>
              <a:ea typeface="League Spartan Black"/>
              <a:cs typeface="League Spartan Black"/>
              <a:sym typeface="League Spartan Black"/>
            </a:endParaRPr>
          </a:p>
        </p:txBody>
      </p:sp>
      <p:sp>
        <p:nvSpPr>
          <p:cNvPr id="336" name="Google Shape;336;p26"/>
          <p:cNvSpPr/>
          <p:nvPr/>
        </p:nvSpPr>
        <p:spPr>
          <a:xfrm>
            <a:off x="6198400" y="862225"/>
            <a:ext cx="2680200" cy="2889900"/>
          </a:xfrm>
          <a:prstGeom prst="roundRect">
            <a:avLst>
              <a:gd fmla="val 7628" name="adj"/>
            </a:avLst>
          </a:prstGeom>
          <a:solidFill>
            <a:srgbClr val="FFFFFF"/>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Number of classes:  [1]</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Number of features:  14</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Number of nodes:  15</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Number of leaves:  8</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Number of maximum depth:  3</a:t>
            </a:r>
            <a:endParaRPr b="1" sz="1300">
              <a:solidFill>
                <a:schemeClr val="accent4"/>
              </a:solidFill>
              <a:latin typeface="Red Hat Text"/>
              <a:ea typeface="Red Hat Text"/>
              <a:cs typeface="Red Hat Text"/>
              <a:sym typeface="Red Hat Text"/>
            </a:endParaRPr>
          </a:p>
        </p:txBody>
      </p:sp>
      <p:sp>
        <p:nvSpPr>
          <p:cNvPr id="337" name="Google Shape;337;p26"/>
          <p:cNvSpPr/>
          <p:nvPr/>
        </p:nvSpPr>
        <p:spPr>
          <a:xfrm>
            <a:off x="6236675" y="4072050"/>
            <a:ext cx="2680200" cy="536700"/>
          </a:xfrm>
          <a:prstGeom prst="roundRect">
            <a:avLst>
              <a:gd fmla="val 7628" name="adj"/>
            </a:avLst>
          </a:prstGeom>
          <a:solidFill>
            <a:srgbClr val="FFFFFF"/>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rPr b="1" lang="en" sz="1300">
                <a:solidFill>
                  <a:schemeClr val="accent4"/>
                </a:solidFill>
                <a:highlight>
                  <a:srgbClr val="FFFFFF"/>
                </a:highlight>
                <a:latin typeface="Red Hat Text"/>
                <a:ea typeface="Red Hat Text"/>
                <a:cs typeface="Red Hat Text"/>
                <a:sym typeface="Red Hat Text"/>
              </a:rPr>
              <a:t>RMSE: 9.56</a:t>
            </a:r>
            <a:endParaRPr b="1" sz="1300">
              <a:solidFill>
                <a:schemeClr val="accent4"/>
              </a:solidFill>
              <a:latin typeface="Red Hat Text"/>
              <a:ea typeface="Red Hat Text"/>
              <a:cs typeface="Red Hat Text"/>
              <a:sym typeface="Red Hat Text"/>
            </a:endParaRPr>
          </a:p>
        </p:txBody>
      </p:sp>
      <p:sp>
        <p:nvSpPr>
          <p:cNvPr id="338" name="Google Shape;338;p26"/>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42" name="Google Shape;342;p26">
            <a:hlinkClick/>
          </p:cNvPr>
          <p:cNvSpPr txBox="1"/>
          <p:nvPr/>
        </p:nvSpPr>
        <p:spPr>
          <a:xfrm>
            <a:off x="34066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Findings &amp; Visualizations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43" name="Google Shape;343;p26">
            <a:hlinkClick/>
          </p:cNvPr>
          <p:cNvSpPr txBox="1"/>
          <p:nvPr/>
        </p:nvSpPr>
        <p:spPr>
          <a:xfrm>
            <a:off x="63199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44" name="Google Shape;344;p26"/>
          <p:cNvSpPr txBox="1"/>
          <p:nvPr/>
        </p:nvSpPr>
        <p:spPr>
          <a:xfrm>
            <a:off x="170882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rgbClr val="FFFFFF"/>
                </a:solidFill>
                <a:latin typeface="Akshar"/>
                <a:ea typeface="Akshar"/>
                <a:cs typeface="Akshar"/>
                <a:sym typeface="Akshar"/>
              </a:rPr>
              <a:t>Data Cleaning Process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45" name="Google Shape;345;p26"/>
          <p:cNvSpPr txBox="1"/>
          <p:nvPr/>
        </p:nvSpPr>
        <p:spPr>
          <a:xfrm>
            <a:off x="54427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6"/>
                </a:solidFill>
                <a:latin typeface="Akshar"/>
                <a:ea typeface="Akshar"/>
                <a:cs typeface="Akshar"/>
                <a:sym typeface="Akshar"/>
              </a:rPr>
              <a:t>・</a:t>
            </a:r>
            <a:r>
              <a:rPr b="1" lang="en" sz="1000" u="sng">
                <a:solidFill>
                  <a:schemeClr val="accent6"/>
                </a:solidFill>
                <a:latin typeface="Akshar"/>
                <a:ea typeface="Akshar"/>
                <a:cs typeface="Akshar"/>
                <a:sym typeface="Akshar"/>
              </a:rPr>
              <a:t>Modeling</a:t>
            </a:r>
            <a:r>
              <a:rPr b="1" lang="en" sz="1000">
                <a:solidFill>
                  <a:schemeClr val="accent6"/>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346" name="Google Shape;346;p26"/>
          <p:cNvSpPr txBox="1"/>
          <p:nvPr/>
        </p:nvSpPr>
        <p:spPr>
          <a:xfrm>
            <a:off x="76273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pic>
        <p:nvPicPr>
          <p:cNvPr id="347" name="Google Shape;347;p26"/>
          <p:cNvPicPr preferRelativeResize="0"/>
          <p:nvPr/>
        </p:nvPicPr>
        <p:blipFill>
          <a:blip r:embed="rId3">
            <a:alphaModFix/>
          </a:blip>
          <a:stretch>
            <a:fillRect/>
          </a:stretch>
        </p:blipFill>
        <p:spPr>
          <a:xfrm>
            <a:off x="-135350" y="1233325"/>
            <a:ext cx="6581248" cy="2992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351" name="Shape 351"/>
        <p:cNvGrpSpPr/>
        <p:nvPr/>
      </p:nvGrpSpPr>
      <p:grpSpPr>
        <a:xfrm>
          <a:off x="0" y="0"/>
          <a:ext cx="0" cy="0"/>
          <a:chOff x="0" y="0"/>
          <a:chExt cx="0" cy="0"/>
        </a:xfrm>
      </p:grpSpPr>
      <p:sp>
        <p:nvSpPr>
          <p:cNvPr id="352" name="Google Shape;352;p27"/>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Random Forest</a:t>
            </a:r>
            <a:endParaRPr sz="2800">
              <a:latin typeface="League Spartan Black"/>
              <a:ea typeface="League Spartan Black"/>
              <a:cs typeface="League Spartan Black"/>
              <a:sym typeface="League Spartan Black"/>
            </a:endParaRPr>
          </a:p>
        </p:txBody>
      </p:sp>
      <p:sp>
        <p:nvSpPr>
          <p:cNvPr id="353" name="Google Shape;353;p27"/>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57" name="Google Shape;357;p27">
            <a:hlinkClick/>
          </p:cNvPr>
          <p:cNvSpPr txBox="1"/>
          <p:nvPr/>
        </p:nvSpPr>
        <p:spPr>
          <a:xfrm>
            <a:off x="34066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Findings &amp; Visualizations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58" name="Google Shape;358;p27">
            <a:hlinkClick/>
          </p:cNvPr>
          <p:cNvSpPr txBox="1"/>
          <p:nvPr/>
        </p:nvSpPr>
        <p:spPr>
          <a:xfrm>
            <a:off x="63199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59" name="Google Shape;359;p27"/>
          <p:cNvSpPr txBox="1"/>
          <p:nvPr/>
        </p:nvSpPr>
        <p:spPr>
          <a:xfrm>
            <a:off x="170882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rgbClr val="FFFFFF"/>
                </a:solidFill>
                <a:latin typeface="Akshar"/>
                <a:ea typeface="Akshar"/>
                <a:cs typeface="Akshar"/>
                <a:sym typeface="Akshar"/>
              </a:rPr>
              <a:t>Data Cleaning Process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60" name="Google Shape;360;p27"/>
          <p:cNvSpPr txBox="1"/>
          <p:nvPr/>
        </p:nvSpPr>
        <p:spPr>
          <a:xfrm>
            <a:off x="54427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6"/>
                </a:solidFill>
                <a:latin typeface="Akshar"/>
                <a:ea typeface="Akshar"/>
                <a:cs typeface="Akshar"/>
                <a:sym typeface="Akshar"/>
              </a:rPr>
              <a:t>・</a:t>
            </a:r>
            <a:r>
              <a:rPr b="1" lang="en" sz="1000" u="sng">
                <a:solidFill>
                  <a:schemeClr val="accent6"/>
                </a:solidFill>
                <a:latin typeface="Akshar"/>
                <a:ea typeface="Akshar"/>
                <a:cs typeface="Akshar"/>
                <a:sym typeface="Akshar"/>
              </a:rPr>
              <a:t>Modeling</a:t>
            </a:r>
            <a:r>
              <a:rPr b="1" lang="en" sz="1000">
                <a:solidFill>
                  <a:schemeClr val="accent6"/>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361" name="Google Shape;361;p27"/>
          <p:cNvSpPr txBox="1"/>
          <p:nvPr/>
        </p:nvSpPr>
        <p:spPr>
          <a:xfrm>
            <a:off x="76273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62" name="Google Shape;362;p27"/>
          <p:cNvSpPr/>
          <p:nvPr/>
        </p:nvSpPr>
        <p:spPr>
          <a:xfrm>
            <a:off x="7191925" y="1059475"/>
            <a:ext cx="1775700" cy="3448500"/>
          </a:xfrm>
          <a:prstGeom prst="roundRect">
            <a:avLst>
              <a:gd fmla="val 7628" name="adj"/>
            </a:avLst>
          </a:prstGeom>
          <a:solidFill>
            <a:srgbClr val="FFFFFF"/>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just">
              <a:lnSpc>
                <a:spcPct val="115000"/>
              </a:lnSpc>
              <a:spcBef>
                <a:spcPts val="0"/>
              </a:spcBef>
              <a:spcAft>
                <a:spcPts val="0"/>
              </a:spcAft>
              <a:buClr>
                <a:srgbClr val="000000"/>
              </a:buClr>
              <a:buSzPts val="1200"/>
              <a:buFont typeface="Arial"/>
              <a:buNone/>
            </a:pPr>
            <a:r>
              <a:t/>
            </a:r>
            <a:endParaRPr b="1" sz="1200">
              <a:solidFill>
                <a:schemeClr val="accent4"/>
              </a:solidFill>
              <a:latin typeface="Red Hat Text"/>
              <a:ea typeface="Red Hat Text"/>
              <a:cs typeface="Red Hat Text"/>
              <a:sym typeface="Red Hat Text"/>
            </a:endParaRPr>
          </a:p>
        </p:txBody>
      </p:sp>
      <p:sp>
        <p:nvSpPr>
          <p:cNvPr id="363" name="Google Shape;363;p27"/>
          <p:cNvSpPr txBox="1"/>
          <p:nvPr/>
        </p:nvSpPr>
        <p:spPr>
          <a:xfrm>
            <a:off x="7249975" y="1059475"/>
            <a:ext cx="1659600" cy="358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200">
                <a:solidFill>
                  <a:schemeClr val="accent4"/>
                </a:solidFill>
                <a:latin typeface="Red Hat Text"/>
                <a:ea typeface="Red Hat Text"/>
                <a:cs typeface="Red Hat Text"/>
                <a:sym typeface="Red Hat Text"/>
              </a:rPr>
              <a:t>GridSearchCV</a:t>
            </a:r>
            <a:endParaRPr b="1" sz="1200">
              <a:solidFill>
                <a:schemeClr val="accent4"/>
              </a:solidFill>
              <a:latin typeface="Red Hat Text"/>
              <a:ea typeface="Red Hat Text"/>
              <a:cs typeface="Red Hat Text"/>
              <a:sym typeface="Red Hat Text"/>
            </a:endParaRPr>
          </a:p>
          <a:p>
            <a:pPr indent="0" lvl="0" marL="0" rtl="0" algn="ctr">
              <a:lnSpc>
                <a:spcPct val="115000"/>
              </a:lnSpc>
              <a:spcBef>
                <a:spcPts val="0"/>
              </a:spcBef>
              <a:spcAft>
                <a:spcPts val="0"/>
              </a:spcAft>
              <a:buClr>
                <a:schemeClr val="dk1"/>
              </a:buClr>
              <a:buSzPts val="1200"/>
              <a:buFont typeface="Arial"/>
              <a:buNone/>
            </a:pPr>
            <a:r>
              <a:rPr b="1" lang="en" sz="1200">
                <a:solidFill>
                  <a:schemeClr val="accent4"/>
                </a:solidFill>
                <a:latin typeface="Red Hat Text"/>
                <a:ea typeface="Red Hat Text"/>
                <a:cs typeface="Red Hat Text"/>
                <a:sym typeface="Red Hat Text"/>
              </a:rPr>
              <a:t>CV = 5</a:t>
            </a:r>
            <a:endParaRPr b="1" sz="1200">
              <a:solidFill>
                <a:schemeClr val="accent4"/>
              </a:solidFill>
              <a:latin typeface="Red Hat Text"/>
              <a:ea typeface="Red Hat Text"/>
              <a:cs typeface="Red Hat Text"/>
              <a:sym typeface="Red Hat Text"/>
            </a:endParaRPr>
          </a:p>
          <a:p>
            <a:pPr indent="0" lvl="0" marL="0" rtl="0" algn="ctr">
              <a:lnSpc>
                <a:spcPct val="115000"/>
              </a:lnSpc>
              <a:spcBef>
                <a:spcPts val="0"/>
              </a:spcBef>
              <a:spcAft>
                <a:spcPts val="0"/>
              </a:spcAft>
              <a:buClr>
                <a:schemeClr val="dk1"/>
              </a:buClr>
              <a:buSzPts val="1200"/>
              <a:buFont typeface="Arial"/>
              <a:buNone/>
            </a:pPr>
            <a:r>
              <a:t/>
            </a:r>
            <a:endParaRPr b="1" sz="1200">
              <a:solidFill>
                <a:schemeClr val="accent4"/>
              </a:solidFill>
              <a:latin typeface="Red Hat Text"/>
              <a:ea typeface="Red Hat Text"/>
              <a:cs typeface="Red Hat Text"/>
              <a:sym typeface="Red Hat Text"/>
            </a:endParaRPr>
          </a:p>
          <a:p>
            <a:pPr indent="0" lvl="0" marL="0" rtl="0" algn="ctr">
              <a:lnSpc>
                <a:spcPct val="115000"/>
              </a:lnSpc>
              <a:spcBef>
                <a:spcPts val="0"/>
              </a:spcBef>
              <a:spcAft>
                <a:spcPts val="0"/>
              </a:spcAft>
              <a:buNone/>
            </a:pPr>
            <a:r>
              <a:rPr b="1" lang="en" sz="1200">
                <a:solidFill>
                  <a:schemeClr val="accent4"/>
                </a:solidFill>
                <a:latin typeface="Red Hat Text"/>
                <a:ea typeface="Red Hat Text"/>
                <a:cs typeface="Red Hat Text"/>
                <a:sym typeface="Red Hat Text"/>
              </a:rPr>
              <a:t>Min. Samples Split : 5</a:t>
            </a:r>
            <a:endParaRPr b="1" sz="1200">
              <a:solidFill>
                <a:schemeClr val="accent4"/>
              </a:solidFill>
              <a:latin typeface="Red Hat Text"/>
              <a:ea typeface="Red Hat Text"/>
              <a:cs typeface="Red Hat Text"/>
              <a:sym typeface="Red Hat Text"/>
            </a:endParaRPr>
          </a:p>
          <a:p>
            <a:pPr indent="0" lvl="0" marL="0" rtl="0" algn="l">
              <a:lnSpc>
                <a:spcPct val="115000"/>
              </a:lnSpc>
              <a:spcBef>
                <a:spcPts val="0"/>
              </a:spcBef>
              <a:spcAft>
                <a:spcPts val="0"/>
              </a:spcAft>
              <a:buNone/>
            </a:pPr>
            <a:r>
              <a:t/>
            </a:r>
            <a:endParaRPr b="1" sz="1200">
              <a:solidFill>
                <a:schemeClr val="accent4"/>
              </a:solidFill>
              <a:latin typeface="Red Hat Text"/>
              <a:ea typeface="Red Hat Text"/>
              <a:cs typeface="Red Hat Text"/>
              <a:sym typeface="Red Hat Text"/>
            </a:endParaRPr>
          </a:p>
          <a:p>
            <a:pPr indent="0" lvl="0" marL="0" rtl="0" algn="ctr">
              <a:lnSpc>
                <a:spcPct val="115000"/>
              </a:lnSpc>
              <a:spcBef>
                <a:spcPts val="0"/>
              </a:spcBef>
              <a:spcAft>
                <a:spcPts val="0"/>
              </a:spcAft>
              <a:buNone/>
            </a:pPr>
            <a:r>
              <a:rPr b="1" lang="en" sz="1200">
                <a:solidFill>
                  <a:schemeClr val="accent4"/>
                </a:solidFill>
                <a:latin typeface="Red Hat Text"/>
                <a:ea typeface="Red Hat Text"/>
                <a:cs typeface="Red Hat Text"/>
                <a:sym typeface="Red Hat Text"/>
              </a:rPr>
              <a:t>n_estimators:</a:t>
            </a:r>
            <a:endParaRPr b="1" sz="1200">
              <a:solidFill>
                <a:schemeClr val="accent4"/>
              </a:solidFill>
              <a:latin typeface="Red Hat Text"/>
              <a:ea typeface="Red Hat Text"/>
              <a:cs typeface="Red Hat Text"/>
              <a:sym typeface="Red Hat Text"/>
            </a:endParaRPr>
          </a:p>
          <a:p>
            <a:pPr indent="0" lvl="0" marL="0" rtl="0" algn="ctr">
              <a:lnSpc>
                <a:spcPct val="115000"/>
              </a:lnSpc>
              <a:spcBef>
                <a:spcPts val="0"/>
              </a:spcBef>
              <a:spcAft>
                <a:spcPts val="0"/>
              </a:spcAft>
              <a:buNone/>
            </a:pPr>
            <a:r>
              <a:rPr b="1" lang="en" sz="1200">
                <a:solidFill>
                  <a:schemeClr val="accent4"/>
                </a:solidFill>
                <a:latin typeface="Red Hat Text"/>
                <a:ea typeface="Red Hat Text"/>
                <a:cs typeface="Red Hat Text"/>
                <a:sym typeface="Red Hat Text"/>
              </a:rPr>
              <a:t>50</a:t>
            </a:r>
            <a:endParaRPr b="1" sz="1200">
              <a:solidFill>
                <a:schemeClr val="accent4"/>
              </a:solidFill>
              <a:latin typeface="Red Hat Text"/>
              <a:ea typeface="Red Hat Text"/>
              <a:cs typeface="Red Hat Text"/>
              <a:sym typeface="Red Hat Text"/>
            </a:endParaRPr>
          </a:p>
          <a:p>
            <a:pPr indent="0" lvl="0" marL="0" rtl="0" algn="ctr">
              <a:lnSpc>
                <a:spcPct val="115000"/>
              </a:lnSpc>
              <a:spcBef>
                <a:spcPts val="0"/>
              </a:spcBef>
              <a:spcAft>
                <a:spcPts val="0"/>
              </a:spcAft>
              <a:buNone/>
            </a:pPr>
            <a:r>
              <a:t/>
            </a:r>
            <a:endParaRPr b="1" sz="1200">
              <a:solidFill>
                <a:schemeClr val="accent4"/>
              </a:solidFill>
              <a:latin typeface="Red Hat Text"/>
              <a:ea typeface="Red Hat Text"/>
              <a:cs typeface="Red Hat Text"/>
              <a:sym typeface="Red Hat Text"/>
            </a:endParaRPr>
          </a:p>
          <a:p>
            <a:pPr indent="0" lvl="0" marL="0" rtl="0" algn="ctr">
              <a:lnSpc>
                <a:spcPct val="115000"/>
              </a:lnSpc>
              <a:spcBef>
                <a:spcPts val="0"/>
              </a:spcBef>
              <a:spcAft>
                <a:spcPts val="0"/>
              </a:spcAft>
              <a:buNone/>
            </a:pPr>
            <a:r>
              <a:t/>
            </a:r>
            <a:endParaRPr b="1" sz="1200">
              <a:solidFill>
                <a:schemeClr val="accent4"/>
              </a:solidFill>
              <a:latin typeface="Red Hat Text"/>
              <a:ea typeface="Red Hat Text"/>
              <a:cs typeface="Red Hat Text"/>
              <a:sym typeface="Red Hat Text"/>
            </a:endParaRPr>
          </a:p>
          <a:p>
            <a:pPr indent="0" lvl="0" marL="0" rtl="0" algn="ctr">
              <a:lnSpc>
                <a:spcPct val="115000"/>
              </a:lnSpc>
              <a:spcBef>
                <a:spcPts val="0"/>
              </a:spcBef>
              <a:spcAft>
                <a:spcPts val="0"/>
              </a:spcAft>
              <a:buNone/>
            </a:pPr>
            <a:r>
              <a:t/>
            </a:r>
            <a:endParaRPr b="1" sz="1200">
              <a:solidFill>
                <a:schemeClr val="accent4"/>
              </a:solidFill>
              <a:latin typeface="Red Hat Text"/>
              <a:ea typeface="Red Hat Text"/>
              <a:cs typeface="Red Hat Text"/>
              <a:sym typeface="Red Hat Text"/>
            </a:endParaRPr>
          </a:p>
          <a:p>
            <a:pPr indent="0" lvl="0" marL="0" rtl="0" algn="ctr">
              <a:lnSpc>
                <a:spcPct val="115000"/>
              </a:lnSpc>
              <a:spcBef>
                <a:spcPts val="0"/>
              </a:spcBef>
              <a:spcAft>
                <a:spcPts val="0"/>
              </a:spcAft>
              <a:buNone/>
            </a:pPr>
            <a:r>
              <a:t/>
            </a:r>
            <a:endParaRPr b="1" sz="1200">
              <a:solidFill>
                <a:schemeClr val="accent4"/>
              </a:solidFill>
              <a:latin typeface="Red Hat Text"/>
              <a:ea typeface="Red Hat Text"/>
              <a:cs typeface="Red Hat Text"/>
              <a:sym typeface="Red Hat Text"/>
            </a:endParaRPr>
          </a:p>
          <a:p>
            <a:pPr indent="0" lvl="0" marL="0" rtl="0" algn="l">
              <a:lnSpc>
                <a:spcPct val="115000"/>
              </a:lnSpc>
              <a:spcBef>
                <a:spcPts val="0"/>
              </a:spcBef>
              <a:spcAft>
                <a:spcPts val="0"/>
              </a:spcAft>
              <a:buNone/>
            </a:pPr>
            <a:r>
              <a:t/>
            </a:r>
            <a:endParaRPr b="1" sz="1200">
              <a:solidFill>
                <a:schemeClr val="accent4"/>
              </a:solidFill>
              <a:latin typeface="Red Hat Text"/>
              <a:ea typeface="Red Hat Text"/>
              <a:cs typeface="Red Hat Text"/>
              <a:sym typeface="Red Hat Text"/>
            </a:endParaRPr>
          </a:p>
          <a:p>
            <a:pPr indent="0" lvl="0" marL="0" rtl="0" algn="ctr">
              <a:lnSpc>
                <a:spcPct val="115000"/>
              </a:lnSpc>
              <a:spcBef>
                <a:spcPts val="0"/>
              </a:spcBef>
              <a:spcAft>
                <a:spcPts val="0"/>
              </a:spcAft>
              <a:buNone/>
            </a:pPr>
            <a:r>
              <a:t/>
            </a:r>
            <a:endParaRPr b="1" sz="1200">
              <a:solidFill>
                <a:schemeClr val="accent4"/>
              </a:solidFill>
              <a:latin typeface="Red Hat Text"/>
              <a:ea typeface="Red Hat Text"/>
              <a:cs typeface="Red Hat Text"/>
              <a:sym typeface="Red Hat Text"/>
            </a:endParaRPr>
          </a:p>
          <a:p>
            <a:pPr indent="0" lvl="0" marL="0" rtl="0" algn="ctr">
              <a:lnSpc>
                <a:spcPct val="115000"/>
              </a:lnSpc>
              <a:spcBef>
                <a:spcPts val="0"/>
              </a:spcBef>
              <a:spcAft>
                <a:spcPts val="0"/>
              </a:spcAft>
              <a:buClr>
                <a:schemeClr val="dk1"/>
              </a:buClr>
              <a:buSzPts val="1200"/>
              <a:buFont typeface="Arial"/>
              <a:buNone/>
            </a:pPr>
            <a:r>
              <a:rPr b="1" lang="en" sz="1200">
                <a:solidFill>
                  <a:schemeClr val="accent4"/>
                </a:solidFill>
                <a:latin typeface="Red Hat Text"/>
                <a:ea typeface="Red Hat Text"/>
                <a:cs typeface="Red Hat Text"/>
                <a:sym typeface="Red Hat Text"/>
              </a:rPr>
              <a:t>RMSE = 9.27</a:t>
            </a:r>
            <a:endParaRPr b="1" sz="1200">
              <a:solidFill>
                <a:schemeClr val="accent4"/>
              </a:solidFill>
              <a:latin typeface="Red Hat Text"/>
              <a:ea typeface="Red Hat Text"/>
              <a:cs typeface="Red Hat Text"/>
              <a:sym typeface="Red Hat Text"/>
            </a:endParaRPr>
          </a:p>
          <a:p>
            <a:pPr indent="0" lvl="0" marL="0" rtl="0" algn="l">
              <a:spcBef>
                <a:spcPts val="0"/>
              </a:spcBef>
              <a:spcAft>
                <a:spcPts val="0"/>
              </a:spcAft>
              <a:buNone/>
            </a:pPr>
            <a:r>
              <a:t/>
            </a:r>
            <a:endParaRPr/>
          </a:p>
        </p:txBody>
      </p:sp>
      <p:pic>
        <p:nvPicPr>
          <p:cNvPr id="364" name="Google Shape;364;p27"/>
          <p:cNvPicPr preferRelativeResize="0"/>
          <p:nvPr/>
        </p:nvPicPr>
        <p:blipFill>
          <a:blip r:embed="rId3">
            <a:alphaModFix/>
          </a:blip>
          <a:stretch>
            <a:fillRect/>
          </a:stretch>
        </p:blipFill>
        <p:spPr>
          <a:xfrm>
            <a:off x="190750" y="1135675"/>
            <a:ext cx="7059224" cy="364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368" name="Shape 368"/>
        <p:cNvGrpSpPr/>
        <p:nvPr/>
      </p:nvGrpSpPr>
      <p:grpSpPr>
        <a:xfrm>
          <a:off x="0" y="0"/>
          <a:ext cx="0" cy="0"/>
          <a:chOff x="0" y="0"/>
          <a:chExt cx="0" cy="0"/>
        </a:xfrm>
      </p:grpSpPr>
      <p:sp>
        <p:nvSpPr>
          <p:cNvPr id="369" name="Google Shape;369;p28"/>
          <p:cNvSpPr txBox="1"/>
          <p:nvPr/>
        </p:nvSpPr>
        <p:spPr>
          <a:xfrm>
            <a:off x="441925" y="419100"/>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Boosting</a:t>
            </a:r>
            <a:endParaRPr sz="2800">
              <a:latin typeface="League Spartan Black"/>
              <a:ea typeface="League Spartan Black"/>
              <a:cs typeface="League Spartan Black"/>
              <a:sym typeface="League Spartan Black"/>
            </a:endParaRPr>
          </a:p>
        </p:txBody>
      </p:sp>
      <p:sp>
        <p:nvSpPr>
          <p:cNvPr id="370" name="Google Shape;370;p28"/>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8"/>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8"/>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8"/>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74" name="Google Shape;374;p28">
            <a:hlinkClick/>
          </p:cNvPr>
          <p:cNvSpPr txBox="1"/>
          <p:nvPr/>
        </p:nvSpPr>
        <p:spPr>
          <a:xfrm>
            <a:off x="34066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Findings &amp; Visualizations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75" name="Google Shape;375;p28">
            <a:hlinkClick/>
          </p:cNvPr>
          <p:cNvSpPr txBox="1"/>
          <p:nvPr/>
        </p:nvSpPr>
        <p:spPr>
          <a:xfrm>
            <a:off x="63199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76" name="Google Shape;376;p28"/>
          <p:cNvSpPr txBox="1"/>
          <p:nvPr/>
        </p:nvSpPr>
        <p:spPr>
          <a:xfrm>
            <a:off x="170882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rgbClr val="FFFFFF"/>
                </a:solidFill>
                <a:latin typeface="Akshar"/>
                <a:ea typeface="Akshar"/>
                <a:cs typeface="Akshar"/>
                <a:sym typeface="Akshar"/>
              </a:rPr>
              <a:t>Data Cleaning Process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77" name="Google Shape;377;p28"/>
          <p:cNvSpPr txBox="1"/>
          <p:nvPr/>
        </p:nvSpPr>
        <p:spPr>
          <a:xfrm>
            <a:off x="54427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6"/>
                </a:solidFill>
                <a:latin typeface="Akshar"/>
                <a:ea typeface="Akshar"/>
                <a:cs typeface="Akshar"/>
                <a:sym typeface="Akshar"/>
              </a:rPr>
              <a:t>・</a:t>
            </a:r>
            <a:r>
              <a:rPr b="1" lang="en" sz="1000" u="sng">
                <a:solidFill>
                  <a:schemeClr val="accent6"/>
                </a:solidFill>
                <a:latin typeface="Akshar"/>
                <a:ea typeface="Akshar"/>
                <a:cs typeface="Akshar"/>
                <a:sym typeface="Akshar"/>
              </a:rPr>
              <a:t>Modeling</a:t>
            </a:r>
            <a:r>
              <a:rPr b="1" lang="en" sz="1000">
                <a:solidFill>
                  <a:schemeClr val="accent6"/>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378" name="Google Shape;378;p28"/>
          <p:cNvSpPr txBox="1"/>
          <p:nvPr/>
        </p:nvSpPr>
        <p:spPr>
          <a:xfrm>
            <a:off x="76273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79" name="Google Shape;379;p28"/>
          <p:cNvSpPr txBox="1"/>
          <p:nvPr/>
        </p:nvSpPr>
        <p:spPr>
          <a:xfrm>
            <a:off x="1012050" y="3441275"/>
            <a:ext cx="69621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RMSE varies from low 8 to high 10</a:t>
            </a:r>
            <a:endParaRPr/>
          </a:p>
          <a:p>
            <a:pPr indent="-317500" lvl="0" marL="457200" rtl="0" algn="l">
              <a:spcBef>
                <a:spcPts val="0"/>
              </a:spcBef>
              <a:spcAft>
                <a:spcPts val="0"/>
              </a:spcAft>
              <a:buSzPts val="1400"/>
              <a:buChar char="●"/>
            </a:pPr>
            <a:r>
              <a:rPr lang="en"/>
              <a:t>Small data set could lead to high variation</a:t>
            </a:r>
            <a:endParaRPr/>
          </a:p>
          <a:p>
            <a:pPr indent="-317500" lvl="0" marL="457200" rtl="0" algn="l">
              <a:spcBef>
                <a:spcPts val="0"/>
              </a:spcBef>
              <a:spcAft>
                <a:spcPts val="0"/>
              </a:spcAft>
              <a:buSzPts val="1400"/>
              <a:buChar char="●"/>
            </a:pPr>
            <a:r>
              <a:rPr lang="en"/>
              <a:t>Improved RMSE as compared to other methods excluding Ridge and Lasso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graphicFrame>
        <p:nvGraphicFramePr>
          <p:cNvPr id="380" name="Google Shape;380;p28"/>
          <p:cNvGraphicFramePr/>
          <p:nvPr/>
        </p:nvGraphicFramePr>
        <p:xfrm>
          <a:off x="2360475" y="1004590"/>
          <a:ext cx="3000000" cy="3000000"/>
        </p:xfrm>
        <a:graphic>
          <a:graphicData uri="http://schemas.openxmlformats.org/drawingml/2006/table">
            <a:tbl>
              <a:tblPr>
                <a:noFill/>
                <a:tableStyleId>{DEA64BA6-639C-4E57-A508-9CE0545452AD}</a:tableStyleId>
              </a:tblPr>
              <a:tblGrid>
                <a:gridCol w="2132625"/>
                <a:gridCol w="2132625"/>
              </a:tblGrid>
              <a:tr h="426700">
                <a:tc>
                  <a:txBody>
                    <a:bodyPr/>
                    <a:lstStyle/>
                    <a:p>
                      <a:pPr indent="0" lvl="0" marL="0" rtl="0" algn="ctr">
                        <a:spcBef>
                          <a:spcPts val="0"/>
                        </a:spcBef>
                        <a:spcAft>
                          <a:spcPts val="0"/>
                        </a:spcAft>
                        <a:buNone/>
                      </a:pPr>
                      <a:r>
                        <a:rPr lang="en" sz="1600">
                          <a:latin typeface="League Spartan"/>
                          <a:ea typeface="League Spartan"/>
                          <a:cs typeface="League Spartan"/>
                          <a:sym typeface="League Spartan"/>
                        </a:rPr>
                        <a:t>Hyperparameter</a:t>
                      </a:r>
                      <a:endParaRPr sz="1600">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latin typeface="League Spartan"/>
                          <a:ea typeface="League Spartan"/>
                          <a:cs typeface="League Spartan"/>
                          <a:sym typeface="League Spartan"/>
                        </a:rPr>
                        <a:t>Value</a:t>
                      </a:r>
                      <a:endParaRPr sz="1600">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accent4"/>
                    </a:solidFill>
                  </a:tcPr>
                </a:tc>
              </a:tr>
              <a:tr h="426700">
                <a:tc>
                  <a:txBody>
                    <a:bodyPr/>
                    <a:lstStyle/>
                    <a:p>
                      <a:pPr indent="0" lvl="0" marL="0" rtl="0" algn="l">
                        <a:spcBef>
                          <a:spcPts val="0"/>
                        </a:spcBef>
                        <a:spcAft>
                          <a:spcPts val="0"/>
                        </a:spcAft>
                        <a:buNone/>
                      </a:pPr>
                      <a:r>
                        <a:rPr lang="en" sz="1600">
                          <a:solidFill>
                            <a:schemeClr val="dk1"/>
                          </a:solidFill>
                          <a:latin typeface="League Spartan"/>
                          <a:ea typeface="League Spartan"/>
                          <a:cs typeface="League Spartan"/>
                          <a:sym typeface="League Spartan"/>
                        </a:rPr>
                        <a:t>Tree Depth</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600">
                          <a:solidFill>
                            <a:schemeClr val="dk1"/>
                          </a:solidFill>
                          <a:latin typeface="League Spartan"/>
                          <a:ea typeface="League Spartan"/>
                          <a:cs typeface="League Spartan"/>
                          <a:sym typeface="League Spartan"/>
                        </a:rPr>
                        <a:t>5</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FFF2CC"/>
                    </a:solidFill>
                  </a:tcPr>
                </a:tc>
              </a:tr>
              <a:tr h="426700">
                <a:tc>
                  <a:txBody>
                    <a:bodyPr/>
                    <a:lstStyle/>
                    <a:p>
                      <a:pPr indent="0" lvl="0" marL="0" rtl="0" algn="l">
                        <a:spcBef>
                          <a:spcPts val="0"/>
                        </a:spcBef>
                        <a:spcAft>
                          <a:spcPts val="0"/>
                        </a:spcAft>
                        <a:buNone/>
                      </a:pPr>
                      <a:r>
                        <a:rPr lang="en" sz="1600">
                          <a:solidFill>
                            <a:schemeClr val="dk1"/>
                          </a:solidFill>
                          <a:latin typeface="League Spartan"/>
                          <a:ea typeface="League Spartan"/>
                          <a:cs typeface="League Spartan"/>
                          <a:sym typeface="League Spartan"/>
                        </a:rPr>
                        <a:t>Learning Rate</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solidFill>
                            <a:schemeClr val="dk1"/>
                          </a:solidFill>
                          <a:latin typeface="League Spartan"/>
                          <a:ea typeface="League Spartan"/>
                          <a:cs typeface="League Spartan"/>
                          <a:sym typeface="League Spartan"/>
                        </a:rPr>
                        <a:t>.098</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r h="426700">
                <a:tc>
                  <a:txBody>
                    <a:bodyPr/>
                    <a:lstStyle/>
                    <a:p>
                      <a:pPr indent="0" lvl="0" marL="0" rtl="0" algn="l">
                        <a:spcBef>
                          <a:spcPts val="0"/>
                        </a:spcBef>
                        <a:spcAft>
                          <a:spcPts val="0"/>
                        </a:spcAft>
                        <a:buNone/>
                      </a:pPr>
                      <a:r>
                        <a:rPr lang="en" sz="1600">
                          <a:solidFill>
                            <a:schemeClr val="dk1"/>
                          </a:solidFill>
                          <a:latin typeface="League Spartan"/>
                          <a:ea typeface="League Spartan"/>
                          <a:cs typeface="League Spartan"/>
                          <a:sym typeface="League Spartan"/>
                        </a:rPr>
                        <a:t>Number of Trees</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600">
                          <a:solidFill>
                            <a:schemeClr val="dk1"/>
                          </a:solidFill>
                          <a:latin typeface="League Spartan"/>
                          <a:ea typeface="League Spartan"/>
                          <a:cs typeface="League Spartan"/>
                          <a:sym typeface="League Spartan"/>
                        </a:rPr>
                        <a:t>225</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D9EAD3"/>
                    </a:solidFill>
                  </a:tcPr>
                </a:tc>
              </a:tr>
              <a:tr h="426700">
                <a:tc>
                  <a:txBody>
                    <a:bodyPr/>
                    <a:lstStyle/>
                    <a:p>
                      <a:pPr indent="0" lvl="0" marL="0" rtl="0" algn="l">
                        <a:spcBef>
                          <a:spcPts val="0"/>
                        </a:spcBef>
                        <a:spcAft>
                          <a:spcPts val="0"/>
                        </a:spcAft>
                        <a:buNone/>
                      </a:pPr>
                      <a:r>
                        <a:rPr lang="en" sz="1600">
                          <a:solidFill>
                            <a:schemeClr val="dk1"/>
                          </a:solidFill>
                          <a:latin typeface="League Spartan"/>
                          <a:ea typeface="League Spartan"/>
                          <a:cs typeface="League Spartan"/>
                          <a:sym typeface="League Spartan"/>
                        </a:rPr>
                        <a:t>RMSE</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FCE5CD"/>
                    </a:solidFill>
                  </a:tcPr>
                </a:tc>
                <a:tc>
                  <a:txBody>
                    <a:bodyPr/>
                    <a:lstStyle/>
                    <a:p>
                      <a:pPr indent="0" lvl="0" marL="0" rtl="0" algn="ctr">
                        <a:spcBef>
                          <a:spcPts val="0"/>
                        </a:spcBef>
                        <a:spcAft>
                          <a:spcPts val="0"/>
                        </a:spcAft>
                        <a:buNone/>
                      </a:pPr>
                      <a:r>
                        <a:rPr lang="en" sz="1600">
                          <a:solidFill>
                            <a:schemeClr val="dk1"/>
                          </a:solidFill>
                          <a:latin typeface="League Spartan"/>
                          <a:ea typeface="League Spartan"/>
                          <a:cs typeface="League Spartan"/>
                          <a:sym typeface="League Spartan"/>
                        </a:rPr>
                        <a:t>8.58</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FCE5CD"/>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384" name="Shape 384"/>
        <p:cNvGrpSpPr/>
        <p:nvPr/>
      </p:nvGrpSpPr>
      <p:grpSpPr>
        <a:xfrm>
          <a:off x="0" y="0"/>
          <a:ext cx="0" cy="0"/>
          <a:chOff x="0" y="0"/>
          <a:chExt cx="0" cy="0"/>
        </a:xfrm>
      </p:grpSpPr>
      <p:sp>
        <p:nvSpPr>
          <p:cNvPr id="385" name="Google Shape;385;p29"/>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Comparison with different models</a:t>
            </a:r>
            <a:endParaRPr sz="2800">
              <a:latin typeface="League Spartan Black"/>
              <a:ea typeface="League Spartan Black"/>
              <a:cs typeface="League Spartan Black"/>
              <a:sym typeface="League Spartan Black"/>
            </a:endParaRPr>
          </a:p>
        </p:txBody>
      </p:sp>
      <p:sp>
        <p:nvSpPr>
          <p:cNvPr id="386" name="Google Shape;386;p29"/>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91" name="Google Shape;391;p29">
            <a:hlinkClick/>
          </p:cNvPr>
          <p:cNvSpPr txBox="1"/>
          <p:nvPr/>
        </p:nvSpPr>
        <p:spPr>
          <a:xfrm>
            <a:off x="34066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Findings &amp; Visualizations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92" name="Google Shape;392;p29">
            <a:hlinkClick/>
          </p:cNvPr>
          <p:cNvSpPr txBox="1"/>
          <p:nvPr/>
        </p:nvSpPr>
        <p:spPr>
          <a:xfrm>
            <a:off x="63199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6"/>
                </a:solidFill>
                <a:latin typeface="Akshar SemiBold"/>
                <a:ea typeface="Akshar SemiBold"/>
                <a:cs typeface="Akshar SemiBold"/>
                <a:sym typeface="Akshar SemiBold"/>
              </a:rPr>
              <a:t>・</a:t>
            </a:r>
            <a:r>
              <a:rPr lang="en" sz="1000" u="sng">
                <a:solidFill>
                  <a:schemeClr val="accent6"/>
                </a:solidFill>
                <a:latin typeface="Akshar SemiBold"/>
                <a:ea typeface="Akshar SemiBold"/>
                <a:cs typeface="Akshar SemiBold"/>
                <a:sym typeface="Akshar SemiBold"/>
              </a:rPr>
              <a:t>Evaluation</a:t>
            </a:r>
            <a:r>
              <a:rPr lang="en" sz="1000">
                <a:solidFill>
                  <a:schemeClr val="accent6"/>
                </a:solidFill>
                <a:latin typeface="Akshar SemiBold"/>
                <a:ea typeface="Akshar SemiBold"/>
                <a:cs typeface="Akshar SemiBold"/>
                <a:sym typeface="Akshar SemiBold"/>
              </a:rPr>
              <a:t>・</a:t>
            </a:r>
            <a:endParaRPr sz="1000">
              <a:solidFill>
                <a:schemeClr val="accent6"/>
              </a:solidFill>
              <a:latin typeface="Akshar SemiBold"/>
              <a:ea typeface="Akshar SemiBold"/>
              <a:cs typeface="Akshar SemiBold"/>
              <a:sym typeface="Akshar SemiBold"/>
            </a:endParaRPr>
          </a:p>
        </p:txBody>
      </p:sp>
      <p:sp>
        <p:nvSpPr>
          <p:cNvPr id="393" name="Google Shape;393;p29"/>
          <p:cNvSpPr txBox="1"/>
          <p:nvPr/>
        </p:nvSpPr>
        <p:spPr>
          <a:xfrm>
            <a:off x="170882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rgbClr val="FFFFFF"/>
                </a:solidFill>
                <a:latin typeface="Akshar"/>
                <a:ea typeface="Akshar"/>
                <a:cs typeface="Akshar"/>
                <a:sym typeface="Akshar"/>
              </a:rPr>
              <a:t>Data Cleaning Process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394" name="Google Shape;394;p29"/>
          <p:cNvSpPr txBox="1"/>
          <p:nvPr/>
        </p:nvSpPr>
        <p:spPr>
          <a:xfrm>
            <a:off x="54427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Modeling</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395" name="Google Shape;395;p29"/>
          <p:cNvSpPr txBox="1"/>
          <p:nvPr/>
        </p:nvSpPr>
        <p:spPr>
          <a:xfrm>
            <a:off x="76273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graphicFrame>
        <p:nvGraphicFramePr>
          <p:cNvPr id="396" name="Google Shape;396;p29"/>
          <p:cNvGraphicFramePr/>
          <p:nvPr/>
        </p:nvGraphicFramePr>
        <p:xfrm>
          <a:off x="1708800" y="1033565"/>
          <a:ext cx="3000000" cy="3000000"/>
        </p:xfrm>
        <a:graphic>
          <a:graphicData uri="http://schemas.openxmlformats.org/drawingml/2006/table">
            <a:tbl>
              <a:tblPr>
                <a:noFill/>
                <a:tableStyleId>{DEA64BA6-639C-4E57-A508-9CE0545452AD}</a:tableStyleId>
              </a:tblPr>
              <a:tblGrid>
                <a:gridCol w="2850000"/>
                <a:gridCol w="2850000"/>
              </a:tblGrid>
              <a:tr h="420025">
                <a:tc>
                  <a:txBody>
                    <a:bodyPr/>
                    <a:lstStyle/>
                    <a:p>
                      <a:pPr indent="0" lvl="0" marL="0" rtl="0" algn="ctr">
                        <a:spcBef>
                          <a:spcPts val="0"/>
                        </a:spcBef>
                        <a:spcAft>
                          <a:spcPts val="0"/>
                        </a:spcAft>
                        <a:buNone/>
                      </a:pPr>
                      <a:r>
                        <a:rPr lang="en" sz="1600">
                          <a:latin typeface="League Spartan"/>
                          <a:ea typeface="League Spartan"/>
                          <a:cs typeface="League Spartan"/>
                          <a:sym typeface="League Spartan"/>
                        </a:rPr>
                        <a:t>Method</a:t>
                      </a:r>
                      <a:endParaRPr sz="1600">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lang="en" sz="1600">
                          <a:latin typeface="League Spartan"/>
                          <a:ea typeface="League Spartan"/>
                          <a:cs typeface="League Spartan"/>
                          <a:sym typeface="League Spartan"/>
                        </a:rPr>
                        <a:t>Best RMSE</a:t>
                      </a:r>
                      <a:endParaRPr sz="1600">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accent4"/>
                    </a:solidFill>
                  </a:tcPr>
                </a:tc>
              </a:tr>
              <a:tr h="420025">
                <a:tc>
                  <a:txBody>
                    <a:bodyPr/>
                    <a:lstStyle/>
                    <a:p>
                      <a:pPr indent="0" lvl="0" marL="0" rtl="0" algn="l">
                        <a:spcBef>
                          <a:spcPts val="0"/>
                        </a:spcBef>
                        <a:spcAft>
                          <a:spcPts val="0"/>
                        </a:spcAft>
                        <a:buNone/>
                      </a:pPr>
                      <a:r>
                        <a:rPr lang="en" sz="1600">
                          <a:solidFill>
                            <a:srgbClr val="FF0000"/>
                          </a:solidFill>
                          <a:latin typeface="League Spartan"/>
                          <a:ea typeface="League Spartan"/>
                          <a:cs typeface="League Spartan"/>
                          <a:sym typeface="League Spartan"/>
                        </a:rPr>
                        <a:t>Naïve </a:t>
                      </a:r>
                      <a:r>
                        <a:rPr lang="en" sz="1600">
                          <a:solidFill>
                            <a:srgbClr val="FF0000"/>
                          </a:solidFill>
                          <a:latin typeface="League Spartan"/>
                          <a:ea typeface="League Spartan"/>
                          <a:cs typeface="League Spartan"/>
                          <a:sym typeface="League Spartan"/>
                        </a:rPr>
                        <a:t>Baseline</a:t>
                      </a:r>
                      <a:endParaRPr sz="1600">
                        <a:solidFill>
                          <a:srgbClr val="FF0000"/>
                        </a:solidFill>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None/>
                      </a:pPr>
                      <a:r>
                        <a:rPr lang="en" sz="1600">
                          <a:solidFill>
                            <a:srgbClr val="FF0000"/>
                          </a:solidFill>
                          <a:latin typeface="League Spartan"/>
                          <a:ea typeface="League Spartan"/>
                          <a:cs typeface="League Spartan"/>
                          <a:sym typeface="League Spartan"/>
                        </a:rPr>
                        <a:t>12.46</a:t>
                      </a:r>
                      <a:endParaRPr sz="1600">
                        <a:solidFill>
                          <a:srgbClr val="FF0000"/>
                        </a:solidFill>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FFF2CC"/>
                    </a:solidFill>
                  </a:tcPr>
                </a:tc>
              </a:tr>
              <a:tr h="420025">
                <a:tc>
                  <a:txBody>
                    <a:bodyPr/>
                    <a:lstStyle/>
                    <a:p>
                      <a:pPr indent="0" lvl="0" marL="0" rtl="0" algn="l">
                        <a:spcBef>
                          <a:spcPts val="0"/>
                        </a:spcBef>
                        <a:spcAft>
                          <a:spcPts val="0"/>
                        </a:spcAft>
                        <a:buNone/>
                      </a:pPr>
                      <a:r>
                        <a:rPr lang="en" sz="1600">
                          <a:latin typeface="League Spartan"/>
                          <a:ea typeface="League Spartan"/>
                          <a:cs typeface="League Spartan"/>
                          <a:sym typeface="League Spartan"/>
                        </a:rPr>
                        <a:t>Linear Regression</a:t>
                      </a:r>
                      <a:endParaRPr sz="1600">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solidFill>
                            <a:schemeClr val="dk1"/>
                          </a:solidFill>
                          <a:latin typeface="League Spartan"/>
                          <a:ea typeface="League Spartan"/>
                          <a:cs typeface="League Spartan"/>
                          <a:sym typeface="League Spartan"/>
                        </a:rPr>
                        <a:t>8.82</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r h="420025">
                <a:tc>
                  <a:txBody>
                    <a:bodyPr/>
                    <a:lstStyle/>
                    <a:p>
                      <a:pPr indent="0" lvl="0" marL="0" rtl="0" algn="l">
                        <a:spcBef>
                          <a:spcPts val="0"/>
                        </a:spcBef>
                        <a:spcAft>
                          <a:spcPts val="0"/>
                        </a:spcAft>
                        <a:buNone/>
                      </a:pPr>
                      <a:r>
                        <a:rPr lang="en" sz="1600">
                          <a:latin typeface="League Spartan"/>
                          <a:ea typeface="League Spartan"/>
                          <a:cs typeface="League Spartan"/>
                          <a:sym typeface="League Spartan"/>
                        </a:rPr>
                        <a:t>Lasso Regression</a:t>
                      </a:r>
                      <a:endParaRPr sz="1600">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600">
                          <a:solidFill>
                            <a:schemeClr val="dk1"/>
                          </a:solidFill>
                          <a:latin typeface="League Spartan"/>
                          <a:ea typeface="League Spartan"/>
                          <a:cs typeface="League Spartan"/>
                          <a:sym typeface="League Spartan"/>
                        </a:rPr>
                        <a:t>7.67</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D9EAD3"/>
                    </a:solidFill>
                  </a:tcPr>
                </a:tc>
              </a:tr>
              <a:tr h="420025">
                <a:tc>
                  <a:txBody>
                    <a:bodyPr/>
                    <a:lstStyle/>
                    <a:p>
                      <a:pPr indent="0" lvl="0" marL="0" rtl="0" algn="l">
                        <a:spcBef>
                          <a:spcPts val="0"/>
                        </a:spcBef>
                        <a:spcAft>
                          <a:spcPts val="0"/>
                        </a:spcAft>
                        <a:buNone/>
                      </a:pPr>
                      <a:r>
                        <a:rPr lang="en" sz="1600">
                          <a:latin typeface="League Spartan"/>
                          <a:ea typeface="League Spartan"/>
                          <a:cs typeface="League Spartan"/>
                          <a:sym typeface="League Spartan"/>
                        </a:rPr>
                        <a:t>Ridge Regression</a:t>
                      </a:r>
                      <a:endParaRPr sz="1600">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 sz="1600">
                          <a:solidFill>
                            <a:schemeClr val="dk1"/>
                          </a:solidFill>
                          <a:latin typeface="League Spartan"/>
                          <a:ea typeface="League Spartan"/>
                          <a:cs typeface="League Spartan"/>
                          <a:sym typeface="League Spartan"/>
                        </a:rPr>
                        <a:t>7.67</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rgbClr val="D9EAD3"/>
                    </a:solidFill>
                  </a:tcPr>
                </a:tc>
              </a:tr>
              <a:tr h="420025">
                <a:tc>
                  <a:txBody>
                    <a:bodyPr/>
                    <a:lstStyle/>
                    <a:p>
                      <a:pPr indent="0" lvl="0" marL="0" rtl="0" algn="l">
                        <a:spcBef>
                          <a:spcPts val="0"/>
                        </a:spcBef>
                        <a:spcAft>
                          <a:spcPts val="0"/>
                        </a:spcAft>
                        <a:buNone/>
                      </a:pPr>
                      <a:r>
                        <a:rPr lang="en" sz="1600">
                          <a:latin typeface="League Spartan"/>
                          <a:ea typeface="League Spartan"/>
                          <a:cs typeface="League Spartan"/>
                          <a:sym typeface="League Spartan"/>
                        </a:rPr>
                        <a:t>Decision</a:t>
                      </a:r>
                      <a:r>
                        <a:rPr lang="en" sz="1600">
                          <a:latin typeface="League Spartan"/>
                          <a:ea typeface="League Spartan"/>
                          <a:cs typeface="League Spartan"/>
                          <a:sym typeface="League Spartan"/>
                        </a:rPr>
                        <a:t> Tree - Full Tree</a:t>
                      </a:r>
                      <a:endParaRPr sz="1600">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solidFill>
                            <a:schemeClr val="dk1"/>
                          </a:solidFill>
                          <a:latin typeface="League Spartan"/>
                          <a:ea typeface="League Spartan"/>
                          <a:cs typeface="League Spartan"/>
                          <a:sym typeface="League Spartan"/>
                        </a:rPr>
                        <a:t>11.26</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r h="420025">
                <a:tc>
                  <a:txBody>
                    <a:bodyPr/>
                    <a:lstStyle/>
                    <a:p>
                      <a:pPr indent="0" lvl="0" marL="0" rtl="0" algn="l">
                        <a:spcBef>
                          <a:spcPts val="0"/>
                        </a:spcBef>
                        <a:spcAft>
                          <a:spcPts val="0"/>
                        </a:spcAft>
                        <a:buClr>
                          <a:schemeClr val="dk1"/>
                        </a:buClr>
                        <a:buSzPts val="1100"/>
                        <a:buFont typeface="Arial"/>
                        <a:buNone/>
                      </a:pPr>
                      <a:r>
                        <a:rPr lang="en" sz="1600">
                          <a:solidFill>
                            <a:schemeClr val="dk1"/>
                          </a:solidFill>
                          <a:latin typeface="League Spartan"/>
                          <a:ea typeface="League Spartan"/>
                          <a:cs typeface="League Spartan"/>
                          <a:sym typeface="League Spartan"/>
                        </a:rPr>
                        <a:t>Pruned Tree</a:t>
                      </a:r>
                      <a:endParaRPr sz="1600">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solidFill>
                            <a:schemeClr val="dk1"/>
                          </a:solidFill>
                          <a:latin typeface="League Spartan"/>
                          <a:ea typeface="League Spartan"/>
                          <a:cs typeface="League Spartan"/>
                          <a:sym typeface="League Spartan"/>
                        </a:rPr>
                        <a:t>9.56</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r h="420025">
                <a:tc>
                  <a:txBody>
                    <a:bodyPr/>
                    <a:lstStyle/>
                    <a:p>
                      <a:pPr indent="0" lvl="0" marL="0" rtl="0" algn="l">
                        <a:spcBef>
                          <a:spcPts val="0"/>
                        </a:spcBef>
                        <a:spcAft>
                          <a:spcPts val="0"/>
                        </a:spcAft>
                        <a:buNone/>
                      </a:pPr>
                      <a:r>
                        <a:rPr lang="en" sz="1600">
                          <a:solidFill>
                            <a:schemeClr val="dk1"/>
                          </a:solidFill>
                          <a:latin typeface="League Spartan"/>
                          <a:ea typeface="League Spartan"/>
                          <a:cs typeface="League Spartan"/>
                          <a:sym typeface="League Spartan"/>
                        </a:rPr>
                        <a:t>Random Forest</a:t>
                      </a:r>
                      <a:endParaRPr sz="1600">
                        <a:solidFill>
                          <a:schemeClr val="dk1"/>
                        </a:solidFill>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latin typeface="League Spartan"/>
                          <a:ea typeface="League Spartan"/>
                          <a:cs typeface="League Spartan"/>
                          <a:sym typeface="League Spartan"/>
                        </a:rPr>
                        <a:t>9.27</a:t>
                      </a:r>
                      <a:endParaRPr sz="1600">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r h="420025">
                <a:tc>
                  <a:txBody>
                    <a:bodyPr/>
                    <a:lstStyle/>
                    <a:p>
                      <a:pPr indent="0" lvl="0" marL="0" rtl="0" algn="l">
                        <a:spcBef>
                          <a:spcPts val="0"/>
                        </a:spcBef>
                        <a:spcAft>
                          <a:spcPts val="0"/>
                        </a:spcAft>
                        <a:buNone/>
                      </a:pPr>
                      <a:r>
                        <a:rPr lang="en" sz="1600">
                          <a:latin typeface="League Spartan"/>
                          <a:ea typeface="League Spartan"/>
                          <a:cs typeface="League Spartan"/>
                          <a:sym typeface="League Spartan"/>
                        </a:rPr>
                        <a:t>Boosting</a:t>
                      </a:r>
                      <a:endParaRPr sz="1600">
                        <a:latin typeface="League Spartan"/>
                        <a:ea typeface="League Spartan"/>
                        <a:cs typeface="League Spartan"/>
                        <a:sym typeface="League Sparta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600">
                          <a:latin typeface="League Spartan"/>
                          <a:ea typeface="League Spartan"/>
                          <a:cs typeface="League Spartan"/>
                          <a:sym typeface="League Spartan"/>
                        </a:rPr>
                        <a:t>8.58</a:t>
                      </a:r>
                      <a:endParaRPr sz="1600">
                        <a:latin typeface="League Spartan"/>
                        <a:ea typeface="League Spartan"/>
                        <a:cs typeface="League Spartan"/>
                        <a:sym typeface="League Spart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400" name="Shape 400"/>
        <p:cNvGrpSpPr/>
        <p:nvPr/>
      </p:nvGrpSpPr>
      <p:grpSpPr>
        <a:xfrm>
          <a:off x="0" y="0"/>
          <a:ext cx="0" cy="0"/>
          <a:chOff x="0" y="0"/>
          <a:chExt cx="0" cy="0"/>
        </a:xfrm>
      </p:grpSpPr>
      <p:grpSp>
        <p:nvGrpSpPr>
          <p:cNvPr id="401" name="Google Shape;401;p30"/>
          <p:cNvGrpSpPr/>
          <p:nvPr/>
        </p:nvGrpSpPr>
        <p:grpSpPr>
          <a:xfrm>
            <a:off x="-812061" y="4104197"/>
            <a:ext cx="4069517" cy="1341955"/>
            <a:chOff x="246070" y="1983375"/>
            <a:chExt cx="1855347" cy="616849"/>
          </a:xfrm>
        </p:grpSpPr>
        <p:sp>
          <p:nvSpPr>
            <p:cNvPr id="402" name="Google Shape;402;p30"/>
            <p:cNvSpPr/>
            <p:nvPr/>
          </p:nvSpPr>
          <p:spPr>
            <a:xfrm>
              <a:off x="1072131" y="1983872"/>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0"/>
            <p:cNvSpPr/>
            <p:nvPr/>
          </p:nvSpPr>
          <p:spPr>
            <a:xfrm>
              <a:off x="1430530" y="2193486"/>
              <a:ext cx="46960" cy="46948"/>
            </a:xfrm>
            <a:custGeom>
              <a:rect b="b" l="l" r="r" t="t"/>
              <a:pathLst>
                <a:path extrusionOk="0" h="3914" w="3915">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30"/>
            <p:cNvSpPr/>
            <p:nvPr/>
          </p:nvSpPr>
          <p:spPr>
            <a:xfrm>
              <a:off x="1277847" y="2191554"/>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30"/>
            <p:cNvSpPr/>
            <p:nvPr/>
          </p:nvSpPr>
          <p:spPr>
            <a:xfrm>
              <a:off x="1690156" y="2190379"/>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0"/>
            <p:cNvSpPr/>
            <p:nvPr/>
          </p:nvSpPr>
          <p:spPr>
            <a:xfrm>
              <a:off x="1484068" y="1984268"/>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30"/>
            <p:cNvSpPr/>
            <p:nvPr/>
          </p:nvSpPr>
          <p:spPr>
            <a:xfrm flipH="1">
              <a:off x="865779" y="2190662"/>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30"/>
            <p:cNvSpPr/>
            <p:nvPr/>
          </p:nvSpPr>
          <p:spPr>
            <a:xfrm>
              <a:off x="246070" y="1983826"/>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0"/>
            <p:cNvSpPr/>
            <p:nvPr/>
          </p:nvSpPr>
          <p:spPr>
            <a:xfrm flipH="1">
              <a:off x="659595" y="1983375"/>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30"/>
            <p:cNvSpPr/>
            <p:nvPr/>
          </p:nvSpPr>
          <p:spPr>
            <a:xfrm flipH="1">
              <a:off x="451107" y="2189486"/>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1" name="Google Shape;411;p30"/>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Challenges</a:t>
            </a:r>
            <a:endParaRPr sz="2800">
              <a:latin typeface="League Spartan Black"/>
              <a:ea typeface="League Spartan Black"/>
              <a:cs typeface="League Spartan Black"/>
              <a:sym typeface="League Spartan Black"/>
            </a:endParaRPr>
          </a:p>
        </p:txBody>
      </p:sp>
      <p:sp>
        <p:nvSpPr>
          <p:cNvPr id="412" name="Google Shape;412;p30"/>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0"/>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0"/>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0"/>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0"/>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0"/>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418" name="Google Shape;418;p30">
            <a:hlinkClick/>
          </p:cNvPr>
          <p:cNvSpPr txBox="1"/>
          <p:nvPr/>
        </p:nvSpPr>
        <p:spPr>
          <a:xfrm>
            <a:off x="34066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Findings &amp; Visualizations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419" name="Google Shape;419;p30">
            <a:hlinkClick/>
          </p:cNvPr>
          <p:cNvSpPr txBox="1"/>
          <p:nvPr/>
        </p:nvSpPr>
        <p:spPr>
          <a:xfrm>
            <a:off x="63199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lang="en" sz="1000" u="sng">
                <a:solidFill>
                  <a:schemeClr val="lt1"/>
                </a:solidFill>
                <a:latin typeface="Akshar SemiBold"/>
                <a:ea typeface="Akshar SemiBold"/>
                <a:cs typeface="Akshar SemiBold"/>
                <a:sym typeface="Akshar SemiBold"/>
              </a:rPr>
              <a:t>Evaluation</a:t>
            </a:r>
            <a:r>
              <a:rPr lang="en" sz="1000">
                <a:solidFill>
                  <a:schemeClr val="lt1"/>
                </a:solidFill>
                <a:latin typeface="Akshar SemiBold"/>
                <a:ea typeface="Akshar SemiBold"/>
                <a:cs typeface="Akshar SemiBold"/>
                <a:sym typeface="Akshar SemiBold"/>
              </a:rPr>
              <a:t>・</a:t>
            </a:r>
            <a:endParaRPr sz="1000">
              <a:solidFill>
                <a:schemeClr val="lt1"/>
              </a:solidFill>
              <a:latin typeface="Akshar SemiBold"/>
              <a:ea typeface="Akshar SemiBold"/>
              <a:cs typeface="Akshar SemiBold"/>
              <a:sym typeface="Akshar SemiBold"/>
            </a:endParaRPr>
          </a:p>
        </p:txBody>
      </p:sp>
      <p:sp>
        <p:nvSpPr>
          <p:cNvPr id="420" name="Google Shape;420;p30"/>
          <p:cNvSpPr txBox="1"/>
          <p:nvPr/>
        </p:nvSpPr>
        <p:spPr>
          <a:xfrm>
            <a:off x="170882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rgbClr val="FFFFFF"/>
                </a:solidFill>
                <a:latin typeface="Akshar"/>
                <a:ea typeface="Akshar"/>
                <a:cs typeface="Akshar"/>
                <a:sym typeface="Akshar"/>
              </a:rPr>
              <a:t>Data Cleaning Process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421" name="Google Shape;421;p30"/>
          <p:cNvSpPr txBox="1"/>
          <p:nvPr/>
        </p:nvSpPr>
        <p:spPr>
          <a:xfrm>
            <a:off x="54427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Modeling</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422" name="Google Shape;422;p30"/>
          <p:cNvSpPr txBox="1"/>
          <p:nvPr/>
        </p:nvSpPr>
        <p:spPr>
          <a:xfrm>
            <a:off x="76273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6"/>
                </a:solidFill>
                <a:latin typeface="Akshar SemiBold"/>
                <a:ea typeface="Akshar SemiBold"/>
                <a:cs typeface="Akshar SemiBold"/>
                <a:sym typeface="Akshar SemiBold"/>
              </a:rPr>
              <a:t>・</a:t>
            </a:r>
            <a:r>
              <a:rPr lang="en" sz="1000" u="sng">
                <a:solidFill>
                  <a:schemeClr val="accent6"/>
                </a:solidFill>
                <a:latin typeface="Akshar SemiBold"/>
                <a:ea typeface="Akshar SemiBold"/>
                <a:cs typeface="Akshar SemiBold"/>
                <a:sym typeface="Akshar SemiBold"/>
              </a:rPr>
              <a:t>Challenges </a:t>
            </a:r>
            <a:r>
              <a:rPr lang="en" sz="1000">
                <a:solidFill>
                  <a:schemeClr val="accent6"/>
                </a:solidFill>
                <a:latin typeface="Akshar SemiBold"/>
                <a:ea typeface="Akshar SemiBold"/>
                <a:cs typeface="Akshar SemiBold"/>
                <a:sym typeface="Akshar SemiBold"/>
              </a:rPr>
              <a:t>・</a:t>
            </a:r>
            <a:endParaRPr sz="1000">
              <a:solidFill>
                <a:schemeClr val="accent6"/>
              </a:solidFill>
              <a:latin typeface="Akshar SemiBold"/>
              <a:ea typeface="Akshar SemiBold"/>
              <a:cs typeface="Akshar SemiBold"/>
              <a:sym typeface="Akshar SemiBold"/>
            </a:endParaRPr>
          </a:p>
        </p:txBody>
      </p:sp>
      <p:sp>
        <p:nvSpPr>
          <p:cNvPr id="423" name="Google Shape;423;p30"/>
          <p:cNvSpPr txBox="1"/>
          <p:nvPr/>
        </p:nvSpPr>
        <p:spPr>
          <a:xfrm>
            <a:off x="575550" y="1249500"/>
            <a:ext cx="7392000" cy="3193800"/>
          </a:xfrm>
          <a:prstGeom prst="rect">
            <a:avLst/>
          </a:prstGeom>
          <a:noFill/>
          <a:ln>
            <a:noFill/>
          </a:ln>
        </p:spPr>
        <p:txBody>
          <a:bodyPr anchorCtr="0" anchor="t" bIns="91425" lIns="91425" spcFirstLastPara="1" rIns="91425" wrap="square" tIns="91425">
            <a:spAutoFit/>
          </a:bodyPr>
          <a:lstStyle/>
          <a:p>
            <a:pPr indent="-336550" lvl="0" marL="457200" rtl="0" algn="l">
              <a:lnSpc>
                <a:spcPct val="200000"/>
              </a:lnSpc>
              <a:spcBef>
                <a:spcPts val="0"/>
              </a:spcBef>
              <a:spcAft>
                <a:spcPts val="0"/>
              </a:spcAft>
              <a:buSzPts val="1700"/>
              <a:buChar char="●"/>
            </a:pPr>
            <a:r>
              <a:rPr lang="en" sz="1700"/>
              <a:t>The dataset is too small</a:t>
            </a:r>
            <a:endParaRPr sz="1700"/>
          </a:p>
          <a:p>
            <a:pPr indent="-336550" lvl="0" marL="457200" rtl="0" algn="l">
              <a:lnSpc>
                <a:spcPct val="200000"/>
              </a:lnSpc>
              <a:spcBef>
                <a:spcPts val="0"/>
              </a:spcBef>
              <a:spcAft>
                <a:spcPts val="0"/>
              </a:spcAft>
              <a:buSzPts val="1700"/>
              <a:buChar char="●"/>
            </a:pPr>
            <a:r>
              <a:rPr lang="en" sz="1700">
                <a:solidFill>
                  <a:schemeClr val="dk1"/>
                </a:solidFill>
              </a:rPr>
              <a:t>The dataset is </a:t>
            </a:r>
            <a:r>
              <a:rPr lang="en" sz="1700"/>
              <a:t>l</a:t>
            </a:r>
            <a:r>
              <a:rPr lang="en" sz="1700"/>
              <a:t>imited to Europe</a:t>
            </a:r>
            <a:endParaRPr sz="1700"/>
          </a:p>
          <a:p>
            <a:pPr indent="-336550" lvl="0" marL="457200" rtl="0" algn="l">
              <a:lnSpc>
                <a:spcPct val="200000"/>
              </a:lnSpc>
              <a:spcBef>
                <a:spcPts val="0"/>
              </a:spcBef>
              <a:spcAft>
                <a:spcPts val="0"/>
              </a:spcAft>
              <a:buSzPts val="1700"/>
              <a:buChar char="●"/>
            </a:pPr>
            <a:r>
              <a:rPr lang="en" sz="1700"/>
              <a:t>Other possible </a:t>
            </a:r>
            <a:r>
              <a:rPr lang="en" sz="1700"/>
              <a:t>factors not mentioned :</a:t>
            </a:r>
            <a:endParaRPr sz="1700"/>
          </a:p>
          <a:p>
            <a:pPr indent="-336550" lvl="1" marL="914400" rtl="0" algn="l">
              <a:lnSpc>
                <a:spcPct val="150000"/>
              </a:lnSpc>
              <a:spcBef>
                <a:spcPts val="0"/>
              </a:spcBef>
              <a:spcAft>
                <a:spcPts val="0"/>
              </a:spcAft>
              <a:buSzPts val="1700"/>
              <a:buChar char="○"/>
            </a:pPr>
            <a:r>
              <a:rPr lang="en" sz="1700"/>
              <a:t>Living standards of different countries</a:t>
            </a:r>
            <a:endParaRPr sz="1700"/>
          </a:p>
          <a:p>
            <a:pPr indent="-336550" lvl="1" marL="914400" rtl="0" algn="l">
              <a:lnSpc>
                <a:spcPct val="150000"/>
              </a:lnSpc>
              <a:spcBef>
                <a:spcPts val="0"/>
              </a:spcBef>
              <a:spcAft>
                <a:spcPts val="0"/>
              </a:spcAft>
              <a:buSzPts val="1700"/>
              <a:buChar char="○"/>
            </a:pPr>
            <a:r>
              <a:rPr lang="en" sz="1700"/>
              <a:t>Accessibility of the resorts</a:t>
            </a:r>
            <a:endParaRPr sz="1700"/>
          </a:p>
          <a:p>
            <a:pPr indent="-336550" lvl="1" marL="914400" rtl="0" algn="l">
              <a:lnSpc>
                <a:spcPct val="150000"/>
              </a:lnSpc>
              <a:spcBef>
                <a:spcPts val="0"/>
              </a:spcBef>
              <a:spcAft>
                <a:spcPts val="0"/>
              </a:spcAft>
              <a:buSzPts val="1700"/>
              <a:buChar char="○"/>
            </a:pPr>
            <a:r>
              <a:rPr lang="en" sz="1700"/>
              <a:t>Opening season of the resorts</a:t>
            </a:r>
            <a:endParaRPr sz="1700"/>
          </a:p>
          <a:p>
            <a:pPr indent="0" lvl="0" marL="0" rtl="0" algn="l">
              <a:lnSpc>
                <a:spcPct val="150000"/>
              </a:lnSpc>
              <a:spcBef>
                <a:spcPts val="0"/>
              </a:spcBef>
              <a:spcAft>
                <a:spcPts val="0"/>
              </a:spcAft>
              <a:buNone/>
            </a:pPr>
            <a:r>
              <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427" name="Shape 427"/>
        <p:cNvGrpSpPr/>
        <p:nvPr/>
      </p:nvGrpSpPr>
      <p:grpSpPr>
        <a:xfrm>
          <a:off x="0" y="0"/>
          <a:ext cx="0" cy="0"/>
          <a:chOff x="0" y="0"/>
          <a:chExt cx="0" cy="0"/>
        </a:xfrm>
      </p:grpSpPr>
      <p:grpSp>
        <p:nvGrpSpPr>
          <p:cNvPr id="428" name="Google Shape;428;p31"/>
          <p:cNvGrpSpPr/>
          <p:nvPr/>
        </p:nvGrpSpPr>
        <p:grpSpPr>
          <a:xfrm>
            <a:off x="-812061" y="4104197"/>
            <a:ext cx="4069517" cy="1341955"/>
            <a:chOff x="246070" y="1983375"/>
            <a:chExt cx="1855347" cy="616849"/>
          </a:xfrm>
        </p:grpSpPr>
        <p:sp>
          <p:nvSpPr>
            <p:cNvPr id="429" name="Google Shape;429;p31"/>
            <p:cNvSpPr/>
            <p:nvPr/>
          </p:nvSpPr>
          <p:spPr>
            <a:xfrm>
              <a:off x="1072131" y="1983872"/>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1"/>
            <p:cNvSpPr/>
            <p:nvPr/>
          </p:nvSpPr>
          <p:spPr>
            <a:xfrm>
              <a:off x="1430530" y="2193486"/>
              <a:ext cx="46960" cy="46948"/>
            </a:xfrm>
            <a:custGeom>
              <a:rect b="b" l="l" r="r" t="t"/>
              <a:pathLst>
                <a:path extrusionOk="0" h="3914" w="3915">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1"/>
            <p:cNvSpPr/>
            <p:nvPr/>
          </p:nvSpPr>
          <p:spPr>
            <a:xfrm>
              <a:off x="1277847" y="2191554"/>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31"/>
            <p:cNvSpPr/>
            <p:nvPr/>
          </p:nvSpPr>
          <p:spPr>
            <a:xfrm>
              <a:off x="1690156" y="2190379"/>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31"/>
            <p:cNvSpPr/>
            <p:nvPr/>
          </p:nvSpPr>
          <p:spPr>
            <a:xfrm>
              <a:off x="1484068" y="1984268"/>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31"/>
            <p:cNvSpPr/>
            <p:nvPr/>
          </p:nvSpPr>
          <p:spPr>
            <a:xfrm flipH="1">
              <a:off x="865779" y="2190662"/>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1"/>
            <p:cNvSpPr/>
            <p:nvPr/>
          </p:nvSpPr>
          <p:spPr>
            <a:xfrm>
              <a:off x="246070" y="1983826"/>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1"/>
            <p:cNvSpPr/>
            <p:nvPr/>
          </p:nvSpPr>
          <p:spPr>
            <a:xfrm flipH="1">
              <a:off x="659595" y="1983375"/>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1"/>
            <p:cNvSpPr/>
            <p:nvPr/>
          </p:nvSpPr>
          <p:spPr>
            <a:xfrm flipH="1">
              <a:off x="451107" y="2189486"/>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8" name="Google Shape;438;p31"/>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Takeaways</a:t>
            </a:r>
            <a:endParaRPr sz="2800">
              <a:latin typeface="League Spartan Black"/>
              <a:ea typeface="League Spartan Black"/>
              <a:cs typeface="League Spartan Black"/>
              <a:sym typeface="League Spartan Black"/>
            </a:endParaRPr>
          </a:p>
        </p:txBody>
      </p:sp>
      <p:sp>
        <p:nvSpPr>
          <p:cNvPr id="439" name="Google Shape;439;p31"/>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txBox="1"/>
          <p:nvPr/>
        </p:nvSpPr>
        <p:spPr>
          <a:xfrm>
            <a:off x="954400" y="1364450"/>
            <a:ext cx="7435800" cy="2893800"/>
          </a:xfrm>
          <a:prstGeom prst="rect">
            <a:avLst/>
          </a:prstGeom>
          <a:noFill/>
          <a:ln>
            <a:noFill/>
          </a:ln>
        </p:spPr>
        <p:txBody>
          <a:bodyPr anchorCtr="0" anchor="t" bIns="91425" lIns="91425" spcFirstLastPara="1" rIns="91425" wrap="square" tIns="91425">
            <a:spAutoFit/>
          </a:bodyPr>
          <a:lstStyle/>
          <a:p>
            <a:pPr indent="-330200" lvl="0" marL="457200" rtl="0" algn="l">
              <a:lnSpc>
                <a:spcPct val="200000"/>
              </a:lnSpc>
              <a:spcBef>
                <a:spcPts val="0"/>
              </a:spcBef>
              <a:spcAft>
                <a:spcPts val="0"/>
              </a:spcAft>
              <a:buSzPts val="1600"/>
              <a:buChar char="●"/>
            </a:pPr>
            <a:r>
              <a:rPr lang="en" sz="1600"/>
              <a:t>Lasso and Ridge Regression gives us the smallest RMSE</a:t>
            </a:r>
            <a:endParaRPr sz="1600"/>
          </a:p>
          <a:p>
            <a:pPr indent="-330200" lvl="0" marL="457200" rtl="0" algn="l">
              <a:lnSpc>
                <a:spcPct val="200000"/>
              </a:lnSpc>
              <a:spcBef>
                <a:spcPts val="0"/>
              </a:spcBef>
              <a:spcAft>
                <a:spcPts val="0"/>
              </a:spcAft>
              <a:buSzPts val="1600"/>
              <a:buChar char="●"/>
            </a:pPr>
            <a:r>
              <a:rPr lang="en" sz="1600"/>
              <a:t>The number of slopes and surface lifts are most influential for ticket price</a:t>
            </a:r>
            <a:endParaRPr sz="1600"/>
          </a:p>
          <a:p>
            <a:pPr indent="-330200" lvl="0" marL="457200" rtl="0" algn="l">
              <a:lnSpc>
                <a:spcPct val="200000"/>
              </a:lnSpc>
              <a:spcBef>
                <a:spcPts val="0"/>
              </a:spcBef>
              <a:spcAft>
                <a:spcPts val="0"/>
              </a:spcAft>
              <a:buSzPts val="1600"/>
              <a:buChar char="●"/>
            </a:pPr>
            <a:r>
              <a:rPr lang="en" sz="1600"/>
              <a:t>Customers can predict the ticket price based on the features information provided to determine whether it is overpriced or not</a:t>
            </a:r>
            <a:endParaRPr sz="1600"/>
          </a:p>
          <a:p>
            <a:pPr indent="-330200" lvl="0" marL="457200" rtl="0" algn="l">
              <a:lnSpc>
                <a:spcPct val="200000"/>
              </a:lnSpc>
              <a:spcBef>
                <a:spcPts val="0"/>
              </a:spcBef>
              <a:spcAft>
                <a:spcPts val="0"/>
              </a:spcAft>
              <a:buSzPts val="1600"/>
              <a:buChar char="●"/>
            </a:pPr>
            <a:r>
              <a:rPr lang="en" sz="1600"/>
              <a:t>Resort can improve </a:t>
            </a:r>
            <a:r>
              <a:rPr lang="en" sz="1600"/>
              <a:t>their features or adjust ticket price to raise their competitiveness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77" name="Shape 77"/>
        <p:cNvGrpSpPr/>
        <p:nvPr/>
      </p:nvGrpSpPr>
      <p:grpSpPr>
        <a:xfrm>
          <a:off x="0" y="0"/>
          <a:ext cx="0" cy="0"/>
          <a:chOff x="0" y="0"/>
          <a:chExt cx="0" cy="0"/>
        </a:xfrm>
      </p:grpSpPr>
      <p:sp>
        <p:nvSpPr>
          <p:cNvPr id="78" name="Google Shape;78;p14"/>
          <p:cNvSpPr txBox="1"/>
          <p:nvPr/>
        </p:nvSpPr>
        <p:spPr>
          <a:xfrm>
            <a:off x="432924" y="888333"/>
            <a:ext cx="30825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Table of Contents</a:t>
            </a:r>
            <a:endParaRPr sz="500">
              <a:latin typeface="League Spartan Black"/>
              <a:ea typeface="League Spartan Black"/>
              <a:cs typeface="League Spartan Black"/>
              <a:sym typeface="League Spartan Black"/>
            </a:endParaRPr>
          </a:p>
        </p:txBody>
      </p:sp>
      <p:pic>
        <p:nvPicPr>
          <p:cNvPr id="79" name="Google Shape;79;p14"/>
          <p:cNvPicPr preferRelativeResize="0"/>
          <p:nvPr/>
        </p:nvPicPr>
        <p:blipFill rotWithShape="1">
          <a:blip r:embed="rId3">
            <a:alphaModFix/>
          </a:blip>
          <a:srcRect b="0" l="0" r="0" t="0"/>
          <a:stretch/>
        </p:blipFill>
        <p:spPr>
          <a:xfrm>
            <a:off x="4572001" y="0"/>
            <a:ext cx="4576748" cy="2814715"/>
          </a:xfrm>
          <a:prstGeom prst="rect">
            <a:avLst/>
          </a:prstGeom>
          <a:noFill/>
          <a:ln>
            <a:noFill/>
          </a:ln>
        </p:spPr>
      </p:pic>
      <p:sp>
        <p:nvSpPr>
          <p:cNvPr id="80" name="Google Shape;80;p14"/>
          <p:cNvSpPr/>
          <p:nvPr/>
        </p:nvSpPr>
        <p:spPr>
          <a:xfrm>
            <a:off x="132200" y="2153938"/>
            <a:ext cx="6250800" cy="2585700"/>
          </a:xfrm>
          <a:prstGeom prst="roundRect">
            <a:avLst>
              <a:gd fmla="val 7628" name="adj"/>
            </a:avLst>
          </a:prstGeom>
          <a:solidFill>
            <a:srgbClr val="FFFFFF"/>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latin typeface="Red Hat Text"/>
              <a:ea typeface="Red Hat Text"/>
              <a:cs typeface="Red Hat Text"/>
              <a:sym typeface="Red Hat Text"/>
            </a:endParaRPr>
          </a:p>
        </p:txBody>
      </p:sp>
      <p:sp>
        <p:nvSpPr>
          <p:cNvPr id="81" name="Google Shape;81;p14"/>
          <p:cNvSpPr txBox="1"/>
          <p:nvPr/>
        </p:nvSpPr>
        <p:spPr>
          <a:xfrm>
            <a:off x="664923" y="2960000"/>
            <a:ext cx="3633900" cy="1064400"/>
          </a:xfrm>
          <a:prstGeom prst="rect">
            <a:avLst/>
          </a:prstGeom>
          <a:noFill/>
          <a:ln>
            <a:noFill/>
          </a:ln>
        </p:spPr>
        <p:txBody>
          <a:bodyPr anchorCtr="0" anchor="t" bIns="0" lIns="0" spcFirstLastPara="1" rIns="0" wrap="square" tIns="0">
            <a:spAutoFit/>
          </a:bodyPr>
          <a:lstStyle/>
          <a:p>
            <a:pPr indent="0" lvl="0" marL="0" marR="0" rtl="0" algn="l">
              <a:lnSpc>
                <a:spcPct val="197000"/>
              </a:lnSpc>
              <a:spcBef>
                <a:spcPts val="0"/>
              </a:spcBef>
              <a:spcAft>
                <a:spcPts val="0"/>
              </a:spcAft>
              <a:buNone/>
            </a:pPr>
            <a:r>
              <a:rPr b="1" lang="en">
                <a:latin typeface="Lato"/>
                <a:ea typeface="Lato"/>
                <a:cs typeface="Lato"/>
                <a:sym typeface="Lato"/>
              </a:rPr>
              <a:t>Problem we are trying to solve/ target</a:t>
            </a:r>
            <a:endParaRPr/>
          </a:p>
          <a:p>
            <a:pPr indent="0" lvl="0" marL="0" marR="0" rtl="0" algn="l">
              <a:lnSpc>
                <a:spcPct val="197000"/>
              </a:lnSpc>
              <a:spcBef>
                <a:spcPts val="0"/>
              </a:spcBef>
              <a:spcAft>
                <a:spcPts val="0"/>
              </a:spcAft>
              <a:buNone/>
            </a:pPr>
            <a:r>
              <a:rPr b="1" lang="en">
                <a:latin typeface="Lato"/>
                <a:ea typeface="Lato"/>
                <a:cs typeface="Lato"/>
                <a:sym typeface="Lato"/>
              </a:rPr>
              <a:t>Data Description</a:t>
            </a:r>
            <a:endParaRPr/>
          </a:p>
          <a:p>
            <a:pPr indent="0" lvl="0" marL="0" marR="0" rtl="0" algn="l">
              <a:lnSpc>
                <a:spcPct val="197000"/>
              </a:lnSpc>
              <a:spcBef>
                <a:spcPts val="0"/>
              </a:spcBef>
              <a:spcAft>
                <a:spcPts val="0"/>
              </a:spcAft>
              <a:buNone/>
            </a:pPr>
            <a:r>
              <a:rPr b="1" lang="en">
                <a:latin typeface="Lato"/>
                <a:ea typeface="Lato"/>
                <a:cs typeface="Lato"/>
                <a:sym typeface="Lato"/>
              </a:rPr>
              <a:t>Data Visualization</a:t>
            </a:r>
            <a:endParaRPr/>
          </a:p>
        </p:txBody>
      </p:sp>
      <p:sp>
        <p:nvSpPr>
          <p:cNvPr id="82" name="Google Shape;82;p14"/>
          <p:cNvSpPr txBox="1"/>
          <p:nvPr/>
        </p:nvSpPr>
        <p:spPr>
          <a:xfrm>
            <a:off x="4184153" y="2959999"/>
            <a:ext cx="2884500" cy="1064400"/>
          </a:xfrm>
          <a:prstGeom prst="rect">
            <a:avLst/>
          </a:prstGeom>
          <a:noFill/>
          <a:ln>
            <a:noFill/>
          </a:ln>
        </p:spPr>
        <p:txBody>
          <a:bodyPr anchorCtr="0" anchor="t" bIns="0" lIns="0" spcFirstLastPara="1" rIns="0" wrap="square" tIns="0">
            <a:spAutoFit/>
          </a:bodyPr>
          <a:lstStyle/>
          <a:p>
            <a:pPr indent="0" lvl="0" marL="0" marR="0" rtl="0" algn="l">
              <a:lnSpc>
                <a:spcPct val="197000"/>
              </a:lnSpc>
              <a:spcBef>
                <a:spcPts val="0"/>
              </a:spcBef>
              <a:spcAft>
                <a:spcPts val="0"/>
              </a:spcAft>
              <a:buNone/>
            </a:pPr>
            <a:r>
              <a:rPr b="1" lang="en">
                <a:latin typeface="Lato"/>
                <a:ea typeface="Lato"/>
                <a:cs typeface="Lato"/>
                <a:sym typeface="Lato"/>
              </a:rPr>
              <a:t>Methods to </a:t>
            </a:r>
            <a:r>
              <a:rPr b="1" lang="en">
                <a:latin typeface="Lato"/>
                <a:ea typeface="Lato"/>
                <a:cs typeface="Lato"/>
                <a:sym typeface="Lato"/>
              </a:rPr>
              <a:t>predict</a:t>
            </a:r>
            <a:endParaRPr/>
          </a:p>
          <a:p>
            <a:pPr indent="0" lvl="0" marL="0" marR="0" rtl="0" algn="l">
              <a:lnSpc>
                <a:spcPct val="197000"/>
              </a:lnSpc>
              <a:spcBef>
                <a:spcPts val="0"/>
              </a:spcBef>
              <a:spcAft>
                <a:spcPts val="0"/>
              </a:spcAft>
              <a:buNone/>
            </a:pPr>
            <a:r>
              <a:rPr b="1" lang="en">
                <a:latin typeface="Lato"/>
                <a:ea typeface="Lato"/>
                <a:cs typeface="Lato"/>
                <a:sym typeface="Lato"/>
              </a:rPr>
              <a:t>Comparison of models</a:t>
            </a:r>
            <a:endParaRPr/>
          </a:p>
          <a:p>
            <a:pPr indent="0" lvl="0" marL="0" marR="0" rtl="0" algn="l">
              <a:lnSpc>
                <a:spcPct val="197000"/>
              </a:lnSpc>
              <a:spcBef>
                <a:spcPts val="0"/>
              </a:spcBef>
              <a:spcAft>
                <a:spcPts val="0"/>
              </a:spcAft>
              <a:buNone/>
            </a:pPr>
            <a:r>
              <a:rPr b="1" lang="en">
                <a:latin typeface="Lato"/>
                <a:ea typeface="Lato"/>
                <a:cs typeface="Lato"/>
                <a:sym typeface="Lato"/>
              </a:rPr>
              <a:t>Challenge/Conclusion</a:t>
            </a:r>
            <a:endParaRPr/>
          </a:p>
        </p:txBody>
      </p:sp>
      <p:grpSp>
        <p:nvGrpSpPr>
          <p:cNvPr id="83" name="Google Shape;83;p14"/>
          <p:cNvGrpSpPr/>
          <p:nvPr/>
        </p:nvGrpSpPr>
        <p:grpSpPr>
          <a:xfrm>
            <a:off x="-290900" y="2948555"/>
            <a:ext cx="1621146" cy="996471"/>
            <a:chOff x="-1727129" y="-60850"/>
            <a:chExt cx="4323055" cy="2657255"/>
          </a:xfrm>
        </p:grpSpPr>
        <p:grpSp>
          <p:nvGrpSpPr>
            <p:cNvPr id="84" name="Google Shape;84;p14"/>
            <p:cNvGrpSpPr/>
            <p:nvPr/>
          </p:nvGrpSpPr>
          <p:grpSpPr>
            <a:xfrm>
              <a:off x="0" y="-60850"/>
              <a:ext cx="2595926" cy="2657255"/>
              <a:chOff x="0" y="-19050"/>
              <a:chExt cx="812700" cy="831900"/>
            </a:xfrm>
          </p:grpSpPr>
          <p:sp>
            <p:nvSpPr>
              <p:cNvPr id="85" name="Google Shape;85;p14"/>
              <p:cNvSpPr/>
              <p:nvPr/>
            </p:nvSpPr>
            <p:spPr>
              <a:xfrm>
                <a:off x="0" y="0"/>
                <a:ext cx="161972" cy="151003"/>
              </a:xfrm>
              <a:custGeom>
                <a:rect b="b" l="l" r="r" t="t"/>
                <a:pathLst>
                  <a:path extrusionOk="0" h="151003" w="161972">
                    <a:moveTo>
                      <a:pt x="0" y="0"/>
                    </a:moveTo>
                    <a:lnTo>
                      <a:pt x="161972" y="0"/>
                    </a:lnTo>
                    <a:lnTo>
                      <a:pt x="161972" y="151003"/>
                    </a:lnTo>
                    <a:lnTo>
                      <a:pt x="0" y="151003"/>
                    </a:lnTo>
                    <a:close/>
                  </a:path>
                </a:pathLst>
              </a:custGeom>
              <a:solidFill>
                <a:srgbClr val="191919"/>
              </a:solidFill>
              <a:ln>
                <a:noFill/>
              </a:ln>
            </p:spPr>
          </p:sp>
          <p:sp>
            <p:nvSpPr>
              <p:cNvPr id="86" name="Google Shape;86;p14"/>
              <p:cNvSpPr txBox="1"/>
              <p:nvPr/>
            </p:nvSpPr>
            <p:spPr>
              <a:xfrm>
                <a:off x="0" y="-19050"/>
                <a:ext cx="812700" cy="831900"/>
              </a:xfrm>
              <a:prstGeom prst="rect">
                <a:avLst/>
              </a:prstGeom>
              <a:noFill/>
              <a:ln>
                <a:noFill/>
              </a:ln>
            </p:spPr>
            <p:txBody>
              <a:bodyPr anchorCtr="0" anchor="ctr" bIns="25400" lIns="25400" spcFirstLastPara="1" rIns="25400" wrap="square" tIns="25400">
                <a:noAutofit/>
              </a:bodyPr>
              <a:lstStyle/>
              <a:p>
                <a:pPr indent="0" lvl="0" marL="0" marR="0" rtl="0" algn="ctr">
                  <a:lnSpc>
                    <a:spcPct val="95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7" name="Google Shape;87;p14"/>
            <p:cNvGrpSpPr/>
            <p:nvPr/>
          </p:nvGrpSpPr>
          <p:grpSpPr>
            <a:xfrm rot="5400000">
              <a:off x="-1767936" y="190975"/>
              <a:ext cx="2190970" cy="2109356"/>
              <a:chOff x="0" y="0"/>
              <a:chExt cx="685900" cy="660350"/>
            </a:xfrm>
          </p:grpSpPr>
          <p:sp>
            <p:nvSpPr>
              <p:cNvPr id="88" name="Google Shape;88;p14"/>
              <p:cNvSpPr/>
              <p:nvPr/>
            </p:nvSpPr>
            <p:spPr>
              <a:xfrm>
                <a:off x="0" y="0"/>
                <a:ext cx="63552" cy="62298"/>
              </a:xfrm>
              <a:custGeom>
                <a:rect b="b" l="l" r="r" t="t"/>
                <a:pathLst>
                  <a:path extrusionOk="0" h="62298" w="63552">
                    <a:moveTo>
                      <a:pt x="31776" y="0"/>
                    </a:moveTo>
                    <a:lnTo>
                      <a:pt x="63552" y="62298"/>
                    </a:lnTo>
                    <a:lnTo>
                      <a:pt x="0" y="62298"/>
                    </a:lnTo>
                    <a:lnTo>
                      <a:pt x="31776" y="0"/>
                    </a:lnTo>
                    <a:close/>
                  </a:path>
                </a:pathLst>
              </a:custGeom>
              <a:solidFill>
                <a:srgbClr val="E8E9EC"/>
              </a:solidFill>
              <a:ln>
                <a:noFill/>
              </a:ln>
            </p:spPr>
          </p:sp>
          <p:sp>
            <p:nvSpPr>
              <p:cNvPr id="89" name="Google Shape;89;p14"/>
              <p:cNvSpPr txBox="1"/>
              <p:nvPr/>
            </p:nvSpPr>
            <p:spPr>
              <a:xfrm>
                <a:off x="127000" y="311150"/>
                <a:ext cx="558900" cy="349200"/>
              </a:xfrm>
              <a:prstGeom prst="rect">
                <a:avLst/>
              </a:prstGeom>
              <a:noFill/>
              <a:ln>
                <a:noFill/>
              </a:ln>
            </p:spPr>
            <p:txBody>
              <a:bodyPr anchorCtr="0" anchor="ctr" bIns="25400" lIns="25400" spcFirstLastPara="1" rIns="25400" wrap="square" tIns="25400">
                <a:noAutofit/>
              </a:bodyPr>
              <a:lstStyle/>
              <a:p>
                <a:pPr indent="0" lvl="0" marL="0" marR="0" rtl="0" algn="ctr">
                  <a:lnSpc>
                    <a:spcPct val="95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90" name="Google Shape;90;p14"/>
          <p:cNvGrpSpPr/>
          <p:nvPr/>
        </p:nvGrpSpPr>
        <p:grpSpPr>
          <a:xfrm>
            <a:off x="3228270" y="2948555"/>
            <a:ext cx="1621146" cy="996471"/>
            <a:chOff x="-1727129" y="-60850"/>
            <a:chExt cx="4323055" cy="2657255"/>
          </a:xfrm>
        </p:grpSpPr>
        <p:grpSp>
          <p:nvGrpSpPr>
            <p:cNvPr id="91" name="Google Shape;91;p14"/>
            <p:cNvGrpSpPr/>
            <p:nvPr/>
          </p:nvGrpSpPr>
          <p:grpSpPr>
            <a:xfrm>
              <a:off x="0" y="-60850"/>
              <a:ext cx="2595926" cy="2657255"/>
              <a:chOff x="0" y="-19050"/>
              <a:chExt cx="812700" cy="831900"/>
            </a:xfrm>
          </p:grpSpPr>
          <p:sp>
            <p:nvSpPr>
              <p:cNvPr id="92" name="Google Shape;92;p14"/>
              <p:cNvSpPr/>
              <p:nvPr/>
            </p:nvSpPr>
            <p:spPr>
              <a:xfrm>
                <a:off x="0" y="0"/>
                <a:ext cx="161972" cy="151003"/>
              </a:xfrm>
              <a:custGeom>
                <a:rect b="b" l="l" r="r" t="t"/>
                <a:pathLst>
                  <a:path extrusionOk="0" h="151003" w="161972">
                    <a:moveTo>
                      <a:pt x="0" y="0"/>
                    </a:moveTo>
                    <a:lnTo>
                      <a:pt x="161972" y="0"/>
                    </a:lnTo>
                    <a:lnTo>
                      <a:pt x="161972" y="151003"/>
                    </a:lnTo>
                    <a:lnTo>
                      <a:pt x="0" y="151003"/>
                    </a:lnTo>
                    <a:close/>
                  </a:path>
                </a:pathLst>
              </a:custGeom>
              <a:solidFill>
                <a:srgbClr val="191919"/>
              </a:solidFill>
              <a:ln>
                <a:noFill/>
              </a:ln>
            </p:spPr>
          </p:sp>
          <p:sp>
            <p:nvSpPr>
              <p:cNvPr id="93" name="Google Shape;93;p14"/>
              <p:cNvSpPr txBox="1"/>
              <p:nvPr/>
            </p:nvSpPr>
            <p:spPr>
              <a:xfrm>
                <a:off x="0" y="-19050"/>
                <a:ext cx="812700" cy="831900"/>
              </a:xfrm>
              <a:prstGeom prst="rect">
                <a:avLst/>
              </a:prstGeom>
              <a:noFill/>
              <a:ln>
                <a:noFill/>
              </a:ln>
            </p:spPr>
            <p:txBody>
              <a:bodyPr anchorCtr="0" anchor="ctr" bIns="25400" lIns="25400" spcFirstLastPara="1" rIns="25400" wrap="square" tIns="25400">
                <a:noAutofit/>
              </a:bodyPr>
              <a:lstStyle/>
              <a:p>
                <a:pPr indent="0" lvl="0" marL="0" marR="0" rtl="0" algn="ctr">
                  <a:lnSpc>
                    <a:spcPct val="95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4" name="Google Shape;94;p14"/>
            <p:cNvGrpSpPr/>
            <p:nvPr/>
          </p:nvGrpSpPr>
          <p:grpSpPr>
            <a:xfrm rot="5400000">
              <a:off x="-1767936" y="190975"/>
              <a:ext cx="2190970" cy="2109356"/>
              <a:chOff x="0" y="0"/>
              <a:chExt cx="685900" cy="660350"/>
            </a:xfrm>
          </p:grpSpPr>
          <p:sp>
            <p:nvSpPr>
              <p:cNvPr id="95" name="Google Shape;95;p14"/>
              <p:cNvSpPr/>
              <p:nvPr/>
            </p:nvSpPr>
            <p:spPr>
              <a:xfrm>
                <a:off x="0" y="0"/>
                <a:ext cx="63552" cy="62298"/>
              </a:xfrm>
              <a:custGeom>
                <a:rect b="b" l="l" r="r" t="t"/>
                <a:pathLst>
                  <a:path extrusionOk="0" h="62298" w="63552">
                    <a:moveTo>
                      <a:pt x="31776" y="0"/>
                    </a:moveTo>
                    <a:lnTo>
                      <a:pt x="63552" y="62298"/>
                    </a:lnTo>
                    <a:lnTo>
                      <a:pt x="0" y="62298"/>
                    </a:lnTo>
                    <a:lnTo>
                      <a:pt x="31776" y="0"/>
                    </a:lnTo>
                    <a:close/>
                  </a:path>
                </a:pathLst>
              </a:custGeom>
              <a:solidFill>
                <a:srgbClr val="E8E9EC"/>
              </a:solidFill>
              <a:ln>
                <a:noFill/>
              </a:ln>
            </p:spPr>
          </p:sp>
          <p:sp>
            <p:nvSpPr>
              <p:cNvPr id="96" name="Google Shape;96;p14"/>
              <p:cNvSpPr txBox="1"/>
              <p:nvPr/>
            </p:nvSpPr>
            <p:spPr>
              <a:xfrm>
                <a:off x="127000" y="311150"/>
                <a:ext cx="558900" cy="349200"/>
              </a:xfrm>
              <a:prstGeom prst="rect">
                <a:avLst/>
              </a:prstGeom>
              <a:noFill/>
              <a:ln>
                <a:noFill/>
              </a:ln>
            </p:spPr>
            <p:txBody>
              <a:bodyPr anchorCtr="0" anchor="ctr" bIns="25400" lIns="25400" spcFirstLastPara="1" rIns="25400" wrap="square" tIns="25400">
                <a:noAutofit/>
              </a:bodyPr>
              <a:lstStyle/>
              <a:p>
                <a:pPr indent="0" lvl="0" marL="0" marR="0" rtl="0" algn="ctr">
                  <a:lnSpc>
                    <a:spcPct val="95666"/>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97" name="Google Shape;97;p14"/>
          <p:cNvGrpSpPr/>
          <p:nvPr/>
        </p:nvGrpSpPr>
        <p:grpSpPr>
          <a:xfrm>
            <a:off x="-290860" y="3364576"/>
            <a:ext cx="1621056" cy="984971"/>
            <a:chOff x="-1726889" y="-30425"/>
            <a:chExt cx="4322815" cy="2626591"/>
          </a:xfrm>
        </p:grpSpPr>
        <p:grpSp>
          <p:nvGrpSpPr>
            <p:cNvPr id="98" name="Google Shape;98;p14"/>
            <p:cNvGrpSpPr/>
            <p:nvPr/>
          </p:nvGrpSpPr>
          <p:grpSpPr>
            <a:xfrm>
              <a:off x="0" y="-30425"/>
              <a:ext cx="2595926" cy="2626591"/>
              <a:chOff x="0" y="-9525"/>
              <a:chExt cx="812700" cy="822300"/>
            </a:xfrm>
          </p:grpSpPr>
          <p:sp>
            <p:nvSpPr>
              <p:cNvPr id="99" name="Google Shape;99;p14"/>
              <p:cNvSpPr/>
              <p:nvPr/>
            </p:nvSpPr>
            <p:spPr>
              <a:xfrm>
                <a:off x="0" y="0"/>
                <a:ext cx="161972" cy="151003"/>
              </a:xfrm>
              <a:custGeom>
                <a:rect b="b" l="l" r="r" t="t"/>
                <a:pathLst>
                  <a:path extrusionOk="0" h="151003" w="161972">
                    <a:moveTo>
                      <a:pt x="0" y="0"/>
                    </a:moveTo>
                    <a:lnTo>
                      <a:pt x="161972" y="0"/>
                    </a:lnTo>
                    <a:lnTo>
                      <a:pt x="161972" y="151003"/>
                    </a:lnTo>
                    <a:lnTo>
                      <a:pt x="0" y="151003"/>
                    </a:lnTo>
                    <a:close/>
                  </a:path>
                </a:pathLst>
              </a:custGeom>
              <a:solidFill>
                <a:srgbClr val="191919"/>
              </a:solidFill>
              <a:ln>
                <a:noFill/>
              </a:ln>
            </p:spPr>
          </p:sp>
          <p:sp>
            <p:nvSpPr>
              <p:cNvPr id="100" name="Google Shape;100;p14"/>
              <p:cNvSpPr txBox="1"/>
              <p:nvPr/>
            </p:nvSpPr>
            <p:spPr>
              <a:xfrm>
                <a:off x="0" y="-9525"/>
                <a:ext cx="812700" cy="822300"/>
              </a:xfrm>
              <a:prstGeom prst="rect">
                <a:avLst/>
              </a:prstGeom>
              <a:noFill/>
              <a:ln>
                <a:noFill/>
              </a:ln>
            </p:spPr>
            <p:txBody>
              <a:bodyPr anchorCtr="0" anchor="ctr" bIns="25400" lIns="25400" spcFirstLastPara="1" rIns="25400" wrap="square" tIns="25400">
                <a:noAutofit/>
              </a:bodyPr>
              <a:lstStyle/>
              <a:p>
                <a:pPr indent="0" lvl="0" marL="0" marR="0" rtl="0" algn="ctr">
                  <a:lnSpc>
                    <a:spcPct val="60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01" name="Google Shape;101;p14"/>
            <p:cNvGrpSpPr/>
            <p:nvPr/>
          </p:nvGrpSpPr>
          <p:grpSpPr>
            <a:xfrm rot="5400000">
              <a:off x="-1767816" y="191094"/>
              <a:ext cx="2190970" cy="2109116"/>
              <a:chOff x="0" y="0"/>
              <a:chExt cx="685900" cy="660275"/>
            </a:xfrm>
          </p:grpSpPr>
          <p:sp>
            <p:nvSpPr>
              <p:cNvPr id="102" name="Google Shape;102;p14"/>
              <p:cNvSpPr/>
              <p:nvPr/>
            </p:nvSpPr>
            <p:spPr>
              <a:xfrm>
                <a:off x="0" y="0"/>
                <a:ext cx="63552" cy="62298"/>
              </a:xfrm>
              <a:custGeom>
                <a:rect b="b" l="l" r="r" t="t"/>
                <a:pathLst>
                  <a:path extrusionOk="0" h="62298" w="63552">
                    <a:moveTo>
                      <a:pt x="31776" y="0"/>
                    </a:moveTo>
                    <a:lnTo>
                      <a:pt x="63552" y="62298"/>
                    </a:lnTo>
                    <a:lnTo>
                      <a:pt x="0" y="62298"/>
                    </a:lnTo>
                    <a:lnTo>
                      <a:pt x="31776" y="0"/>
                    </a:lnTo>
                    <a:close/>
                  </a:path>
                </a:pathLst>
              </a:custGeom>
              <a:solidFill>
                <a:srgbClr val="E8E9EC"/>
              </a:solidFill>
              <a:ln>
                <a:noFill/>
              </a:ln>
            </p:spPr>
          </p:sp>
          <p:sp>
            <p:nvSpPr>
              <p:cNvPr id="103" name="Google Shape;103;p14"/>
              <p:cNvSpPr txBox="1"/>
              <p:nvPr/>
            </p:nvSpPr>
            <p:spPr>
              <a:xfrm>
                <a:off x="127000" y="320675"/>
                <a:ext cx="558900" cy="339600"/>
              </a:xfrm>
              <a:prstGeom prst="rect">
                <a:avLst/>
              </a:prstGeom>
              <a:noFill/>
              <a:ln>
                <a:noFill/>
              </a:ln>
            </p:spPr>
            <p:txBody>
              <a:bodyPr anchorCtr="0" anchor="ctr" bIns="25400" lIns="25400" spcFirstLastPara="1" rIns="25400" wrap="square" tIns="25400">
                <a:noAutofit/>
              </a:bodyPr>
              <a:lstStyle/>
              <a:p>
                <a:pPr indent="0" lvl="0" marL="0" marR="0" rtl="0" algn="ctr">
                  <a:lnSpc>
                    <a:spcPct val="60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04" name="Google Shape;104;p14"/>
          <p:cNvGrpSpPr/>
          <p:nvPr/>
        </p:nvGrpSpPr>
        <p:grpSpPr>
          <a:xfrm>
            <a:off x="3228360" y="3364576"/>
            <a:ext cx="1621056" cy="984971"/>
            <a:chOff x="-1726889" y="-30425"/>
            <a:chExt cx="4322815" cy="2626591"/>
          </a:xfrm>
        </p:grpSpPr>
        <p:grpSp>
          <p:nvGrpSpPr>
            <p:cNvPr id="105" name="Google Shape;105;p14"/>
            <p:cNvGrpSpPr/>
            <p:nvPr/>
          </p:nvGrpSpPr>
          <p:grpSpPr>
            <a:xfrm>
              <a:off x="0" y="-30425"/>
              <a:ext cx="2595926" cy="2626591"/>
              <a:chOff x="0" y="-9525"/>
              <a:chExt cx="812700" cy="822300"/>
            </a:xfrm>
          </p:grpSpPr>
          <p:sp>
            <p:nvSpPr>
              <p:cNvPr id="106" name="Google Shape;106;p14"/>
              <p:cNvSpPr/>
              <p:nvPr/>
            </p:nvSpPr>
            <p:spPr>
              <a:xfrm>
                <a:off x="0" y="0"/>
                <a:ext cx="161972" cy="151003"/>
              </a:xfrm>
              <a:custGeom>
                <a:rect b="b" l="l" r="r" t="t"/>
                <a:pathLst>
                  <a:path extrusionOk="0" h="151003" w="161972">
                    <a:moveTo>
                      <a:pt x="0" y="0"/>
                    </a:moveTo>
                    <a:lnTo>
                      <a:pt x="161972" y="0"/>
                    </a:lnTo>
                    <a:lnTo>
                      <a:pt x="161972" y="151003"/>
                    </a:lnTo>
                    <a:lnTo>
                      <a:pt x="0" y="151003"/>
                    </a:lnTo>
                    <a:close/>
                  </a:path>
                </a:pathLst>
              </a:custGeom>
              <a:solidFill>
                <a:srgbClr val="191919"/>
              </a:solidFill>
              <a:ln>
                <a:noFill/>
              </a:ln>
            </p:spPr>
          </p:sp>
          <p:sp>
            <p:nvSpPr>
              <p:cNvPr id="107" name="Google Shape;107;p14"/>
              <p:cNvSpPr txBox="1"/>
              <p:nvPr/>
            </p:nvSpPr>
            <p:spPr>
              <a:xfrm>
                <a:off x="0" y="-9525"/>
                <a:ext cx="812700" cy="822300"/>
              </a:xfrm>
              <a:prstGeom prst="rect">
                <a:avLst/>
              </a:prstGeom>
              <a:noFill/>
              <a:ln>
                <a:noFill/>
              </a:ln>
            </p:spPr>
            <p:txBody>
              <a:bodyPr anchorCtr="0" anchor="ctr" bIns="25400" lIns="25400" spcFirstLastPara="1" rIns="25400" wrap="square" tIns="25400">
                <a:noAutofit/>
              </a:bodyPr>
              <a:lstStyle/>
              <a:p>
                <a:pPr indent="0" lvl="0" marL="0" marR="0" rtl="0" algn="ctr">
                  <a:lnSpc>
                    <a:spcPct val="60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08" name="Google Shape;108;p14"/>
            <p:cNvGrpSpPr/>
            <p:nvPr/>
          </p:nvGrpSpPr>
          <p:grpSpPr>
            <a:xfrm rot="5400000">
              <a:off x="-1767816" y="191094"/>
              <a:ext cx="2190970" cy="2109116"/>
              <a:chOff x="0" y="0"/>
              <a:chExt cx="685900" cy="660275"/>
            </a:xfrm>
          </p:grpSpPr>
          <p:sp>
            <p:nvSpPr>
              <p:cNvPr id="109" name="Google Shape;109;p14"/>
              <p:cNvSpPr/>
              <p:nvPr/>
            </p:nvSpPr>
            <p:spPr>
              <a:xfrm>
                <a:off x="0" y="0"/>
                <a:ext cx="63552" cy="62298"/>
              </a:xfrm>
              <a:custGeom>
                <a:rect b="b" l="l" r="r" t="t"/>
                <a:pathLst>
                  <a:path extrusionOk="0" h="62298" w="63552">
                    <a:moveTo>
                      <a:pt x="31776" y="0"/>
                    </a:moveTo>
                    <a:lnTo>
                      <a:pt x="63552" y="62298"/>
                    </a:lnTo>
                    <a:lnTo>
                      <a:pt x="0" y="62298"/>
                    </a:lnTo>
                    <a:lnTo>
                      <a:pt x="31776" y="0"/>
                    </a:lnTo>
                    <a:close/>
                  </a:path>
                </a:pathLst>
              </a:custGeom>
              <a:solidFill>
                <a:srgbClr val="E8E9EC"/>
              </a:solidFill>
              <a:ln>
                <a:noFill/>
              </a:ln>
            </p:spPr>
          </p:sp>
          <p:sp>
            <p:nvSpPr>
              <p:cNvPr id="110" name="Google Shape;110;p14"/>
              <p:cNvSpPr txBox="1"/>
              <p:nvPr/>
            </p:nvSpPr>
            <p:spPr>
              <a:xfrm>
                <a:off x="127000" y="320675"/>
                <a:ext cx="558900" cy="339600"/>
              </a:xfrm>
              <a:prstGeom prst="rect">
                <a:avLst/>
              </a:prstGeom>
              <a:noFill/>
              <a:ln>
                <a:noFill/>
              </a:ln>
            </p:spPr>
            <p:txBody>
              <a:bodyPr anchorCtr="0" anchor="ctr" bIns="25400" lIns="25400" spcFirstLastPara="1" rIns="25400" wrap="square" tIns="25400">
                <a:noAutofit/>
              </a:bodyPr>
              <a:lstStyle/>
              <a:p>
                <a:pPr indent="0" lvl="0" marL="0" marR="0" rtl="0" algn="ctr">
                  <a:lnSpc>
                    <a:spcPct val="60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11" name="Google Shape;111;p14"/>
          <p:cNvGrpSpPr/>
          <p:nvPr/>
        </p:nvGrpSpPr>
        <p:grpSpPr>
          <a:xfrm>
            <a:off x="-290860" y="3769098"/>
            <a:ext cx="1621056" cy="984971"/>
            <a:chOff x="-1726889" y="-30425"/>
            <a:chExt cx="4322815" cy="2626591"/>
          </a:xfrm>
        </p:grpSpPr>
        <p:grpSp>
          <p:nvGrpSpPr>
            <p:cNvPr id="112" name="Google Shape;112;p14"/>
            <p:cNvGrpSpPr/>
            <p:nvPr/>
          </p:nvGrpSpPr>
          <p:grpSpPr>
            <a:xfrm>
              <a:off x="0" y="-30425"/>
              <a:ext cx="2595926" cy="2626591"/>
              <a:chOff x="0" y="-9525"/>
              <a:chExt cx="812700" cy="822300"/>
            </a:xfrm>
          </p:grpSpPr>
          <p:sp>
            <p:nvSpPr>
              <p:cNvPr id="113" name="Google Shape;113;p14"/>
              <p:cNvSpPr/>
              <p:nvPr/>
            </p:nvSpPr>
            <p:spPr>
              <a:xfrm>
                <a:off x="0" y="0"/>
                <a:ext cx="161972" cy="151003"/>
              </a:xfrm>
              <a:custGeom>
                <a:rect b="b" l="l" r="r" t="t"/>
                <a:pathLst>
                  <a:path extrusionOk="0" h="151003" w="161972">
                    <a:moveTo>
                      <a:pt x="0" y="0"/>
                    </a:moveTo>
                    <a:lnTo>
                      <a:pt x="161972" y="0"/>
                    </a:lnTo>
                    <a:lnTo>
                      <a:pt x="161972" y="151003"/>
                    </a:lnTo>
                    <a:lnTo>
                      <a:pt x="0" y="151003"/>
                    </a:lnTo>
                    <a:close/>
                  </a:path>
                </a:pathLst>
              </a:custGeom>
              <a:solidFill>
                <a:srgbClr val="191919"/>
              </a:solidFill>
              <a:ln>
                <a:noFill/>
              </a:ln>
            </p:spPr>
          </p:sp>
          <p:sp>
            <p:nvSpPr>
              <p:cNvPr id="114" name="Google Shape;114;p14"/>
              <p:cNvSpPr txBox="1"/>
              <p:nvPr/>
            </p:nvSpPr>
            <p:spPr>
              <a:xfrm>
                <a:off x="0" y="-9525"/>
                <a:ext cx="812700" cy="822300"/>
              </a:xfrm>
              <a:prstGeom prst="rect">
                <a:avLst/>
              </a:prstGeom>
              <a:noFill/>
              <a:ln>
                <a:noFill/>
              </a:ln>
            </p:spPr>
            <p:txBody>
              <a:bodyPr anchorCtr="0" anchor="ctr" bIns="25400" lIns="25400" spcFirstLastPara="1" rIns="25400" wrap="square" tIns="25400">
                <a:noAutofit/>
              </a:bodyPr>
              <a:lstStyle/>
              <a:p>
                <a:pPr indent="0" lvl="0" marL="0" marR="0" rtl="0" algn="ctr">
                  <a:lnSpc>
                    <a:spcPct val="60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15" name="Google Shape;115;p14"/>
            <p:cNvGrpSpPr/>
            <p:nvPr/>
          </p:nvGrpSpPr>
          <p:grpSpPr>
            <a:xfrm rot="5400000">
              <a:off x="-1767816" y="191094"/>
              <a:ext cx="2190970" cy="2109116"/>
              <a:chOff x="0" y="0"/>
              <a:chExt cx="685900" cy="660275"/>
            </a:xfrm>
          </p:grpSpPr>
          <p:sp>
            <p:nvSpPr>
              <p:cNvPr id="116" name="Google Shape;116;p14"/>
              <p:cNvSpPr/>
              <p:nvPr/>
            </p:nvSpPr>
            <p:spPr>
              <a:xfrm>
                <a:off x="0" y="0"/>
                <a:ext cx="63552" cy="62298"/>
              </a:xfrm>
              <a:custGeom>
                <a:rect b="b" l="l" r="r" t="t"/>
                <a:pathLst>
                  <a:path extrusionOk="0" h="62298" w="63552">
                    <a:moveTo>
                      <a:pt x="31776" y="0"/>
                    </a:moveTo>
                    <a:lnTo>
                      <a:pt x="63552" y="62298"/>
                    </a:lnTo>
                    <a:lnTo>
                      <a:pt x="0" y="62298"/>
                    </a:lnTo>
                    <a:lnTo>
                      <a:pt x="31776" y="0"/>
                    </a:lnTo>
                    <a:close/>
                  </a:path>
                </a:pathLst>
              </a:custGeom>
              <a:solidFill>
                <a:srgbClr val="E8E9EC"/>
              </a:solidFill>
              <a:ln>
                <a:noFill/>
              </a:ln>
            </p:spPr>
          </p:sp>
          <p:sp>
            <p:nvSpPr>
              <p:cNvPr id="117" name="Google Shape;117;p14"/>
              <p:cNvSpPr txBox="1"/>
              <p:nvPr/>
            </p:nvSpPr>
            <p:spPr>
              <a:xfrm>
                <a:off x="127000" y="320675"/>
                <a:ext cx="558900" cy="339600"/>
              </a:xfrm>
              <a:prstGeom prst="rect">
                <a:avLst/>
              </a:prstGeom>
              <a:noFill/>
              <a:ln>
                <a:noFill/>
              </a:ln>
            </p:spPr>
            <p:txBody>
              <a:bodyPr anchorCtr="0" anchor="ctr" bIns="25400" lIns="25400" spcFirstLastPara="1" rIns="25400" wrap="square" tIns="25400">
                <a:noAutofit/>
              </a:bodyPr>
              <a:lstStyle/>
              <a:p>
                <a:pPr indent="0" lvl="0" marL="0" marR="0" rtl="0" algn="ctr">
                  <a:lnSpc>
                    <a:spcPct val="60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grpSp>
        <p:nvGrpSpPr>
          <p:cNvPr id="118" name="Google Shape;118;p14"/>
          <p:cNvGrpSpPr/>
          <p:nvPr/>
        </p:nvGrpSpPr>
        <p:grpSpPr>
          <a:xfrm>
            <a:off x="3228360" y="3769098"/>
            <a:ext cx="1621056" cy="984971"/>
            <a:chOff x="-1726889" y="-30425"/>
            <a:chExt cx="4322815" cy="2626591"/>
          </a:xfrm>
        </p:grpSpPr>
        <p:grpSp>
          <p:nvGrpSpPr>
            <p:cNvPr id="119" name="Google Shape;119;p14"/>
            <p:cNvGrpSpPr/>
            <p:nvPr/>
          </p:nvGrpSpPr>
          <p:grpSpPr>
            <a:xfrm>
              <a:off x="0" y="-30425"/>
              <a:ext cx="2595926" cy="2626591"/>
              <a:chOff x="0" y="-9525"/>
              <a:chExt cx="812700" cy="822300"/>
            </a:xfrm>
          </p:grpSpPr>
          <p:sp>
            <p:nvSpPr>
              <p:cNvPr id="120" name="Google Shape;120;p14"/>
              <p:cNvSpPr/>
              <p:nvPr/>
            </p:nvSpPr>
            <p:spPr>
              <a:xfrm>
                <a:off x="0" y="0"/>
                <a:ext cx="161972" cy="151003"/>
              </a:xfrm>
              <a:custGeom>
                <a:rect b="b" l="l" r="r" t="t"/>
                <a:pathLst>
                  <a:path extrusionOk="0" h="151003" w="161972">
                    <a:moveTo>
                      <a:pt x="0" y="0"/>
                    </a:moveTo>
                    <a:lnTo>
                      <a:pt x="161972" y="0"/>
                    </a:lnTo>
                    <a:lnTo>
                      <a:pt x="161972" y="151003"/>
                    </a:lnTo>
                    <a:lnTo>
                      <a:pt x="0" y="151003"/>
                    </a:lnTo>
                    <a:close/>
                  </a:path>
                </a:pathLst>
              </a:custGeom>
              <a:solidFill>
                <a:srgbClr val="191919"/>
              </a:solidFill>
              <a:ln>
                <a:noFill/>
              </a:ln>
            </p:spPr>
          </p:sp>
          <p:sp>
            <p:nvSpPr>
              <p:cNvPr id="121" name="Google Shape;121;p14"/>
              <p:cNvSpPr txBox="1"/>
              <p:nvPr/>
            </p:nvSpPr>
            <p:spPr>
              <a:xfrm>
                <a:off x="0" y="-9525"/>
                <a:ext cx="812700" cy="822300"/>
              </a:xfrm>
              <a:prstGeom prst="rect">
                <a:avLst/>
              </a:prstGeom>
              <a:noFill/>
              <a:ln>
                <a:noFill/>
              </a:ln>
            </p:spPr>
            <p:txBody>
              <a:bodyPr anchorCtr="0" anchor="ctr" bIns="25400" lIns="25400" spcFirstLastPara="1" rIns="25400" wrap="square" tIns="25400">
                <a:noAutofit/>
              </a:bodyPr>
              <a:lstStyle/>
              <a:p>
                <a:pPr indent="0" lvl="0" marL="0" marR="0" rtl="0" algn="ctr">
                  <a:lnSpc>
                    <a:spcPct val="60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22" name="Google Shape;122;p14"/>
            <p:cNvGrpSpPr/>
            <p:nvPr/>
          </p:nvGrpSpPr>
          <p:grpSpPr>
            <a:xfrm rot="5400000">
              <a:off x="-1767816" y="191094"/>
              <a:ext cx="2190970" cy="2109116"/>
              <a:chOff x="0" y="0"/>
              <a:chExt cx="685900" cy="660275"/>
            </a:xfrm>
          </p:grpSpPr>
          <p:sp>
            <p:nvSpPr>
              <p:cNvPr id="123" name="Google Shape;123;p14"/>
              <p:cNvSpPr/>
              <p:nvPr/>
            </p:nvSpPr>
            <p:spPr>
              <a:xfrm>
                <a:off x="0" y="0"/>
                <a:ext cx="63552" cy="62298"/>
              </a:xfrm>
              <a:custGeom>
                <a:rect b="b" l="l" r="r" t="t"/>
                <a:pathLst>
                  <a:path extrusionOk="0" h="62298" w="63552">
                    <a:moveTo>
                      <a:pt x="31776" y="0"/>
                    </a:moveTo>
                    <a:lnTo>
                      <a:pt x="63552" y="62298"/>
                    </a:lnTo>
                    <a:lnTo>
                      <a:pt x="0" y="62298"/>
                    </a:lnTo>
                    <a:lnTo>
                      <a:pt x="31776" y="0"/>
                    </a:lnTo>
                    <a:close/>
                  </a:path>
                </a:pathLst>
              </a:custGeom>
              <a:solidFill>
                <a:srgbClr val="E8E9EC"/>
              </a:solidFill>
              <a:ln>
                <a:noFill/>
              </a:ln>
            </p:spPr>
          </p:sp>
          <p:sp>
            <p:nvSpPr>
              <p:cNvPr id="124" name="Google Shape;124;p14"/>
              <p:cNvSpPr txBox="1"/>
              <p:nvPr/>
            </p:nvSpPr>
            <p:spPr>
              <a:xfrm>
                <a:off x="127000" y="320675"/>
                <a:ext cx="558900" cy="339600"/>
              </a:xfrm>
              <a:prstGeom prst="rect">
                <a:avLst/>
              </a:prstGeom>
              <a:noFill/>
              <a:ln>
                <a:noFill/>
              </a:ln>
            </p:spPr>
            <p:txBody>
              <a:bodyPr anchorCtr="0" anchor="ctr" bIns="25400" lIns="25400" spcFirstLastPara="1" rIns="25400" wrap="square" tIns="25400">
                <a:noAutofit/>
              </a:bodyPr>
              <a:lstStyle/>
              <a:p>
                <a:pPr indent="0" lvl="0" marL="0" marR="0" rtl="0" algn="ctr">
                  <a:lnSpc>
                    <a:spcPct val="60333"/>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444" name="Shape 444"/>
        <p:cNvGrpSpPr/>
        <p:nvPr/>
      </p:nvGrpSpPr>
      <p:grpSpPr>
        <a:xfrm>
          <a:off x="0" y="0"/>
          <a:ext cx="0" cy="0"/>
          <a:chOff x="0" y="0"/>
          <a:chExt cx="0" cy="0"/>
        </a:xfrm>
      </p:grpSpPr>
      <p:sp>
        <p:nvSpPr>
          <p:cNvPr id="445" name="Google Shape;445;p32"/>
          <p:cNvSpPr txBox="1"/>
          <p:nvPr/>
        </p:nvSpPr>
        <p:spPr>
          <a:xfrm>
            <a:off x="1000850" y="2049175"/>
            <a:ext cx="3274800" cy="661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4300">
                <a:latin typeface="League Spartan Black"/>
                <a:ea typeface="League Spartan Black"/>
                <a:cs typeface="League Spartan Black"/>
                <a:sym typeface="League Spartan Black"/>
              </a:rPr>
              <a:t>Thank You!</a:t>
            </a:r>
            <a:endParaRPr sz="4300">
              <a:latin typeface="League Spartan Black"/>
              <a:ea typeface="League Spartan Black"/>
              <a:cs typeface="League Spartan Black"/>
              <a:sym typeface="League Spartan Black"/>
            </a:endParaRPr>
          </a:p>
        </p:txBody>
      </p:sp>
      <p:sp>
        <p:nvSpPr>
          <p:cNvPr id="446" name="Google Shape;446;p32"/>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2"/>
          <p:cNvSpPr txBox="1"/>
          <p:nvPr/>
        </p:nvSpPr>
        <p:spPr>
          <a:xfrm>
            <a:off x="1000850" y="2657400"/>
            <a:ext cx="2739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2346F"/>
                </a:solidFill>
                <a:latin typeface="Red Hat Text"/>
                <a:ea typeface="Red Hat Text"/>
                <a:cs typeface="Red Hat Text"/>
                <a:sym typeface="Red Hat Text"/>
              </a:rPr>
              <a:t>Do you have any questions? </a:t>
            </a:r>
            <a:endParaRPr sz="1500">
              <a:solidFill>
                <a:srgbClr val="22346F"/>
              </a:solidFill>
              <a:latin typeface="Red Hat Text"/>
              <a:ea typeface="Red Hat Text"/>
              <a:cs typeface="Red Hat Text"/>
              <a:sym typeface="Red Hat Text"/>
            </a:endParaRPr>
          </a:p>
        </p:txBody>
      </p:sp>
      <p:grpSp>
        <p:nvGrpSpPr>
          <p:cNvPr id="448" name="Google Shape;448;p32"/>
          <p:cNvGrpSpPr/>
          <p:nvPr/>
        </p:nvGrpSpPr>
        <p:grpSpPr>
          <a:xfrm>
            <a:off x="4397090" y="908590"/>
            <a:ext cx="3082136" cy="3711997"/>
            <a:chOff x="742550" y="238125"/>
            <a:chExt cx="4346546" cy="5234800"/>
          </a:xfrm>
        </p:grpSpPr>
        <p:sp>
          <p:nvSpPr>
            <p:cNvPr id="449" name="Google Shape;449;p32"/>
            <p:cNvSpPr/>
            <p:nvPr/>
          </p:nvSpPr>
          <p:spPr>
            <a:xfrm>
              <a:off x="742550" y="238125"/>
              <a:ext cx="2609025" cy="5234800"/>
            </a:xfrm>
            <a:custGeom>
              <a:rect b="b" l="l" r="r" t="t"/>
              <a:pathLst>
                <a:path extrusionOk="0" h="209392" w="104361">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32"/>
            <p:cNvSpPr/>
            <p:nvPr/>
          </p:nvSpPr>
          <p:spPr>
            <a:xfrm>
              <a:off x="893475" y="238125"/>
              <a:ext cx="2609025" cy="5234800"/>
            </a:xfrm>
            <a:custGeom>
              <a:rect b="b" l="l" r="r" t="t"/>
              <a:pathLst>
                <a:path extrusionOk="0" h="209392" w="104361">
                  <a:moveTo>
                    <a:pt x="688" y="0"/>
                  </a:moveTo>
                  <a:cubicBezTo>
                    <a:pt x="309" y="0"/>
                    <a:pt x="0" y="309"/>
                    <a:pt x="0" y="688"/>
                  </a:cubicBezTo>
                  <a:lnTo>
                    <a:pt x="0" y="208704"/>
                  </a:lnTo>
                  <a:cubicBezTo>
                    <a:pt x="0" y="209086"/>
                    <a:pt x="309" y="209392"/>
                    <a:pt x="688" y="209392"/>
                  </a:cubicBezTo>
                  <a:lnTo>
                    <a:pt x="103672" y="209392"/>
                  </a:lnTo>
                  <a:cubicBezTo>
                    <a:pt x="104055" y="209392"/>
                    <a:pt x="104360" y="209086"/>
                    <a:pt x="104360" y="208704"/>
                  </a:cubicBezTo>
                  <a:lnTo>
                    <a:pt x="104360" y="688"/>
                  </a:lnTo>
                  <a:cubicBezTo>
                    <a:pt x="104360" y="309"/>
                    <a:pt x="104055" y="0"/>
                    <a:pt x="103672"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2"/>
            <p:cNvSpPr/>
            <p:nvPr/>
          </p:nvSpPr>
          <p:spPr>
            <a:xfrm>
              <a:off x="995750" y="462875"/>
              <a:ext cx="2429650" cy="4831750"/>
            </a:xfrm>
            <a:custGeom>
              <a:rect b="b" l="l" r="r" t="t"/>
              <a:pathLst>
                <a:path extrusionOk="0" h="193270" w="97186">
                  <a:moveTo>
                    <a:pt x="4745" y="1"/>
                  </a:moveTo>
                  <a:cubicBezTo>
                    <a:pt x="2125" y="1"/>
                    <a:pt x="0" y="2125"/>
                    <a:pt x="0" y="4749"/>
                  </a:cubicBezTo>
                  <a:lnTo>
                    <a:pt x="0" y="188521"/>
                  </a:lnTo>
                  <a:cubicBezTo>
                    <a:pt x="0" y="191145"/>
                    <a:pt x="2125" y="193269"/>
                    <a:pt x="4745" y="193269"/>
                  </a:cubicBezTo>
                  <a:lnTo>
                    <a:pt x="92438" y="193269"/>
                  </a:lnTo>
                  <a:cubicBezTo>
                    <a:pt x="95061" y="193269"/>
                    <a:pt x="97186" y="191145"/>
                    <a:pt x="97186" y="188521"/>
                  </a:cubicBezTo>
                  <a:lnTo>
                    <a:pt x="97186" y="4749"/>
                  </a:lnTo>
                  <a:cubicBezTo>
                    <a:pt x="97186" y="2125"/>
                    <a:pt x="95058" y="1"/>
                    <a:pt x="92438" y="1"/>
                  </a:cubicBezTo>
                  <a:lnTo>
                    <a:pt x="79033" y="1"/>
                  </a:lnTo>
                  <a:cubicBezTo>
                    <a:pt x="77537" y="1"/>
                    <a:pt x="76322" y="1216"/>
                    <a:pt x="76322" y="2712"/>
                  </a:cubicBezTo>
                  <a:cubicBezTo>
                    <a:pt x="76322" y="4208"/>
                    <a:pt x="75107" y="5423"/>
                    <a:pt x="73610" y="5423"/>
                  </a:cubicBezTo>
                  <a:lnTo>
                    <a:pt x="33020" y="5423"/>
                  </a:lnTo>
                  <a:cubicBezTo>
                    <a:pt x="31523" y="5423"/>
                    <a:pt x="30308" y="4211"/>
                    <a:pt x="30308" y="2712"/>
                  </a:cubicBezTo>
                  <a:cubicBezTo>
                    <a:pt x="30308" y="1216"/>
                    <a:pt x="29097" y="1"/>
                    <a:pt x="275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2"/>
            <p:cNvSpPr/>
            <p:nvPr/>
          </p:nvSpPr>
          <p:spPr>
            <a:xfrm>
              <a:off x="1097950" y="914950"/>
              <a:ext cx="2202350" cy="1697350"/>
            </a:xfrm>
            <a:custGeom>
              <a:rect b="b" l="l" r="r" t="t"/>
              <a:pathLst>
                <a:path extrusionOk="0" h="67894" w="88094">
                  <a:moveTo>
                    <a:pt x="0" y="0"/>
                  </a:moveTo>
                  <a:lnTo>
                    <a:pt x="0" y="67893"/>
                  </a:lnTo>
                  <a:lnTo>
                    <a:pt x="88094" y="67893"/>
                  </a:lnTo>
                  <a:lnTo>
                    <a:pt x="8809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32"/>
            <p:cNvSpPr/>
            <p:nvPr/>
          </p:nvSpPr>
          <p:spPr>
            <a:xfrm>
              <a:off x="2984550" y="3822750"/>
              <a:ext cx="290550" cy="290450"/>
            </a:xfrm>
            <a:custGeom>
              <a:rect b="b" l="l" r="r" t="t"/>
              <a:pathLst>
                <a:path extrusionOk="0" h="11618" w="11622">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32"/>
            <p:cNvSpPr/>
            <p:nvPr/>
          </p:nvSpPr>
          <p:spPr>
            <a:xfrm>
              <a:off x="1746600" y="3844525"/>
              <a:ext cx="1175650" cy="246725"/>
            </a:xfrm>
            <a:custGeom>
              <a:rect b="b" l="l" r="r" t="t"/>
              <a:pathLst>
                <a:path extrusionOk="0" h="9869" w="47026">
                  <a:moveTo>
                    <a:pt x="173" y="0"/>
                  </a:moveTo>
                  <a:cubicBezTo>
                    <a:pt x="74" y="0"/>
                    <a:pt x="0" y="77"/>
                    <a:pt x="0" y="172"/>
                  </a:cubicBezTo>
                  <a:lnTo>
                    <a:pt x="0" y="9697"/>
                  </a:lnTo>
                  <a:cubicBezTo>
                    <a:pt x="0" y="9795"/>
                    <a:pt x="74" y="9869"/>
                    <a:pt x="173" y="9869"/>
                  </a:cubicBezTo>
                  <a:lnTo>
                    <a:pt x="46853" y="9869"/>
                  </a:lnTo>
                  <a:cubicBezTo>
                    <a:pt x="46948" y="9869"/>
                    <a:pt x="47025" y="9795"/>
                    <a:pt x="47025" y="9697"/>
                  </a:cubicBezTo>
                  <a:lnTo>
                    <a:pt x="47025" y="172"/>
                  </a:lnTo>
                  <a:cubicBezTo>
                    <a:pt x="47025" y="77"/>
                    <a:pt x="46948" y="0"/>
                    <a:pt x="46853"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2"/>
            <p:cNvSpPr/>
            <p:nvPr/>
          </p:nvSpPr>
          <p:spPr>
            <a:xfrm>
              <a:off x="1854075" y="3901750"/>
              <a:ext cx="132225" cy="132250"/>
            </a:xfrm>
            <a:custGeom>
              <a:rect b="b" l="l" r="r" t="t"/>
              <a:pathLst>
                <a:path extrusionOk="0" h="5290" w="5289">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32"/>
            <p:cNvSpPr/>
            <p:nvPr/>
          </p:nvSpPr>
          <p:spPr>
            <a:xfrm>
              <a:off x="2061175" y="390175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32"/>
            <p:cNvSpPr/>
            <p:nvPr/>
          </p:nvSpPr>
          <p:spPr>
            <a:xfrm>
              <a:off x="2268300" y="3901750"/>
              <a:ext cx="132250" cy="132250"/>
            </a:xfrm>
            <a:custGeom>
              <a:rect b="b" l="l" r="r" t="t"/>
              <a:pathLst>
                <a:path extrusionOk="0" h="5290" w="529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2"/>
            <p:cNvSpPr/>
            <p:nvPr/>
          </p:nvSpPr>
          <p:spPr>
            <a:xfrm>
              <a:off x="2475400" y="390175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32"/>
            <p:cNvSpPr/>
            <p:nvPr/>
          </p:nvSpPr>
          <p:spPr>
            <a:xfrm>
              <a:off x="2682450" y="3901750"/>
              <a:ext cx="132250" cy="132250"/>
            </a:xfrm>
            <a:custGeom>
              <a:rect b="b" l="l" r="r" t="t"/>
              <a:pathLst>
                <a:path extrusionOk="0" h="5290" w="529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32"/>
            <p:cNvSpPr/>
            <p:nvPr/>
          </p:nvSpPr>
          <p:spPr>
            <a:xfrm>
              <a:off x="2984550" y="4193875"/>
              <a:ext cx="290550" cy="290450"/>
            </a:xfrm>
            <a:custGeom>
              <a:rect b="b" l="l" r="r" t="t"/>
              <a:pathLst>
                <a:path extrusionOk="0" h="11618" w="11622">
                  <a:moveTo>
                    <a:pt x="5809" y="0"/>
                  </a:moveTo>
                  <a:cubicBezTo>
                    <a:pt x="2603" y="0"/>
                    <a:pt x="1" y="2599"/>
                    <a:pt x="1" y="5809"/>
                  </a:cubicBezTo>
                  <a:cubicBezTo>
                    <a:pt x="1" y="9019"/>
                    <a:pt x="2603" y="11618"/>
                    <a:pt x="5809" y="11618"/>
                  </a:cubicBezTo>
                  <a:cubicBezTo>
                    <a:pt x="9019" y="11618"/>
                    <a:pt x="11622" y="9019"/>
                    <a:pt x="11622" y="5809"/>
                  </a:cubicBezTo>
                  <a:cubicBezTo>
                    <a:pt x="11622" y="2599"/>
                    <a:pt x="9019" y="0"/>
                    <a:pt x="5809"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2"/>
            <p:cNvSpPr/>
            <p:nvPr/>
          </p:nvSpPr>
          <p:spPr>
            <a:xfrm>
              <a:off x="1746600" y="4215650"/>
              <a:ext cx="1175650" cy="246725"/>
            </a:xfrm>
            <a:custGeom>
              <a:rect b="b" l="l" r="r" t="t"/>
              <a:pathLst>
                <a:path extrusionOk="0" h="9869" w="47026">
                  <a:moveTo>
                    <a:pt x="173" y="0"/>
                  </a:moveTo>
                  <a:cubicBezTo>
                    <a:pt x="74" y="0"/>
                    <a:pt x="0" y="77"/>
                    <a:pt x="0" y="172"/>
                  </a:cubicBezTo>
                  <a:lnTo>
                    <a:pt x="0" y="9697"/>
                  </a:lnTo>
                  <a:cubicBezTo>
                    <a:pt x="0" y="9791"/>
                    <a:pt x="74" y="9869"/>
                    <a:pt x="173" y="9869"/>
                  </a:cubicBezTo>
                  <a:lnTo>
                    <a:pt x="46853" y="9869"/>
                  </a:lnTo>
                  <a:cubicBezTo>
                    <a:pt x="46948" y="9869"/>
                    <a:pt x="47025" y="9791"/>
                    <a:pt x="47025" y="9697"/>
                  </a:cubicBezTo>
                  <a:lnTo>
                    <a:pt x="47025" y="172"/>
                  </a:lnTo>
                  <a:cubicBezTo>
                    <a:pt x="47025" y="77"/>
                    <a:pt x="46948" y="0"/>
                    <a:pt x="46853"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2"/>
            <p:cNvSpPr/>
            <p:nvPr/>
          </p:nvSpPr>
          <p:spPr>
            <a:xfrm>
              <a:off x="1854075" y="4272975"/>
              <a:ext cx="132225" cy="132250"/>
            </a:xfrm>
            <a:custGeom>
              <a:rect b="b" l="l" r="r" t="t"/>
              <a:pathLst>
                <a:path extrusionOk="0" h="5290" w="5289">
                  <a:moveTo>
                    <a:pt x="1324" y="0"/>
                  </a:moveTo>
                  <a:lnTo>
                    <a:pt x="0" y="1324"/>
                  </a:lnTo>
                  <a:lnTo>
                    <a:pt x="1324" y="2645"/>
                  </a:lnTo>
                  <a:lnTo>
                    <a:pt x="0" y="3965"/>
                  </a:lnTo>
                  <a:lnTo>
                    <a:pt x="1324" y="5289"/>
                  </a:lnTo>
                  <a:lnTo>
                    <a:pt x="2645" y="3965"/>
                  </a:lnTo>
                  <a:lnTo>
                    <a:pt x="3968" y="5289"/>
                  </a:lnTo>
                  <a:lnTo>
                    <a:pt x="5289" y="3965"/>
                  </a:lnTo>
                  <a:lnTo>
                    <a:pt x="3968" y="2645"/>
                  </a:lnTo>
                  <a:lnTo>
                    <a:pt x="5289" y="1324"/>
                  </a:lnTo>
                  <a:lnTo>
                    <a:pt x="3968" y="0"/>
                  </a:lnTo>
                  <a:lnTo>
                    <a:pt x="2645" y="1324"/>
                  </a:lnTo>
                  <a:lnTo>
                    <a:pt x="1324" y="0"/>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2"/>
            <p:cNvSpPr/>
            <p:nvPr/>
          </p:nvSpPr>
          <p:spPr>
            <a:xfrm>
              <a:off x="2061175" y="4272975"/>
              <a:ext cx="132250" cy="132250"/>
            </a:xfrm>
            <a:custGeom>
              <a:rect b="b" l="l" r="r" t="t"/>
              <a:pathLst>
                <a:path extrusionOk="0" h="5290" w="529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2"/>
            <p:cNvSpPr/>
            <p:nvPr/>
          </p:nvSpPr>
          <p:spPr>
            <a:xfrm>
              <a:off x="2268300" y="4272975"/>
              <a:ext cx="132250" cy="132250"/>
            </a:xfrm>
            <a:custGeom>
              <a:rect b="b" l="l" r="r" t="t"/>
              <a:pathLst>
                <a:path extrusionOk="0" h="5290" w="5290">
                  <a:moveTo>
                    <a:pt x="1321" y="0"/>
                  </a:moveTo>
                  <a:lnTo>
                    <a:pt x="0" y="1324"/>
                  </a:lnTo>
                  <a:lnTo>
                    <a:pt x="1321" y="2645"/>
                  </a:lnTo>
                  <a:lnTo>
                    <a:pt x="0" y="3965"/>
                  </a:lnTo>
                  <a:lnTo>
                    <a:pt x="1321" y="5289"/>
                  </a:lnTo>
                  <a:lnTo>
                    <a:pt x="2645" y="3965"/>
                  </a:lnTo>
                  <a:lnTo>
                    <a:pt x="3965" y="5289"/>
                  </a:lnTo>
                  <a:lnTo>
                    <a:pt x="5289" y="3965"/>
                  </a:lnTo>
                  <a:lnTo>
                    <a:pt x="3965" y="2645"/>
                  </a:lnTo>
                  <a:lnTo>
                    <a:pt x="5289" y="1324"/>
                  </a:lnTo>
                  <a:lnTo>
                    <a:pt x="3965" y="0"/>
                  </a:lnTo>
                  <a:lnTo>
                    <a:pt x="2645" y="1324"/>
                  </a:lnTo>
                  <a:lnTo>
                    <a:pt x="1321" y="0"/>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32"/>
            <p:cNvSpPr/>
            <p:nvPr/>
          </p:nvSpPr>
          <p:spPr>
            <a:xfrm>
              <a:off x="2475400" y="4272975"/>
              <a:ext cx="132250" cy="132250"/>
            </a:xfrm>
            <a:custGeom>
              <a:rect b="b" l="l" r="r" t="t"/>
              <a:pathLst>
                <a:path extrusionOk="0" h="5290" w="5290">
                  <a:moveTo>
                    <a:pt x="1321" y="0"/>
                  </a:moveTo>
                  <a:lnTo>
                    <a:pt x="1" y="1324"/>
                  </a:lnTo>
                  <a:lnTo>
                    <a:pt x="1321" y="2645"/>
                  </a:lnTo>
                  <a:lnTo>
                    <a:pt x="1" y="3965"/>
                  </a:lnTo>
                  <a:lnTo>
                    <a:pt x="1321" y="5289"/>
                  </a:lnTo>
                  <a:lnTo>
                    <a:pt x="2645" y="3965"/>
                  </a:lnTo>
                  <a:lnTo>
                    <a:pt x="3966" y="5289"/>
                  </a:lnTo>
                  <a:lnTo>
                    <a:pt x="5290" y="3965"/>
                  </a:lnTo>
                  <a:lnTo>
                    <a:pt x="3966" y="2645"/>
                  </a:lnTo>
                  <a:lnTo>
                    <a:pt x="5290" y="1324"/>
                  </a:lnTo>
                  <a:lnTo>
                    <a:pt x="3966" y="0"/>
                  </a:lnTo>
                  <a:lnTo>
                    <a:pt x="2645" y="1324"/>
                  </a:lnTo>
                  <a:lnTo>
                    <a:pt x="1321" y="0"/>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32"/>
            <p:cNvSpPr/>
            <p:nvPr/>
          </p:nvSpPr>
          <p:spPr>
            <a:xfrm>
              <a:off x="2682450" y="4272975"/>
              <a:ext cx="132250" cy="132250"/>
            </a:xfrm>
            <a:custGeom>
              <a:rect b="b" l="l" r="r" t="t"/>
              <a:pathLst>
                <a:path extrusionOk="0" h="5290" w="5290">
                  <a:moveTo>
                    <a:pt x="1324" y="0"/>
                  </a:moveTo>
                  <a:lnTo>
                    <a:pt x="0" y="1324"/>
                  </a:lnTo>
                  <a:lnTo>
                    <a:pt x="1324" y="2645"/>
                  </a:lnTo>
                  <a:lnTo>
                    <a:pt x="0" y="3969"/>
                  </a:lnTo>
                  <a:lnTo>
                    <a:pt x="1324" y="5289"/>
                  </a:lnTo>
                  <a:lnTo>
                    <a:pt x="2645" y="3969"/>
                  </a:lnTo>
                  <a:lnTo>
                    <a:pt x="3969" y="5289"/>
                  </a:lnTo>
                  <a:lnTo>
                    <a:pt x="5289" y="3969"/>
                  </a:lnTo>
                  <a:lnTo>
                    <a:pt x="3969" y="2645"/>
                  </a:lnTo>
                  <a:lnTo>
                    <a:pt x="5289" y="1324"/>
                  </a:lnTo>
                  <a:lnTo>
                    <a:pt x="3969" y="0"/>
                  </a:lnTo>
                  <a:lnTo>
                    <a:pt x="2645" y="1324"/>
                  </a:lnTo>
                  <a:lnTo>
                    <a:pt x="1324" y="0"/>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2"/>
            <p:cNvSpPr/>
            <p:nvPr/>
          </p:nvSpPr>
          <p:spPr>
            <a:xfrm>
              <a:off x="2984550" y="4565000"/>
              <a:ext cx="290550" cy="290450"/>
            </a:xfrm>
            <a:custGeom>
              <a:rect b="b" l="l" r="r" t="t"/>
              <a:pathLst>
                <a:path extrusionOk="0" h="11618" w="11622">
                  <a:moveTo>
                    <a:pt x="5809" y="0"/>
                  </a:moveTo>
                  <a:cubicBezTo>
                    <a:pt x="2603" y="0"/>
                    <a:pt x="1" y="2599"/>
                    <a:pt x="1" y="5809"/>
                  </a:cubicBezTo>
                  <a:cubicBezTo>
                    <a:pt x="1" y="9015"/>
                    <a:pt x="2603" y="11618"/>
                    <a:pt x="5809" y="11618"/>
                  </a:cubicBezTo>
                  <a:cubicBezTo>
                    <a:pt x="9019" y="11618"/>
                    <a:pt x="11622" y="9015"/>
                    <a:pt x="11622" y="5809"/>
                  </a:cubicBezTo>
                  <a:cubicBezTo>
                    <a:pt x="11622" y="2599"/>
                    <a:pt x="9019" y="0"/>
                    <a:pt x="5809"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32"/>
            <p:cNvSpPr/>
            <p:nvPr/>
          </p:nvSpPr>
          <p:spPr>
            <a:xfrm>
              <a:off x="1746600" y="4586775"/>
              <a:ext cx="1175650" cy="246725"/>
            </a:xfrm>
            <a:custGeom>
              <a:rect b="b" l="l" r="r" t="t"/>
              <a:pathLst>
                <a:path extrusionOk="0" h="9869" w="47026">
                  <a:moveTo>
                    <a:pt x="173" y="0"/>
                  </a:moveTo>
                  <a:cubicBezTo>
                    <a:pt x="74" y="0"/>
                    <a:pt x="0" y="74"/>
                    <a:pt x="0" y="172"/>
                  </a:cubicBezTo>
                  <a:lnTo>
                    <a:pt x="0" y="9696"/>
                  </a:lnTo>
                  <a:cubicBezTo>
                    <a:pt x="0" y="9791"/>
                    <a:pt x="74" y="9869"/>
                    <a:pt x="173" y="9869"/>
                  </a:cubicBezTo>
                  <a:lnTo>
                    <a:pt x="46853" y="9869"/>
                  </a:lnTo>
                  <a:cubicBezTo>
                    <a:pt x="46948" y="9869"/>
                    <a:pt x="47025" y="9791"/>
                    <a:pt x="47025" y="9696"/>
                  </a:cubicBezTo>
                  <a:lnTo>
                    <a:pt x="47025" y="172"/>
                  </a:lnTo>
                  <a:cubicBezTo>
                    <a:pt x="47025" y="74"/>
                    <a:pt x="46948" y="0"/>
                    <a:pt x="46853"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32"/>
            <p:cNvSpPr/>
            <p:nvPr/>
          </p:nvSpPr>
          <p:spPr>
            <a:xfrm>
              <a:off x="1854075" y="4644100"/>
              <a:ext cx="132225" cy="132250"/>
            </a:xfrm>
            <a:custGeom>
              <a:rect b="b" l="l" r="r" t="t"/>
              <a:pathLst>
                <a:path extrusionOk="0" h="5290" w="5289">
                  <a:moveTo>
                    <a:pt x="1324" y="0"/>
                  </a:moveTo>
                  <a:lnTo>
                    <a:pt x="0" y="1321"/>
                  </a:lnTo>
                  <a:lnTo>
                    <a:pt x="1324" y="2645"/>
                  </a:lnTo>
                  <a:lnTo>
                    <a:pt x="0" y="3965"/>
                  </a:lnTo>
                  <a:lnTo>
                    <a:pt x="1324" y="5289"/>
                  </a:lnTo>
                  <a:lnTo>
                    <a:pt x="2645" y="3965"/>
                  </a:lnTo>
                  <a:lnTo>
                    <a:pt x="3968" y="5289"/>
                  </a:lnTo>
                  <a:lnTo>
                    <a:pt x="5289" y="3965"/>
                  </a:lnTo>
                  <a:lnTo>
                    <a:pt x="3968" y="2645"/>
                  </a:lnTo>
                  <a:lnTo>
                    <a:pt x="5289" y="1321"/>
                  </a:lnTo>
                  <a:lnTo>
                    <a:pt x="3968" y="0"/>
                  </a:lnTo>
                  <a:lnTo>
                    <a:pt x="2645" y="1321"/>
                  </a:lnTo>
                  <a:lnTo>
                    <a:pt x="1324" y="0"/>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2"/>
            <p:cNvSpPr/>
            <p:nvPr/>
          </p:nvSpPr>
          <p:spPr>
            <a:xfrm>
              <a:off x="2061175" y="4644100"/>
              <a:ext cx="132250" cy="132250"/>
            </a:xfrm>
            <a:custGeom>
              <a:rect b="b" l="l" r="r" t="t"/>
              <a:pathLst>
                <a:path extrusionOk="0" h="5290" w="529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32"/>
            <p:cNvSpPr/>
            <p:nvPr/>
          </p:nvSpPr>
          <p:spPr>
            <a:xfrm>
              <a:off x="2268300" y="4644100"/>
              <a:ext cx="132250" cy="132250"/>
            </a:xfrm>
            <a:custGeom>
              <a:rect b="b" l="l" r="r" t="t"/>
              <a:pathLst>
                <a:path extrusionOk="0" h="5290" w="5290">
                  <a:moveTo>
                    <a:pt x="1321" y="0"/>
                  </a:moveTo>
                  <a:lnTo>
                    <a:pt x="0" y="1321"/>
                  </a:lnTo>
                  <a:lnTo>
                    <a:pt x="1321" y="2645"/>
                  </a:lnTo>
                  <a:lnTo>
                    <a:pt x="0" y="3965"/>
                  </a:lnTo>
                  <a:lnTo>
                    <a:pt x="1321" y="5289"/>
                  </a:lnTo>
                  <a:lnTo>
                    <a:pt x="2645" y="3965"/>
                  </a:lnTo>
                  <a:lnTo>
                    <a:pt x="3965" y="5289"/>
                  </a:lnTo>
                  <a:lnTo>
                    <a:pt x="5289" y="3965"/>
                  </a:lnTo>
                  <a:lnTo>
                    <a:pt x="3965" y="2645"/>
                  </a:lnTo>
                  <a:lnTo>
                    <a:pt x="5289" y="1321"/>
                  </a:lnTo>
                  <a:lnTo>
                    <a:pt x="3965" y="0"/>
                  </a:lnTo>
                  <a:lnTo>
                    <a:pt x="2645" y="1321"/>
                  </a:lnTo>
                  <a:lnTo>
                    <a:pt x="1321" y="0"/>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32"/>
            <p:cNvSpPr/>
            <p:nvPr/>
          </p:nvSpPr>
          <p:spPr>
            <a:xfrm>
              <a:off x="2475400" y="4644100"/>
              <a:ext cx="132250" cy="132250"/>
            </a:xfrm>
            <a:custGeom>
              <a:rect b="b" l="l" r="r" t="t"/>
              <a:pathLst>
                <a:path extrusionOk="0" h="5290" w="5290">
                  <a:moveTo>
                    <a:pt x="1321" y="0"/>
                  </a:moveTo>
                  <a:lnTo>
                    <a:pt x="1" y="1321"/>
                  </a:lnTo>
                  <a:lnTo>
                    <a:pt x="1321" y="2645"/>
                  </a:lnTo>
                  <a:lnTo>
                    <a:pt x="1" y="3965"/>
                  </a:lnTo>
                  <a:lnTo>
                    <a:pt x="1321" y="5289"/>
                  </a:lnTo>
                  <a:lnTo>
                    <a:pt x="2645" y="3965"/>
                  </a:lnTo>
                  <a:lnTo>
                    <a:pt x="3966" y="5289"/>
                  </a:lnTo>
                  <a:lnTo>
                    <a:pt x="5290" y="3965"/>
                  </a:lnTo>
                  <a:lnTo>
                    <a:pt x="3966" y="2645"/>
                  </a:lnTo>
                  <a:lnTo>
                    <a:pt x="5290" y="1321"/>
                  </a:lnTo>
                  <a:lnTo>
                    <a:pt x="3966" y="0"/>
                  </a:lnTo>
                  <a:lnTo>
                    <a:pt x="2645" y="1321"/>
                  </a:lnTo>
                  <a:lnTo>
                    <a:pt x="1321" y="0"/>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2"/>
            <p:cNvSpPr/>
            <p:nvPr/>
          </p:nvSpPr>
          <p:spPr>
            <a:xfrm>
              <a:off x="2682450" y="4644100"/>
              <a:ext cx="132250" cy="132250"/>
            </a:xfrm>
            <a:custGeom>
              <a:rect b="b" l="l" r="r" t="t"/>
              <a:pathLst>
                <a:path extrusionOk="0" h="5290" w="5290">
                  <a:moveTo>
                    <a:pt x="1324" y="0"/>
                  </a:moveTo>
                  <a:lnTo>
                    <a:pt x="0" y="1321"/>
                  </a:lnTo>
                  <a:lnTo>
                    <a:pt x="1324" y="2645"/>
                  </a:lnTo>
                  <a:lnTo>
                    <a:pt x="0" y="3965"/>
                  </a:lnTo>
                  <a:lnTo>
                    <a:pt x="1324" y="5289"/>
                  </a:lnTo>
                  <a:lnTo>
                    <a:pt x="2645" y="3965"/>
                  </a:lnTo>
                  <a:lnTo>
                    <a:pt x="3969" y="5289"/>
                  </a:lnTo>
                  <a:lnTo>
                    <a:pt x="5289" y="3965"/>
                  </a:lnTo>
                  <a:lnTo>
                    <a:pt x="3969" y="2645"/>
                  </a:lnTo>
                  <a:lnTo>
                    <a:pt x="5289" y="1321"/>
                  </a:lnTo>
                  <a:lnTo>
                    <a:pt x="3969" y="0"/>
                  </a:lnTo>
                  <a:lnTo>
                    <a:pt x="2645" y="1321"/>
                  </a:lnTo>
                  <a:lnTo>
                    <a:pt x="1324" y="0"/>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2"/>
            <p:cNvSpPr/>
            <p:nvPr/>
          </p:nvSpPr>
          <p:spPr>
            <a:xfrm>
              <a:off x="1082050" y="4926550"/>
              <a:ext cx="2278125" cy="246725"/>
            </a:xfrm>
            <a:custGeom>
              <a:rect b="b" l="l" r="r" t="t"/>
              <a:pathLst>
                <a:path extrusionOk="0" h="9869" w="91125">
                  <a:moveTo>
                    <a:pt x="173" y="0"/>
                  </a:moveTo>
                  <a:cubicBezTo>
                    <a:pt x="78" y="0"/>
                    <a:pt x="1" y="77"/>
                    <a:pt x="1" y="172"/>
                  </a:cubicBezTo>
                  <a:lnTo>
                    <a:pt x="1" y="9697"/>
                  </a:lnTo>
                  <a:cubicBezTo>
                    <a:pt x="1" y="9795"/>
                    <a:pt x="78" y="9869"/>
                    <a:pt x="173" y="9869"/>
                  </a:cubicBezTo>
                  <a:lnTo>
                    <a:pt x="90953" y="9869"/>
                  </a:lnTo>
                  <a:cubicBezTo>
                    <a:pt x="91051" y="9869"/>
                    <a:pt x="91125" y="9795"/>
                    <a:pt x="91125" y="9697"/>
                  </a:cubicBezTo>
                  <a:lnTo>
                    <a:pt x="91125" y="172"/>
                  </a:lnTo>
                  <a:cubicBezTo>
                    <a:pt x="91125" y="77"/>
                    <a:pt x="91051" y="0"/>
                    <a:pt x="90953"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32"/>
            <p:cNvSpPr/>
            <p:nvPr/>
          </p:nvSpPr>
          <p:spPr>
            <a:xfrm>
              <a:off x="1156425" y="2686275"/>
              <a:ext cx="210650" cy="210650"/>
            </a:xfrm>
            <a:custGeom>
              <a:rect b="b" l="l" r="r" t="t"/>
              <a:pathLst>
                <a:path extrusionOk="0" h="8426" w="8426">
                  <a:moveTo>
                    <a:pt x="4215" y="1"/>
                  </a:moveTo>
                  <a:cubicBezTo>
                    <a:pt x="1886" y="1"/>
                    <a:pt x="0" y="1887"/>
                    <a:pt x="0" y="4215"/>
                  </a:cubicBezTo>
                  <a:cubicBezTo>
                    <a:pt x="0" y="6540"/>
                    <a:pt x="1886" y="8426"/>
                    <a:pt x="4215" y="8426"/>
                  </a:cubicBezTo>
                  <a:cubicBezTo>
                    <a:pt x="6539" y="8426"/>
                    <a:pt x="8425" y="6540"/>
                    <a:pt x="8425" y="4215"/>
                  </a:cubicBezTo>
                  <a:cubicBezTo>
                    <a:pt x="8425" y="1887"/>
                    <a:pt x="6539" y="1"/>
                    <a:pt x="4215"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2"/>
            <p:cNvSpPr/>
            <p:nvPr/>
          </p:nvSpPr>
          <p:spPr>
            <a:xfrm>
              <a:off x="2880150" y="2729825"/>
              <a:ext cx="160975" cy="160975"/>
            </a:xfrm>
            <a:custGeom>
              <a:rect b="b" l="l" r="r" t="t"/>
              <a:pathLst>
                <a:path extrusionOk="0" h="6439" w="6439">
                  <a:moveTo>
                    <a:pt x="3218" y="1"/>
                  </a:moveTo>
                  <a:cubicBezTo>
                    <a:pt x="1441" y="1"/>
                    <a:pt x="1" y="1444"/>
                    <a:pt x="1" y="3221"/>
                  </a:cubicBezTo>
                  <a:cubicBezTo>
                    <a:pt x="1" y="4998"/>
                    <a:pt x="1441" y="6438"/>
                    <a:pt x="3218" y="6438"/>
                  </a:cubicBezTo>
                  <a:cubicBezTo>
                    <a:pt x="4995" y="6438"/>
                    <a:pt x="6438" y="4998"/>
                    <a:pt x="6438" y="3221"/>
                  </a:cubicBezTo>
                  <a:cubicBezTo>
                    <a:pt x="6438" y="1444"/>
                    <a:pt x="4995" y="1"/>
                    <a:pt x="3218"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2"/>
            <p:cNvSpPr/>
            <p:nvPr/>
          </p:nvSpPr>
          <p:spPr>
            <a:xfrm>
              <a:off x="3065500" y="2729825"/>
              <a:ext cx="160950" cy="160975"/>
            </a:xfrm>
            <a:custGeom>
              <a:rect b="b" l="l" r="r" t="t"/>
              <a:pathLst>
                <a:path extrusionOk="0" h="6439" w="6438">
                  <a:moveTo>
                    <a:pt x="3221" y="1"/>
                  </a:moveTo>
                  <a:cubicBezTo>
                    <a:pt x="1444" y="1"/>
                    <a:pt x="1" y="1444"/>
                    <a:pt x="1" y="3221"/>
                  </a:cubicBezTo>
                  <a:cubicBezTo>
                    <a:pt x="1" y="4998"/>
                    <a:pt x="1444" y="6438"/>
                    <a:pt x="3221" y="6438"/>
                  </a:cubicBezTo>
                  <a:cubicBezTo>
                    <a:pt x="4998" y="6438"/>
                    <a:pt x="6438" y="4998"/>
                    <a:pt x="6438" y="3221"/>
                  </a:cubicBezTo>
                  <a:cubicBezTo>
                    <a:pt x="6438" y="1444"/>
                    <a:pt x="4998" y="1"/>
                    <a:pt x="3221"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2"/>
            <p:cNvSpPr/>
            <p:nvPr/>
          </p:nvSpPr>
          <p:spPr>
            <a:xfrm>
              <a:off x="2709475" y="2719050"/>
              <a:ext cx="103375" cy="192725"/>
            </a:xfrm>
            <a:custGeom>
              <a:rect b="b" l="l" r="r" t="t"/>
              <a:pathLst>
                <a:path extrusionOk="0" h="7709" w="4135">
                  <a:moveTo>
                    <a:pt x="3469" y="1"/>
                  </a:moveTo>
                  <a:cubicBezTo>
                    <a:pt x="3309" y="1"/>
                    <a:pt x="3150" y="65"/>
                    <a:pt x="3032" y="193"/>
                  </a:cubicBezTo>
                  <a:lnTo>
                    <a:pt x="211" y="3248"/>
                  </a:lnTo>
                  <a:cubicBezTo>
                    <a:pt x="11" y="3466"/>
                    <a:pt x="1" y="3796"/>
                    <a:pt x="187" y="4024"/>
                  </a:cubicBezTo>
                  <a:lnTo>
                    <a:pt x="3007" y="7491"/>
                  </a:lnTo>
                  <a:cubicBezTo>
                    <a:pt x="3126" y="7635"/>
                    <a:pt x="3295" y="7708"/>
                    <a:pt x="3467" y="7708"/>
                  </a:cubicBezTo>
                  <a:cubicBezTo>
                    <a:pt x="3600" y="7708"/>
                    <a:pt x="3734" y="7666"/>
                    <a:pt x="3843" y="7575"/>
                  </a:cubicBezTo>
                  <a:cubicBezTo>
                    <a:pt x="4096" y="7371"/>
                    <a:pt x="4134" y="6995"/>
                    <a:pt x="3927" y="6743"/>
                  </a:cubicBezTo>
                  <a:lnTo>
                    <a:pt x="1434" y="3677"/>
                  </a:lnTo>
                  <a:lnTo>
                    <a:pt x="3906" y="997"/>
                  </a:lnTo>
                  <a:cubicBezTo>
                    <a:pt x="4127" y="755"/>
                    <a:pt x="4113" y="382"/>
                    <a:pt x="3871" y="158"/>
                  </a:cubicBezTo>
                  <a:cubicBezTo>
                    <a:pt x="3756" y="53"/>
                    <a:pt x="3612" y="1"/>
                    <a:pt x="3469"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32"/>
            <p:cNvSpPr/>
            <p:nvPr/>
          </p:nvSpPr>
          <p:spPr>
            <a:xfrm>
              <a:off x="2984550" y="3080500"/>
              <a:ext cx="290550" cy="290550"/>
            </a:xfrm>
            <a:custGeom>
              <a:rect b="b" l="l" r="r" t="t"/>
              <a:pathLst>
                <a:path extrusionOk="0" h="11622" w="11622">
                  <a:moveTo>
                    <a:pt x="5809" y="0"/>
                  </a:moveTo>
                  <a:cubicBezTo>
                    <a:pt x="2603" y="0"/>
                    <a:pt x="1" y="2603"/>
                    <a:pt x="1" y="5809"/>
                  </a:cubicBezTo>
                  <a:cubicBezTo>
                    <a:pt x="1" y="9019"/>
                    <a:pt x="2603" y="11621"/>
                    <a:pt x="5809" y="11621"/>
                  </a:cubicBezTo>
                  <a:cubicBezTo>
                    <a:pt x="9019" y="11621"/>
                    <a:pt x="11622" y="9019"/>
                    <a:pt x="11622" y="5809"/>
                  </a:cubicBezTo>
                  <a:cubicBezTo>
                    <a:pt x="11622" y="2603"/>
                    <a:pt x="9019" y="0"/>
                    <a:pt x="5809"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32"/>
            <p:cNvSpPr/>
            <p:nvPr/>
          </p:nvSpPr>
          <p:spPr>
            <a:xfrm>
              <a:off x="1461000" y="3102275"/>
              <a:ext cx="1461250" cy="246825"/>
            </a:xfrm>
            <a:custGeom>
              <a:rect b="b" l="l" r="r" t="t"/>
              <a:pathLst>
                <a:path extrusionOk="0" h="9873" w="58450">
                  <a:moveTo>
                    <a:pt x="172" y="0"/>
                  </a:moveTo>
                  <a:cubicBezTo>
                    <a:pt x="77" y="0"/>
                    <a:pt x="0" y="78"/>
                    <a:pt x="0" y="172"/>
                  </a:cubicBezTo>
                  <a:lnTo>
                    <a:pt x="0" y="9700"/>
                  </a:lnTo>
                  <a:cubicBezTo>
                    <a:pt x="0" y="9795"/>
                    <a:pt x="77" y="9872"/>
                    <a:pt x="172" y="9872"/>
                  </a:cubicBezTo>
                  <a:lnTo>
                    <a:pt x="58277" y="9872"/>
                  </a:lnTo>
                  <a:cubicBezTo>
                    <a:pt x="58372" y="9872"/>
                    <a:pt x="58449" y="9795"/>
                    <a:pt x="58449" y="9700"/>
                  </a:cubicBezTo>
                  <a:lnTo>
                    <a:pt x="58449" y="172"/>
                  </a:lnTo>
                  <a:cubicBezTo>
                    <a:pt x="58449" y="78"/>
                    <a:pt x="58372" y="0"/>
                    <a:pt x="58277"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32"/>
            <p:cNvSpPr/>
            <p:nvPr/>
          </p:nvSpPr>
          <p:spPr>
            <a:xfrm>
              <a:off x="1854075" y="3159600"/>
              <a:ext cx="132225" cy="132250"/>
            </a:xfrm>
            <a:custGeom>
              <a:rect b="b" l="l" r="r" t="t"/>
              <a:pathLst>
                <a:path extrusionOk="0" h="5290" w="5289">
                  <a:moveTo>
                    <a:pt x="1324" y="1"/>
                  </a:moveTo>
                  <a:lnTo>
                    <a:pt x="0" y="1325"/>
                  </a:lnTo>
                  <a:lnTo>
                    <a:pt x="1324" y="2645"/>
                  </a:lnTo>
                  <a:lnTo>
                    <a:pt x="0" y="3969"/>
                  </a:lnTo>
                  <a:lnTo>
                    <a:pt x="1324" y="5290"/>
                  </a:lnTo>
                  <a:lnTo>
                    <a:pt x="2645" y="3969"/>
                  </a:lnTo>
                  <a:lnTo>
                    <a:pt x="3968" y="5290"/>
                  </a:lnTo>
                  <a:lnTo>
                    <a:pt x="5289" y="3969"/>
                  </a:lnTo>
                  <a:lnTo>
                    <a:pt x="3968" y="2645"/>
                  </a:lnTo>
                  <a:lnTo>
                    <a:pt x="5289" y="1325"/>
                  </a:lnTo>
                  <a:lnTo>
                    <a:pt x="3968" y="1"/>
                  </a:lnTo>
                  <a:lnTo>
                    <a:pt x="2645" y="1325"/>
                  </a:lnTo>
                  <a:lnTo>
                    <a:pt x="1324" y="1"/>
                  </a:ln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32"/>
            <p:cNvSpPr/>
            <p:nvPr/>
          </p:nvSpPr>
          <p:spPr>
            <a:xfrm>
              <a:off x="1643000" y="3159600"/>
              <a:ext cx="132250" cy="132250"/>
            </a:xfrm>
            <a:custGeom>
              <a:rect b="b" l="l" r="r" t="t"/>
              <a:pathLst>
                <a:path extrusionOk="0" h="5290" w="529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32"/>
            <p:cNvSpPr/>
            <p:nvPr/>
          </p:nvSpPr>
          <p:spPr>
            <a:xfrm>
              <a:off x="2061175" y="315960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32"/>
            <p:cNvSpPr/>
            <p:nvPr/>
          </p:nvSpPr>
          <p:spPr>
            <a:xfrm>
              <a:off x="2268300" y="3159600"/>
              <a:ext cx="132250" cy="132250"/>
            </a:xfrm>
            <a:custGeom>
              <a:rect b="b" l="l" r="r" t="t"/>
              <a:pathLst>
                <a:path extrusionOk="0" h="5290" w="5290">
                  <a:moveTo>
                    <a:pt x="1321" y="1"/>
                  </a:moveTo>
                  <a:lnTo>
                    <a:pt x="0" y="1325"/>
                  </a:lnTo>
                  <a:lnTo>
                    <a:pt x="1321" y="2645"/>
                  </a:lnTo>
                  <a:lnTo>
                    <a:pt x="0" y="3969"/>
                  </a:lnTo>
                  <a:lnTo>
                    <a:pt x="1321" y="5290"/>
                  </a:lnTo>
                  <a:lnTo>
                    <a:pt x="2645" y="3969"/>
                  </a:lnTo>
                  <a:lnTo>
                    <a:pt x="3965" y="5290"/>
                  </a:lnTo>
                  <a:lnTo>
                    <a:pt x="5289" y="3969"/>
                  </a:lnTo>
                  <a:lnTo>
                    <a:pt x="3965" y="2645"/>
                  </a:lnTo>
                  <a:lnTo>
                    <a:pt x="5289" y="1325"/>
                  </a:lnTo>
                  <a:lnTo>
                    <a:pt x="3965" y="1"/>
                  </a:lnTo>
                  <a:lnTo>
                    <a:pt x="2645" y="1325"/>
                  </a:lnTo>
                  <a:lnTo>
                    <a:pt x="1321"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32"/>
            <p:cNvSpPr/>
            <p:nvPr/>
          </p:nvSpPr>
          <p:spPr>
            <a:xfrm>
              <a:off x="2475400" y="3159600"/>
              <a:ext cx="132250" cy="132250"/>
            </a:xfrm>
            <a:custGeom>
              <a:rect b="b" l="l" r="r" t="t"/>
              <a:pathLst>
                <a:path extrusionOk="0" h="5290" w="5290">
                  <a:moveTo>
                    <a:pt x="1321" y="1"/>
                  </a:moveTo>
                  <a:lnTo>
                    <a:pt x="1" y="1325"/>
                  </a:lnTo>
                  <a:lnTo>
                    <a:pt x="1321" y="2645"/>
                  </a:lnTo>
                  <a:lnTo>
                    <a:pt x="1" y="3969"/>
                  </a:lnTo>
                  <a:lnTo>
                    <a:pt x="1321" y="5290"/>
                  </a:lnTo>
                  <a:lnTo>
                    <a:pt x="2645" y="3969"/>
                  </a:lnTo>
                  <a:lnTo>
                    <a:pt x="3966" y="5290"/>
                  </a:lnTo>
                  <a:lnTo>
                    <a:pt x="5290" y="3969"/>
                  </a:lnTo>
                  <a:lnTo>
                    <a:pt x="3966" y="2645"/>
                  </a:lnTo>
                  <a:lnTo>
                    <a:pt x="5290" y="1325"/>
                  </a:lnTo>
                  <a:lnTo>
                    <a:pt x="3966" y="1"/>
                  </a:lnTo>
                  <a:lnTo>
                    <a:pt x="2645" y="1325"/>
                  </a:lnTo>
                  <a:lnTo>
                    <a:pt x="1321"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32"/>
            <p:cNvSpPr/>
            <p:nvPr/>
          </p:nvSpPr>
          <p:spPr>
            <a:xfrm>
              <a:off x="2682450" y="3159600"/>
              <a:ext cx="132250" cy="132250"/>
            </a:xfrm>
            <a:custGeom>
              <a:rect b="b" l="l" r="r" t="t"/>
              <a:pathLst>
                <a:path extrusionOk="0" h="5290" w="5290">
                  <a:moveTo>
                    <a:pt x="1324" y="1"/>
                  </a:moveTo>
                  <a:lnTo>
                    <a:pt x="0" y="1325"/>
                  </a:lnTo>
                  <a:lnTo>
                    <a:pt x="1324" y="2645"/>
                  </a:lnTo>
                  <a:lnTo>
                    <a:pt x="0" y="3969"/>
                  </a:lnTo>
                  <a:lnTo>
                    <a:pt x="1324" y="5290"/>
                  </a:lnTo>
                  <a:lnTo>
                    <a:pt x="2645" y="3969"/>
                  </a:lnTo>
                  <a:lnTo>
                    <a:pt x="3969" y="5290"/>
                  </a:lnTo>
                  <a:lnTo>
                    <a:pt x="5289" y="3969"/>
                  </a:lnTo>
                  <a:lnTo>
                    <a:pt x="3969" y="2645"/>
                  </a:lnTo>
                  <a:lnTo>
                    <a:pt x="5289" y="1325"/>
                  </a:lnTo>
                  <a:lnTo>
                    <a:pt x="3969" y="1"/>
                  </a:lnTo>
                  <a:lnTo>
                    <a:pt x="2645" y="1325"/>
                  </a:lnTo>
                  <a:lnTo>
                    <a:pt x="1324"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32"/>
            <p:cNvSpPr/>
            <p:nvPr/>
          </p:nvSpPr>
          <p:spPr>
            <a:xfrm>
              <a:off x="2984550" y="3451625"/>
              <a:ext cx="290550" cy="290450"/>
            </a:xfrm>
            <a:custGeom>
              <a:rect b="b" l="l" r="r" t="t"/>
              <a:pathLst>
                <a:path extrusionOk="0" h="11618" w="11622">
                  <a:moveTo>
                    <a:pt x="5809" y="0"/>
                  </a:moveTo>
                  <a:cubicBezTo>
                    <a:pt x="2603" y="0"/>
                    <a:pt x="1" y="2603"/>
                    <a:pt x="1" y="5809"/>
                  </a:cubicBezTo>
                  <a:cubicBezTo>
                    <a:pt x="1" y="9019"/>
                    <a:pt x="2603" y="11618"/>
                    <a:pt x="5809" y="11618"/>
                  </a:cubicBezTo>
                  <a:cubicBezTo>
                    <a:pt x="9019" y="11618"/>
                    <a:pt x="11622" y="9019"/>
                    <a:pt x="11622" y="5809"/>
                  </a:cubicBezTo>
                  <a:cubicBezTo>
                    <a:pt x="11622" y="2603"/>
                    <a:pt x="9019" y="0"/>
                    <a:pt x="5809" y="0"/>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32"/>
            <p:cNvSpPr/>
            <p:nvPr/>
          </p:nvSpPr>
          <p:spPr>
            <a:xfrm>
              <a:off x="2017375" y="3473400"/>
              <a:ext cx="904875" cy="246725"/>
            </a:xfrm>
            <a:custGeom>
              <a:rect b="b" l="l" r="r" t="t"/>
              <a:pathLst>
                <a:path extrusionOk="0" h="9869" w="36195">
                  <a:moveTo>
                    <a:pt x="172" y="0"/>
                  </a:moveTo>
                  <a:cubicBezTo>
                    <a:pt x="77" y="0"/>
                    <a:pt x="0" y="77"/>
                    <a:pt x="0" y="172"/>
                  </a:cubicBezTo>
                  <a:lnTo>
                    <a:pt x="0" y="9697"/>
                  </a:lnTo>
                  <a:cubicBezTo>
                    <a:pt x="0" y="9795"/>
                    <a:pt x="77" y="9869"/>
                    <a:pt x="172" y="9869"/>
                  </a:cubicBezTo>
                  <a:lnTo>
                    <a:pt x="36022" y="9869"/>
                  </a:lnTo>
                  <a:cubicBezTo>
                    <a:pt x="36117" y="9869"/>
                    <a:pt x="36194" y="9795"/>
                    <a:pt x="36194" y="9697"/>
                  </a:cubicBezTo>
                  <a:lnTo>
                    <a:pt x="36194" y="172"/>
                  </a:lnTo>
                  <a:cubicBezTo>
                    <a:pt x="36194" y="77"/>
                    <a:pt x="36117" y="0"/>
                    <a:pt x="36022" y="0"/>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32"/>
            <p:cNvSpPr/>
            <p:nvPr/>
          </p:nvSpPr>
          <p:spPr>
            <a:xfrm>
              <a:off x="2262400" y="3519750"/>
              <a:ext cx="132250" cy="132250"/>
            </a:xfrm>
            <a:custGeom>
              <a:rect b="b" l="l" r="r" t="t"/>
              <a:pathLst>
                <a:path extrusionOk="0" h="5290" w="529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2"/>
            <p:cNvSpPr/>
            <p:nvPr/>
          </p:nvSpPr>
          <p:spPr>
            <a:xfrm>
              <a:off x="2469525" y="3519750"/>
              <a:ext cx="132250" cy="132250"/>
            </a:xfrm>
            <a:custGeom>
              <a:rect b="b" l="l" r="r" t="t"/>
              <a:pathLst>
                <a:path extrusionOk="0" h="5290" w="5290">
                  <a:moveTo>
                    <a:pt x="1321" y="1"/>
                  </a:moveTo>
                  <a:lnTo>
                    <a:pt x="1" y="1325"/>
                  </a:lnTo>
                  <a:lnTo>
                    <a:pt x="1321" y="2645"/>
                  </a:lnTo>
                  <a:lnTo>
                    <a:pt x="1" y="3969"/>
                  </a:lnTo>
                  <a:lnTo>
                    <a:pt x="1321" y="5289"/>
                  </a:lnTo>
                  <a:lnTo>
                    <a:pt x="2645" y="3969"/>
                  </a:lnTo>
                  <a:lnTo>
                    <a:pt x="3966" y="5289"/>
                  </a:lnTo>
                  <a:lnTo>
                    <a:pt x="5290" y="3969"/>
                  </a:lnTo>
                  <a:lnTo>
                    <a:pt x="3966" y="2645"/>
                  </a:lnTo>
                  <a:lnTo>
                    <a:pt x="5290" y="1325"/>
                  </a:lnTo>
                  <a:lnTo>
                    <a:pt x="3966" y="1"/>
                  </a:lnTo>
                  <a:lnTo>
                    <a:pt x="2645" y="1325"/>
                  </a:lnTo>
                  <a:lnTo>
                    <a:pt x="1321"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32"/>
            <p:cNvSpPr/>
            <p:nvPr/>
          </p:nvSpPr>
          <p:spPr>
            <a:xfrm>
              <a:off x="2676650" y="3519750"/>
              <a:ext cx="132250" cy="132250"/>
            </a:xfrm>
            <a:custGeom>
              <a:rect b="b" l="l" r="r" t="t"/>
              <a:pathLst>
                <a:path extrusionOk="0" h="5290" w="5290">
                  <a:moveTo>
                    <a:pt x="1321" y="1"/>
                  </a:moveTo>
                  <a:lnTo>
                    <a:pt x="0" y="1325"/>
                  </a:lnTo>
                  <a:lnTo>
                    <a:pt x="1321" y="2645"/>
                  </a:lnTo>
                  <a:lnTo>
                    <a:pt x="0" y="3969"/>
                  </a:lnTo>
                  <a:lnTo>
                    <a:pt x="1321" y="5289"/>
                  </a:lnTo>
                  <a:lnTo>
                    <a:pt x="2645" y="3969"/>
                  </a:lnTo>
                  <a:lnTo>
                    <a:pt x="3965" y="5289"/>
                  </a:lnTo>
                  <a:lnTo>
                    <a:pt x="5289" y="3969"/>
                  </a:lnTo>
                  <a:lnTo>
                    <a:pt x="3965" y="2645"/>
                  </a:lnTo>
                  <a:lnTo>
                    <a:pt x="5289" y="1325"/>
                  </a:lnTo>
                  <a:lnTo>
                    <a:pt x="3965" y="1"/>
                  </a:lnTo>
                  <a:lnTo>
                    <a:pt x="2645" y="1325"/>
                  </a:lnTo>
                  <a:lnTo>
                    <a:pt x="1321" y="1"/>
                  </a:lnTo>
                  <a:close/>
                </a:path>
              </a:pathLst>
            </a:custGeom>
            <a:solidFill>
              <a:srgbClr val="B6D4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32"/>
            <p:cNvSpPr/>
            <p:nvPr/>
          </p:nvSpPr>
          <p:spPr>
            <a:xfrm>
              <a:off x="1908150" y="427575"/>
              <a:ext cx="874850" cy="60000"/>
            </a:xfrm>
            <a:custGeom>
              <a:rect b="b" l="l" r="r" t="t"/>
              <a:pathLst>
                <a:path extrusionOk="0" h="2400" w="34994">
                  <a:moveTo>
                    <a:pt x="1198" y="1"/>
                  </a:moveTo>
                  <a:cubicBezTo>
                    <a:pt x="538" y="1"/>
                    <a:pt x="0" y="538"/>
                    <a:pt x="0" y="1202"/>
                  </a:cubicBezTo>
                  <a:cubicBezTo>
                    <a:pt x="0" y="1862"/>
                    <a:pt x="538" y="2399"/>
                    <a:pt x="1198" y="2399"/>
                  </a:cubicBezTo>
                  <a:lnTo>
                    <a:pt x="33796" y="2399"/>
                  </a:lnTo>
                  <a:cubicBezTo>
                    <a:pt x="34456" y="2399"/>
                    <a:pt x="34993" y="1862"/>
                    <a:pt x="34993" y="1202"/>
                  </a:cubicBezTo>
                  <a:cubicBezTo>
                    <a:pt x="34993" y="538"/>
                    <a:pt x="34456" y="1"/>
                    <a:pt x="3379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32"/>
            <p:cNvSpPr/>
            <p:nvPr/>
          </p:nvSpPr>
          <p:spPr>
            <a:xfrm>
              <a:off x="3007650" y="1899425"/>
              <a:ext cx="613125" cy="712875"/>
            </a:xfrm>
            <a:custGeom>
              <a:rect b="b" l="l" r="r" t="t"/>
              <a:pathLst>
                <a:path extrusionOk="0" h="28515" w="24525">
                  <a:moveTo>
                    <a:pt x="16710" y="1"/>
                  </a:moveTo>
                  <a:lnTo>
                    <a:pt x="3298" y="15966"/>
                  </a:lnTo>
                  <a:cubicBezTo>
                    <a:pt x="3298" y="15966"/>
                    <a:pt x="0" y="20742"/>
                    <a:pt x="1658" y="25343"/>
                  </a:cubicBezTo>
                  <a:cubicBezTo>
                    <a:pt x="1658" y="25343"/>
                    <a:pt x="2430" y="28514"/>
                    <a:pt x="5611" y="28514"/>
                  </a:cubicBezTo>
                  <a:cubicBezTo>
                    <a:pt x="6026" y="28514"/>
                    <a:pt x="6482" y="28461"/>
                    <a:pt x="6982" y="28339"/>
                  </a:cubicBezTo>
                  <a:cubicBezTo>
                    <a:pt x="11316" y="27281"/>
                    <a:pt x="17662" y="19576"/>
                    <a:pt x="22175" y="10115"/>
                  </a:cubicBezTo>
                  <a:cubicBezTo>
                    <a:pt x="23699" y="7165"/>
                    <a:pt x="24524" y="4903"/>
                    <a:pt x="24524" y="4903"/>
                  </a:cubicBezTo>
                  <a:lnTo>
                    <a:pt x="16710" y="1"/>
                  </a:lnTo>
                  <a:close/>
                </a:path>
              </a:pathLst>
            </a:custGeom>
            <a:solidFill>
              <a:srgbClr val="BB6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32"/>
            <p:cNvSpPr/>
            <p:nvPr/>
          </p:nvSpPr>
          <p:spPr>
            <a:xfrm>
              <a:off x="2127200" y="1478375"/>
              <a:ext cx="1152125" cy="1140675"/>
            </a:xfrm>
            <a:custGeom>
              <a:rect b="b" l="l" r="r" t="t"/>
              <a:pathLst>
                <a:path extrusionOk="0" h="45627" w="46085">
                  <a:moveTo>
                    <a:pt x="21002" y="0"/>
                  </a:moveTo>
                  <a:cubicBezTo>
                    <a:pt x="18419" y="0"/>
                    <a:pt x="14820" y="368"/>
                    <a:pt x="12201" y="2103"/>
                  </a:cubicBezTo>
                  <a:cubicBezTo>
                    <a:pt x="8903" y="4291"/>
                    <a:pt x="3713" y="17075"/>
                    <a:pt x="1110" y="23933"/>
                  </a:cubicBezTo>
                  <a:cubicBezTo>
                    <a:pt x="57" y="26708"/>
                    <a:pt x="1" y="29753"/>
                    <a:pt x="931" y="32573"/>
                  </a:cubicBezTo>
                  <a:lnTo>
                    <a:pt x="4668" y="45356"/>
                  </a:lnTo>
                  <a:lnTo>
                    <a:pt x="19969" y="45261"/>
                  </a:lnTo>
                  <a:cubicBezTo>
                    <a:pt x="19969" y="45261"/>
                    <a:pt x="27429" y="45497"/>
                    <a:pt x="34098" y="45623"/>
                  </a:cubicBezTo>
                  <a:cubicBezTo>
                    <a:pt x="34214" y="45625"/>
                    <a:pt x="34327" y="45626"/>
                    <a:pt x="34437" y="45626"/>
                  </a:cubicBezTo>
                  <a:cubicBezTo>
                    <a:pt x="40633" y="45626"/>
                    <a:pt x="36876" y="42185"/>
                    <a:pt x="36876" y="42185"/>
                  </a:cubicBezTo>
                  <a:lnTo>
                    <a:pt x="38516" y="32808"/>
                  </a:lnTo>
                  <a:cubicBezTo>
                    <a:pt x="41038" y="29805"/>
                    <a:pt x="43563" y="26803"/>
                    <a:pt x="46084" y="23796"/>
                  </a:cubicBezTo>
                  <a:cubicBezTo>
                    <a:pt x="45968" y="17984"/>
                    <a:pt x="45656" y="13538"/>
                    <a:pt x="45329" y="11438"/>
                  </a:cubicBezTo>
                  <a:cubicBezTo>
                    <a:pt x="45241" y="10876"/>
                    <a:pt x="45104" y="9995"/>
                    <a:pt x="44560" y="9046"/>
                  </a:cubicBezTo>
                  <a:cubicBezTo>
                    <a:pt x="44002" y="8070"/>
                    <a:pt x="43362" y="7403"/>
                    <a:pt x="42446" y="6623"/>
                  </a:cubicBezTo>
                  <a:cubicBezTo>
                    <a:pt x="41399" y="5735"/>
                    <a:pt x="39875" y="4548"/>
                    <a:pt x="37842" y="3301"/>
                  </a:cubicBezTo>
                  <a:lnTo>
                    <a:pt x="37845" y="3301"/>
                  </a:lnTo>
                  <a:cubicBezTo>
                    <a:pt x="33315" y="2268"/>
                    <a:pt x="28784" y="1236"/>
                    <a:pt x="24254" y="200"/>
                  </a:cubicBezTo>
                  <a:cubicBezTo>
                    <a:pt x="24254" y="200"/>
                    <a:pt x="22904" y="0"/>
                    <a:pt x="21002" y="0"/>
                  </a:cubicBezTo>
                  <a:close/>
                </a:path>
              </a:pathLst>
            </a:custGeom>
            <a:solidFill>
              <a:srgbClr val="BB6D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2"/>
            <p:cNvSpPr/>
            <p:nvPr/>
          </p:nvSpPr>
          <p:spPr>
            <a:xfrm>
              <a:off x="2387875" y="2252450"/>
              <a:ext cx="171925" cy="283450"/>
            </a:xfrm>
            <a:custGeom>
              <a:rect b="b" l="l" r="r" t="t"/>
              <a:pathLst>
                <a:path extrusionOk="0" h="11338" w="6877">
                  <a:moveTo>
                    <a:pt x="172" y="1"/>
                  </a:moveTo>
                  <a:cubicBezTo>
                    <a:pt x="146" y="1"/>
                    <a:pt x="119" y="8"/>
                    <a:pt x="95" y="22"/>
                  </a:cubicBezTo>
                  <a:cubicBezTo>
                    <a:pt x="25" y="64"/>
                    <a:pt x="1" y="152"/>
                    <a:pt x="43" y="223"/>
                  </a:cubicBezTo>
                  <a:lnTo>
                    <a:pt x="6578" y="11264"/>
                  </a:lnTo>
                  <a:cubicBezTo>
                    <a:pt x="6606" y="11313"/>
                    <a:pt x="6656" y="11338"/>
                    <a:pt x="6708" y="11338"/>
                  </a:cubicBezTo>
                  <a:cubicBezTo>
                    <a:pt x="6733" y="11338"/>
                    <a:pt x="6757" y="11331"/>
                    <a:pt x="6782" y="11317"/>
                  </a:cubicBezTo>
                  <a:cubicBezTo>
                    <a:pt x="6852" y="11275"/>
                    <a:pt x="6877" y="11187"/>
                    <a:pt x="6835" y="11117"/>
                  </a:cubicBezTo>
                  <a:lnTo>
                    <a:pt x="296" y="75"/>
                  </a:lnTo>
                  <a:cubicBezTo>
                    <a:pt x="270" y="27"/>
                    <a:pt x="222" y="1"/>
                    <a:pt x="172" y="1"/>
                  </a:cubicBezTo>
                  <a:close/>
                </a:path>
              </a:pathLst>
            </a:custGeom>
            <a:solidFill>
              <a:srgbClr val="22346F">
                <a:alpha val="235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2"/>
            <p:cNvSpPr/>
            <p:nvPr/>
          </p:nvSpPr>
          <p:spPr>
            <a:xfrm>
              <a:off x="2253200" y="2501500"/>
              <a:ext cx="394300" cy="308875"/>
            </a:xfrm>
            <a:custGeom>
              <a:rect b="b" l="l" r="r" t="t"/>
              <a:pathLst>
                <a:path extrusionOk="0" h="12355" w="15772">
                  <a:moveTo>
                    <a:pt x="6718" y="1"/>
                  </a:moveTo>
                  <a:cubicBezTo>
                    <a:pt x="5782" y="1"/>
                    <a:pt x="4908" y="45"/>
                    <a:pt x="4208" y="45"/>
                  </a:cubicBezTo>
                  <a:cubicBezTo>
                    <a:pt x="4094" y="45"/>
                    <a:pt x="3985" y="44"/>
                    <a:pt x="3881" y="41"/>
                  </a:cubicBezTo>
                  <a:cubicBezTo>
                    <a:pt x="3845" y="40"/>
                    <a:pt x="3811" y="40"/>
                    <a:pt x="3776" y="40"/>
                  </a:cubicBezTo>
                  <a:cubicBezTo>
                    <a:pt x="2770" y="40"/>
                    <a:pt x="2293" y="431"/>
                    <a:pt x="1869" y="730"/>
                  </a:cubicBezTo>
                  <a:cubicBezTo>
                    <a:pt x="323" y="1804"/>
                    <a:pt x="60" y="3778"/>
                    <a:pt x="0" y="4428"/>
                  </a:cubicBezTo>
                  <a:lnTo>
                    <a:pt x="0" y="4431"/>
                  </a:lnTo>
                  <a:cubicBezTo>
                    <a:pt x="1535" y="4452"/>
                    <a:pt x="3070" y="4477"/>
                    <a:pt x="4604" y="4501"/>
                  </a:cubicBezTo>
                  <a:cubicBezTo>
                    <a:pt x="4604" y="4501"/>
                    <a:pt x="5240" y="11659"/>
                    <a:pt x="6350" y="12115"/>
                  </a:cubicBezTo>
                  <a:cubicBezTo>
                    <a:pt x="6557" y="12201"/>
                    <a:pt x="6772" y="12236"/>
                    <a:pt x="6986" y="12236"/>
                  </a:cubicBezTo>
                  <a:cubicBezTo>
                    <a:pt x="7919" y="12236"/>
                    <a:pt x="8819" y="11571"/>
                    <a:pt x="8819" y="11571"/>
                  </a:cubicBezTo>
                  <a:cubicBezTo>
                    <a:pt x="8819" y="11571"/>
                    <a:pt x="9085" y="12314"/>
                    <a:pt x="10091" y="12314"/>
                  </a:cubicBezTo>
                  <a:cubicBezTo>
                    <a:pt x="10119" y="12314"/>
                    <a:pt x="10146" y="12313"/>
                    <a:pt x="10174" y="12312"/>
                  </a:cubicBezTo>
                  <a:cubicBezTo>
                    <a:pt x="10362" y="12341"/>
                    <a:pt x="10533" y="12354"/>
                    <a:pt x="10690" y="12354"/>
                  </a:cubicBezTo>
                  <a:cubicBezTo>
                    <a:pt x="12232" y="12354"/>
                    <a:pt x="12376" y="11076"/>
                    <a:pt x="12376" y="11076"/>
                  </a:cubicBezTo>
                  <a:cubicBezTo>
                    <a:pt x="12376" y="11076"/>
                    <a:pt x="13100" y="12027"/>
                    <a:pt x="14210" y="12115"/>
                  </a:cubicBezTo>
                  <a:cubicBezTo>
                    <a:pt x="14237" y="12117"/>
                    <a:pt x="14264" y="12119"/>
                    <a:pt x="14291" y="12119"/>
                  </a:cubicBezTo>
                  <a:cubicBezTo>
                    <a:pt x="15345" y="12119"/>
                    <a:pt x="15772" y="10430"/>
                    <a:pt x="15463" y="7128"/>
                  </a:cubicBezTo>
                  <a:cubicBezTo>
                    <a:pt x="15144" y="3746"/>
                    <a:pt x="14459" y="2847"/>
                    <a:pt x="12130" y="1207"/>
                  </a:cubicBezTo>
                  <a:cubicBezTo>
                    <a:pt x="10666" y="174"/>
                    <a:pt x="8571" y="1"/>
                    <a:pt x="6718" y="1"/>
                  </a:cubicBezTo>
                  <a:close/>
                </a:path>
              </a:pathLst>
            </a:custGeom>
            <a:solidFill>
              <a:srgbClr val="FECA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2"/>
            <p:cNvSpPr/>
            <p:nvPr/>
          </p:nvSpPr>
          <p:spPr>
            <a:xfrm>
              <a:off x="2415875" y="1829150"/>
              <a:ext cx="224100" cy="477950"/>
            </a:xfrm>
            <a:custGeom>
              <a:rect b="b" l="l" r="r" t="t"/>
              <a:pathLst>
                <a:path extrusionOk="0" h="19118" w="8964">
                  <a:moveTo>
                    <a:pt x="8797" y="0"/>
                  </a:moveTo>
                  <a:cubicBezTo>
                    <a:pt x="8780" y="0"/>
                    <a:pt x="8763" y="3"/>
                    <a:pt x="8746" y="9"/>
                  </a:cubicBezTo>
                  <a:lnTo>
                    <a:pt x="6192" y="957"/>
                  </a:lnTo>
                  <a:lnTo>
                    <a:pt x="29" y="18921"/>
                  </a:lnTo>
                  <a:cubicBezTo>
                    <a:pt x="1" y="18998"/>
                    <a:pt x="43" y="19083"/>
                    <a:pt x="120" y="19107"/>
                  </a:cubicBezTo>
                  <a:cubicBezTo>
                    <a:pt x="134" y="19114"/>
                    <a:pt x="152" y="19118"/>
                    <a:pt x="169" y="19118"/>
                  </a:cubicBezTo>
                  <a:cubicBezTo>
                    <a:pt x="229" y="19118"/>
                    <a:pt x="289" y="19079"/>
                    <a:pt x="310" y="19016"/>
                  </a:cubicBezTo>
                  <a:lnTo>
                    <a:pt x="6428" y="1186"/>
                  </a:lnTo>
                  <a:lnTo>
                    <a:pt x="8847" y="287"/>
                  </a:lnTo>
                  <a:cubicBezTo>
                    <a:pt x="8925" y="259"/>
                    <a:pt x="8963" y="171"/>
                    <a:pt x="8935" y="94"/>
                  </a:cubicBezTo>
                  <a:cubicBezTo>
                    <a:pt x="8913" y="36"/>
                    <a:pt x="8857" y="0"/>
                    <a:pt x="8797" y="0"/>
                  </a:cubicBezTo>
                  <a:close/>
                </a:path>
              </a:pathLst>
            </a:custGeom>
            <a:solidFill>
              <a:srgbClr val="22346F">
                <a:alpha val="235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2"/>
            <p:cNvSpPr/>
            <p:nvPr/>
          </p:nvSpPr>
          <p:spPr>
            <a:xfrm>
              <a:off x="3045125" y="1852225"/>
              <a:ext cx="128925" cy="684475"/>
            </a:xfrm>
            <a:custGeom>
              <a:rect b="b" l="l" r="r" t="t"/>
              <a:pathLst>
                <a:path extrusionOk="0" h="27379" w="5157">
                  <a:moveTo>
                    <a:pt x="4991" y="0"/>
                  </a:moveTo>
                  <a:cubicBezTo>
                    <a:pt x="4932" y="0"/>
                    <a:pt x="4875" y="34"/>
                    <a:pt x="4851" y="91"/>
                  </a:cubicBezTo>
                  <a:cubicBezTo>
                    <a:pt x="4840" y="115"/>
                    <a:pt x="3892" y="2458"/>
                    <a:pt x="3471" y="4140"/>
                  </a:cubicBezTo>
                  <a:cubicBezTo>
                    <a:pt x="3049" y="5819"/>
                    <a:pt x="138" y="26335"/>
                    <a:pt x="11" y="27210"/>
                  </a:cubicBezTo>
                  <a:cubicBezTo>
                    <a:pt x="1" y="27291"/>
                    <a:pt x="57" y="27364"/>
                    <a:pt x="138" y="27378"/>
                  </a:cubicBezTo>
                  <a:lnTo>
                    <a:pt x="159" y="27378"/>
                  </a:lnTo>
                  <a:cubicBezTo>
                    <a:pt x="233" y="27378"/>
                    <a:pt x="296" y="27326"/>
                    <a:pt x="306" y="27252"/>
                  </a:cubicBezTo>
                  <a:cubicBezTo>
                    <a:pt x="338" y="27038"/>
                    <a:pt x="3341" y="5878"/>
                    <a:pt x="3759" y="4214"/>
                  </a:cubicBezTo>
                  <a:cubicBezTo>
                    <a:pt x="4173" y="2549"/>
                    <a:pt x="5118" y="228"/>
                    <a:pt x="5125" y="203"/>
                  </a:cubicBezTo>
                  <a:cubicBezTo>
                    <a:pt x="5156" y="129"/>
                    <a:pt x="5121" y="42"/>
                    <a:pt x="5044" y="10"/>
                  </a:cubicBezTo>
                  <a:cubicBezTo>
                    <a:pt x="5027" y="3"/>
                    <a:pt x="5009" y="0"/>
                    <a:pt x="4991" y="0"/>
                  </a:cubicBezTo>
                  <a:close/>
                </a:path>
              </a:pathLst>
            </a:custGeom>
            <a:solidFill>
              <a:srgbClr val="22346F">
                <a:alpha val="235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2"/>
            <p:cNvSpPr/>
            <p:nvPr/>
          </p:nvSpPr>
          <p:spPr>
            <a:xfrm>
              <a:off x="3425400" y="1689850"/>
              <a:ext cx="294475" cy="332175"/>
            </a:xfrm>
            <a:custGeom>
              <a:rect b="b" l="l" r="r" t="t"/>
              <a:pathLst>
                <a:path extrusionOk="0" h="13287" w="11779">
                  <a:moveTo>
                    <a:pt x="5103" y="1"/>
                  </a:moveTo>
                  <a:cubicBezTo>
                    <a:pt x="5103" y="1"/>
                    <a:pt x="3596" y="696"/>
                    <a:pt x="2750" y="2529"/>
                  </a:cubicBezTo>
                  <a:cubicBezTo>
                    <a:pt x="1903" y="4363"/>
                    <a:pt x="1693" y="6017"/>
                    <a:pt x="1693" y="6017"/>
                  </a:cubicBezTo>
                  <a:lnTo>
                    <a:pt x="0" y="8387"/>
                  </a:lnTo>
                  <a:cubicBezTo>
                    <a:pt x="0" y="8387"/>
                    <a:pt x="776" y="11095"/>
                    <a:pt x="3280" y="12117"/>
                  </a:cubicBezTo>
                  <a:cubicBezTo>
                    <a:pt x="5781" y="13139"/>
                    <a:pt x="7814" y="13286"/>
                    <a:pt x="7814" y="13286"/>
                  </a:cubicBezTo>
                  <a:lnTo>
                    <a:pt x="11779" y="5490"/>
                  </a:lnTo>
                  <a:lnTo>
                    <a:pt x="5103" y="1"/>
                  </a:lnTo>
                  <a:close/>
                </a:path>
              </a:pathLst>
            </a:custGeom>
            <a:solidFill>
              <a:srgbClr val="FECA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2"/>
            <p:cNvSpPr/>
            <p:nvPr/>
          </p:nvSpPr>
          <p:spPr>
            <a:xfrm>
              <a:off x="3458925" y="1423825"/>
              <a:ext cx="841400" cy="650700"/>
            </a:xfrm>
            <a:custGeom>
              <a:rect b="b" l="l" r="r" t="t"/>
              <a:pathLst>
                <a:path extrusionOk="0" h="26028" w="33656">
                  <a:moveTo>
                    <a:pt x="4440" y="1"/>
                  </a:moveTo>
                  <a:cubicBezTo>
                    <a:pt x="2849" y="1"/>
                    <a:pt x="1058" y="1985"/>
                    <a:pt x="426" y="4429"/>
                  </a:cubicBezTo>
                  <a:cubicBezTo>
                    <a:pt x="1" y="6080"/>
                    <a:pt x="225" y="7516"/>
                    <a:pt x="889" y="8275"/>
                  </a:cubicBezTo>
                  <a:lnTo>
                    <a:pt x="1377" y="8679"/>
                  </a:lnTo>
                  <a:lnTo>
                    <a:pt x="22477" y="26028"/>
                  </a:lnTo>
                  <a:lnTo>
                    <a:pt x="33655" y="1616"/>
                  </a:lnTo>
                  <a:lnTo>
                    <a:pt x="4664" y="15"/>
                  </a:lnTo>
                  <a:lnTo>
                    <a:pt x="4440" y="1"/>
                  </a:lnTo>
                  <a:close/>
                </a:path>
              </a:pathLst>
            </a:cu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2"/>
            <p:cNvSpPr/>
            <p:nvPr/>
          </p:nvSpPr>
          <p:spPr>
            <a:xfrm>
              <a:off x="3933475" y="1461275"/>
              <a:ext cx="514250" cy="648675"/>
            </a:xfrm>
            <a:custGeom>
              <a:rect b="b" l="l" r="r" t="t"/>
              <a:pathLst>
                <a:path extrusionOk="0" h="25947" w="20570">
                  <a:moveTo>
                    <a:pt x="13603" y="1"/>
                  </a:moveTo>
                  <a:cubicBezTo>
                    <a:pt x="9806" y="1"/>
                    <a:pt x="5341" y="3979"/>
                    <a:pt x="2884" y="9909"/>
                  </a:cubicBezTo>
                  <a:cubicBezTo>
                    <a:pt x="1" y="16867"/>
                    <a:pt x="980" y="23883"/>
                    <a:pt x="5065" y="25576"/>
                  </a:cubicBezTo>
                  <a:cubicBezTo>
                    <a:pt x="5670" y="25827"/>
                    <a:pt x="6309" y="25946"/>
                    <a:pt x="6968" y="25946"/>
                  </a:cubicBezTo>
                  <a:cubicBezTo>
                    <a:pt x="10764" y="25946"/>
                    <a:pt x="15230" y="21969"/>
                    <a:pt x="17687" y="16041"/>
                  </a:cubicBezTo>
                  <a:cubicBezTo>
                    <a:pt x="20570" y="9081"/>
                    <a:pt x="19594" y="2064"/>
                    <a:pt x="15506" y="371"/>
                  </a:cubicBezTo>
                  <a:cubicBezTo>
                    <a:pt x="14901" y="121"/>
                    <a:pt x="14262" y="1"/>
                    <a:pt x="13603"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2"/>
            <p:cNvSpPr/>
            <p:nvPr/>
          </p:nvSpPr>
          <p:spPr>
            <a:xfrm>
              <a:off x="3536625" y="1703550"/>
              <a:ext cx="118550" cy="129875"/>
            </a:xfrm>
            <a:custGeom>
              <a:rect b="b" l="l" r="r" t="t"/>
              <a:pathLst>
                <a:path extrusionOk="0" h="5195" w="4742">
                  <a:moveTo>
                    <a:pt x="1325" y="1"/>
                  </a:moveTo>
                  <a:lnTo>
                    <a:pt x="1" y="2803"/>
                  </a:lnTo>
                  <a:lnTo>
                    <a:pt x="1261" y="3144"/>
                  </a:lnTo>
                  <a:cubicBezTo>
                    <a:pt x="1981" y="3829"/>
                    <a:pt x="2701" y="4514"/>
                    <a:pt x="3421" y="5195"/>
                  </a:cubicBezTo>
                  <a:cubicBezTo>
                    <a:pt x="3860" y="4401"/>
                    <a:pt x="4303" y="3607"/>
                    <a:pt x="4742" y="2814"/>
                  </a:cubicBezTo>
                  <a:cubicBezTo>
                    <a:pt x="3604" y="1876"/>
                    <a:pt x="2462" y="938"/>
                    <a:pt x="1325" y="1"/>
                  </a:cubicBezTo>
                  <a:close/>
                </a:path>
              </a:pathLst>
            </a:custGeom>
            <a:solidFill>
              <a:srgbClr val="17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2"/>
            <p:cNvSpPr/>
            <p:nvPr/>
          </p:nvSpPr>
          <p:spPr>
            <a:xfrm>
              <a:off x="3570775" y="1745525"/>
              <a:ext cx="177725" cy="204150"/>
            </a:xfrm>
            <a:custGeom>
              <a:rect b="b" l="l" r="r" t="t"/>
              <a:pathLst>
                <a:path extrusionOk="0" h="8166" w="7109">
                  <a:moveTo>
                    <a:pt x="1999" y="0"/>
                  </a:moveTo>
                  <a:lnTo>
                    <a:pt x="345" y="1932"/>
                  </a:lnTo>
                  <a:lnTo>
                    <a:pt x="1" y="5588"/>
                  </a:lnTo>
                  <a:cubicBezTo>
                    <a:pt x="1" y="5588"/>
                    <a:pt x="2348" y="8165"/>
                    <a:pt x="4205" y="8165"/>
                  </a:cubicBezTo>
                  <a:cubicBezTo>
                    <a:pt x="4400" y="8165"/>
                    <a:pt x="4589" y="8137"/>
                    <a:pt x="4770" y="8074"/>
                  </a:cubicBezTo>
                  <a:cubicBezTo>
                    <a:pt x="6673" y="7414"/>
                    <a:pt x="7109" y="4201"/>
                    <a:pt x="7109" y="4201"/>
                  </a:cubicBezTo>
                  <a:lnTo>
                    <a:pt x="1999" y="0"/>
                  </a:lnTo>
                  <a:close/>
                </a:path>
              </a:pathLst>
            </a:custGeom>
            <a:solidFill>
              <a:srgbClr val="FECA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2"/>
            <p:cNvSpPr/>
            <p:nvPr/>
          </p:nvSpPr>
          <p:spPr>
            <a:xfrm>
              <a:off x="3579650" y="1798650"/>
              <a:ext cx="66475" cy="31875"/>
            </a:xfrm>
            <a:custGeom>
              <a:rect b="b" l="l" r="r" t="t"/>
              <a:pathLst>
                <a:path extrusionOk="0" h="1275" w="2659">
                  <a:moveTo>
                    <a:pt x="2493" y="1"/>
                  </a:moveTo>
                  <a:cubicBezTo>
                    <a:pt x="2461" y="1"/>
                    <a:pt x="2429" y="11"/>
                    <a:pt x="2403" y="32"/>
                  </a:cubicBezTo>
                  <a:cubicBezTo>
                    <a:pt x="1746" y="548"/>
                    <a:pt x="966" y="875"/>
                    <a:pt x="137" y="976"/>
                  </a:cubicBezTo>
                  <a:cubicBezTo>
                    <a:pt x="57" y="987"/>
                    <a:pt x="0" y="1061"/>
                    <a:pt x="11" y="1141"/>
                  </a:cubicBezTo>
                  <a:cubicBezTo>
                    <a:pt x="18" y="1219"/>
                    <a:pt x="81" y="1271"/>
                    <a:pt x="155" y="1271"/>
                  </a:cubicBezTo>
                  <a:lnTo>
                    <a:pt x="155" y="1275"/>
                  </a:lnTo>
                  <a:cubicBezTo>
                    <a:pt x="162" y="1275"/>
                    <a:pt x="169" y="1271"/>
                    <a:pt x="176" y="1271"/>
                  </a:cubicBezTo>
                  <a:cubicBezTo>
                    <a:pt x="1058" y="1163"/>
                    <a:pt x="1890" y="815"/>
                    <a:pt x="2585" y="263"/>
                  </a:cubicBezTo>
                  <a:cubicBezTo>
                    <a:pt x="2648" y="214"/>
                    <a:pt x="2659" y="120"/>
                    <a:pt x="2610" y="56"/>
                  </a:cubicBezTo>
                  <a:cubicBezTo>
                    <a:pt x="2579" y="20"/>
                    <a:pt x="2536" y="1"/>
                    <a:pt x="2493" y="1"/>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2"/>
            <p:cNvSpPr/>
            <p:nvPr/>
          </p:nvSpPr>
          <p:spPr>
            <a:xfrm>
              <a:off x="3493000" y="1832800"/>
              <a:ext cx="110300" cy="108550"/>
            </a:xfrm>
            <a:custGeom>
              <a:rect b="b" l="l" r="r" t="t"/>
              <a:pathLst>
                <a:path extrusionOk="0" h="4342" w="4412">
                  <a:moveTo>
                    <a:pt x="980" y="0"/>
                  </a:moveTo>
                  <a:lnTo>
                    <a:pt x="980" y="0"/>
                  </a:lnTo>
                  <a:cubicBezTo>
                    <a:pt x="0" y="2062"/>
                    <a:pt x="348" y="3913"/>
                    <a:pt x="1085" y="4267"/>
                  </a:cubicBezTo>
                  <a:cubicBezTo>
                    <a:pt x="1190" y="4317"/>
                    <a:pt x="1313" y="4342"/>
                    <a:pt x="1449" y="4342"/>
                  </a:cubicBezTo>
                  <a:cubicBezTo>
                    <a:pt x="2256" y="4342"/>
                    <a:pt x="3543" y="3479"/>
                    <a:pt x="4411" y="1848"/>
                  </a:cubicBezTo>
                  <a:lnTo>
                    <a:pt x="980" y="0"/>
                  </a:lnTo>
                  <a:close/>
                </a:path>
              </a:pathLst>
            </a:custGeom>
            <a:solidFill>
              <a:srgbClr val="17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2"/>
            <p:cNvSpPr/>
            <p:nvPr/>
          </p:nvSpPr>
          <p:spPr>
            <a:xfrm>
              <a:off x="3502475" y="1768425"/>
              <a:ext cx="139975" cy="111575"/>
            </a:xfrm>
            <a:custGeom>
              <a:rect b="b" l="l" r="r" t="t"/>
              <a:pathLst>
                <a:path extrusionOk="0" h="4463" w="5599">
                  <a:moveTo>
                    <a:pt x="601" y="1"/>
                  </a:moveTo>
                  <a:lnTo>
                    <a:pt x="0" y="2610"/>
                  </a:lnTo>
                  <a:cubicBezTo>
                    <a:pt x="201" y="2600"/>
                    <a:pt x="401" y="2586"/>
                    <a:pt x="601" y="2575"/>
                  </a:cubicBezTo>
                  <a:cubicBezTo>
                    <a:pt x="1553" y="3797"/>
                    <a:pt x="1855" y="4005"/>
                    <a:pt x="1855" y="4005"/>
                  </a:cubicBezTo>
                  <a:cubicBezTo>
                    <a:pt x="2473" y="4423"/>
                    <a:pt x="3133" y="4454"/>
                    <a:pt x="3386" y="4461"/>
                  </a:cubicBezTo>
                  <a:cubicBezTo>
                    <a:pt x="3419" y="4462"/>
                    <a:pt x="3453" y="4463"/>
                    <a:pt x="3488" y="4463"/>
                  </a:cubicBezTo>
                  <a:cubicBezTo>
                    <a:pt x="4369" y="4463"/>
                    <a:pt x="5478" y="4117"/>
                    <a:pt x="5553" y="3580"/>
                  </a:cubicBezTo>
                  <a:cubicBezTo>
                    <a:pt x="5598" y="3278"/>
                    <a:pt x="5289" y="3046"/>
                    <a:pt x="4619" y="2452"/>
                  </a:cubicBezTo>
                  <a:cubicBezTo>
                    <a:pt x="4131" y="2017"/>
                    <a:pt x="3439" y="1378"/>
                    <a:pt x="2627" y="549"/>
                  </a:cubicBezTo>
                  <a:lnTo>
                    <a:pt x="601" y="1"/>
                  </a:lnTo>
                  <a:close/>
                </a:path>
              </a:pathLst>
            </a:custGeom>
            <a:solidFill>
              <a:srgbClr val="FECA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2"/>
            <p:cNvSpPr/>
            <p:nvPr/>
          </p:nvSpPr>
          <p:spPr>
            <a:xfrm>
              <a:off x="3498700" y="1764725"/>
              <a:ext cx="147525" cy="119025"/>
            </a:xfrm>
            <a:custGeom>
              <a:rect b="b" l="l" r="r" t="t"/>
              <a:pathLst>
                <a:path extrusionOk="0" h="4761" w="5901">
                  <a:moveTo>
                    <a:pt x="753" y="0"/>
                  </a:moveTo>
                  <a:cubicBezTo>
                    <a:pt x="686" y="0"/>
                    <a:pt x="626" y="45"/>
                    <a:pt x="608" y="110"/>
                  </a:cubicBezTo>
                  <a:cubicBezTo>
                    <a:pt x="587" y="191"/>
                    <a:pt x="636" y="272"/>
                    <a:pt x="713" y="293"/>
                  </a:cubicBezTo>
                  <a:lnTo>
                    <a:pt x="2701" y="830"/>
                  </a:lnTo>
                  <a:cubicBezTo>
                    <a:pt x="3347" y="1487"/>
                    <a:pt x="4008" y="2123"/>
                    <a:pt x="4671" y="2713"/>
                  </a:cubicBezTo>
                  <a:lnTo>
                    <a:pt x="4875" y="2892"/>
                  </a:lnTo>
                  <a:cubicBezTo>
                    <a:pt x="5381" y="3334"/>
                    <a:pt x="5584" y="3524"/>
                    <a:pt x="5560" y="3707"/>
                  </a:cubicBezTo>
                  <a:cubicBezTo>
                    <a:pt x="5499" y="4129"/>
                    <a:pt x="4480" y="4463"/>
                    <a:pt x="3640" y="4463"/>
                  </a:cubicBezTo>
                  <a:cubicBezTo>
                    <a:pt x="3606" y="4463"/>
                    <a:pt x="3573" y="4463"/>
                    <a:pt x="3540" y="4462"/>
                  </a:cubicBezTo>
                  <a:cubicBezTo>
                    <a:pt x="3330" y="4455"/>
                    <a:pt x="2684" y="4434"/>
                    <a:pt x="2090" y="4030"/>
                  </a:cubicBezTo>
                  <a:cubicBezTo>
                    <a:pt x="2076" y="4019"/>
                    <a:pt x="1778" y="3801"/>
                    <a:pt x="871" y="2632"/>
                  </a:cubicBezTo>
                  <a:lnTo>
                    <a:pt x="822" y="2572"/>
                  </a:lnTo>
                  <a:lnTo>
                    <a:pt x="144" y="2611"/>
                  </a:lnTo>
                  <a:cubicBezTo>
                    <a:pt x="64" y="2614"/>
                    <a:pt x="0" y="2685"/>
                    <a:pt x="4" y="2769"/>
                  </a:cubicBezTo>
                  <a:cubicBezTo>
                    <a:pt x="11" y="2846"/>
                    <a:pt x="68" y="2906"/>
                    <a:pt x="149" y="2906"/>
                  </a:cubicBezTo>
                  <a:cubicBezTo>
                    <a:pt x="153" y="2906"/>
                    <a:pt x="158" y="2906"/>
                    <a:pt x="162" y="2906"/>
                  </a:cubicBezTo>
                  <a:lnTo>
                    <a:pt x="685" y="2878"/>
                  </a:lnTo>
                  <a:cubicBezTo>
                    <a:pt x="1584" y="4030"/>
                    <a:pt x="1890" y="4251"/>
                    <a:pt x="1921" y="4276"/>
                  </a:cubicBezTo>
                  <a:cubicBezTo>
                    <a:pt x="2585" y="4729"/>
                    <a:pt x="3298" y="4750"/>
                    <a:pt x="3533" y="4757"/>
                  </a:cubicBezTo>
                  <a:cubicBezTo>
                    <a:pt x="3565" y="4760"/>
                    <a:pt x="3600" y="4760"/>
                    <a:pt x="3635" y="4760"/>
                  </a:cubicBezTo>
                  <a:lnTo>
                    <a:pt x="3639" y="4760"/>
                  </a:lnTo>
                  <a:cubicBezTo>
                    <a:pt x="4520" y="4760"/>
                    <a:pt x="5760" y="4416"/>
                    <a:pt x="5851" y="3749"/>
                  </a:cubicBezTo>
                  <a:cubicBezTo>
                    <a:pt x="5901" y="3398"/>
                    <a:pt x="5623" y="3155"/>
                    <a:pt x="5072" y="2667"/>
                  </a:cubicBezTo>
                  <a:lnTo>
                    <a:pt x="4872" y="2488"/>
                  </a:lnTo>
                  <a:cubicBezTo>
                    <a:pt x="4201" y="1894"/>
                    <a:pt x="3533" y="1255"/>
                    <a:pt x="2887" y="591"/>
                  </a:cubicBezTo>
                  <a:lnTo>
                    <a:pt x="2856" y="563"/>
                  </a:lnTo>
                  <a:lnTo>
                    <a:pt x="791" y="5"/>
                  </a:lnTo>
                  <a:cubicBezTo>
                    <a:pt x="778" y="2"/>
                    <a:pt x="765" y="0"/>
                    <a:pt x="753" y="0"/>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32"/>
            <p:cNvSpPr/>
            <p:nvPr/>
          </p:nvSpPr>
          <p:spPr>
            <a:xfrm>
              <a:off x="2539075" y="2637650"/>
              <a:ext cx="28800" cy="148050"/>
            </a:xfrm>
            <a:custGeom>
              <a:rect b="b" l="l" r="r" t="t"/>
              <a:pathLst>
                <a:path extrusionOk="0" h="5922" w="1152">
                  <a:moveTo>
                    <a:pt x="165" y="1"/>
                  </a:moveTo>
                  <a:cubicBezTo>
                    <a:pt x="133" y="1"/>
                    <a:pt x="101" y="11"/>
                    <a:pt x="74" y="32"/>
                  </a:cubicBezTo>
                  <a:cubicBezTo>
                    <a:pt x="11" y="84"/>
                    <a:pt x="0" y="179"/>
                    <a:pt x="53" y="242"/>
                  </a:cubicBezTo>
                  <a:cubicBezTo>
                    <a:pt x="853" y="1247"/>
                    <a:pt x="762" y="5725"/>
                    <a:pt x="762" y="5770"/>
                  </a:cubicBezTo>
                  <a:cubicBezTo>
                    <a:pt x="759" y="5851"/>
                    <a:pt x="825" y="5921"/>
                    <a:pt x="906" y="5921"/>
                  </a:cubicBezTo>
                  <a:lnTo>
                    <a:pt x="910" y="5921"/>
                  </a:lnTo>
                  <a:cubicBezTo>
                    <a:pt x="990" y="5921"/>
                    <a:pt x="1057" y="5858"/>
                    <a:pt x="1057" y="5777"/>
                  </a:cubicBezTo>
                  <a:cubicBezTo>
                    <a:pt x="1064" y="5588"/>
                    <a:pt x="1152" y="1145"/>
                    <a:pt x="285" y="56"/>
                  </a:cubicBezTo>
                  <a:cubicBezTo>
                    <a:pt x="254" y="20"/>
                    <a:pt x="210" y="1"/>
                    <a:pt x="165" y="1"/>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32"/>
            <p:cNvSpPr/>
            <p:nvPr/>
          </p:nvSpPr>
          <p:spPr>
            <a:xfrm>
              <a:off x="2458375" y="2637675"/>
              <a:ext cx="29625" cy="156800"/>
            </a:xfrm>
            <a:custGeom>
              <a:rect b="b" l="l" r="r" t="t"/>
              <a:pathLst>
                <a:path extrusionOk="0" h="6272" w="1185">
                  <a:moveTo>
                    <a:pt x="171" y="0"/>
                  </a:moveTo>
                  <a:cubicBezTo>
                    <a:pt x="146" y="0"/>
                    <a:pt x="121" y="7"/>
                    <a:pt x="99" y="20"/>
                  </a:cubicBezTo>
                  <a:cubicBezTo>
                    <a:pt x="25" y="59"/>
                    <a:pt x="1" y="150"/>
                    <a:pt x="39" y="220"/>
                  </a:cubicBezTo>
                  <a:cubicBezTo>
                    <a:pt x="879" y="1748"/>
                    <a:pt x="468" y="6068"/>
                    <a:pt x="464" y="6110"/>
                  </a:cubicBezTo>
                  <a:cubicBezTo>
                    <a:pt x="454" y="6191"/>
                    <a:pt x="513" y="6264"/>
                    <a:pt x="594" y="6271"/>
                  </a:cubicBezTo>
                  <a:lnTo>
                    <a:pt x="612" y="6271"/>
                  </a:lnTo>
                  <a:cubicBezTo>
                    <a:pt x="685" y="6271"/>
                    <a:pt x="749" y="6215"/>
                    <a:pt x="759" y="6138"/>
                  </a:cubicBezTo>
                  <a:cubicBezTo>
                    <a:pt x="777" y="5959"/>
                    <a:pt x="1184" y="1685"/>
                    <a:pt x="299" y="76"/>
                  </a:cubicBezTo>
                  <a:cubicBezTo>
                    <a:pt x="273" y="29"/>
                    <a:pt x="222" y="0"/>
                    <a:pt x="171" y="0"/>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32"/>
            <p:cNvSpPr/>
            <p:nvPr/>
          </p:nvSpPr>
          <p:spPr>
            <a:xfrm>
              <a:off x="3591075" y="1840750"/>
              <a:ext cx="108000" cy="54575"/>
            </a:xfrm>
            <a:custGeom>
              <a:rect b="b" l="l" r="r" t="t"/>
              <a:pathLst>
                <a:path extrusionOk="0" h="2183" w="4320">
                  <a:moveTo>
                    <a:pt x="4153" y="0"/>
                  </a:moveTo>
                  <a:cubicBezTo>
                    <a:pt x="4108" y="0"/>
                    <a:pt x="4064" y="21"/>
                    <a:pt x="4035" y="58"/>
                  </a:cubicBezTo>
                  <a:cubicBezTo>
                    <a:pt x="3179" y="1195"/>
                    <a:pt x="1792" y="1886"/>
                    <a:pt x="373" y="1886"/>
                  </a:cubicBezTo>
                  <a:cubicBezTo>
                    <a:pt x="301" y="1886"/>
                    <a:pt x="230" y="1884"/>
                    <a:pt x="158" y="1881"/>
                  </a:cubicBezTo>
                  <a:cubicBezTo>
                    <a:pt x="156" y="1881"/>
                    <a:pt x="153" y="1881"/>
                    <a:pt x="151" y="1881"/>
                  </a:cubicBezTo>
                  <a:cubicBezTo>
                    <a:pt x="60" y="1881"/>
                    <a:pt x="7" y="1943"/>
                    <a:pt x="4" y="2021"/>
                  </a:cubicBezTo>
                  <a:cubicBezTo>
                    <a:pt x="0" y="2105"/>
                    <a:pt x="63" y="2172"/>
                    <a:pt x="144" y="2179"/>
                  </a:cubicBezTo>
                  <a:cubicBezTo>
                    <a:pt x="218" y="2179"/>
                    <a:pt x="288" y="2183"/>
                    <a:pt x="362" y="2183"/>
                  </a:cubicBezTo>
                  <a:cubicBezTo>
                    <a:pt x="1875" y="2183"/>
                    <a:pt x="3357" y="1449"/>
                    <a:pt x="4271" y="237"/>
                  </a:cubicBezTo>
                  <a:cubicBezTo>
                    <a:pt x="4320" y="174"/>
                    <a:pt x="4309" y="79"/>
                    <a:pt x="4242" y="30"/>
                  </a:cubicBezTo>
                  <a:cubicBezTo>
                    <a:pt x="4215" y="10"/>
                    <a:pt x="4184" y="0"/>
                    <a:pt x="4153" y="0"/>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32"/>
            <p:cNvSpPr/>
            <p:nvPr/>
          </p:nvSpPr>
          <p:spPr>
            <a:xfrm>
              <a:off x="3620025" y="1886000"/>
              <a:ext cx="108900" cy="44975"/>
            </a:xfrm>
            <a:custGeom>
              <a:rect b="b" l="l" r="r" t="t"/>
              <a:pathLst>
                <a:path extrusionOk="0" h="1799" w="4356">
                  <a:moveTo>
                    <a:pt x="4194" y="0"/>
                  </a:moveTo>
                  <a:cubicBezTo>
                    <a:pt x="4156" y="0"/>
                    <a:pt x="4119" y="15"/>
                    <a:pt x="4089" y="43"/>
                  </a:cubicBezTo>
                  <a:cubicBezTo>
                    <a:pt x="3165" y="969"/>
                    <a:pt x="1873" y="1503"/>
                    <a:pt x="571" y="1503"/>
                  </a:cubicBezTo>
                  <a:cubicBezTo>
                    <a:pt x="437" y="1503"/>
                    <a:pt x="303" y="1497"/>
                    <a:pt x="170" y="1486"/>
                  </a:cubicBezTo>
                  <a:cubicBezTo>
                    <a:pt x="167" y="1486"/>
                    <a:pt x="165" y="1486"/>
                    <a:pt x="163" y="1486"/>
                  </a:cubicBezTo>
                  <a:cubicBezTo>
                    <a:pt x="85" y="1486"/>
                    <a:pt x="15" y="1544"/>
                    <a:pt x="8" y="1623"/>
                  </a:cubicBezTo>
                  <a:cubicBezTo>
                    <a:pt x="1" y="1704"/>
                    <a:pt x="61" y="1774"/>
                    <a:pt x="145" y="1785"/>
                  </a:cubicBezTo>
                  <a:cubicBezTo>
                    <a:pt x="282" y="1795"/>
                    <a:pt x="419" y="1799"/>
                    <a:pt x="559" y="1799"/>
                  </a:cubicBezTo>
                  <a:cubicBezTo>
                    <a:pt x="1947" y="1799"/>
                    <a:pt x="3320" y="1237"/>
                    <a:pt x="4300" y="253"/>
                  </a:cubicBezTo>
                  <a:cubicBezTo>
                    <a:pt x="4356" y="194"/>
                    <a:pt x="4356" y="99"/>
                    <a:pt x="4300" y="43"/>
                  </a:cubicBezTo>
                  <a:cubicBezTo>
                    <a:pt x="4270" y="15"/>
                    <a:pt x="4232" y="0"/>
                    <a:pt x="4194" y="0"/>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2"/>
            <p:cNvSpPr/>
            <p:nvPr/>
          </p:nvSpPr>
          <p:spPr>
            <a:xfrm>
              <a:off x="3141800" y="2069575"/>
              <a:ext cx="141725" cy="166150"/>
            </a:xfrm>
            <a:custGeom>
              <a:rect b="b" l="l" r="r" t="t"/>
              <a:pathLst>
                <a:path extrusionOk="0" h="6646" w="5669">
                  <a:moveTo>
                    <a:pt x="5501" y="1"/>
                  </a:moveTo>
                  <a:cubicBezTo>
                    <a:pt x="5459" y="1"/>
                    <a:pt x="5417" y="19"/>
                    <a:pt x="5388" y="54"/>
                  </a:cubicBezTo>
                  <a:lnTo>
                    <a:pt x="53" y="6403"/>
                  </a:lnTo>
                  <a:cubicBezTo>
                    <a:pt x="0" y="6466"/>
                    <a:pt x="11" y="6558"/>
                    <a:pt x="71" y="6610"/>
                  </a:cubicBezTo>
                  <a:cubicBezTo>
                    <a:pt x="99" y="6635"/>
                    <a:pt x="134" y="6645"/>
                    <a:pt x="169" y="6645"/>
                  </a:cubicBezTo>
                  <a:cubicBezTo>
                    <a:pt x="211" y="6645"/>
                    <a:pt x="253" y="6628"/>
                    <a:pt x="281" y="6593"/>
                  </a:cubicBezTo>
                  <a:lnTo>
                    <a:pt x="5616" y="247"/>
                  </a:lnTo>
                  <a:cubicBezTo>
                    <a:pt x="5669" y="184"/>
                    <a:pt x="5658" y="89"/>
                    <a:pt x="5598" y="36"/>
                  </a:cubicBezTo>
                  <a:cubicBezTo>
                    <a:pt x="5570" y="12"/>
                    <a:pt x="5536" y="1"/>
                    <a:pt x="5501" y="1"/>
                  </a:cubicBezTo>
                  <a:close/>
                </a:path>
              </a:pathLst>
            </a:custGeom>
            <a:solidFill>
              <a:srgbClr val="22346F">
                <a:alpha val="235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32"/>
            <p:cNvSpPr/>
            <p:nvPr/>
          </p:nvSpPr>
          <p:spPr>
            <a:xfrm>
              <a:off x="4523628" y="1635454"/>
              <a:ext cx="519609" cy="80946"/>
            </a:xfrm>
            <a:custGeom>
              <a:rect b="b" l="l" r="r" t="t"/>
              <a:pathLst>
                <a:path extrusionOk="0" h="4724" w="30320">
                  <a:moveTo>
                    <a:pt x="8602" y="0"/>
                  </a:moveTo>
                  <a:lnTo>
                    <a:pt x="1" y="3596"/>
                  </a:lnTo>
                  <a:lnTo>
                    <a:pt x="8251" y="1482"/>
                  </a:lnTo>
                  <a:lnTo>
                    <a:pt x="10579" y="4724"/>
                  </a:lnTo>
                  <a:lnTo>
                    <a:pt x="30319" y="1798"/>
                  </a:lnTo>
                  <a:lnTo>
                    <a:pt x="11917" y="3084"/>
                  </a:lnTo>
                  <a:lnTo>
                    <a:pt x="8602" y="0"/>
                  </a:lnTo>
                  <a:close/>
                </a:path>
              </a:pathLst>
            </a:custGeom>
            <a:solidFill>
              <a:srgbClr val="17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32"/>
            <p:cNvSpPr/>
            <p:nvPr/>
          </p:nvSpPr>
          <p:spPr>
            <a:xfrm>
              <a:off x="4532127" y="1944750"/>
              <a:ext cx="556969" cy="159493"/>
            </a:xfrm>
            <a:custGeom>
              <a:rect b="b" l="l" r="r" t="t"/>
              <a:pathLst>
                <a:path extrusionOk="0" h="9308" w="32500">
                  <a:moveTo>
                    <a:pt x="0" y="1"/>
                  </a:moveTo>
                  <a:lnTo>
                    <a:pt x="7755" y="2325"/>
                  </a:lnTo>
                  <a:lnTo>
                    <a:pt x="8390" y="6870"/>
                  </a:lnTo>
                  <a:lnTo>
                    <a:pt x="32500" y="9307"/>
                  </a:lnTo>
                  <a:lnTo>
                    <a:pt x="32500" y="9307"/>
                  </a:lnTo>
                  <a:lnTo>
                    <a:pt x="9798" y="4724"/>
                  </a:lnTo>
                  <a:lnTo>
                    <a:pt x="9798" y="1005"/>
                  </a:lnTo>
                  <a:lnTo>
                    <a:pt x="0" y="1"/>
                  </a:lnTo>
                  <a:close/>
                </a:path>
              </a:pathLst>
            </a:custGeom>
            <a:solidFill>
              <a:srgbClr val="17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2"/>
            <p:cNvSpPr/>
            <p:nvPr/>
          </p:nvSpPr>
          <p:spPr>
            <a:xfrm>
              <a:off x="4333842" y="2177866"/>
              <a:ext cx="407358" cy="314153"/>
            </a:xfrm>
            <a:custGeom>
              <a:rect b="b" l="l" r="r" t="t"/>
              <a:pathLst>
                <a:path extrusionOk="0" h="18334" w="23770">
                  <a:moveTo>
                    <a:pt x="0" y="1"/>
                  </a:moveTo>
                  <a:lnTo>
                    <a:pt x="10726" y="10860"/>
                  </a:lnTo>
                  <a:lnTo>
                    <a:pt x="13476" y="9518"/>
                  </a:lnTo>
                  <a:lnTo>
                    <a:pt x="23769" y="18333"/>
                  </a:lnTo>
                  <a:lnTo>
                    <a:pt x="13967" y="7123"/>
                  </a:lnTo>
                  <a:lnTo>
                    <a:pt x="11077" y="8531"/>
                  </a:lnTo>
                  <a:lnTo>
                    <a:pt x="0" y="1"/>
                  </a:lnTo>
                  <a:close/>
                </a:path>
              </a:pathLst>
            </a:custGeom>
            <a:solidFill>
              <a:srgbClr val="17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32"/>
            <p:cNvSpPr/>
            <p:nvPr/>
          </p:nvSpPr>
          <p:spPr>
            <a:xfrm>
              <a:off x="2733350" y="1339275"/>
              <a:ext cx="416550" cy="347050"/>
            </a:xfrm>
            <a:custGeom>
              <a:rect b="b" l="l" r="r" t="t"/>
              <a:pathLst>
                <a:path extrusionOk="0" h="13882" w="16662">
                  <a:moveTo>
                    <a:pt x="7285" y="1"/>
                  </a:moveTo>
                  <a:lnTo>
                    <a:pt x="5613" y="3355"/>
                  </a:lnTo>
                  <a:lnTo>
                    <a:pt x="4788" y="4998"/>
                  </a:lnTo>
                  <a:cubicBezTo>
                    <a:pt x="4377" y="5188"/>
                    <a:pt x="3903" y="5374"/>
                    <a:pt x="3358" y="5518"/>
                  </a:cubicBezTo>
                  <a:cubicBezTo>
                    <a:pt x="2513" y="5746"/>
                    <a:pt x="1731" y="5822"/>
                    <a:pt x="1058" y="5822"/>
                  </a:cubicBezTo>
                  <a:cubicBezTo>
                    <a:pt x="665" y="5822"/>
                    <a:pt x="310" y="5796"/>
                    <a:pt x="1" y="5760"/>
                  </a:cubicBezTo>
                  <a:lnTo>
                    <a:pt x="1" y="5760"/>
                  </a:lnTo>
                  <a:cubicBezTo>
                    <a:pt x="714" y="7119"/>
                    <a:pt x="1462" y="8127"/>
                    <a:pt x="2020" y="8788"/>
                  </a:cubicBezTo>
                  <a:cubicBezTo>
                    <a:pt x="2681" y="9571"/>
                    <a:pt x="6420" y="13882"/>
                    <a:pt x="10519" y="13882"/>
                  </a:cubicBezTo>
                  <a:cubicBezTo>
                    <a:pt x="10754" y="13882"/>
                    <a:pt x="10991" y="13868"/>
                    <a:pt x="11229" y="13838"/>
                  </a:cubicBezTo>
                  <a:cubicBezTo>
                    <a:pt x="12086" y="13729"/>
                    <a:pt x="12879" y="13434"/>
                    <a:pt x="12879" y="13434"/>
                  </a:cubicBezTo>
                  <a:cubicBezTo>
                    <a:pt x="13613" y="13111"/>
                    <a:pt x="14467" y="12661"/>
                    <a:pt x="15352" y="12026"/>
                  </a:cubicBezTo>
                  <a:cubicBezTo>
                    <a:pt x="15854" y="11664"/>
                    <a:pt x="16286" y="11299"/>
                    <a:pt x="16662" y="10951"/>
                  </a:cubicBezTo>
                  <a:cubicBezTo>
                    <a:pt x="15815" y="10322"/>
                    <a:pt x="14927" y="9697"/>
                    <a:pt x="13975" y="9104"/>
                  </a:cubicBezTo>
                  <a:cubicBezTo>
                    <a:pt x="13849" y="9023"/>
                    <a:pt x="13726" y="8942"/>
                    <a:pt x="13599" y="8868"/>
                  </a:cubicBezTo>
                  <a:cubicBezTo>
                    <a:pt x="13680" y="8647"/>
                    <a:pt x="13761" y="8419"/>
                    <a:pt x="13841" y="8198"/>
                  </a:cubicBezTo>
                  <a:cubicBezTo>
                    <a:pt x="14010" y="7737"/>
                    <a:pt x="14179" y="7274"/>
                    <a:pt x="14340" y="6803"/>
                  </a:cubicBezTo>
                  <a:lnTo>
                    <a:pt x="7285" y="1"/>
                  </a:lnTo>
                  <a:close/>
                </a:path>
              </a:pathLst>
            </a:custGeom>
            <a:solidFill>
              <a:srgbClr val="FECA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32"/>
            <p:cNvSpPr/>
            <p:nvPr/>
          </p:nvSpPr>
          <p:spPr>
            <a:xfrm>
              <a:off x="2873675" y="1339275"/>
              <a:ext cx="218200" cy="204950"/>
            </a:xfrm>
            <a:custGeom>
              <a:rect b="b" l="l" r="r" t="t"/>
              <a:pathLst>
                <a:path extrusionOk="0" h="8198" w="8728">
                  <a:moveTo>
                    <a:pt x="1672" y="1"/>
                  </a:moveTo>
                  <a:lnTo>
                    <a:pt x="0" y="3355"/>
                  </a:lnTo>
                  <a:cubicBezTo>
                    <a:pt x="896" y="4661"/>
                    <a:pt x="2385" y="5946"/>
                    <a:pt x="4257" y="6909"/>
                  </a:cubicBezTo>
                  <a:cubicBezTo>
                    <a:pt x="5609" y="7597"/>
                    <a:pt x="6971" y="8029"/>
                    <a:pt x="8228" y="8198"/>
                  </a:cubicBezTo>
                  <a:cubicBezTo>
                    <a:pt x="8397" y="7737"/>
                    <a:pt x="8566" y="7274"/>
                    <a:pt x="8727" y="6803"/>
                  </a:cubicBezTo>
                  <a:lnTo>
                    <a:pt x="1672" y="1"/>
                  </a:lnTo>
                  <a:close/>
                </a:path>
              </a:pathLst>
            </a:custGeom>
            <a:solidFill>
              <a:srgbClr val="EE84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2"/>
            <p:cNvSpPr/>
            <p:nvPr/>
          </p:nvSpPr>
          <p:spPr>
            <a:xfrm>
              <a:off x="2712475" y="747750"/>
              <a:ext cx="755250" cy="555150"/>
            </a:xfrm>
            <a:custGeom>
              <a:rect b="b" l="l" r="r" t="t"/>
              <a:pathLst>
                <a:path extrusionOk="0" h="22206" w="30210">
                  <a:moveTo>
                    <a:pt x="17796" y="0"/>
                  </a:moveTo>
                  <a:cubicBezTo>
                    <a:pt x="11933" y="0"/>
                    <a:pt x="9022" y="4645"/>
                    <a:pt x="9022" y="4645"/>
                  </a:cubicBezTo>
                  <a:cubicBezTo>
                    <a:pt x="9022" y="4645"/>
                    <a:pt x="8859" y="4614"/>
                    <a:pt x="8563" y="4614"/>
                  </a:cubicBezTo>
                  <a:cubicBezTo>
                    <a:pt x="7755" y="4614"/>
                    <a:pt x="5960" y="4842"/>
                    <a:pt x="3842" y="6548"/>
                  </a:cubicBezTo>
                  <a:cubicBezTo>
                    <a:pt x="952" y="8873"/>
                    <a:pt x="0" y="11833"/>
                    <a:pt x="839" y="16631"/>
                  </a:cubicBezTo>
                  <a:cubicBezTo>
                    <a:pt x="1621" y="21073"/>
                    <a:pt x="5107" y="21236"/>
                    <a:pt x="5614" y="21236"/>
                  </a:cubicBezTo>
                  <a:cubicBezTo>
                    <a:pt x="5654" y="21236"/>
                    <a:pt x="5675" y="21235"/>
                    <a:pt x="5675" y="21235"/>
                  </a:cubicBezTo>
                  <a:cubicBezTo>
                    <a:pt x="5675" y="21235"/>
                    <a:pt x="12841" y="22206"/>
                    <a:pt x="18590" y="22206"/>
                  </a:cubicBezTo>
                  <a:cubicBezTo>
                    <a:pt x="21629" y="22206"/>
                    <a:pt x="24272" y="21934"/>
                    <a:pt x="25251" y="21105"/>
                  </a:cubicBezTo>
                  <a:cubicBezTo>
                    <a:pt x="28085" y="18710"/>
                    <a:pt x="30210" y="15008"/>
                    <a:pt x="30034" y="11342"/>
                  </a:cubicBezTo>
                  <a:cubicBezTo>
                    <a:pt x="29859" y="7675"/>
                    <a:pt x="26227" y="7289"/>
                    <a:pt x="26227" y="7289"/>
                  </a:cubicBezTo>
                  <a:cubicBezTo>
                    <a:pt x="26227" y="7289"/>
                    <a:pt x="28377" y="2176"/>
                    <a:pt x="20622" y="342"/>
                  </a:cubicBezTo>
                  <a:cubicBezTo>
                    <a:pt x="19614" y="104"/>
                    <a:pt x="18672" y="0"/>
                    <a:pt x="17796" y="0"/>
                  </a:cubicBezTo>
                  <a:close/>
                </a:path>
              </a:pathLst>
            </a:custGeom>
            <a:solidFill>
              <a:srgbClr val="17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32"/>
            <p:cNvSpPr/>
            <p:nvPr/>
          </p:nvSpPr>
          <p:spPr>
            <a:xfrm>
              <a:off x="2810525" y="1052350"/>
              <a:ext cx="497050" cy="489275"/>
            </a:xfrm>
            <a:custGeom>
              <a:rect b="b" l="l" r="r" t="t"/>
              <a:pathLst>
                <a:path extrusionOk="0" h="19571" w="19882">
                  <a:moveTo>
                    <a:pt x="15432" y="1"/>
                  </a:moveTo>
                  <a:cubicBezTo>
                    <a:pt x="14495" y="478"/>
                    <a:pt x="12809" y="1167"/>
                    <a:pt x="10639" y="1167"/>
                  </a:cubicBezTo>
                  <a:cubicBezTo>
                    <a:pt x="9497" y="1167"/>
                    <a:pt x="8524" y="988"/>
                    <a:pt x="7776" y="773"/>
                  </a:cubicBezTo>
                  <a:cubicBezTo>
                    <a:pt x="7766" y="1212"/>
                    <a:pt x="7671" y="1971"/>
                    <a:pt x="7218" y="2754"/>
                  </a:cubicBezTo>
                  <a:cubicBezTo>
                    <a:pt x="6365" y="4240"/>
                    <a:pt x="4868" y="4714"/>
                    <a:pt x="4500" y="4809"/>
                  </a:cubicBezTo>
                  <a:cubicBezTo>
                    <a:pt x="4500" y="4809"/>
                    <a:pt x="3214" y="3476"/>
                    <a:pt x="2243" y="3476"/>
                  </a:cubicBezTo>
                  <a:cubicBezTo>
                    <a:pt x="2184" y="3476"/>
                    <a:pt x="2126" y="3481"/>
                    <a:pt x="2069" y="3492"/>
                  </a:cubicBezTo>
                  <a:cubicBezTo>
                    <a:pt x="977" y="3692"/>
                    <a:pt x="1" y="6080"/>
                    <a:pt x="651" y="7801"/>
                  </a:cubicBezTo>
                  <a:cubicBezTo>
                    <a:pt x="1055" y="8875"/>
                    <a:pt x="2062" y="9620"/>
                    <a:pt x="2751" y="10126"/>
                  </a:cubicBezTo>
                  <a:cubicBezTo>
                    <a:pt x="3250" y="10491"/>
                    <a:pt x="3706" y="10740"/>
                    <a:pt x="4026" y="10898"/>
                  </a:cubicBezTo>
                  <a:cubicBezTo>
                    <a:pt x="4026" y="10898"/>
                    <a:pt x="4503" y="13118"/>
                    <a:pt x="6624" y="16391"/>
                  </a:cubicBezTo>
                  <a:cubicBezTo>
                    <a:pt x="7939" y="18428"/>
                    <a:pt x="9643" y="19570"/>
                    <a:pt x="11517" y="19570"/>
                  </a:cubicBezTo>
                  <a:cubicBezTo>
                    <a:pt x="12657" y="19570"/>
                    <a:pt x="13861" y="19147"/>
                    <a:pt x="15078" y="18245"/>
                  </a:cubicBezTo>
                  <a:cubicBezTo>
                    <a:pt x="15977" y="17567"/>
                    <a:pt x="16700" y="16749"/>
                    <a:pt x="17283" y="15832"/>
                  </a:cubicBezTo>
                  <a:cubicBezTo>
                    <a:pt x="18080" y="14575"/>
                    <a:pt x="18590" y="13163"/>
                    <a:pt x="18934" y="11741"/>
                  </a:cubicBezTo>
                  <a:cubicBezTo>
                    <a:pt x="19397" y="9841"/>
                    <a:pt x="19562" y="7955"/>
                    <a:pt x="19682" y="6459"/>
                  </a:cubicBezTo>
                  <a:cubicBezTo>
                    <a:pt x="19882" y="3895"/>
                    <a:pt x="19717" y="1725"/>
                    <a:pt x="19503" y="180"/>
                  </a:cubicBezTo>
                  <a:cubicBezTo>
                    <a:pt x="19503" y="394"/>
                    <a:pt x="19478" y="1570"/>
                    <a:pt x="18804" y="1960"/>
                  </a:cubicBezTo>
                  <a:cubicBezTo>
                    <a:pt x="18640" y="2054"/>
                    <a:pt x="18441" y="2102"/>
                    <a:pt x="18220" y="2102"/>
                  </a:cubicBezTo>
                  <a:cubicBezTo>
                    <a:pt x="17382" y="2102"/>
                    <a:pt x="16221" y="1420"/>
                    <a:pt x="15432" y="1"/>
                  </a:cubicBezTo>
                  <a:close/>
                </a:path>
              </a:pathLst>
            </a:custGeom>
            <a:solidFill>
              <a:srgbClr val="FECA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32"/>
            <p:cNvSpPr/>
            <p:nvPr/>
          </p:nvSpPr>
          <p:spPr>
            <a:xfrm>
              <a:off x="3174625" y="1264350"/>
              <a:ext cx="177750" cy="149975"/>
            </a:xfrm>
            <a:custGeom>
              <a:rect b="b" l="l" r="r" t="t"/>
              <a:pathLst>
                <a:path extrusionOk="0" h="5999" w="7110">
                  <a:moveTo>
                    <a:pt x="6103" y="1"/>
                  </a:moveTo>
                  <a:cubicBezTo>
                    <a:pt x="5498" y="1"/>
                    <a:pt x="4717" y="673"/>
                    <a:pt x="4717" y="673"/>
                  </a:cubicBezTo>
                  <a:cubicBezTo>
                    <a:pt x="4717" y="673"/>
                    <a:pt x="0" y="5998"/>
                    <a:pt x="2897" y="5998"/>
                  </a:cubicBezTo>
                  <a:cubicBezTo>
                    <a:pt x="2986" y="5998"/>
                    <a:pt x="3083" y="5993"/>
                    <a:pt x="3186" y="5983"/>
                  </a:cubicBezTo>
                  <a:cubicBezTo>
                    <a:pt x="6667" y="5635"/>
                    <a:pt x="7109" y="936"/>
                    <a:pt x="6582" y="230"/>
                  </a:cubicBezTo>
                  <a:cubicBezTo>
                    <a:pt x="6458" y="64"/>
                    <a:pt x="6289" y="1"/>
                    <a:pt x="6103" y="1"/>
                  </a:cubicBezTo>
                  <a:close/>
                </a:path>
              </a:pathLst>
            </a:custGeom>
            <a:solidFill>
              <a:srgbClr val="FECA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2"/>
            <p:cNvSpPr/>
            <p:nvPr/>
          </p:nvSpPr>
          <p:spPr>
            <a:xfrm>
              <a:off x="3124775" y="1257600"/>
              <a:ext cx="54375" cy="129650"/>
            </a:xfrm>
            <a:custGeom>
              <a:rect b="b" l="l" r="r" t="t"/>
              <a:pathLst>
                <a:path extrusionOk="0" h="5186" w="2175">
                  <a:moveTo>
                    <a:pt x="2017" y="0"/>
                  </a:moveTo>
                  <a:cubicBezTo>
                    <a:pt x="1947" y="0"/>
                    <a:pt x="1881" y="51"/>
                    <a:pt x="1869" y="124"/>
                  </a:cubicBezTo>
                  <a:cubicBezTo>
                    <a:pt x="1774" y="711"/>
                    <a:pt x="1693" y="1308"/>
                    <a:pt x="1630" y="1902"/>
                  </a:cubicBezTo>
                  <a:cubicBezTo>
                    <a:pt x="1570" y="2432"/>
                    <a:pt x="1535" y="2885"/>
                    <a:pt x="1503" y="3271"/>
                  </a:cubicBezTo>
                  <a:cubicBezTo>
                    <a:pt x="1426" y="4212"/>
                    <a:pt x="1380" y="4781"/>
                    <a:pt x="1149" y="4873"/>
                  </a:cubicBezTo>
                  <a:cubicBezTo>
                    <a:pt x="1123" y="4882"/>
                    <a:pt x="1095" y="4887"/>
                    <a:pt x="1064" y="4887"/>
                  </a:cubicBezTo>
                  <a:cubicBezTo>
                    <a:pt x="881" y="4887"/>
                    <a:pt x="603" y="4720"/>
                    <a:pt x="267" y="4402"/>
                  </a:cubicBezTo>
                  <a:cubicBezTo>
                    <a:pt x="239" y="4375"/>
                    <a:pt x="202" y="4362"/>
                    <a:pt x="166" y="4362"/>
                  </a:cubicBezTo>
                  <a:cubicBezTo>
                    <a:pt x="126" y="4362"/>
                    <a:pt x="86" y="4378"/>
                    <a:pt x="56" y="4409"/>
                  </a:cubicBezTo>
                  <a:cubicBezTo>
                    <a:pt x="0" y="4469"/>
                    <a:pt x="0" y="4560"/>
                    <a:pt x="63" y="4616"/>
                  </a:cubicBezTo>
                  <a:cubicBezTo>
                    <a:pt x="464" y="4999"/>
                    <a:pt x="790" y="5185"/>
                    <a:pt x="1061" y="5185"/>
                  </a:cubicBezTo>
                  <a:lnTo>
                    <a:pt x="1064" y="5185"/>
                  </a:lnTo>
                  <a:cubicBezTo>
                    <a:pt x="1131" y="5185"/>
                    <a:pt x="1198" y="5171"/>
                    <a:pt x="1257" y="5147"/>
                  </a:cubicBezTo>
                  <a:cubicBezTo>
                    <a:pt x="1661" y="4989"/>
                    <a:pt x="1707" y="4423"/>
                    <a:pt x="1798" y="3292"/>
                  </a:cubicBezTo>
                  <a:cubicBezTo>
                    <a:pt x="1830" y="2913"/>
                    <a:pt x="1869" y="2460"/>
                    <a:pt x="1925" y="1937"/>
                  </a:cubicBezTo>
                  <a:cubicBezTo>
                    <a:pt x="1988" y="1347"/>
                    <a:pt x="2069" y="753"/>
                    <a:pt x="2160" y="170"/>
                  </a:cubicBezTo>
                  <a:cubicBezTo>
                    <a:pt x="2174" y="89"/>
                    <a:pt x="2118" y="16"/>
                    <a:pt x="2037" y="2"/>
                  </a:cubicBezTo>
                  <a:cubicBezTo>
                    <a:pt x="2030" y="1"/>
                    <a:pt x="2024" y="0"/>
                    <a:pt x="2017" y="0"/>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32"/>
            <p:cNvSpPr/>
            <p:nvPr/>
          </p:nvSpPr>
          <p:spPr>
            <a:xfrm>
              <a:off x="3015375" y="1378975"/>
              <a:ext cx="102475" cy="67625"/>
            </a:xfrm>
            <a:custGeom>
              <a:rect b="b" l="l" r="r" t="t"/>
              <a:pathLst>
                <a:path extrusionOk="0" h="2705" w="4099">
                  <a:moveTo>
                    <a:pt x="780" y="0"/>
                  </a:moveTo>
                  <a:lnTo>
                    <a:pt x="780" y="0"/>
                  </a:lnTo>
                  <a:cubicBezTo>
                    <a:pt x="780" y="0"/>
                    <a:pt x="0" y="1612"/>
                    <a:pt x="1215" y="2392"/>
                  </a:cubicBezTo>
                  <a:cubicBezTo>
                    <a:pt x="1577" y="2623"/>
                    <a:pt x="1978" y="2704"/>
                    <a:pt x="2363" y="2704"/>
                  </a:cubicBezTo>
                  <a:cubicBezTo>
                    <a:pt x="3276" y="2704"/>
                    <a:pt x="4099" y="2248"/>
                    <a:pt x="4099" y="2248"/>
                  </a:cubicBezTo>
                  <a:lnTo>
                    <a:pt x="7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32"/>
            <p:cNvSpPr/>
            <p:nvPr/>
          </p:nvSpPr>
          <p:spPr>
            <a:xfrm>
              <a:off x="3073750" y="1136300"/>
              <a:ext cx="65450" cy="66825"/>
            </a:xfrm>
            <a:custGeom>
              <a:rect b="b" l="l" r="r" t="t"/>
              <a:pathLst>
                <a:path extrusionOk="0" h="2673" w="2618">
                  <a:moveTo>
                    <a:pt x="328" y="1"/>
                  </a:moveTo>
                  <a:cubicBezTo>
                    <a:pt x="256" y="1"/>
                    <a:pt x="184" y="27"/>
                    <a:pt x="127" y="81"/>
                  </a:cubicBezTo>
                  <a:cubicBezTo>
                    <a:pt x="8" y="193"/>
                    <a:pt x="1" y="379"/>
                    <a:pt x="113" y="499"/>
                  </a:cubicBezTo>
                  <a:lnTo>
                    <a:pt x="2073" y="2581"/>
                  </a:lnTo>
                  <a:cubicBezTo>
                    <a:pt x="2129" y="2641"/>
                    <a:pt x="2210" y="2673"/>
                    <a:pt x="2287" y="2673"/>
                  </a:cubicBezTo>
                  <a:cubicBezTo>
                    <a:pt x="2361" y="2673"/>
                    <a:pt x="2434" y="2648"/>
                    <a:pt x="2491" y="2592"/>
                  </a:cubicBezTo>
                  <a:cubicBezTo>
                    <a:pt x="2610" y="2479"/>
                    <a:pt x="2617" y="2293"/>
                    <a:pt x="2505" y="2174"/>
                  </a:cubicBezTo>
                  <a:lnTo>
                    <a:pt x="545" y="95"/>
                  </a:lnTo>
                  <a:cubicBezTo>
                    <a:pt x="486" y="32"/>
                    <a:pt x="407" y="1"/>
                    <a:pt x="328" y="1"/>
                  </a:cubicBezTo>
                  <a:close/>
                </a:path>
              </a:pathLst>
            </a:custGeom>
            <a:solidFill>
              <a:srgbClr val="2234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2"/>
            <p:cNvSpPr/>
            <p:nvPr/>
          </p:nvSpPr>
          <p:spPr>
            <a:xfrm>
              <a:off x="3227325" y="1208175"/>
              <a:ext cx="80700" cy="20150"/>
            </a:xfrm>
            <a:custGeom>
              <a:rect b="b" l="l" r="r" t="t"/>
              <a:pathLst>
                <a:path extrusionOk="0" h="806" w="3228">
                  <a:moveTo>
                    <a:pt x="2921" y="0"/>
                  </a:moveTo>
                  <a:cubicBezTo>
                    <a:pt x="2912" y="0"/>
                    <a:pt x="2903" y="1"/>
                    <a:pt x="2894" y="1"/>
                  </a:cubicBezTo>
                  <a:lnTo>
                    <a:pt x="285" y="212"/>
                  </a:lnTo>
                  <a:cubicBezTo>
                    <a:pt x="123" y="226"/>
                    <a:pt x="0" y="370"/>
                    <a:pt x="14" y="532"/>
                  </a:cubicBezTo>
                  <a:cubicBezTo>
                    <a:pt x="25" y="690"/>
                    <a:pt x="155" y="806"/>
                    <a:pt x="309" y="806"/>
                  </a:cubicBezTo>
                  <a:lnTo>
                    <a:pt x="334" y="806"/>
                  </a:lnTo>
                  <a:lnTo>
                    <a:pt x="2943" y="595"/>
                  </a:lnTo>
                  <a:cubicBezTo>
                    <a:pt x="3105" y="581"/>
                    <a:pt x="3228" y="437"/>
                    <a:pt x="3214" y="275"/>
                  </a:cubicBezTo>
                  <a:cubicBezTo>
                    <a:pt x="3200" y="119"/>
                    <a:pt x="3080" y="0"/>
                    <a:pt x="2921" y="0"/>
                  </a:cubicBezTo>
                  <a:close/>
                </a:path>
              </a:pathLst>
            </a:custGeom>
            <a:solidFill>
              <a:srgbClr val="2234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2"/>
            <p:cNvSpPr/>
            <p:nvPr/>
          </p:nvSpPr>
          <p:spPr>
            <a:xfrm>
              <a:off x="3089725" y="1215675"/>
              <a:ext cx="26200" cy="30625"/>
            </a:xfrm>
            <a:custGeom>
              <a:rect b="b" l="l" r="r" t="t"/>
              <a:pathLst>
                <a:path extrusionOk="0" h="1225" w="1048">
                  <a:moveTo>
                    <a:pt x="552" y="1"/>
                  </a:moveTo>
                  <a:cubicBezTo>
                    <a:pt x="306" y="1"/>
                    <a:pt x="83" y="237"/>
                    <a:pt x="43" y="555"/>
                  </a:cubicBezTo>
                  <a:cubicBezTo>
                    <a:pt x="1" y="888"/>
                    <a:pt x="184" y="1187"/>
                    <a:pt x="450" y="1222"/>
                  </a:cubicBezTo>
                  <a:cubicBezTo>
                    <a:pt x="466" y="1224"/>
                    <a:pt x="481" y="1225"/>
                    <a:pt x="497" y="1225"/>
                  </a:cubicBezTo>
                  <a:cubicBezTo>
                    <a:pt x="746" y="1225"/>
                    <a:pt x="969" y="988"/>
                    <a:pt x="1009" y="674"/>
                  </a:cubicBezTo>
                  <a:cubicBezTo>
                    <a:pt x="1047" y="337"/>
                    <a:pt x="865" y="38"/>
                    <a:pt x="598" y="3"/>
                  </a:cubicBezTo>
                  <a:cubicBezTo>
                    <a:pt x="583" y="2"/>
                    <a:pt x="567" y="1"/>
                    <a:pt x="552" y="1"/>
                  </a:cubicBezTo>
                  <a:close/>
                </a:path>
              </a:pathLst>
            </a:custGeom>
            <a:solidFill>
              <a:srgbClr val="17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2"/>
            <p:cNvSpPr/>
            <p:nvPr/>
          </p:nvSpPr>
          <p:spPr>
            <a:xfrm>
              <a:off x="3230750" y="1264150"/>
              <a:ext cx="26175" cy="30625"/>
            </a:xfrm>
            <a:custGeom>
              <a:rect b="b" l="l" r="r" t="t"/>
              <a:pathLst>
                <a:path extrusionOk="0" h="1225" w="1047">
                  <a:moveTo>
                    <a:pt x="551" y="0"/>
                  </a:moveTo>
                  <a:cubicBezTo>
                    <a:pt x="305" y="0"/>
                    <a:pt x="82" y="237"/>
                    <a:pt x="42" y="554"/>
                  </a:cubicBezTo>
                  <a:cubicBezTo>
                    <a:pt x="0" y="888"/>
                    <a:pt x="183" y="1186"/>
                    <a:pt x="450" y="1222"/>
                  </a:cubicBezTo>
                  <a:cubicBezTo>
                    <a:pt x="465" y="1223"/>
                    <a:pt x="481" y="1224"/>
                    <a:pt x="496" y="1224"/>
                  </a:cubicBezTo>
                  <a:cubicBezTo>
                    <a:pt x="745" y="1224"/>
                    <a:pt x="968" y="988"/>
                    <a:pt x="1008" y="674"/>
                  </a:cubicBezTo>
                  <a:cubicBezTo>
                    <a:pt x="1047" y="337"/>
                    <a:pt x="864" y="38"/>
                    <a:pt x="597" y="3"/>
                  </a:cubicBezTo>
                  <a:cubicBezTo>
                    <a:pt x="582" y="1"/>
                    <a:pt x="567" y="0"/>
                    <a:pt x="551" y="0"/>
                  </a:cubicBezTo>
                  <a:close/>
                </a:path>
              </a:pathLst>
            </a:custGeom>
            <a:solidFill>
              <a:srgbClr val="17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2"/>
            <p:cNvSpPr/>
            <p:nvPr/>
          </p:nvSpPr>
          <p:spPr>
            <a:xfrm>
              <a:off x="2951100" y="1224850"/>
              <a:ext cx="116875" cy="110700"/>
            </a:xfrm>
            <a:custGeom>
              <a:rect b="b" l="l" r="r" t="t"/>
              <a:pathLst>
                <a:path extrusionOk="0" h="4428" w="4675">
                  <a:moveTo>
                    <a:pt x="2329" y="1"/>
                  </a:moveTo>
                  <a:cubicBezTo>
                    <a:pt x="1174" y="1"/>
                    <a:pt x="196" y="876"/>
                    <a:pt x="102" y="2032"/>
                  </a:cubicBezTo>
                  <a:cubicBezTo>
                    <a:pt x="1" y="3250"/>
                    <a:pt x="924" y="4318"/>
                    <a:pt x="2157" y="4420"/>
                  </a:cubicBezTo>
                  <a:cubicBezTo>
                    <a:pt x="2220" y="4425"/>
                    <a:pt x="2284" y="4427"/>
                    <a:pt x="2346" y="4427"/>
                  </a:cubicBezTo>
                  <a:cubicBezTo>
                    <a:pt x="3502" y="4427"/>
                    <a:pt x="4480" y="3553"/>
                    <a:pt x="4573" y="2397"/>
                  </a:cubicBezTo>
                  <a:cubicBezTo>
                    <a:pt x="4675" y="1178"/>
                    <a:pt x="3751" y="107"/>
                    <a:pt x="2519" y="9"/>
                  </a:cubicBezTo>
                  <a:cubicBezTo>
                    <a:pt x="2455" y="3"/>
                    <a:pt x="2392" y="1"/>
                    <a:pt x="2329" y="1"/>
                  </a:cubicBezTo>
                  <a:close/>
                </a:path>
              </a:pathLst>
            </a:custGeom>
            <a:solidFill>
              <a:srgbClr val="FBB8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2"/>
            <p:cNvSpPr/>
            <p:nvPr/>
          </p:nvSpPr>
          <p:spPr>
            <a:xfrm>
              <a:off x="3203700" y="1341175"/>
              <a:ext cx="80175" cy="107075"/>
            </a:xfrm>
            <a:custGeom>
              <a:rect b="b" l="l" r="r" t="t"/>
              <a:pathLst>
                <a:path extrusionOk="0" h="4283" w="3207">
                  <a:moveTo>
                    <a:pt x="2314" y="1"/>
                  </a:moveTo>
                  <a:cubicBezTo>
                    <a:pt x="1161" y="1"/>
                    <a:pt x="188" y="880"/>
                    <a:pt x="85" y="2025"/>
                  </a:cubicBezTo>
                  <a:cubicBezTo>
                    <a:pt x="0" y="3047"/>
                    <a:pt x="633" y="3949"/>
                    <a:pt x="1556" y="4283"/>
                  </a:cubicBezTo>
                  <a:cubicBezTo>
                    <a:pt x="2353" y="3022"/>
                    <a:pt x="2863" y="1610"/>
                    <a:pt x="3207" y="188"/>
                  </a:cubicBezTo>
                  <a:cubicBezTo>
                    <a:pt x="2993" y="93"/>
                    <a:pt x="2757" y="34"/>
                    <a:pt x="2508" y="9"/>
                  </a:cubicBezTo>
                  <a:cubicBezTo>
                    <a:pt x="2443" y="3"/>
                    <a:pt x="2378" y="1"/>
                    <a:pt x="2314" y="1"/>
                  </a:cubicBezTo>
                  <a:close/>
                </a:path>
              </a:pathLst>
            </a:custGeom>
            <a:solidFill>
              <a:srgbClr val="FBB8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32"/>
            <p:cNvSpPr/>
            <p:nvPr/>
          </p:nvSpPr>
          <p:spPr>
            <a:xfrm>
              <a:off x="2864350" y="1162175"/>
              <a:ext cx="55075" cy="104775"/>
            </a:xfrm>
            <a:custGeom>
              <a:rect b="b" l="l" r="r" t="t"/>
              <a:pathLst>
                <a:path extrusionOk="0" h="4191" w="2203">
                  <a:moveTo>
                    <a:pt x="169" y="0"/>
                  </a:moveTo>
                  <a:cubicBezTo>
                    <a:pt x="122" y="0"/>
                    <a:pt x="75" y="24"/>
                    <a:pt x="46" y="68"/>
                  </a:cubicBezTo>
                  <a:cubicBezTo>
                    <a:pt x="1" y="138"/>
                    <a:pt x="18" y="229"/>
                    <a:pt x="89" y="275"/>
                  </a:cubicBezTo>
                  <a:cubicBezTo>
                    <a:pt x="1269" y="1058"/>
                    <a:pt x="1887" y="2628"/>
                    <a:pt x="1550" y="4008"/>
                  </a:cubicBezTo>
                  <a:cubicBezTo>
                    <a:pt x="1532" y="4089"/>
                    <a:pt x="1578" y="4170"/>
                    <a:pt x="1658" y="4187"/>
                  </a:cubicBezTo>
                  <a:cubicBezTo>
                    <a:pt x="1669" y="4191"/>
                    <a:pt x="1683" y="4191"/>
                    <a:pt x="1694" y="4191"/>
                  </a:cubicBezTo>
                  <a:cubicBezTo>
                    <a:pt x="1760" y="4191"/>
                    <a:pt x="1820" y="4145"/>
                    <a:pt x="1838" y="4078"/>
                  </a:cubicBezTo>
                  <a:cubicBezTo>
                    <a:pt x="2203" y="2582"/>
                    <a:pt x="1535" y="879"/>
                    <a:pt x="250" y="26"/>
                  </a:cubicBezTo>
                  <a:cubicBezTo>
                    <a:pt x="225" y="9"/>
                    <a:pt x="197" y="0"/>
                    <a:pt x="169" y="0"/>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32"/>
            <p:cNvSpPr/>
            <p:nvPr/>
          </p:nvSpPr>
          <p:spPr>
            <a:xfrm>
              <a:off x="2778150" y="2017425"/>
              <a:ext cx="316900" cy="108375"/>
            </a:xfrm>
            <a:custGeom>
              <a:rect b="b" l="l" r="r" t="t"/>
              <a:pathLst>
                <a:path extrusionOk="0" h="4335" w="12676">
                  <a:moveTo>
                    <a:pt x="6820" y="1"/>
                  </a:moveTo>
                  <a:cubicBezTo>
                    <a:pt x="6820" y="1"/>
                    <a:pt x="0" y="4018"/>
                    <a:pt x="6343" y="4321"/>
                  </a:cubicBezTo>
                  <a:cubicBezTo>
                    <a:pt x="6541" y="4330"/>
                    <a:pt x="6734" y="4334"/>
                    <a:pt x="6920" y="4334"/>
                  </a:cubicBezTo>
                  <a:cubicBezTo>
                    <a:pt x="12676" y="4334"/>
                    <a:pt x="12478" y="1"/>
                    <a:pt x="12478" y="1"/>
                  </a:cubicBezTo>
                  <a:close/>
                </a:path>
              </a:pathLst>
            </a:custGeom>
            <a:solidFill>
              <a:srgbClr val="BF88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32"/>
            <p:cNvSpPr/>
            <p:nvPr/>
          </p:nvSpPr>
          <p:spPr>
            <a:xfrm>
              <a:off x="2659600" y="1907425"/>
              <a:ext cx="558700" cy="229175"/>
            </a:xfrm>
            <a:custGeom>
              <a:rect b="b" l="l" r="r" t="t"/>
              <a:pathLst>
                <a:path extrusionOk="0" h="9167" w="22348">
                  <a:moveTo>
                    <a:pt x="5785" y="0"/>
                  </a:moveTo>
                  <a:lnTo>
                    <a:pt x="1799" y="1651"/>
                  </a:lnTo>
                  <a:lnTo>
                    <a:pt x="1" y="6585"/>
                  </a:lnTo>
                  <a:lnTo>
                    <a:pt x="2954" y="9167"/>
                  </a:lnTo>
                  <a:cubicBezTo>
                    <a:pt x="2954" y="9167"/>
                    <a:pt x="3773" y="9089"/>
                    <a:pt x="8321" y="8559"/>
                  </a:cubicBezTo>
                  <a:cubicBezTo>
                    <a:pt x="12865" y="8032"/>
                    <a:pt x="13852" y="4576"/>
                    <a:pt x="13852" y="4576"/>
                  </a:cubicBezTo>
                  <a:cubicBezTo>
                    <a:pt x="13852" y="4576"/>
                    <a:pt x="22277" y="4295"/>
                    <a:pt x="22312" y="3519"/>
                  </a:cubicBezTo>
                  <a:cubicBezTo>
                    <a:pt x="22347" y="2743"/>
                    <a:pt x="15580" y="1651"/>
                    <a:pt x="14523" y="1511"/>
                  </a:cubicBezTo>
                  <a:cubicBezTo>
                    <a:pt x="13466" y="1370"/>
                    <a:pt x="5785" y="4"/>
                    <a:pt x="5785" y="4"/>
                  </a:cubicBezTo>
                  <a:lnTo>
                    <a:pt x="5785" y="0"/>
                  </a:lnTo>
                  <a:close/>
                </a:path>
              </a:pathLst>
            </a:custGeom>
            <a:solidFill>
              <a:srgbClr val="BF88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2"/>
            <p:cNvSpPr/>
            <p:nvPr/>
          </p:nvSpPr>
          <p:spPr>
            <a:xfrm>
              <a:off x="2733450" y="2036825"/>
              <a:ext cx="247350" cy="106825"/>
            </a:xfrm>
            <a:custGeom>
              <a:rect b="b" l="l" r="r" t="t"/>
              <a:pathLst>
                <a:path extrusionOk="0" h="4273" w="9894">
                  <a:moveTo>
                    <a:pt x="3017" y="1"/>
                  </a:moveTo>
                  <a:lnTo>
                    <a:pt x="0" y="3991"/>
                  </a:lnTo>
                  <a:cubicBezTo>
                    <a:pt x="756" y="4189"/>
                    <a:pt x="1614" y="4272"/>
                    <a:pt x="2494" y="4272"/>
                  </a:cubicBezTo>
                  <a:cubicBezTo>
                    <a:pt x="5303" y="4272"/>
                    <a:pt x="8341" y="3422"/>
                    <a:pt x="9012" y="2751"/>
                  </a:cubicBezTo>
                  <a:cubicBezTo>
                    <a:pt x="9894" y="1869"/>
                    <a:pt x="7446" y="1571"/>
                    <a:pt x="5858" y="1269"/>
                  </a:cubicBezTo>
                  <a:cubicBezTo>
                    <a:pt x="4271" y="970"/>
                    <a:pt x="3017" y="1"/>
                    <a:pt x="3017" y="1"/>
                  </a:cubicBezTo>
                  <a:close/>
                </a:path>
              </a:pathLst>
            </a:custGeom>
            <a:solidFill>
              <a:srgbClr val="BF88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2"/>
            <p:cNvSpPr/>
            <p:nvPr/>
          </p:nvSpPr>
          <p:spPr>
            <a:xfrm>
              <a:off x="2729400" y="2033075"/>
              <a:ext cx="238750" cy="114225"/>
            </a:xfrm>
            <a:custGeom>
              <a:rect b="b" l="l" r="r" t="t"/>
              <a:pathLst>
                <a:path extrusionOk="0" h="4569" w="9550">
                  <a:moveTo>
                    <a:pt x="3177" y="1"/>
                  </a:moveTo>
                  <a:cubicBezTo>
                    <a:pt x="3133" y="1"/>
                    <a:pt x="3089" y="21"/>
                    <a:pt x="3060" y="60"/>
                  </a:cubicBezTo>
                  <a:cubicBezTo>
                    <a:pt x="3011" y="123"/>
                    <a:pt x="3021" y="218"/>
                    <a:pt x="3088" y="267"/>
                  </a:cubicBezTo>
                  <a:cubicBezTo>
                    <a:pt x="3141" y="309"/>
                    <a:pt x="4391" y="1261"/>
                    <a:pt x="5992" y="1566"/>
                  </a:cubicBezTo>
                  <a:cubicBezTo>
                    <a:pt x="6175" y="1601"/>
                    <a:pt x="6372" y="1633"/>
                    <a:pt x="6572" y="1672"/>
                  </a:cubicBezTo>
                  <a:cubicBezTo>
                    <a:pt x="7573" y="1847"/>
                    <a:pt x="9083" y="2118"/>
                    <a:pt x="9206" y="2507"/>
                  </a:cubicBezTo>
                  <a:cubicBezTo>
                    <a:pt x="9230" y="2585"/>
                    <a:pt x="9185" y="2680"/>
                    <a:pt x="9069" y="2795"/>
                  </a:cubicBezTo>
                  <a:cubicBezTo>
                    <a:pt x="8469" y="3396"/>
                    <a:pt x="5449" y="4274"/>
                    <a:pt x="2639" y="4274"/>
                  </a:cubicBezTo>
                  <a:cubicBezTo>
                    <a:pt x="1782" y="4274"/>
                    <a:pt x="944" y="4193"/>
                    <a:pt x="201" y="3997"/>
                  </a:cubicBezTo>
                  <a:cubicBezTo>
                    <a:pt x="188" y="3993"/>
                    <a:pt x="175" y="3991"/>
                    <a:pt x="162" y="3991"/>
                  </a:cubicBezTo>
                  <a:cubicBezTo>
                    <a:pt x="95" y="3991"/>
                    <a:pt x="36" y="4034"/>
                    <a:pt x="19" y="4102"/>
                  </a:cubicBezTo>
                  <a:cubicBezTo>
                    <a:pt x="1" y="4179"/>
                    <a:pt x="47" y="4263"/>
                    <a:pt x="127" y="4285"/>
                  </a:cubicBezTo>
                  <a:cubicBezTo>
                    <a:pt x="893" y="4485"/>
                    <a:pt x="1760" y="4569"/>
                    <a:pt x="2652" y="4569"/>
                  </a:cubicBezTo>
                  <a:cubicBezTo>
                    <a:pt x="5504" y="4569"/>
                    <a:pt x="8584" y="3698"/>
                    <a:pt x="9279" y="3003"/>
                  </a:cubicBezTo>
                  <a:cubicBezTo>
                    <a:pt x="9480" y="2806"/>
                    <a:pt x="9550" y="2609"/>
                    <a:pt x="9490" y="2420"/>
                  </a:cubicBezTo>
                  <a:cubicBezTo>
                    <a:pt x="9325" y="1896"/>
                    <a:pt x="8198" y="1658"/>
                    <a:pt x="6624" y="1377"/>
                  </a:cubicBezTo>
                  <a:cubicBezTo>
                    <a:pt x="6424" y="1342"/>
                    <a:pt x="6231" y="1306"/>
                    <a:pt x="6048" y="1275"/>
                  </a:cubicBezTo>
                  <a:cubicBezTo>
                    <a:pt x="4517" y="983"/>
                    <a:pt x="3281" y="42"/>
                    <a:pt x="3267" y="32"/>
                  </a:cubicBezTo>
                  <a:cubicBezTo>
                    <a:pt x="3241" y="11"/>
                    <a:pt x="3209" y="1"/>
                    <a:pt x="3177" y="1"/>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2"/>
            <p:cNvSpPr/>
            <p:nvPr/>
          </p:nvSpPr>
          <p:spPr>
            <a:xfrm>
              <a:off x="2963650" y="2021825"/>
              <a:ext cx="106100" cy="83775"/>
            </a:xfrm>
            <a:custGeom>
              <a:rect b="b" l="l" r="r" t="t"/>
              <a:pathLst>
                <a:path extrusionOk="0" h="3351" w="4244">
                  <a:moveTo>
                    <a:pt x="4243" y="0"/>
                  </a:moveTo>
                  <a:lnTo>
                    <a:pt x="1" y="3351"/>
                  </a:lnTo>
                  <a:cubicBezTo>
                    <a:pt x="1813" y="2933"/>
                    <a:pt x="3411" y="1665"/>
                    <a:pt x="4243" y="0"/>
                  </a:cubicBezTo>
                  <a:close/>
                </a:path>
              </a:pathLst>
            </a:custGeom>
            <a:solidFill>
              <a:srgbClr val="BF88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2"/>
            <p:cNvSpPr/>
            <p:nvPr/>
          </p:nvSpPr>
          <p:spPr>
            <a:xfrm>
              <a:off x="2959525" y="2018100"/>
              <a:ext cx="114425" cy="91275"/>
            </a:xfrm>
            <a:custGeom>
              <a:rect b="b" l="l" r="r" t="t"/>
              <a:pathLst>
                <a:path extrusionOk="0" h="3651" w="4577">
                  <a:moveTo>
                    <a:pt x="4408" y="1"/>
                  </a:moveTo>
                  <a:cubicBezTo>
                    <a:pt x="4353" y="1"/>
                    <a:pt x="4300" y="30"/>
                    <a:pt x="4275" y="83"/>
                  </a:cubicBezTo>
                  <a:cubicBezTo>
                    <a:pt x="3456" y="1723"/>
                    <a:pt x="1908" y="2945"/>
                    <a:pt x="131" y="3356"/>
                  </a:cubicBezTo>
                  <a:cubicBezTo>
                    <a:pt x="50" y="3373"/>
                    <a:pt x="1" y="3454"/>
                    <a:pt x="18" y="3535"/>
                  </a:cubicBezTo>
                  <a:cubicBezTo>
                    <a:pt x="36" y="3602"/>
                    <a:pt x="96" y="3651"/>
                    <a:pt x="166" y="3651"/>
                  </a:cubicBezTo>
                  <a:cubicBezTo>
                    <a:pt x="176" y="3651"/>
                    <a:pt x="187" y="3647"/>
                    <a:pt x="197" y="3644"/>
                  </a:cubicBezTo>
                  <a:cubicBezTo>
                    <a:pt x="2059" y="3215"/>
                    <a:pt x="3685" y="1933"/>
                    <a:pt x="4542" y="216"/>
                  </a:cubicBezTo>
                  <a:cubicBezTo>
                    <a:pt x="4577" y="142"/>
                    <a:pt x="4549" y="55"/>
                    <a:pt x="4475" y="16"/>
                  </a:cubicBezTo>
                  <a:cubicBezTo>
                    <a:pt x="4454" y="6"/>
                    <a:pt x="4431" y="1"/>
                    <a:pt x="4408" y="1"/>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2"/>
            <p:cNvSpPr/>
            <p:nvPr/>
          </p:nvSpPr>
          <p:spPr>
            <a:xfrm>
              <a:off x="768450" y="1483425"/>
              <a:ext cx="2040450" cy="1135550"/>
            </a:xfrm>
            <a:custGeom>
              <a:rect b="b" l="l" r="r" t="t"/>
              <a:pathLst>
                <a:path extrusionOk="0" h="45422" w="81618">
                  <a:moveTo>
                    <a:pt x="23671" y="1"/>
                  </a:moveTo>
                  <a:cubicBezTo>
                    <a:pt x="23448" y="1"/>
                    <a:pt x="23140" y="4"/>
                    <a:pt x="22764" y="15"/>
                  </a:cubicBezTo>
                  <a:cubicBezTo>
                    <a:pt x="20471" y="75"/>
                    <a:pt x="15737" y="335"/>
                    <a:pt x="13184" y="1582"/>
                  </a:cubicBezTo>
                  <a:cubicBezTo>
                    <a:pt x="9721" y="3278"/>
                    <a:pt x="2184" y="20620"/>
                    <a:pt x="1198" y="23159"/>
                  </a:cubicBezTo>
                  <a:cubicBezTo>
                    <a:pt x="200" y="25698"/>
                    <a:pt x="0" y="31977"/>
                    <a:pt x="0" y="31977"/>
                  </a:cubicBezTo>
                  <a:lnTo>
                    <a:pt x="11298" y="31904"/>
                  </a:lnTo>
                  <a:lnTo>
                    <a:pt x="11298" y="31904"/>
                  </a:lnTo>
                  <a:cubicBezTo>
                    <a:pt x="11298" y="31904"/>
                    <a:pt x="11238" y="40926"/>
                    <a:pt x="11298" y="42991"/>
                  </a:cubicBezTo>
                  <a:cubicBezTo>
                    <a:pt x="11344" y="45056"/>
                    <a:pt x="13412" y="45421"/>
                    <a:pt x="13412" y="45421"/>
                  </a:cubicBezTo>
                  <a:lnTo>
                    <a:pt x="41799" y="45421"/>
                  </a:lnTo>
                  <a:cubicBezTo>
                    <a:pt x="41799" y="45421"/>
                    <a:pt x="41121" y="41186"/>
                    <a:pt x="42382" y="37389"/>
                  </a:cubicBezTo>
                  <a:cubicBezTo>
                    <a:pt x="43650" y="33579"/>
                    <a:pt x="44707" y="21364"/>
                    <a:pt x="44707" y="21364"/>
                  </a:cubicBezTo>
                  <a:lnTo>
                    <a:pt x="50326" y="23882"/>
                  </a:lnTo>
                  <a:cubicBezTo>
                    <a:pt x="52999" y="25076"/>
                    <a:pt x="55885" y="25719"/>
                    <a:pt x="58811" y="25772"/>
                  </a:cubicBezTo>
                  <a:lnTo>
                    <a:pt x="78600" y="26127"/>
                  </a:lnTo>
                  <a:cubicBezTo>
                    <a:pt x="78600" y="26127"/>
                    <a:pt x="78081" y="24581"/>
                    <a:pt x="78924" y="21308"/>
                  </a:cubicBezTo>
                  <a:cubicBezTo>
                    <a:pt x="79763" y="18032"/>
                    <a:pt x="81617" y="16974"/>
                    <a:pt x="81617" y="16974"/>
                  </a:cubicBezTo>
                  <a:cubicBezTo>
                    <a:pt x="81617" y="16974"/>
                    <a:pt x="64289" y="15787"/>
                    <a:pt x="59007" y="14909"/>
                  </a:cubicBezTo>
                  <a:cubicBezTo>
                    <a:pt x="54628" y="14186"/>
                    <a:pt x="44777" y="8145"/>
                    <a:pt x="41515" y="6080"/>
                  </a:cubicBezTo>
                  <a:cubicBezTo>
                    <a:pt x="40826" y="5652"/>
                    <a:pt x="40433" y="5392"/>
                    <a:pt x="40433" y="5392"/>
                  </a:cubicBezTo>
                  <a:lnTo>
                    <a:pt x="24067" y="5"/>
                  </a:lnTo>
                  <a:cubicBezTo>
                    <a:pt x="24067" y="5"/>
                    <a:pt x="23925" y="1"/>
                    <a:pt x="23671" y="1"/>
                  </a:cubicBezTo>
                  <a:close/>
                </a:path>
              </a:pathLst>
            </a:custGeom>
            <a:solidFill>
              <a:srgbClr val="FF38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2"/>
            <p:cNvSpPr/>
            <p:nvPr/>
          </p:nvSpPr>
          <p:spPr>
            <a:xfrm>
              <a:off x="1102775" y="1682600"/>
              <a:ext cx="152800" cy="359700"/>
            </a:xfrm>
            <a:custGeom>
              <a:rect b="b" l="l" r="r" t="t"/>
              <a:pathLst>
                <a:path extrusionOk="0" h="14388" w="6112">
                  <a:moveTo>
                    <a:pt x="5944" y="0"/>
                  </a:moveTo>
                  <a:cubicBezTo>
                    <a:pt x="5884" y="0"/>
                    <a:pt x="5826" y="34"/>
                    <a:pt x="5802" y="91"/>
                  </a:cubicBezTo>
                  <a:lnTo>
                    <a:pt x="32" y="14184"/>
                  </a:lnTo>
                  <a:cubicBezTo>
                    <a:pt x="0" y="14261"/>
                    <a:pt x="39" y="14346"/>
                    <a:pt x="113" y="14377"/>
                  </a:cubicBezTo>
                  <a:cubicBezTo>
                    <a:pt x="134" y="14384"/>
                    <a:pt x="151" y="14388"/>
                    <a:pt x="169" y="14388"/>
                  </a:cubicBezTo>
                  <a:cubicBezTo>
                    <a:pt x="229" y="14388"/>
                    <a:pt x="285" y="14353"/>
                    <a:pt x="306" y="14296"/>
                  </a:cubicBezTo>
                  <a:lnTo>
                    <a:pt x="6080" y="203"/>
                  </a:lnTo>
                  <a:cubicBezTo>
                    <a:pt x="6111" y="129"/>
                    <a:pt x="6073" y="41"/>
                    <a:pt x="5999" y="10"/>
                  </a:cubicBezTo>
                  <a:cubicBezTo>
                    <a:pt x="5981" y="3"/>
                    <a:pt x="5962" y="0"/>
                    <a:pt x="5944" y="0"/>
                  </a:cubicBezTo>
                  <a:close/>
                </a:path>
              </a:pathLst>
            </a:custGeom>
            <a:solidFill>
              <a:srgbClr val="22346F">
                <a:alpha val="235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2"/>
            <p:cNvSpPr/>
            <p:nvPr/>
          </p:nvSpPr>
          <p:spPr>
            <a:xfrm>
              <a:off x="1882500" y="1852200"/>
              <a:ext cx="13300" cy="165425"/>
            </a:xfrm>
            <a:custGeom>
              <a:rect b="b" l="l" r="r" t="t"/>
              <a:pathLst>
                <a:path extrusionOk="0" h="6617" w="532">
                  <a:moveTo>
                    <a:pt x="384" y="0"/>
                  </a:moveTo>
                  <a:cubicBezTo>
                    <a:pt x="303" y="4"/>
                    <a:pt x="233" y="64"/>
                    <a:pt x="233" y="144"/>
                  </a:cubicBezTo>
                  <a:lnTo>
                    <a:pt x="1" y="6603"/>
                  </a:lnTo>
                  <a:lnTo>
                    <a:pt x="299" y="6617"/>
                  </a:lnTo>
                  <a:lnTo>
                    <a:pt x="528" y="2459"/>
                  </a:lnTo>
                  <a:cubicBezTo>
                    <a:pt x="531" y="2399"/>
                    <a:pt x="500" y="2346"/>
                    <a:pt x="450" y="2318"/>
                  </a:cubicBezTo>
                  <a:lnTo>
                    <a:pt x="528" y="155"/>
                  </a:lnTo>
                  <a:cubicBezTo>
                    <a:pt x="531" y="71"/>
                    <a:pt x="468" y="4"/>
                    <a:pt x="384" y="0"/>
                  </a:cubicBezTo>
                  <a:close/>
                </a:path>
              </a:pathLst>
            </a:custGeom>
            <a:solidFill>
              <a:srgbClr val="22346F">
                <a:alpha val="235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2"/>
            <p:cNvSpPr/>
            <p:nvPr/>
          </p:nvSpPr>
          <p:spPr>
            <a:xfrm>
              <a:off x="742975" y="2025325"/>
              <a:ext cx="612325" cy="402600"/>
            </a:xfrm>
            <a:custGeom>
              <a:rect b="b" l="l" r="r" t="t"/>
              <a:pathLst>
                <a:path extrusionOk="0" h="16104" w="24493">
                  <a:moveTo>
                    <a:pt x="19530" y="1"/>
                  </a:moveTo>
                  <a:cubicBezTo>
                    <a:pt x="14975" y="443"/>
                    <a:pt x="10417" y="882"/>
                    <a:pt x="5862" y="1325"/>
                  </a:cubicBezTo>
                  <a:cubicBezTo>
                    <a:pt x="5247" y="1525"/>
                    <a:pt x="4180" y="1968"/>
                    <a:pt x="3165" y="2926"/>
                  </a:cubicBezTo>
                  <a:cubicBezTo>
                    <a:pt x="3049" y="3039"/>
                    <a:pt x="1981" y="4068"/>
                    <a:pt x="1370" y="5648"/>
                  </a:cubicBezTo>
                  <a:cubicBezTo>
                    <a:pt x="1" y="9174"/>
                    <a:pt x="1149" y="14853"/>
                    <a:pt x="4397" y="15794"/>
                  </a:cubicBezTo>
                  <a:cubicBezTo>
                    <a:pt x="4791" y="15906"/>
                    <a:pt x="5275" y="16103"/>
                    <a:pt x="6617" y="16103"/>
                  </a:cubicBezTo>
                  <a:cubicBezTo>
                    <a:pt x="10340" y="16096"/>
                    <a:pt x="13202" y="14948"/>
                    <a:pt x="16103" y="13750"/>
                  </a:cubicBezTo>
                  <a:cubicBezTo>
                    <a:pt x="19653" y="12282"/>
                    <a:pt x="22523" y="11049"/>
                    <a:pt x="24493" y="10189"/>
                  </a:cubicBezTo>
                  <a:cubicBezTo>
                    <a:pt x="22839" y="6793"/>
                    <a:pt x="21185" y="3397"/>
                    <a:pt x="19530" y="1"/>
                  </a:cubicBezTo>
                  <a:close/>
                </a:path>
              </a:pathLst>
            </a:custGeom>
            <a:solidFill>
              <a:srgbClr val="FF38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2"/>
            <p:cNvSpPr/>
            <p:nvPr/>
          </p:nvSpPr>
          <p:spPr>
            <a:xfrm>
              <a:off x="1209000" y="2024350"/>
              <a:ext cx="160275" cy="256250"/>
            </a:xfrm>
            <a:custGeom>
              <a:rect b="b" l="l" r="r" t="t"/>
              <a:pathLst>
                <a:path extrusionOk="0" h="10250" w="6411">
                  <a:moveTo>
                    <a:pt x="1104" y="1"/>
                  </a:moveTo>
                  <a:cubicBezTo>
                    <a:pt x="1025" y="1"/>
                    <a:pt x="949" y="13"/>
                    <a:pt x="879" y="36"/>
                  </a:cubicBezTo>
                  <a:cubicBezTo>
                    <a:pt x="784" y="75"/>
                    <a:pt x="703" y="131"/>
                    <a:pt x="644" y="205"/>
                  </a:cubicBezTo>
                  <a:cubicBezTo>
                    <a:pt x="1" y="893"/>
                    <a:pt x="380" y="3229"/>
                    <a:pt x="1616" y="5771"/>
                  </a:cubicBezTo>
                  <a:cubicBezTo>
                    <a:pt x="2340" y="7264"/>
                    <a:pt x="3218" y="8525"/>
                    <a:pt x="4012" y="9318"/>
                  </a:cubicBezTo>
                  <a:cubicBezTo>
                    <a:pt x="4604" y="9911"/>
                    <a:pt x="5156" y="10249"/>
                    <a:pt x="5577" y="10249"/>
                  </a:cubicBezTo>
                  <a:cubicBezTo>
                    <a:pt x="5663" y="10249"/>
                    <a:pt x="5743" y="10235"/>
                    <a:pt x="5817" y="10207"/>
                  </a:cubicBezTo>
                  <a:cubicBezTo>
                    <a:pt x="6245" y="10052"/>
                    <a:pt x="6410" y="9459"/>
                    <a:pt x="6350" y="8606"/>
                  </a:cubicBezTo>
                  <a:cubicBezTo>
                    <a:pt x="6280" y="7538"/>
                    <a:pt x="5852" y="6056"/>
                    <a:pt x="5093" y="4490"/>
                  </a:cubicBezTo>
                  <a:cubicBezTo>
                    <a:pt x="4071" y="2365"/>
                    <a:pt x="2744" y="725"/>
                    <a:pt x="1736" y="191"/>
                  </a:cubicBezTo>
                  <a:cubicBezTo>
                    <a:pt x="1508" y="67"/>
                    <a:pt x="1294" y="1"/>
                    <a:pt x="1104" y="1"/>
                  </a:cubicBezTo>
                  <a:close/>
                </a:path>
              </a:pathLst>
            </a:custGeom>
            <a:solidFill>
              <a:srgbClr val="FF389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2"/>
            <p:cNvSpPr/>
            <p:nvPr/>
          </p:nvSpPr>
          <p:spPr>
            <a:xfrm>
              <a:off x="1209000" y="1883350"/>
              <a:ext cx="385200" cy="378725"/>
            </a:xfrm>
            <a:custGeom>
              <a:rect b="b" l="l" r="r" t="t"/>
              <a:pathLst>
                <a:path extrusionOk="0" h="15149" w="15408">
                  <a:moveTo>
                    <a:pt x="7684" y="1"/>
                  </a:moveTo>
                  <a:cubicBezTo>
                    <a:pt x="6416" y="1"/>
                    <a:pt x="2016" y="5482"/>
                    <a:pt x="1736" y="5831"/>
                  </a:cubicBezTo>
                  <a:lnTo>
                    <a:pt x="1722" y="5845"/>
                  </a:lnTo>
                  <a:lnTo>
                    <a:pt x="644" y="5845"/>
                  </a:lnTo>
                  <a:cubicBezTo>
                    <a:pt x="1" y="6533"/>
                    <a:pt x="380" y="8869"/>
                    <a:pt x="1616" y="11411"/>
                  </a:cubicBezTo>
                  <a:cubicBezTo>
                    <a:pt x="2340" y="12904"/>
                    <a:pt x="3218" y="14165"/>
                    <a:pt x="4015" y="14958"/>
                  </a:cubicBezTo>
                  <a:lnTo>
                    <a:pt x="5462" y="15148"/>
                  </a:lnTo>
                  <a:lnTo>
                    <a:pt x="6340" y="14246"/>
                  </a:lnTo>
                  <a:lnTo>
                    <a:pt x="6350" y="14246"/>
                  </a:lnTo>
                  <a:cubicBezTo>
                    <a:pt x="9887" y="14056"/>
                    <a:pt x="12545" y="12525"/>
                    <a:pt x="13982" y="11457"/>
                  </a:cubicBezTo>
                  <a:cubicBezTo>
                    <a:pt x="15408" y="10400"/>
                    <a:pt x="14221" y="8609"/>
                    <a:pt x="14221" y="8609"/>
                  </a:cubicBezTo>
                  <a:cubicBezTo>
                    <a:pt x="14221" y="8609"/>
                    <a:pt x="14765" y="7007"/>
                    <a:pt x="14435" y="5237"/>
                  </a:cubicBezTo>
                  <a:cubicBezTo>
                    <a:pt x="14101" y="3481"/>
                    <a:pt x="13079" y="3422"/>
                    <a:pt x="13079" y="3422"/>
                  </a:cubicBezTo>
                  <a:cubicBezTo>
                    <a:pt x="13079" y="3422"/>
                    <a:pt x="13188" y="2449"/>
                    <a:pt x="12465" y="1490"/>
                  </a:cubicBezTo>
                  <a:cubicBezTo>
                    <a:pt x="12219" y="1159"/>
                    <a:pt x="11810" y="1050"/>
                    <a:pt x="11377" y="1050"/>
                  </a:cubicBezTo>
                  <a:cubicBezTo>
                    <a:pt x="10531" y="1050"/>
                    <a:pt x="9592" y="1466"/>
                    <a:pt x="9592" y="1466"/>
                  </a:cubicBezTo>
                  <a:cubicBezTo>
                    <a:pt x="9592" y="1466"/>
                    <a:pt x="8949" y="184"/>
                    <a:pt x="7741" y="5"/>
                  </a:cubicBezTo>
                  <a:cubicBezTo>
                    <a:pt x="7723" y="2"/>
                    <a:pt x="7704" y="1"/>
                    <a:pt x="7684" y="1"/>
                  </a:cubicBezTo>
                  <a:close/>
                </a:path>
              </a:pathLst>
            </a:custGeom>
            <a:solidFill>
              <a:srgbClr val="BF88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2"/>
            <p:cNvSpPr/>
            <p:nvPr/>
          </p:nvSpPr>
          <p:spPr>
            <a:xfrm>
              <a:off x="899875" y="2023650"/>
              <a:ext cx="314700" cy="37100"/>
            </a:xfrm>
            <a:custGeom>
              <a:rect b="b" l="l" r="r" t="t"/>
              <a:pathLst>
                <a:path extrusionOk="0" h="1484" w="12588">
                  <a:moveTo>
                    <a:pt x="12435" y="0"/>
                  </a:moveTo>
                  <a:cubicBezTo>
                    <a:pt x="12429" y="0"/>
                    <a:pt x="12424" y="0"/>
                    <a:pt x="12419" y="1"/>
                  </a:cubicBezTo>
                  <a:lnTo>
                    <a:pt x="141" y="1188"/>
                  </a:lnTo>
                  <a:cubicBezTo>
                    <a:pt x="60" y="1195"/>
                    <a:pt x="0" y="1269"/>
                    <a:pt x="7" y="1350"/>
                  </a:cubicBezTo>
                  <a:cubicBezTo>
                    <a:pt x="18" y="1427"/>
                    <a:pt x="81" y="1483"/>
                    <a:pt x="155" y="1483"/>
                  </a:cubicBezTo>
                  <a:lnTo>
                    <a:pt x="172" y="1483"/>
                  </a:lnTo>
                  <a:lnTo>
                    <a:pt x="12447" y="296"/>
                  </a:lnTo>
                  <a:cubicBezTo>
                    <a:pt x="12527" y="289"/>
                    <a:pt x="12587" y="215"/>
                    <a:pt x="12580" y="135"/>
                  </a:cubicBezTo>
                  <a:cubicBezTo>
                    <a:pt x="12574" y="60"/>
                    <a:pt x="12504" y="0"/>
                    <a:pt x="12435" y="0"/>
                  </a:cubicBezTo>
                  <a:close/>
                </a:path>
              </a:pathLst>
            </a:custGeom>
            <a:solidFill>
              <a:srgbClr val="22346F">
                <a:alpha val="235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2"/>
            <p:cNvSpPr/>
            <p:nvPr/>
          </p:nvSpPr>
          <p:spPr>
            <a:xfrm>
              <a:off x="1046150" y="2276350"/>
              <a:ext cx="313375" cy="132325"/>
            </a:xfrm>
            <a:custGeom>
              <a:rect b="b" l="l" r="r" t="t"/>
              <a:pathLst>
                <a:path extrusionOk="0" h="5293" w="12535">
                  <a:moveTo>
                    <a:pt x="12366" y="1"/>
                  </a:moveTo>
                  <a:cubicBezTo>
                    <a:pt x="12347" y="1"/>
                    <a:pt x="12328" y="4"/>
                    <a:pt x="12310" y="11"/>
                  </a:cubicBezTo>
                  <a:lnTo>
                    <a:pt x="113" y="5009"/>
                  </a:lnTo>
                  <a:cubicBezTo>
                    <a:pt x="35" y="5037"/>
                    <a:pt x="0" y="5124"/>
                    <a:pt x="32" y="5202"/>
                  </a:cubicBezTo>
                  <a:cubicBezTo>
                    <a:pt x="53" y="5258"/>
                    <a:pt x="109" y="5293"/>
                    <a:pt x="169" y="5293"/>
                  </a:cubicBezTo>
                  <a:cubicBezTo>
                    <a:pt x="186" y="5293"/>
                    <a:pt x="204" y="5289"/>
                    <a:pt x="225" y="5282"/>
                  </a:cubicBezTo>
                  <a:lnTo>
                    <a:pt x="12422" y="285"/>
                  </a:lnTo>
                  <a:cubicBezTo>
                    <a:pt x="12496" y="253"/>
                    <a:pt x="12534" y="169"/>
                    <a:pt x="12503" y="92"/>
                  </a:cubicBezTo>
                  <a:cubicBezTo>
                    <a:pt x="12479" y="33"/>
                    <a:pt x="12425" y="1"/>
                    <a:pt x="12366" y="1"/>
                  </a:cubicBezTo>
                  <a:close/>
                </a:path>
              </a:pathLst>
            </a:custGeom>
            <a:solidFill>
              <a:srgbClr val="22346F">
                <a:alpha val="235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2"/>
            <p:cNvSpPr/>
            <p:nvPr/>
          </p:nvSpPr>
          <p:spPr>
            <a:xfrm>
              <a:off x="2956725" y="2021825"/>
              <a:ext cx="49175" cy="65875"/>
            </a:xfrm>
            <a:custGeom>
              <a:rect b="b" l="l" r="r" t="t"/>
              <a:pathLst>
                <a:path extrusionOk="0" h="2635" w="1967">
                  <a:moveTo>
                    <a:pt x="1967" y="0"/>
                  </a:moveTo>
                  <a:lnTo>
                    <a:pt x="0" y="2634"/>
                  </a:lnTo>
                  <a:cubicBezTo>
                    <a:pt x="0" y="2634"/>
                    <a:pt x="1570" y="1918"/>
                    <a:pt x="1967" y="0"/>
                  </a:cubicBezTo>
                  <a:close/>
                </a:path>
              </a:pathLst>
            </a:custGeom>
            <a:solidFill>
              <a:srgbClr val="FECA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2"/>
            <p:cNvSpPr/>
            <p:nvPr/>
          </p:nvSpPr>
          <p:spPr>
            <a:xfrm>
              <a:off x="2952500" y="2018150"/>
              <a:ext cx="57450" cy="73325"/>
            </a:xfrm>
            <a:custGeom>
              <a:rect b="b" l="l" r="r" t="t"/>
              <a:pathLst>
                <a:path extrusionOk="0" h="2933" w="2298">
                  <a:moveTo>
                    <a:pt x="2136" y="0"/>
                  </a:moveTo>
                  <a:cubicBezTo>
                    <a:pt x="2068" y="0"/>
                    <a:pt x="2007" y="49"/>
                    <a:pt x="1992" y="119"/>
                  </a:cubicBezTo>
                  <a:cubicBezTo>
                    <a:pt x="1613" y="1935"/>
                    <a:pt x="120" y="2641"/>
                    <a:pt x="106" y="2648"/>
                  </a:cubicBezTo>
                  <a:cubicBezTo>
                    <a:pt x="32" y="2683"/>
                    <a:pt x="1" y="2771"/>
                    <a:pt x="32" y="2845"/>
                  </a:cubicBezTo>
                  <a:cubicBezTo>
                    <a:pt x="57" y="2897"/>
                    <a:pt x="113" y="2932"/>
                    <a:pt x="169" y="2932"/>
                  </a:cubicBezTo>
                  <a:cubicBezTo>
                    <a:pt x="190" y="2932"/>
                    <a:pt x="211" y="2929"/>
                    <a:pt x="229" y="2918"/>
                  </a:cubicBezTo>
                  <a:cubicBezTo>
                    <a:pt x="296" y="2887"/>
                    <a:pt x="1873" y="2146"/>
                    <a:pt x="2284" y="179"/>
                  </a:cubicBezTo>
                  <a:cubicBezTo>
                    <a:pt x="2298" y="98"/>
                    <a:pt x="2248" y="21"/>
                    <a:pt x="2168" y="3"/>
                  </a:cubicBezTo>
                  <a:cubicBezTo>
                    <a:pt x="2157" y="1"/>
                    <a:pt x="2147" y="0"/>
                    <a:pt x="2136" y="0"/>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32"/>
            <p:cNvSpPr/>
            <p:nvPr/>
          </p:nvSpPr>
          <p:spPr>
            <a:xfrm>
              <a:off x="1402250" y="1915925"/>
              <a:ext cx="51400" cy="31200"/>
            </a:xfrm>
            <a:custGeom>
              <a:rect b="b" l="l" r="r" t="t"/>
              <a:pathLst>
                <a:path extrusionOk="0" h="1248" w="2056">
                  <a:moveTo>
                    <a:pt x="1886" y="1"/>
                  </a:moveTo>
                  <a:cubicBezTo>
                    <a:pt x="1865" y="1"/>
                    <a:pt x="1844" y="5"/>
                    <a:pt x="1823" y="15"/>
                  </a:cubicBezTo>
                  <a:cubicBezTo>
                    <a:pt x="1226" y="296"/>
                    <a:pt x="643" y="619"/>
                    <a:pt x="92" y="974"/>
                  </a:cubicBezTo>
                  <a:cubicBezTo>
                    <a:pt x="22" y="1019"/>
                    <a:pt x="1" y="1111"/>
                    <a:pt x="46" y="1178"/>
                  </a:cubicBezTo>
                  <a:cubicBezTo>
                    <a:pt x="74" y="1223"/>
                    <a:pt x="120" y="1248"/>
                    <a:pt x="169" y="1248"/>
                  </a:cubicBezTo>
                  <a:cubicBezTo>
                    <a:pt x="197" y="1248"/>
                    <a:pt x="225" y="1241"/>
                    <a:pt x="250" y="1223"/>
                  </a:cubicBezTo>
                  <a:cubicBezTo>
                    <a:pt x="794" y="876"/>
                    <a:pt x="1367" y="559"/>
                    <a:pt x="1950" y="282"/>
                  </a:cubicBezTo>
                  <a:cubicBezTo>
                    <a:pt x="2024" y="247"/>
                    <a:pt x="2055" y="159"/>
                    <a:pt x="2020" y="85"/>
                  </a:cubicBezTo>
                  <a:cubicBezTo>
                    <a:pt x="1995" y="32"/>
                    <a:pt x="1942" y="1"/>
                    <a:pt x="1886" y="1"/>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32"/>
            <p:cNvSpPr/>
            <p:nvPr/>
          </p:nvSpPr>
          <p:spPr>
            <a:xfrm>
              <a:off x="1464850" y="1963725"/>
              <a:ext cx="72450" cy="35475"/>
            </a:xfrm>
            <a:custGeom>
              <a:rect b="b" l="l" r="r" t="t"/>
              <a:pathLst>
                <a:path extrusionOk="0" h="1419" w="2898">
                  <a:moveTo>
                    <a:pt x="2732" y="1"/>
                  </a:moveTo>
                  <a:cubicBezTo>
                    <a:pt x="2715" y="1"/>
                    <a:pt x="2697" y="4"/>
                    <a:pt x="2680" y="10"/>
                  </a:cubicBezTo>
                  <a:cubicBezTo>
                    <a:pt x="1799" y="319"/>
                    <a:pt x="928" y="698"/>
                    <a:pt x="99" y="1137"/>
                  </a:cubicBezTo>
                  <a:cubicBezTo>
                    <a:pt x="29" y="1176"/>
                    <a:pt x="1" y="1267"/>
                    <a:pt x="39" y="1338"/>
                  </a:cubicBezTo>
                  <a:cubicBezTo>
                    <a:pt x="64" y="1387"/>
                    <a:pt x="117" y="1418"/>
                    <a:pt x="169" y="1418"/>
                  </a:cubicBezTo>
                  <a:cubicBezTo>
                    <a:pt x="194" y="1418"/>
                    <a:pt x="215" y="1411"/>
                    <a:pt x="239" y="1401"/>
                  </a:cubicBezTo>
                  <a:cubicBezTo>
                    <a:pt x="1054" y="969"/>
                    <a:pt x="1911" y="593"/>
                    <a:pt x="2779" y="288"/>
                  </a:cubicBezTo>
                  <a:cubicBezTo>
                    <a:pt x="2856" y="263"/>
                    <a:pt x="2898" y="175"/>
                    <a:pt x="2870" y="98"/>
                  </a:cubicBezTo>
                  <a:cubicBezTo>
                    <a:pt x="2848" y="38"/>
                    <a:pt x="2792" y="1"/>
                    <a:pt x="2732" y="1"/>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32"/>
            <p:cNvSpPr/>
            <p:nvPr/>
          </p:nvSpPr>
          <p:spPr>
            <a:xfrm>
              <a:off x="1519200" y="2095050"/>
              <a:ext cx="47700" cy="20225"/>
            </a:xfrm>
            <a:custGeom>
              <a:rect b="b" l="l" r="r" t="t"/>
              <a:pathLst>
                <a:path extrusionOk="0" h="809" w="1908">
                  <a:moveTo>
                    <a:pt x="1738" y="0"/>
                  </a:moveTo>
                  <a:cubicBezTo>
                    <a:pt x="1723" y="0"/>
                    <a:pt x="1708" y="3"/>
                    <a:pt x="1693" y="7"/>
                  </a:cubicBezTo>
                  <a:lnTo>
                    <a:pt x="120" y="520"/>
                  </a:lnTo>
                  <a:cubicBezTo>
                    <a:pt x="43" y="545"/>
                    <a:pt x="1" y="629"/>
                    <a:pt x="25" y="706"/>
                  </a:cubicBezTo>
                  <a:cubicBezTo>
                    <a:pt x="46" y="769"/>
                    <a:pt x="102" y="808"/>
                    <a:pt x="166" y="808"/>
                  </a:cubicBezTo>
                  <a:cubicBezTo>
                    <a:pt x="180" y="808"/>
                    <a:pt x="197" y="805"/>
                    <a:pt x="211" y="801"/>
                  </a:cubicBezTo>
                  <a:lnTo>
                    <a:pt x="1785" y="288"/>
                  </a:lnTo>
                  <a:cubicBezTo>
                    <a:pt x="1865" y="264"/>
                    <a:pt x="1907" y="179"/>
                    <a:pt x="1883" y="102"/>
                  </a:cubicBezTo>
                  <a:cubicBezTo>
                    <a:pt x="1860" y="40"/>
                    <a:pt x="1801" y="0"/>
                    <a:pt x="1738" y="0"/>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2"/>
            <p:cNvSpPr/>
            <p:nvPr/>
          </p:nvSpPr>
          <p:spPr>
            <a:xfrm>
              <a:off x="1811200" y="1264350"/>
              <a:ext cx="177750" cy="149975"/>
            </a:xfrm>
            <a:custGeom>
              <a:rect b="b" l="l" r="r" t="t"/>
              <a:pathLst>
                <a:path extrusionOk="0" h="5999" w="7110">
                  <a:moveTo>
                    <a:pt x="6101" y="1"/>
                  </a:moveTo>
                  <a:cubicBezTo>
                    <a:pt x="5499" y="1"/>
                    <a:pt x="4718" y="673"/>
                    <a:pt x="4718" y="673"/>
                  </a:cubicBezTo>
                  <a:cubicBezTo>
                    <a:pt x="4718" y="673"/>
                    <a:pt x="1" y="5998"/>
                    <a:pt x="2898" y="5998"/>
                  </a:cubicBezTo>
                  <a:cubicBezTo>
                    <a:pt x="2987" y="5998"/>
                    <a:pt x="3083" y="5993"/>
                    <a:pt x="3187" y="5983"/>
                  </a:cubicBezTo>
                  <a:cubicBezTo>
                    <a:pt x="6667" y="5635"/>
                    <a:pt x="7109" y="936"/>
                    <a:pt x="6579" y="230"/>
                  </a:cubicBezTo>
                  <a:cubicBezTo>
                    <a:pt x="6455" y="64"/>
                    <a:pt x="6287" y="1"/>
                    <a:pt x="6101" y="1"/>
                  </a:cubicBezTo>
                  <a:close/>
                </a:path>
              </a:pathLst>
            </a:custGeom>
            <a:solidFill>
              <a:srgbClr val="BF88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32"/>
            <p:cNvSpPr/>
            <p:nvPr/>
          </p:nvSpPr>
          <p:spPr>
            <a:xfrm>
              <a:off x="1370125" y="1339275"/>
              <a:ext cx="409150" cy="346050"/>
            </a:xfrm>
            <a:custGeom>
              <a:rect b="b" l="l" r="r" t="t"/>
              <a:pathLst>
                <a:path extrusionOk="0" h="13842" w="16366">
                  <a:moveTo>
                    <a:pt x="7277" y="1"/>
                  </a:moveTo>
                  <a:lnTo>
                    <a:pt x="5542" y="3467"/>
                  </a:lnTo>
                  <a:cubicBezTo>
                    <a:pt x="5289" y="3976"/>
                    <a:pt x="5036" y="4489"/>
                    <a:pt x="4784" y="4998"/>
                  </a:cubicBezTo>
                  <a:cubicBezTo>
                    <a:pt x="4183" y="5226"/>
                    <a:pt x="3435" y="5455"/>
                    <a:pt x="2560" y="5606"/>
                  </a:cubicBezTo>
                  <a:cubicBezTo>
                    <a:pt x="1801" y="5738"/>
                    <a:pt x="1108" y="5781"/>
                    <a:pt x="511" y="5781"/>
                  </a:cubicBezTo>
                  <a:cubicBezTo>
                    <a:pt x="332" y="5781"/>
                    <a:pt x="161" y="5777"/>
                    <a:pt x="0" y="5771"/>
                  </a:cubicBezTo>
                  <a:lnTo>
                    <a:pt x="0" y="5771"/>
                  </a:lnTo>
                  <a:cubicBezTo>
                    <a:pt x="0" y="5771"/>
                    <a:pt x="3740" y="13518"/>
                    <a:pt x="11217" y="13841"/>
                  </a:cubicBezTo>
                  <a:cubicBezTo>
                    <a:pt x="16366" y="13841"/>
                    <a:pt x="16366" y="11158"/>
                    <a:pt x="16366" y="11158"/>
                  </a:cubicBezTo>
                  <a:lnTo>
                    <a:pt x="13591" y="8868"/>
                  </a:lnTo>
                  <a:lnTo>
                    <a:pt x="13602" y="8844"/>
                  </a:lnTo>
                  <a:lnTo>
                    <a:pt x="14336" y="6803"/>
                  </a:lnTo>
                  <a:lnTo>
                    <a:pt x="7277" y="1"/>
                  </a:lnTo>
                  <a:close/>
                </a:path>
              </a:pathLst>
            </a:custGeom>
            <a:solidFill>
              <a:srgbClr val="BF88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32"/>
            <p:cNvSpPr/>
            <p:nvPr/>
          </p:nvSpPr>
          <p:spPr>
            <a:xfrm>
              <a:off x="1508675" y="1339275"/>
              <a:ext cx="219850" cy="221100"/>
            </a:xfrm>
            <a:custGeom>
              <a:rect b="b" l="l" r="r" t="t"/>
              <a:pathLst>
                <a:path extrusionOk="0" h="8844" w="8794">
                  <a:moveTo>
                    <a:pt x="1735" y="1"/>
                  </a:moveTo>
                  <a:lnTo>
                    <a:pt x="0" y="3467"/>
                  </a:lnTo>
                  <a:cubicBezTo>
                    <a:pt x="713" y="4605"/>
                    <a:pt x="1735" y="5722"/>
                    <a:pt x="3017" y="6670"/>
                  </a:cubicBezTo>
                  <a:cubicBezTo>
                    <a:pt x="4678" y="7892"/>
                    <a:pt x="6469" y="8629"/>
                    <a:pt x="8060" y="8844"/>
                  </a:cubicBezTo>
                  <a:lnTo>
                    <a:pt x="8794" y="6803"/>
                  </a:lnTo>
                  <a:lnTo>
                    <a:pt x="1735" y="1"/>
                  </a:lnTo>
                  <a:close/>
                </a:path>
              </a:pathLst>
            </a:custGeom>
            <a:solidFill>
              <a:srgbClr val="000000">
                <a:alpha val="235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2"/>
            <p:cNvSpPr/>
            <p:nvPr/>
          </p:nvSpPr>
          <p:spPr>
            <a:xfrm>
              <a:off x="1348250" y="729375"/>
              <a:ext cx="855275" cy="561100"/>
            </a:xfrm>
            <a:custGeom>
              <a:rect b="b" l="l" r="r" t="t"/>
              <a:pathLst>
                <a:path extrusionOk="0" h="22444" w="34211">
                  <a:moveTo>
                    <a:pt x="16845" y="0"/>
                  </a:moveTo>
                  <a:cubicBezTo>
                    <a:pt x="15997" y="0"/>
                    <a:pt x="15136" y="21"/>
                    <a:pt x="14287" y="73"/>
                  </a:cubicBezTo>
                  <a:cubicBezTo>
                    <a:pt x="9964" y="336"/>
                    <a:pt x="7190" y="5200"/>
                    <a:pt x="7190" y="5200"/>
                  </a:cubicBezTo>
                  <a:cubicBezTo>
                    <a:pt x="7190" y="5200"/>
                    <a:pt x="6910" y="4945"/>
                    <a:pt x="6416" y="4945"/>
                  </a:cubicBezTo>
                  <a:cubicBezTo>
                    <a:pt x="5622" y="4945"/>
                    <a:pt x="4273" y="5607"/>
                    <a:pt x="2642" y="9064"/>
                  </a:cubicBezTo>
                  <a:cubicBezTo>
                    <a:pt x="1" y="14669"/>
                    <a:pt x="5076" y="20484"/>
                    <a:pt x="5076" y="20484"/>
                  </a:cubicBezTo>
                  <a:cubicBezTo>
                    <a:pt x="5076" y="20484"/>
                    <a:pt x="11895" y="22444"/>
                    <a:pt x="18245" y="22444"/>
                  </a:cubicBezTo>
                  <a:cubicBezTo>
                    <a:pt x="20614" y="22444"/>
                    <a:pt x="22918" y="22171"/>
                    <a:pt x="24777" y="21422"/>
                  </a:cubicBezTo>
                  <a:cubicBezTo>
                    <a:pt x="31622" y="18662"/>
                    <a:pt x="32574" y="15371"/>
                    <a:pt x="32943" y="14156"/>
                  </a:cubicBezTo>
                  <a:cubicBezTo>
                    <a:pt x="33311" y="12941"/>
                    <a:pt x="31903" y="12042"/>
                    <a:pt x="31903" y="12042"/>
                  </a:cubicBezTo>
                  <a:cubicBezTo>
                    <a:pt x="31903" y="12042"/>
                    <a:pt x="34140" y="9520"/>
                    <a:pt x="34175" y="8182"/>
                  </a:cubicBezTo>
                  <a:cubicBezTo>
                    <a:pt x="34210" y="6841"/>
                    <a:pt x="31636" y="5713"/>
                    <a:pt x="31636" y="5713"/>
                  </a:cubicBezTo>
                  <a:cubicBezTo>
                    <a:pt x="33206" y="4463"/>
                    <a:pt x="33540" y="1464"/>
                    <a:pt x="33382" y="832"/>
                  </a:cubicBezTo>
                  <a:cubicBezTo>
                    <a:pt x="33300" y="502"/>
                    <a:pt x="31374" y="438"/>
                    <a:pt x="29334" y="438"/>
                  </a:cubicBezTo>
                  <a:cubicBezTo>
                    <a:pt x="28042" y="438"/>
                    <a:pt x="26704" y="463"/>
                    <a:pt x="25759" y="463"/>
                  </a:cubicBezTo>
                  <a:cubicBezTo>
                    <a:pt x="25323" y="463"/>
                    <a:pt x="24971" y="458"/>
                    <a:pt x="24746" y="442"/>
                  </a:cubicBezTo>
                  <a:cubicBezTo>
                    <a:pt x="23555" y="357"/>
                    <a:pt x="20316" y="0"/>
                    <a:pt x="16845" y="0"/>
                  </a:cubicBezTo>
                  <a:close/>
                </a:path>
              </a:pathLst>
            </a:custGeom>
            <a:solidFill>
              <a:srgbClr val="17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32"/>
            <p:cNvSpPr/>
            <p:nvPr/>
          </p:nvSpPr>
          <p:spPr>
            <a:xfrm>
              <a:off x="1450725" y="1020650"/>
              <a:ext cx="495025" cy="520950"/>
            </a:xfrm>
            <a:custGeom>
              <a:rect b="b" l="l" r="r" t="t"/>
              <a:pathLst>
                <a:path extrusionOk="0" h="20838" w="19801">
                  <a:moveTo>
                    <a:pt x="19112" y="1"/>
                  </a:moveTo>
                  <a:cubicBezTo>
                    <a:pt x="18210" y="1378"/>
                    <a:pt x="10866" y="3228"/>
                    <a:pt x="8966" y="3597"/>
                  </a:cubicBezTo>
                  <a:cubicBezTo>
                    <a:pt x="7056" y="3962"/>
                    <a:pt x="4362" y="6087"/>
                    <a:pt x="4362" y="6087"/>
                  </a:cubicBezTo>
                  <a:cubicBezTo>
                    <a:pt x="4255" y="5955"/>
                    <a:pt x="3262" y="4730"/>
                    <a:pt x="2204" y="4730"/>
                  </a:cubicBezTo>
                  <a:cubicBezTo>
                    <a:pt x="2113" y="4730"/>
                    <a:pt x="2020" y="4740"/>
                    <a:pt x="1928" y="4760"/>
                  </a:cubicBezTo>
                  <a:cubicBezTo>
                    <a:pt x="601" y="5048"/>
                    <a:pt x="0" y="7408"/>
                    <a:pt x="527" y="8963"/>
                  </a:cubicBezTo>
                  <a:cubicBezTo>
                    <a:pt x="924" y="10129"/>
                    <a:pt x="1974" y="10916"/>
                    <a:pt x="2610" y="11390"/>
                  </a:cubicBezTo>
                  <a:cubicBezTo>
                    <a:pt x="3108" y="11762"/>
                    <a:pt x="3561" y="12008"/>
                    <a:pt x="3888" y="12166"/>
                  </a:cubicBezTo>
                  <a:cubicBezTo>
                    <a:pt x="3888" y="12166"/>
                    <a:pt x="4362" y="14386"/>
                    <a:pt x="6473" y="17659"/>
                  </a:cubicBezTo>
                  <a:cubicBezTo>
                    <a:pt x="7787" y="19695"/>
                    <a:pt x="9488" y="20838"/>
                    <a:pt x="11364" y="20838"/>
                  </a:cubicBezTo>
                  <a:cubicBezTo>
                    <a:pt x="12506" y="20838"/>
                    <a:pt x="13713" y="20414"/>
                    <a:pt x="14936" y="19510"/>
                  </a:cubicBezTo>
                  <a:cubicBezTo>
                    <a:pt x="15635" y="18990"/>
                    <a:pt x="16239" y="18266"/>
                    <a:pt x="16752" y="17410"/>
                  </a:cubicBezTo>
                  <a:cubicBezTo>
                    <a:pt x="17476" y="16212"/>
                    <a:pt x="18034" y="14776"/>
                    <a:pt x="18438" y="13339"/>
                  </a:cubicBezTo>
                  <a:cubicBezTo>
                    <a:pt x="19102" y="11120"/>
                    <a:pt x="19411" y="8925"/>
                    <a:pt x="19541" y="7727"/>
                  </a:cubicBezTo>
                  <a:cubicBezTo>
                    <a:pt x="19800" y="5184"/>
                    <a:pt x="19112" y="1"/>
                    <a:pt x="19112" y="1"/>
                  </a:cubicBezTo>
                  <a:close/>
                </a:path>
              </a:pathLst>
            </a:custGeom>
            <a:solidFill>
              <a:srgbClr val="BF88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32"/>
            <p:cNvSpPr/>
            <p:nvPr/>
          </p:nvSpPr>
          <p:spPr>
            <a:xfrm>
              <a:off x="1745100" y="1222325"/>
              <a:ext cx="75900" cy="156850"/>
            </a:xfrm>
            <a:custGeom>
              <a:rect b="b" l="l" r="r" t="t"/>
              <a:pathLst>
                <a:path extrusionOk="0" h="6274" w="3036">
                  <a:moveTo>
                    <a:pt x="2884" y="0"/>
                  </a:moveTo>
                  <a:cubicBezTo>
                    <a:pt x="2809" y="0"/>
                    <a:pt x="2740" y="55"/>
                    <a:pt x="2733" y="131"/>
                  </a:cubicBezTo>
                  <a:cubicBezTo>
                    <a:pt x="2129" y="5212"/>
                    <a:pt x="1307" y="5975"/>
                    <a:pt x="868" y="5975"/>
                  </a:cubicBezTo>
                  <a:lnTo>
                    <a:pt x="861" y="5975"/>
                  </a:lnTo>
                  <a:cubicBezTo>
                    <a:pt x="686" y="5975"/>
                    <a:pt x="485" y="5859"/>
                    <a:pt x="271" y="5634"/>
                  </a:cubicBezTo>
                  <a:cubicBezTo>
                    <a:pt x="244" y="5603"/>
                    <a:pt x="205" y="5587"/>
                    <a:pt x="165" y="5587"/>
                  </a:cubicBezTo>
                  <a:cubicBezTo>
                    <a:pt x="129" y="5587"/>
                    <a:pt x="92" y="5600"/>
                    <a:pt x="64" y="5627"/>
                  </a:cubicBezTo>
                  <a:cubicBezTo>
                    <a:pt x="4" y="5683"/>
                    <a:pt x="1" y="5778"/>
                    <a:pt x="57" y="5838"/>
                  </a:cubicBezTo>
                  <a:cubicBezTo>
                    <a:pt x="331" y="6122"/>
                    <a:pt x="598" y="6270"/>
                    <a:pt x="858" y="6273"/>
                  </a:cubicBezTo>
                  <a:lnTo>
                    <a:pt x="868" y="6273"/>
                  </a:lnTo>
                  <a:cubicBezTo>
                    <a:pt x="1848" y="6273"/>
                    <a:pt x="2533" y="4331"/>
                    <a:pt x="3028" y="166"/>
                  </a:cubicBezTo>
                  <a:cubicBezTo>
                    <a:pt x="3035" y="85"/>
                    <a:pt x="2979" y="11"/>
                    <a:pt x="2898" y="1"/>
                  </a:cubicBezTo>
                  <a:cubicBezTo>
                    <a:pt x="2893" y="0"/>
                    <a:pt x="2889" y="0"/>
                    <a:pt x="2884" y="0"/>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2"/>
            <p:cNvSpPr/>
            <p:nvPr/>
          </p:nvSpPr>
          <p:spPr>
            <a:xfrm>
              <a:off x="1658525" y="1378975"/>
              <a:ext cx="86950" cy="65025"/>
            </a:xfrm>
            <a:custGeom>
              <a:rect b="b" l="l" r="r" t="t"/>
              <a:pathLst>
                <a:path extrusionOk="0" h="2601" w="3478">
                  <a:moveTo>
                    <a:pt x="517" y="0"/>
                  </a:moveTo>
                  <a:lnTo>
                    <a:pt x="517" y="0"/>
                  </a:lnTo>
                  <a:cubicBezTo>
                    <a:pt x="1" y="903"/>
                    <a:pt x="285" y="1970"/>
                    <a:pt x="953" y="2392"/>
                  </a:cubicBezTo>
                  <a:cubicBezTo>
                    <a:pt x="1175" y="2531"/>
                    <a:pt x="1442" y="2600"/>
                    <a:pt x="1720" y="2600"/>
                  </a:cubicBezTo>
                  <a:cubicBezTo>
                    <a:pt x="2400" y="2600"/>
                    <a:pt x="3149" y="2188"/>
                    <a:pt x="3478" y="1387"/>
                  </a:cubicBezTo>
                  <a:cubicBezTo>
                    <a:pt x="2491" y="924"/>
                    <a:pt x="1504" y="460"/>
                    <a:pt x="51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32"/>
            <p:cNvSpPr/>
            <p:nvPr/>
          </p:nvSpPr>
          <p:spPr>
            <a:xfrm>
              <a:off x="1701650" y="1098550"/>
              <a:ext cx="69825" cy="67700"/>
            </a:xfrm>
            <a:custGeom>
              <a:rect b="b" l="l" r="r" t="t"/>
              <a:pathLst>
                <a:path extrusionOk="0" h="2708" w="2793">
                  <a:moveTo>
                    <a:pt x="327" y="0"/>
                  </a:moveTo>
                  <a:cubicBezTo>
                    <a:pt x="251" y="0"/>
                    <a:pt x="175" y="29"/>
                    <a:pt x="116" y="88"/>
                  </a:cubicBezTo>
                  <a:cubicBezTo>
                    <a:pt x="0" y="204"/>
                    <a:pt x="4" y="393"/>
                    <a:pt x="120" y="509"/>
                  </a:cubicBezTo>
                  <a:lnTo>
                    <a:pt x="2258" y="2623"/>
                  </a:lnTo>
                  <a:cubicBezTo>
                    <a:pt x="2315" y="2680"/>
                    <a:pt x="2392" y="2708"/>
                    <a:pt x="2466" y="2708"/>
                  </a:cubicBezTo>
                  <a:cubicBezTo>
                    <a:pt x="2543" y="2708"/>
                    <a:pt x="2620" y="2680"/>
                    <a:pt x="2676" y="2620"/>
                  </a:cubicBezTo>
                  <a:cubicBezTo>
                    <a:pt x="2792" y="2504"/>
                    <a:pt x="2792" y="2314"/>
                    <a:pt x="2676" y="2202"/>
                  </a:cubicBezTo>
                  <a:lnTo>
                    <a:pt x="538" y="84"/>
                  </a:lnTo>
                  <a:cubicBezTo>
                    <a:pt x="478" y="28"/>
                    <a:pt x="403" y="0"/>
                    <a:pt x="327" y="0"/>
                  </a:cubicBezTo>
                  <a:close/>
                </a:path>
              </a:pathLst>
            </a:custGeom>
            <a:solidFill>
              <a:srgbClr val="2234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32"/>
            <p:cNvSpPr/>
            <p:nvPr/>
          </p:nvSpPr>
          <p:spPr>
            <a:xfrm>
              <a:off x="1867850" y="1177850"/>
              <a:ext cx="80700" cy="22825"/>
            </a:xfrm>
            <a:custGeom>
              <a:rect b="b" l="l" r="r" t="t"/>
              <a:pathLst>
                <a:path extrusionOk="0" h="913" w="3228">
                  <a:moveTo>
                    <a:pt x="2915" y="0"/>
                  </a:moveTo>
                  <a:cubicBezTo>
                    <a:pt x="2903" y="0"/>
                    <a:pt x="2890" y="1"/>
                    <a:pt x="2877" y="3"/>
                  </a:cubicBezTo>
                  <a:lnTo>
                    <a:pt x="278" y="319"/>
                  </a:lnTo>
                  <a:cubicBezTo>
                    <a:pt x="116" y="340"/>
                    <a:pt x="0" y="487"/>
                    <a:pt x="18" y="649"/>
                  </a:cubicBezTo>
                  <a:cubicBezTo>
                    <a:pt x="39" y="800"/>
                    <a:pt x="165" y="912"/>
                    <a:pt x="313" y="912"/>
                  </a:cubicBezTo>
                  <a:cubicBezTo>
                    <a:pt x="323" y="912"/>
                    <a:pt x="338" y="909"/>
                    <a:pt x="348" y="909"/>
                  </a:cubicBezTo>
                  <a:lnTo>
                    <a:pt x="2947" y="593"/>
                  </a:lnTo>
                  <a:cubicBezTo>
                    <a:pt x="3112" y="572"/>
                    <a:pt x="3228" y="424"/>
                    <a:pt x="3207" y="263"/>
                  </a:cubicBezTo>
                  <a:cubicBezTo>
                    <a:pt x="3187" y="111"/>
                    <a:pt x="3064" y="0"/>
                    <a:pt x="2915" y="0"/>
                  </a:cubicBezTo>
                  <a:close/>
                </a:path>
              </a:pathLst>
            </a:custGeom>
            <a:solidFill>
              <a:srgbClr val="2234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2"/>
            <p:cNvSpPr/>
            <p:nvPr/>
          </p:nvSpPr>
          <p:spPr>
            <a:xfrm>
              <a:off x="1719375" y="1214250"/>
              <a:ext cx="26275" cy="30575"/>
            </a:xfrm>
            <a:custGeom>
              <a:rect b="b" l="l" r="r" t="t"/>
              <a:pathLst>
                <a:path extrusionOk="0" h="1223" w="1051">
                  <a:moveTo>
                    <a:pt x="550" y="1"/>
                  </a:moveTo>
                  <a:cubicBezTo>
                    <a:pt x="303" y="1"/>
                    <a:pt x="82" y="236"/>
                    <a:pt x="43" y="552"/>
                  </a:cubicBezTo>
                  <a:cubicBezTo>
                    <a:pt x="1" y="889"/>
                    <a:pt x="183" y="1188"/>
                    <a:pt x="450" y="1219"/>
                  </a:cubicBezTo>
                  <a:cubicBezTo>
                    <a:pt x="466" y="1221"/>
                    <a:pt x="481" y="1222"/>
                    <a:pt x="497" y="1222"/>
                  </a:cubicBezTo>
                  <a:cubicBezTo>
                    <a:pt x="745" y="1222"/>
                    <a:pt x="969" y="986"/>
                    <a:pt x="1009" y="671"/>
                  </a:cubicBezTo>
                  <a:cubicBezTo>
                    <a:pt x="1051" y="334"/>
                    <a:pt x="868" y="36"/>
                    <a:pt x="601" y="4"/>
                  </a:cubicBezTo>
                  <a:cubicBezTo>
                    <a:pt x="584" y="2"/>
                    <a:pt x="567" y="1"/>
                    <a:pt x="550" y="1"/>
                  </a:cubicBezTo>
                  <a:close/>
                </a:path>
              </a:pathLst>
            </a:custGeom>
            <a:solidFill>
              <a:srgbClr val="17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32"/>
            <p:cNvSpPr/>
            <p:nvPr/>
          </p:nvSpPr>
          <p:spPr>
            <a:xfrm>
              <a:off x="1843800" y="1257650"/>
              <a:ext cx="26175" cy="30625"/>
            </a:xfrm>
            <a:custGeom>
              <a:rect b="b" l="l" r="r" t="t"/>
              <a:pathLst>
                <a:path extrusionOk="0" h="1225" w="1047">
                  <a:moveTo>
                    <a:pt x="554" y="0"/>
                  </a:moveTo>
                  <a:cubicBezTo>
                    <a:pt x="305" y="0"/>
                    <a:pt x="82" y="237"/>
                    <a:pt x="42" y="554"/>
                  </a:cubicBezTo>
                  <a:cubicBezTo>
                    <a:pt x="0" y="888"/>
                    <a:pt x="183" y="1187"/>
                    <a:pt x="450" y="1222"/>
                  </a:cubicBezTo>
                  <a:cubicBezTo>
                    <a:pt x="465" y="1224"/>
                    <a:pt x="481" y="1224"/>
                    <a:pt x="496" y="1224"/>
                  </a:cubicBezTo>
                  <a:cubicBezTo>
                    <a:pt x="745" y="1224"/>
                    <a:pt x="968" y="988"/>
                    <a:pt x="1008" y="670"/>
                  </a:cubicBezTo>
                  <a:cubicBezTo>
                    <a:pt x="1047" y="337"/>
                    <a:pt x="868" y="38"/>
                    <a:pt x="601" y="3"/>
                  </a:cubicBezTo>
                  <a:cubicBezTo>
                    <a:pt x="585" y="1"/>
                    <a:pt x="570" y="0"/>
                    <a:pt x="554" y="0"/>
                  </a:cubicBezTo>
                  <a:close/>
                </a:path>
              </a:pathLst>
            </a:custGeom>
            <a:solidFill>
              <a:srgbClr val="17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32"/>
            <p:cNvSpPr/>
            <p:nvPr/>
          </p:nvSpPr>
          <p:spPr>
            <a:xfrm>
              <a:off x="1590675" y="1240650"/>
              <a:ext cx="116800" cy="110700"/>
            </a:xfrm>
            <a:custGeom>
              <a:rect b="b" l="l" r="r" t="t"/>
              <a:pathLst>
                <a:path extrusionOk="0" h="4428" w="4672">
                  <a:moveTo>
                    <a:pt x="2325" y="1"/>
                  </a:moveTo>
                  <a:cubicBezTo>
                    <a:pt x="1170" y="1"/>
                    <a:pt x="192" y="876"/>
                    <a:pt x="99" y="2032"/>
                  </a:cubicBezTo>
                  <a:cubicBezTo>
                    <a:pt x="0" y="3250"/>
                    <a:pt x="920" y="4318"/>
                    <a:pt x="2157" y="4420"/>
                  </a:cubicBezTo>
                  <a:cubicBezTo>
                    <a:pt x="2220" y="4425"/>
                    <a:pt x="2283" y="4428"/>
                    <a:pt x="2345" y="4428"/>
                  </a:cubicBezTo>
                  <a:cubicBezTo>
                    <a:pt x="3498" y="4428"/>
                    <a:pt x="4476" y="3553"/>
                    <a:pt x="4573" y="2397"/>
                  </a:cubicBezTo>
                  <a:cubicBezTo>
                    <a:pt x="4671" y="1178"/>
                    <a:pt x="3751" y="107"/>
                    <a:pt x="2515" y="9"/>
                  </a:cubicBezTo>
                  <a:cubicBezTo>
                    <a:pt x="2451" y="4"/>
                    <a:pt x="2388" y="1"/>
                    <a:pt x="2325" y="1"/>
                  </a:cubicBezTo>
                  <a:close/>
                </a:path>
              </a:pathLst>
            </a:custGeom>
            <a:solidFill>
              <a:srgbClr val="FBB8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2"/>
            <p:cNvSpPr/>
            <p:nvPr/>
          </p:nvSpPr>
          <p:spPr>
            <a:xfrm>
              <a:off x="1826500" y="1347100"/>
              <a:ext cx="85175" cy="108800"/>
            </a:xfrm>
            <a:custGeom>
              <a:rect b="b" l="l" r="r" t="t"/>
              <a:pathLst>
                <a:path extrusionOk="0" h="4352" w="3407">
                  <a:moveTo>
                    <a:pt x="2326" y="0"/>
                  </a:moveTo>
                  <a:cubicBezTo>
                    <a:pt x="1166" y="0"/>
                    <a:pt x="185" y="874"/>
                    <a:pt x="81" y="2037"/>
                  </a:cubicBezTo>
                  <a:cubicBezTo>
                    <a:pt x="0" y="3119"/>
                    <a:pt x="699" y="4067"/>
                    <a:pt x="1721" y="4352"/>
                  </a:cubicBezTo>
                  <a:cubicBezTo>
                    <a:pt x="2445" y="3154"/>
                    <a:pt x="3003" y="1718"/>
                    <a:pt x="3407" y="281"/>
                  </a:cubicBezTo>
                  <a:cubicBezTo>
                    <a:pt x="3133" y="141"/>
                    <a:pt x="2834" y="46"/>
                    <a:pt x="2504" y="7"/>
                  </a:cubicBezTo>
                  <a:cubicBezTo>
                    <a:pt x="2445" y="3"/>
                    <a:pt x="2385" y="0"/>
                    <a:pt x="2326" y="0"/>
                  </a:cubicBezTo>
                  <a:close/>
                </a:path>
              </a:pathLst>
            </a:custGeom>
            <a:solidFill>
              <a:srgbClr val="FBB8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32"/>
            <p:cNvSpPr/>
            <p:nvPr/>
          </p:nvSpPr>
          <p:spPr>
            <a:xfrm>
              <a:off x="1499700" y="1169425"/>
              <a:ext cx="44900" cy="89025"/>
            </a:xfrm>
            <a:custGeom>
              <a:rect b="b" l="l" r="r" t="t"/>
              <a:pathLst>
                <a:path extrusionOk="0" h="3561" w="1796">
                  <a:moveTo>
                    <a:pt x="285" y="0"/>
                  </a:moveTo>
                  <a:cubicBezTo>
                    <a:pt x="233" y="0"/>
                    <a:pt x="182" y="6"/>
                    <a:pt x="131" y="17"/>
                  </a:cubicBezTo>
                  <a:cubicBezTo>
                    <a:pt x="50" y="34"/>
                    <a:pt x="1" y="111"/>
                    <a:pt x="18" y="192"/>
                  </a:cubicBezTo>
                  <a:cubicBezTo>
                    <a:pt x="34" y="264"/>
                    <a:pt x="94" y="311"/>
                    <a:pt x="166" y="311"/>
                  </a:cubicBezTo>
                  <a:cubicBezTo>
                    <a:pt x="175" y="311"/>
                    <a:pt x="184" y="310"/>
                    <a:pt x="194" y="308"/>
                  </a:cubicBezTo>
                  <a:cubicBezTo>
                    <a:pt x="225" y="301"/>
                    <a:pt x="256" y="298"/>
                    <a:pt x="286" y="298"/>
                  </a:cubicBezTo>
                  <a:cubicBezTo>
                    <a:pt x="528" y="298"/>
                    <a:pt x="768" y="503"/>
                    <a:pt x="917" y="712"/>
                  </a:cubicBezTo>
                  <a:cubicBezTo>
                    <a:pt x="1472" y="1478"/>
                    <a:pt x="1497" y="2503"/>
                    <a:pt x="1476" y="3406"/>
                  </a:cubicBezTo>
                  <a:cubicBezTo>
                    <a:pt x="1476" y="3490"/>
                    <a:pt x="1539" y="3557"/>
                    <a:pt x="1623" y="3560"/>
                  </a:cubicBezTo>
                  <a:lnTo>
                    <a:pt x="1627" y="3560"/>
                  </a:lnTo>
                  <a:lnTo>
                    <a:pt x="1627" y="3557"/>
                  </a:lnTo>
                  <a:cubicBezTo>
                    <a:pt x="1708" y="3557"/>
                    <a:pt x="1771" y="3493"/>
                    <a:pt x="1774" y="3413"/>
                  </a:cubicBezTo>
                  <a:cubicBezTo>
                    <a:pt x="1795" y="2461"/>
                    <a:pt x="1767" y="1376"/>
                    <a:pt x="1160" y="540"/>
                  </a:cubicBezTo>
                  <a:cubicBezTo>
                    <a:pt x="910" y="194"/>
                    <a:pt x="594" y="0"/>
                    <a:pt x="285" y="0"/>
                  </a:cubicBezTo>
                  <a:close/>
                </a:path>
              </a:pathLst>
            </a:custGeom>
            <a:solidFill>
              <a:srgbClr val="E45E8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3" name="Google Shape;563;p32"/>
          <p:cNvGrpSpPr/>
          <p:nvPr/>
        </p:nvGrpSpPr>
        <p:grpSpPr>
          <a:xfrm>
            <a:off x="-812045" y="4020762"/>
            <a:ext cx="3876747" cy="1221670"/>
            <a:chOff x="246070" y="1983375"/>
            <a:chExt cx="1855347" cy="616849"/>
          </a:xfrm>
        </p:grpSpPr>
        <p:sp>
          <p:nvSpPr>
            <p:cNvPr id="564" name="Google Shape;564;p32"/>
            <p:cNvSpPr/>
            <p:nvPr/>
          </p:nvSpPr>
          <p:spPr>
            <a:xfrm>
              <a:off x="1072131" y="1983872"/>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32"/>
            <p:cNvSpPr/>
            <p:nvPr/>
          </p:nvSpPr>
          <p:spPr>
            <a:xfrm>
              <a:off x="1430530" y="2193486"/>
              <a:ext cx="46960" cy="46948"/>
            </a:xfrm>
            <a:custGeom>
              <a:rect b="b" l="l" r="r" t="t"/>
              <a:pathLst>
                <a:path extrusionOk="0" h="3914" w="3915">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32"/>
            <p:cNvSpPr/>
            <p:nvPr/>
          </p:nvSpPr>
          <p:spPr>
            <a:xfrm>
              <a:off x="1277847" y="2191554"/>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2"/>
            <p:cNvSpPr/>
            <p:nvPr/>
          </p:nvSpPr>
          <p:spPr>
            <a:xfrm>
              <a:off x="1690156" y="2190379"/>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32"/>
            <p:cNvSpPr/>
            <p:nvPr/>
          </p:nvSpPr>
          <p:spPr>
            <a:xfrm>
              <a:off x="1484068" y="1984268"/>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32"/>
            <p:cNvSpPr/>
            <p:nvPr/>
          </p:nvSpPr>
          <p:spPr>
            <a:xfrm flipH="1">
              <a:off x="865779" y="2190662"/>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2"/>
            <p:cNvSpPr/>
            <p:nvPr/>
          </p:nvSpPr>
          <p:spPr>
            <a:xfrm>
              <a:off x="246070" y="1983826"/>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32"/>
            <p:cNvSpPr/>
            <p:nvPr/>
          </p:nvSpPr>
          <p:spPr>
            <a:xfrm flipH="1">
              <a:off x="659595" y="1983375"/>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32"/>
            <p:cNvSpPr/>
            <p:nvPr/>
          </p:nvSpPr>
          <p:spPr>
            <a:xfrm flipH="1">
              <a:off x="451107" y="2189486"/>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3" name="Google Shape;573;p32"/>
          <p:cNvGrpSpPr/>
          <p:nvPr/>
        </p:nvGrpSpPr>
        <p:grpSpPr>
          <a:xfrm>
            <a:off x="6852005" y="419112"/>
            <a:ext cx="3876747" cy="1221670"/>
            <a:chOff x="246070" y="1983375"/>
            <a:chExt cx="1855347" cy="616849"/>
          </a:xfrm>
        </p:grpSpPr>
        <p:sp>
          <p:nvSpPr>
            <p:cNvPr id="574" name="Google Shape;574;p32"/>
            <p:cNvSpPr/>
            <p:nvPr/>
          </p:nvSpPr>
          <p:spPr>
            <a:xfrm>
              <a:off x="1072131" y="1983872"/>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32"/>
            <p:cNvSpPr/>
            <p:nvPr/>
          </p:nvSpPr>
          <p:spPr>
            <a:xfrm>
              <a:off x="1430530" y="2193486"/>
              <a:ext cx="46960" cy="46948"/>
            </a:xfrm>
            <a:custGeom>
              <a:rect b="b" l="l" r="r" t="t"/>
              <a:pathLst>
                <a:path extrusionOk="0" h="3914" w="3915">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32"/>
            <p:cNvSpPr/>
            <p:nvPr/>
          </p:nvSpPr>
          <p:spPr>
            <a:xfrm>
              <a:off x="1277847" y="2191554"/>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32"/>
            <p:cNvSpPr/>
            <p:nvPr/>
          </p:nvSpPr>
          <p:spPr>
            <a:xfrm>
              <a:off x="1690156" y="2190379"/>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32"/>
            <p:cNvSpPr/>
            <p:nvPr/>
          </p:nvSpPr>
          <p:spPr>
            <a:xfrm>
              <a:off x="1484068" y="1984268"/>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32"/>
            <p:cNvSpPr/>
            <p:nvPr/>
          </p:nvSpPr>
          <p:spPr>
            <a:xfrm flipH="1">
              <a:off x="865779" y="2190662"/>
              <a:ext cx="408898" cy="407518"/>
            </a:xfrm>
            <a:custGeom>
              <a:rect b="b" l="l" r="r" t="t"/>
              <a:pathLst>
                <a:path extrusionOk="0" h="33974" w="34089">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32"/>
            <p:cNvSpPr/>
            <p:nvPr/>
          </p:nvSpPr>
          <p:spPr>
            <a:xfrm>
              <a:off x="246070" y="1983826"/>
              <a:ext cx="408910" cy="407494"/>
            </a:xfrm>
            <a:custGeom>
              <a:rect b="b" l="l" r="r" t="t"/>
              <a:pathLst>
                <a:path extrusionOk="0" h="33972" w="3409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32"/>
            <p:cNvSpPr/>
            <p:nvPr/>
          </p:nvSpPr>
          <p:spPr>
            <a:xfrm flipH="1">
              <a:off x="659595" y="1983375"/>
              <a:ext cx="408862" cy="407494"/>
            </a:xfrm>
            <a:custGeom>
              <a:rect b="b" l="l" r="r" t="t"/>
              <a:pathLst>
                <a:path extrusionOk="0" h="33972" w="34086">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rgbClr val="F9CB9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32"/>
            <p:cNvSpPr/>
            <p:nvPr/>
          </p:nvSpPr>
          <p:spPr>
            <a:xfrm flipH="1">
              <a:off x="451107" y="2189486"/>
              <a:ext cx="411261" cy="409845"/>
            </a:xfrm>
            <a:custGeom>
              <a:rect b="b" l="l" r="r" t="t"/>
              <a:pathLst>
                <a:path extrusionOk="0" h="34168" w="34286">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rgbClr val="FCE5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128" name="Shape 128"/>
        <p:cNvGrpSpPr/>
        <p:nvPr/>
      </p:nvGrpSpPr>
      <p:grpSpPr>
        <a:xfrm>
          <a:off x="0" y="0"/>
          <a:ext cx="0" cy="0"/>
          <a:chOff x="0" y="0"/>
          <a:chExt cx="0" cy="0"/>
        </a:xfrm>
      </p:grpSpPr>
      <p:sp>
        <p:nvSpPr>
          <p:cNvPr id="129" name="Google Shape;129;p15"/>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6"/>
                </a:solidFill>
                <a:latin typeface="Akshar"/>
                <a:ea typeface="Akshar"/>
                <a:cs typeface="Akshar"/>
                <a:sym typeface="Akshar"/>
              </a:rPr>
              <a:t>・</a:t>
            </a:r>
            <a:r>
              <a:rPr b="1" lang="en" sz="1000" u="sng">
                <a:solidFill>
                  <a:schemeClr val="accent6"/>
                </a:solidFill>
                <a:latin typeface="Akshar"/>
                <a:ea typeface="Akshar"/>
                <a:cs typeface="Akshar"/>
                <a:sym typeface="Akshar"/>
              </a:rPr>
              <a:t>Topic Introduction</a:t>
            </a:r>
            <a:r>
              <a:rPr b="1" lang="en" sz="1000">
                <a:solidFill>
                  <a:schemeClr val="accent6"/>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131" name="Google Shape;131;p15">
            <a:hlinkClick/>
          </p:cNvPr>
          <p:cNvSpPr txBox="1"/>
          <p:nvPr/>
        </p:nvSpPr>
        <p:spPr>
          <a:xfrm>
            <a:off x="34066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rgbClr val="FFFFFF"/>
                </a:solidFill>
                <a:latin typeface="Akshar"/>
                <a:ea typeface="Akshar"/>
                <a:cs typeface="Akshar"/>
                <a:sym typeface="Akshar"/>
              </a:rPr>
              <a:t>Data Findings &amp; Visualizations</a:t>
            </a:r>
            <a:r>
              <a:rPr b="1" lang="en" sz="1000">
                <a:solidFill>
                  <a:srgbClr val="FFFFFF"/>
                </a:solidFill>
                <a:latin typeface="Akshar"/>
                <a:ea typeface="Akshar"/>
                <a:cs typeface="Akshar"/>
                <a:sym typeface="Akshar"/>
              </a:rPr>
              <a:t>・</a:t>
            </a:r>
            <a:endParaRPr b="1" sz="1000">
              <a:solidFill>
                <a:srgbClr val="FFFFFF"/>
              </a:solidFill>
              <a:latin typeface="Akshar"/>
              <a:ea typeface="Akshar"/>
              <a:cs typeface="Akshar"/>
              <a:sym typeface="Akshar"/>
            </a:endParaRPr>
          </a:p>
        </p:txBody>
      </p:sp>
      <p:sp>
        <p:nvSpPr>
          <p:cNvPr id="132" name="Google Shape;132;p15">
            <a:hlinkClick/>
          </p:cNvPr>
          <p:cNvSpPr txBox="1"/>
          <p:nvPr/>
        </p:nvSpPr>
        <p:spPr>
          <a:xfrm>
            <a:off x="63199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133" name="Google Shape;133;p15"/>
          <p:cNvSpPr txBox="1"/>
          <p:nvPr/>
        </p:nvSpPr>
        <p:spPr>
          <a:xfrm>
            <a:off x="170882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rgbClr val="FFFFFF"/>
                </a:solidFill>
                <a:latin typeface="Akshar"/>
                <a:ea typeface="Akshar"/>
                <a:cs typeface="Akshar"/>
                <a:sym typeface="Akshar"/>
              </a:rPr>
              <a:t>Data Cleaning Process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134" name="Google Shape;134;p15"/>
          <p:cNvSpPr txBox="1"/>
          <p:nvPr/>
        </p:nvSpPr>
        <p:spPr>
          <a:xfrm>
            <a:off x="54427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Modeling</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135" name="Google Shape;135;p15"/>
          <p:cNvSpPr txBox="1"/>
          <p:nvPr/>
        </p:nvSpPr>
        <p:spPr>
          <a:xfrm>
            <a:off x="76273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136" name="Google Shape;136;p15"/>
          <p:cNvSpPr txBox="1"/>
          <p:nvPr/>
        </p:nvSpPr>
        <p:spPr>
          <a:xfrm>
            <a:off x="131850" y="462400"/>
            <a:ext cx="6112500" cy="3748800"/>
          </a:xfrm>
          <a:prstGeom prst="rect">
            <a:avLst/>
          </a:prstGeom>
          <a:noFill/>
          <a:ln>
            <a:noFill/>
          </a:ln>
        </p:spPr>
        <p:txBody>
          <a:bodyPr anchorCtr="0" anchor="t" bIns="36000" lIns="36000" spcFirstLastPara="1" rIns="36000" wrap="square" tIns="36000">
            <a:noAutofit/>
          </a:bodyPr>
          <a:lstStyle/>
          <a:p>
            <a:pPr indent="0" lvl="0" marL="0" rtl="0" algn="l">
              <a:lnSpc>
                <a:spcPct val="115000"/>
              </a:lnSpc>
              <a:spcBef>
                <a:spcPts val="0"/>
              </a:spcBef>
              <a:spcAft>
                <a:spcPts val="0"/>
              </a:spcAft>
              <a:buNone/>
            </a:pPr>
            <a:r>
              <a:rPr b="1" lang="en" sz="1800">
                <a:solidFill>
                  <a:srgbClr val="B45F06"/>
                </a:solidFill>
                <a:latin typeface="Red Hat Text"/>
                <a:ea typeface="Red Hat Text"/>
                <a:cs typeface="Red Hat Text"/>
                <a:sym typeface="Red Hat Text"/>
              </a:rPr>
              <a:t>Objective:</a:t>
            </a:r>
            <a:r>
              <a:rPr b="1" lang="en" sz="1800">
                <a:solidFill>
                  <a:srgbClr val="B45F06"/>
                </a:solidFill>
                <a:latin typeface="Red Hat Text"/>
                <a:ea typeface="Red Hat Text"/>
                <a:cs typeface="Red Hat Text"/>
                <a:sym typeface="Red Hat Text"/>
              </a:rPr>
              <a:t> </a:t>
            </a:r>
            <a:r>
              <a:rPr lang="en" sz="1600">
                <a:solidFill>
                  <a:schemeClr val="dk1"/>
                </a:solidFill>
                <a:latin typeface="Red Hat Text"/>
                <a:ea typeface="Red Hat Text"/>
                <a:cs typeface="Red Hat Text"/>
                <a:sym typeface="Red Hat Text"/>
              </a:rPr>
              <a:t>Predict the price of a lift ticket based on ski resort features </a:t>
            </a:r>
            <a:endParaRPr sz="1600">
              <a:solidFill>
                <a:srgbClr val="B45F06"/>
              </a:solidFill>
              <a:latin typeface="Red Hat Text"/>
              <a:ea typeface="Red Hat Text"/>
              <a:cs typeface="Red Hat Text"/>
              <a:sym typeface="Red Hat Text"/>
            </a:endParaRPr>
          </a:p>
          <a:p>
            <a:pPr indent="0" lvl="0" marL="0" rtl="0" algn="l">
              <a:lnSpc>
                <a:spcPct val="115000"/>
              </a:lnSpc>
              <a:spcBef>
                <a:spcPts val="0"/>
              </a:spcBef>
              <a:spcAft>
                <a:spcPts val="0"/>
              </a:spcAft>
              <a:buNone/>
            </a:pPr>
            <a:r>
              <a:rPr b="1" lang="en" sz="1800">
                <a:solidFill>
                  <a:srgbClr val="B45F06"/>
                </a:solidFill>
                <a:latin typeface="Red Hat Text"/>
                <a:ea typeface="Red Hat Text"/>
                <a:cs typeface="Red Hat Text"/>
                <a:sym typeface="Red Hat Text"/>
              </a:rPr>
              <a:t>Target Audience: </a:t>
            </a:r>
            <a:endParaRPr b="1" sz="1800">
              <a:solidFill>
                <a:srgbClr val="B45F06"/>
              </a:solidFill>
              <a:latin typeface="Red Hat Text"/>
              <a:ea typeface="Red Hat Text"/>
              <a:cs typeface="Red Hat Text"/>
              <a:sym typeface="Red Hat Text"/>
            </a:endParaRPr>
          </a:p>
          <a:p>
            <a:pPr indent="-330200" lvl="0" marL="457200" rtl="0" algn="l">
              <a:lnSpc>
                <a:spcPct val="115000"/>
              </a:lnSpc>
              <a:spcBef>
                <a:spcPts val="0"/>
              </a:spcBef>
              <a:spcAft>
                <a:spcPts val="0"/>
              </a:spcAft>
              <a:buClr>
                <a:schemeClr val="dk1"/>
              </a:buClr>
              <a:buSzPts val="1600"/>
              <a:buFont typeface="Red Hat Text"/>
              <a:buChar char="●"/>
            </a:pPr>
            <a:r>
              <a:rPr lang="en" sz="1600">
                <a:solidFill>
                  <a:schemeClr val="dk1"/>
                </a:solidFill>
                <a:latin typeface="Red Hat Text"/>
                <a:ea typeface="Red Hat Text"/>
                <a:cs typeface="Red Hat Text"/>
                <a:sym typeface="Red Hat Text"/>
              </a:rPr>
              <a:t>Skiers looking to maximize their skiing experience by purchasing a fairly priced lift ticket based on mountain features </a:t>
            </a:r>
            <a:endParaRPr sz="1600">
              <a:solidFill>
                <a:schemeClr val="dk1"/>
              </a:solidFill>
              <a:latin typeface="Red Hat Text"/>
              <a:ea typeface="Red Hat Text"/>
              <a:cs typeface="Red Hat Text"/>
              <a:sym typeface="Red Hat Text"/>
            </a:endParaRPr>
          </a:p>
          <a:p>
            <a:pPr indent="-330200" lvl="0" marL="457200" rtl="0" algn="l">
              <a:lnSpc>
                <a:spcPct val="115000"/>
              </a:lnSpc>
              <a:spcBef>
                <a:spcPts val="0"/>
              </a:spcBef>
              <a:spcAft>
                <a:spcPts val="0"/>
              </a:spcAft>
              <a:buClr>
                <a:schemeClr val="dk1"/>
              </a:buClr>
              <a:buSzPts val="1600"/>
              <a:buFont typeface="Red Hat Text"/>
              <a:buChar char="●"/>
            </a:pPr>
            <a:r>
              <a:rPr lang="en" sz="1600">
                <a:solidFill>
                  <a:schemeClr val="dk1"/>
                </a:solidFill>
                <a:latin typeface="Red Hat Text"/>
                <a:ea typeface="Red Hat Text"/>
                <a:cs typeface="Red Hat Text"/>
                <a:sym typeface="Red Hat Text"/>
              </a:rPr>
              <a:t>Ski Resorts looking at what a reasonable price for a ticket would be based on the resorts features</a:t>
            </a:r>
            <a:endParaRPr sz="1600">
              <a:solidFill>
                <a:srgbClr val="B45F06"/>
              </a:solidFill>
              <a:latin typeface="Red Hat Text"/>
              <a:ea typeface="Red Hat Text"/>
              <a:cs typeface="Red Hat Text"/>
              <a:sym typeface="Red Hat Text"/>
            </a:endParaRPr>
          </a:p>
          <a:p>
            <a:pPr indent="0" lvl="0" marL="0" rtl="0" algn="l">
              <a:lnSpc>
                <a:spcPct val="115000"/>
              </a:lnSpc>
              <a:spcBef>
                <a:spcPts val="0"/>
              </a:spcBef>
              <a:spcAft>
                <a:spcPts val="0"/>
              </a:spcAft>
              <a:buClr>
                <a:schemeClr val="dk1"/>
              </a:buClr>
              <a:buSzPts val="1100"/>
              <a:buFont typeface="Arial"/>
              <a:buNone/>
            </a:pPr>
            <a:r>
              <a:rPr b="1" lang="en" sz="1800">
                <a:solidFill>
                  <a:srgbClr val="B45F06"/>
                </a:solidFill>
                <a:latin typeface="Red Hat Text"/>
                <a:ea typeface="Red Hat Text"/>
                <a:cs typeface="Red Hat Text"/>
                <a:sym typeface="Red Hat Text"/>
              </a:rPr>
              <a:t>Challenges: </a:t>
            </a:r>
            <a:r>
              <a:rPr lang="en" sz="1600">
                <a:solidFill>
                  <a:schemeClr val="dk1"/>
                </a:solidFill>
                <a:latin typeface="Red Hat Text"/>
                <a:ea typeface="Red Hat Text"/>
                <a:cs typeface="Red Hat Text"/>
                <a:sym typeface="Red Hat Text"/>
              </a:rPr>
              <a:t>Model does not take into account intangible value driving factors such as reputation</a:t>
            </a:r>
            <a:endParaRPr sz="1600">
              <a:solidFill>
                <a:schemeClr val="dk1"/>
              </a:solidFill>
              <a:latin typeface="Red Hat Text"/>
              <a:ea typeface="Red Hat Text"/>
              <a:cs typeface="Red Hat Text"/>
              <a:sym typeface="Red Hat Text"/>
            </a:endParaRPr>
          </a:p>
        </p:txBody>
      </p:sp>
      <p:sp>
        <p:nvSpPr>
          <p:cNvPr id="137" name="Google Shape;137;p15"/>
          <p:cNvSpPr txBox="1"/>
          <p:nvPr/>
        </p:nvSpPr>
        <p:spPr>
          <a:xfrm>
            <a:off x="78275" y="3438288"/>
            <a:ext cx="81339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22346F"/>
                </a:solidFill>
                <a:latin typeface="Red Hat Text"/>
                <a:ea typeface="Red Hat Text"/>
                <a:cs typeface="Red Hat Text"/>
                <a:sym typeface="Red Hat Text"/>
              </a:rPr>
              <a:t>Why are we interested in predicting ski resort ticket price?</a:t>
            </a:r>
            <a:endParaRPr b="1" sz="1800">
              <a:solidFill>
                <a:srgbClr val="22346F"/>
              </a:solidFill>
              <a:latin typeface="Red Hat Text"/>
              <a:ea typeface="Red Hat Text"/>
              <a:cs typeface="Red Hat Text"/>
              <a:sym typeface="Red Hat Text"/>
            </a:endParaRPr>
          </a:p>
          <a:p>
            <a:pPr indent="-317500" lvl="0" marL="457200" rtl="0" algn="l">
              <a:spcBef>
                <a:spcPts val="0"/>
              </a:spcBef>
              <a:spcAft>
                <a:spcPts val="0"/>
              </a:spcAft>
              <a:buClr>
                <a:schemeClr val="dk1"/>
              </a:buClr>
              <a:buSzPts val="1400"/>
              <a:buFont typeface="Red Hat Text"/>
              <a:buChar char="●"/>
            </a:pPr>
            <a:r>
              <a:rPr lang="en">
                <a:solidFill>
                  <a:schemeClr val="dk1"/>
                </a:solidFill>
                <a:latin typeface="Red Hat Text"/>
                <a:ea typeface="Red Hat Text"/>
                <a:cs typeface="Red Hat Text"/>
                <a:sym typeface="Red Hat Text"/>
              </a:rPr>
              <a:t>The prices for day passes have skyrocketed and are as high as $200 at some resorts. </a:t>
            </a:r>
            <a:endParaRPr>
              <a:solidFill>
                <a:schemeClr val="dk1"/>
              </a:solidFill>
              <a:latin typeface="Red Hat Text"/>
              <a:ea typeface="Red Hat Text"/>
              <a:cs typeface="Red Hat Text"/>
              <a:sym typeface="Red Hat Text"/>
            </a:endParaRPr>
          </a:p>
          <a:p>
            <a:pPr indent="-317500" lvl="0" marL="457200" rtl="0" algn="l">
              <a:spcBef>
                <a:spcPts val="0"/>
              </a:spcBef>
              <a:spcAft>
                <a:spcPts val="0"/>
              </a:spcAft>
              <a:buClr>
                <a:schemeClr val="dk1"/>
              </a:buClr>
              <a:buSzPts val="1400"/>
              <a:buFont typeface="Red Hat Text"/>
              <a:buChar char="●"/>
            </a:pPr>
            <a:r>
              <a:rPr lang="en">
                <a:solidFill>
                  <a:schemeClr val="dk1"/>
                </a:solidFill>
                <a:latin typeface="Red Hat Text"/>
                <a:ea typeface="Red Hat Text"/>
                <a:cs typeface="Red Hat Text"/>
                <a:sym typeface="Red Hat Text"/>
              </a:rPr>
              <a:t>Prices are rising faster than inflation </a:t>
            </a:r>
            <a:endParaRPr>
              <a:solidFill>
                <a:schemeClr val="dk1"/>
              </a:solidFill>
              <a:latin typeface="Red Hat Text"/>
              <a:ea typeface="Red Hat Text"/>
              <a:cs typeface="Red Hat Text"/>
              <a:sym typeface="Red Hat Text"/>
            </a:endParaRPr>
          </a:p>
          <a:p>
            <a:pPr indent="-317500" lvl="0" marL="457200" rtl="0" algn="l">
              <a:spcBef>
                <a:spcPts val="0"/>
              </a:spcBef>
              <a:spcAft>
                <a:spcPts val="0"/>
              </a:spcAft>
              <a:buClr>
                <a:schemeClr val="dk1"/>
              </a:buClr>
              <a:buSzPts val="1400"/>
              <a:buFont typeface="Red Hat Text"/>
              <a:buChar char="●"/>
            </a:pPr>
            <a:r>
              <a:rPr lang="en">
                <a:solidFill>
                  <a:schemeClr val="dk1"/>
                </a:solidFill>
                <a:latin typeface="Red Hat Text"/>
                <a:ea typeface="Red Hat Text"/>
                <a:cs typeface="Red Hat Text"/>
                <a:sym typeface="Red Hat Text"/>
              </a:rPr>
              <a:t>Customers want to try and maximize the value of their purchase by making sure they aren’t being overcharged. </a:t>
            </a:r>
            <a:endParaRPr>
              <a:solidFill>
                <a:schemeClr val="dk1"/>
              </a:solidFill>
              <a:latin typeface="Red Hat Text"/>
              <a:ea typeface="Red Hat Text"/>
              <a:cs typeface="Red Hat Text"/>
              <a:sym typeface="Red Hat Text"/>
            </a:endParaRPr>
          </a:p>
        </p:txBody>
      </p:sp>
      <p:sp>
        <p:nvSpPr>
          <p:cNvPr id="138" name="Google Shape;138;p15"/>
          <p:cNvSpPr txBox="1"/>
          <p:nvPr/>
        </p:nvSpPr>
        <p:spPr>
          <a:xfrm>
            <a:off x="324850" y="4868775"/>
            <a:ext cx="5197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https://snowbrains.com/inflation-and-the-rising-cost-of-skiing-explained/</a:t>
            </a:r>
            <a:endParaRPr sz="900"/>
          </a:p>
        </p:txBody>
      </p:sp>
      <p:pic>
        <p:nvPicPr>
          <p:cNvPr descr="The Top 10 Most Expensive Lift Tickets [2019]" id="139" name="Google Shape;139;p15"/>
          <p:cNvPicPr preferRelativeResize="0"/>
          <p:nvPr/>
        </p:nvPicPr>
        <p:blipFill rotWithShape="1">
          <a:blip r:embed="rId3">
            <a:alphaModFix/>
          </a:blip>
          <a:srcRect b="1755" l="1954" r="65089" t="16990"/>
          <a:stretch/>
        </p:blipFill>
        <p:spPr>
          <a:xfrm>
            <a:off x="6452000" y="738200"/>
            <a:ext cx="2218126" cy="259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143" name="Shape 143"/>
        <p:cNvGrpSpPr/>
        <p:nvPr/>
      </p:nvGrpSpPr>
      <p:grpSpPr>
        <a:xfrm>
          <a:off x="0" y="0"/>
          <a:ext cx="0" cy="0"/>
          <a:chOff x="0" y="0"/>
          <a:chExt cx="0" cy="0"/>
        </a:xfrm>
      </p:grpSpPr>
      <p:sp>
        <p:nvSpPr>
          <p:cNvPr id="144" name="Google Shape;144;p16"/>
          <p:cNvSpPr txBox="1"/>
          <p:nvPr/>
        </p:nvSpPr>
        <p:spPr>
          <a:xfrm>
            <a:off x="432925" y="583525"/>
            <a:ext cx="35235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Data Description</a:t>
            </a:r>
            <a:endParaRPr sz="2800">
              <a:latin typeface="League Spartan Black"/>
              <a:ea typeface="League Spartan Black"/>
              <a:cs typeface="League Spartan Black"/>
              <a:sym typeface="League Spartan Black"/>
            </a:endParaRPr>
          </a:p>
        </p:txBody>
      </p:sp>
      <p:sp>
        <p:nvSpPr>
          <p:cNvPr id="145" name="Google Shape;145;p16"/>
          <p:cNvSpPr txBox="1"/>
          <p:nvPr>
            <p:ph idx="4294967295" type="body"/>
          </p:nvPr>
        </p:nvSpPr>
        <p:spPr>
          <a:xfrm>
            <a:off x="311700" y="1152475"/>
            <a:ext cx="4005600" cy="3416400"/>
          </a:xfrm>
          <a:prstGeom prst="rect">
            <a:avLst/>
          </a:prstGeom>
        </p:spPr>
        <p:txBody>
          <a:bodyPr anchorCtr="0" anchor="ctr" bIns="91425" lIns="91425" spcFirstLastPara="1" rIns="91425" wrap="square" tIns="91425">
            <a:normAutofit lnSpcReduction="10000"/>
          </a:bodyPr>
          <a:lstStyle/>
          <a:p>
            <a:pPr indent="-330200" lvl="0" marL="457200" rtl="0" algn="l">
              <a:lnSpc>
                <a:spcPct val="100000"/>
              </a:lnSpc>
              <a:spcBef>
                <a:spcPts val="0"/>
              </a:spcBef>
              <a:spcAft>
                <a:spcPts val="0"/>
              </a:spcAft>
              <a:buClr>
                <a:schemeClr val="dk1"/>
              </a:buClr>
              <a:buSzPts val="1600"/>
              <a:buFont typeface="Red Hat Text"/>
              <a:buChar char="●"/>
            </a:pPr>
            <a:r>
              <a:rPr b="1" lang="en">
                <a:solidFill>
                  <a:srgbClr val="B45F06"/>
                </a:solidFill>
              </a:rPr>
              <a:t>Source:</a:t>
            </a:r>
            <a:r>
              <a:rPr b="1" lang="en" sz="1600">
                <a:solidFill>
                  <a:srgbClr val="B45F06"/>
                </a:solidFill>
              </a:rPr>
              <a:t> </a:t>
            </a:r>
            <a:r>
              <a:rPr lang="en" sz="1600">
                <a:solidFill>
                  <a:srgbClr val="3C4043"/>
                </a:solidFill>
              </a:rPr>
              <a:t>Ski-resort-stats.com</a:t>
            </a:r>
            <a:endParaRPr sz="1600">
              <a:solidFill>
                <a:srgbClr val="3C4043"/>
              </a:solidFill>
            </a:endParaRPr>
          </a:p>
          <a:p>
            <a:pPr indent="-330200" lvl="0" marL="457200" rtl="0" algn="l">
              <a:lnSpc>
                <a:spcPct val="100000"/>
              </a:lnSpc>
              <a:spcBef>
                <a:spcPts val="0"/>
              </a:spcBef>
              <a:spcAft>
                <a:spcPts val="0"/>
              </a:spcAft>
              <a:buClr>
                <a:schemeClr val="dk1"/>
              </a:buClr>
              <a:buSzPts val="1600"/>
              <a:buFont typeface="Red Hat Text"/>
              <a:buChar char="●"/>
            </a:pPr>
            <a:r>
              <a:rPr b="1" lang="en" sz="1600">
                <a:solidFill>
                  <a:srgbClr val="B45F06"/>
                </a:solidFill>
              </a:rPr>
              <a:t>16</a:t>
            </a:r>
            <a:r>
              <a:rPr lang="en" sz="1600">
                <a:solidFill>
                  <a:srgbClr val="3C4043"/>
                </a:solidFill>
              </a:rPr>
              <a:t> columns with </a:t>
            </a:r>
            <a:r>
              <a:rPr b="1" lang="en" sz="1600">
                <a:solidFill>
                  <a:srgbClr val="B45F06"/>
                </a:solidFill>
              </a:rPr>
              <a:t>376 </a:t>
            </a:r>
            <a:r>
              <a:rPr lang="en" sz="1600">
                <a:solidFill>
                  <a:srgbClr val="3C4043"/>
                </a:solidFill>
              </a:rPr>
              <a:t>rows</a:t>
            </a:r>
            <a:endParaRPr sz="1600">
              <a:solidFill>
                <a:srgbClr val="3C4043"/>
              </a:solidFill>
            </a:endParaRPr>
          </a:p>
          <a:p>
            <a:pPr indent="-330200" lvl="0" marL="457200" rtl="0" algn="l">
              <a:lnSpc>
                <a:spcPct val="100000"/>
              </a:lnSpc>
              <a:spcBef>
                <a:spcPts val="0"/>
              </a:spcBef>
              <a:spcAft>
                <a:spcPts val="0"/>
              </a:spcAft>
              <a:buClr>
                <a:schemeClr val="dk1"/>
              </a:buClr>
              <a:buSzPts val="1600"/>
              <a:buFont typeface="Red Hat Text"/>
              <a:buChar char="●"/>
            </a:pPr>
            <a:r>
              <a:rPr b="1" lang="en">
                <a:solidFill>
                  <a:srgbClr val="B45F06"/>
                </a:solidFill>
              </a:rPr>
              <a:t>Numerical Variables:</a:t>
            </a:r>
            <a:r>
              <a:rPr b="1" lang="en" sz="1600">
                <a:solidFill>
                  <a:srgbClr val="3C4043"/>
                </a:solidFill>
              </a:rPr>
              <a:t> </a:t>
            </a:r>
            <a:r>
              <a:rPr lang="en" sz="1600">
                <a:solidFill>
                  <a:srgbClr val="3C4043"/>
                </a:solidFill>
              </a:rPr>
              <a:t>Highest point, Lowest point, Beginner slope, Intermediate slope, Difficult slope, Total slope, the amount of surface lifts, the amount of chairlifts, the amount of gondola lifts, Total number of lifts, Lift capacit</a:t>
            </a:r>
            <a:r>
              <a:rPr lang="en" sz="1600">
                <a:solidFill>
                  <a:srgbClr val="3C4043"/>
                </a:solidFill>
              </a:rPr>
              <a:t>y, Amount of snow cannon</a:t>
            </a:r>
            <a:endParaRPr sz="1600">
              <a:solidFill>
                <a:srgbClr val="3C4043"/>
              </a:solidFill>
            </a:endParaRPr>
          </a:p>
          <a:p>
            <a:pPr indent="-330200" lvl="0" marL="457200" rtl="0" algn="l">
              <a:lnSpc>
                <a:spcPct val="100000"/>
              </a:lnSpc>
              <a:spcBef>
                <a:spcPts val="0"/>
              </a:spcBef>
              <a:spcAft>
                <a:spcPts val="0"/>
              </a:spcAft>
              <a:buClr>
                <a:schemeClr val="dk1"/>
              </a:buClr>
              <a:buSzPts val="1600"/>
              <a:buFont typeface="Red Hat Text"/>
              <a:buChar char="●"/>
            </a:pPr>
            <a:r>
              <a:rPr b="1" lang="en">
                <a:solidFill>
                  <a:srgbClr val="B45F06"/>
                </a:solidFill>
              </a:rPr>
              <a:t>Categorical Variables:</a:t>
            </a:r>
            <a:r>
              <a:rPr b="1" lang="en">
                <a:solidFill>
                  <a:srgbClr val="3C4043"/>
                </a:solidFill>
              </a:rPr>
              <a:t> </a:t>
            </a:r>
            <a:r>
              <a:rPr lang="en" sz="1600">
                <a:solidFill>
                  <a:srgbClr val="3C4043"/>
                </a:solidFill>
              </a:rPr>
              <a:t>Location, Snow park availability, Night Ski availability</a:t>
            </a:r>
            <a:endParaRPr sz="1600">
              <a:solidFill>
                <a:srgbClr val="3C4043"/>
              </a:solidFill>
            </a:endParaRPr>
          </a:p>
        </p:txBody>
      </p:sp>
      <p:pic>
        <p:nvPicPr>
          <p:cNvPr id="146" name="Google Shape;146;p16"/>
          <p:cNvPicPr preferRelativeResize="0"/>
          <p:nvPr/>
        </p:nvPicPr>
        <p:blipFill>
          <a:blip r:embed="rId3">
            <a:alphaModFix/>
          </a:blip>
          <a:stretch>
            <a:fillRect/>
          </a:stretch>
        </p:blipFill>
        <p:spPr>
          <a:xfrm>
            <a:off x="4572000" y="1507800"/>
            <a:ext cx="4253050" cy="2347600"/>
          </a:xfrm>
          <a:prstGeom prst="rect">
            <a:avLst/>
          </a:prstGeom>
          <a:noFill/>
          <a:ln>
            <a:noFill/>
          </a:ln>
        </p:spPr>
      </p:pic>
      <p:sp>
        <p:nvSpPr>
          <p:cNvPr id="147" name="Google Shape;147;p16"/>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152" name="Google Shape;152;p16">
            <a:hlinkClick/>
          </p:cNvPr>
          <p:cNvSpPr txBox="1"/>
          <p:nvPr/>
        </p:nvSpPr>
        <p:spPr>
          <a:xfrm>
            <a:off x="37114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Cleaning Process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153" name="Google Shape;153;p16">
            <a:hlinkClick/>
          </p:cNvPr>
          <p:cNvSpPr txBox="1"/>
          <p:nvPr/>
        </p:nvSpPr>
        <p:spPr>
          <a:xfrm>
            <a:off x="63961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154" name="Google Shape;154;p16"/>
          <p:cNvSpPr txBox="1"/>
          <p:nvPr/>
        </p:nvSpPr>
        <p:spPr>
          <a:xfrm>
            <a:off x="1785025"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6"/>
                </a:solidFill>
                <a:latin typeface="Akshar SemiBold"/>
                <a:ea typeface="Akshar SemiBold"/>
                <a:cs typeface="Akshar SemiBold"/>
                <a:sym typeface="Akshar SemiBold"/>
              </a:rPr>
              <a:t>・</a:t>
            </a:r>
            <a:r>
              <a:rPr b="1" lang="en" sz="1000" u="sng">
                <a:solidFill>
                  <a:schemeClr val="accent6"/>
                </a:solidFill>
                <a:latin typeface="Akshar"/>
                <a:ea typeface="Akshar"/>
                <a:cs typeface="Akshar"/>
                <a:sym typeface="Akshar"/>
              </a:rPr>
              <a:t>Data Findings &amp; Visualizations</a:t>
            </a:r>
            <a:r>
              <a:rPr lang="en" sz="1000">
                <a:solidFill>
                  <a:schemeClr val="accent6"/>
                </a:solidFill>
                <a:latin typeface="Akshar SemiBold"/>
                <a:ea typeface="Akshar SemiBold"/>
                <a:cs typeface="Akshar SemiBold"/>
                <a:sym typeface="Akshar SemiBold"/>
              </a:rPr>
              <a:t>・</a:t>
            </a:r>
            <a:endParaRPr sz="1000">
              <a:solidFill>
                <a:schemeClr val="accent6"/>
              </a:solidFill>
              <a:latin typeface="Akshar SemiBold"/>
              <a:ea typeface="Akshar SemiBold"/>
              <a:cs typeface="Akshar SemiBold"/>
              <a:sym typeface="Akshar SemiBold"/>
            </a:endParaRPr>
          </a:p>
        </p:txBody>
      </p:sp>
      <p:sp>
        <p:nvSpPr>
          <p:cNvPr id="155" name="Google Shape;155;p16"/>
          <p:cNvSpPr txBox="1"/>
          <p:nvPr/>
        </p:nvSpPr>
        <p:spPr>
          <a:xfrm>
            <a:off x="55189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Modeling</a:t>
            </a:r>
            <a:r>
              <a:rPr b="1" lang="en" sz="1000">
                <a:solidFill>
                  <a:schemeClr val="lt1"/>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156" name="Google Shape;156;p16"/>
          <p:cNvSpPr txBox="1"/>
          <p:nvPr/>
        </p:nvSpPr>
        <p:spPr>
          <a:xfrm>
            <a:off x="77035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160" name="Shape 160"/>
        <p:cNvGrpSpPr/>
        <p:nvPr/>
      </p:nvGrpSpPr>
      <p:grpSpPr>
        <a:xfrm>
          <a:off x="0" y="0"/>
          <a:ext cx="0" cy="0"/>
          <a:chOff x="0" y="0"/>
          <a:chExt cx="0" cy="0"/>
        </a:xfrm>
      </p:grpSpPr>
      <p:sp>
        <p:nvSpPr>
          <p:cNvPr id="161" name="Google Shape;161;p17"/>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Correlation Table</a:t>
            </a:r>
            <a:endParaRPr sz="2800">
              <a:latin typeface="League Spartan Black"/>
              <a:ea typeface="League Spartan Black"/>
              <a:cs typeface="League Spartan Black"/>
              <a:sym typeface="League Spartan Black"/>
            </a:endParaRPr>
          </a:p>
        </p:txBody>
      </p:sp>
      <p:sp>
        <p:nvSpPr>
          <p:cNvPr id="162" name="Google Shape;162;p17"/>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3">
            <a:alphaModFix/>
          </a:blip>
          <a:stretch>
            <a:fillRect/>
          </a:stretch>
        </p:blipFill>
        <p:spPr>
          <a:xfrm>
            <a:off x="2800750" y="1183950"/>
            <a:ext cx="6066724" cy="3622575"/>
          </a:xfrm>
          <a:prstGeom prst="rect">
            <a:avLst/>
          </a:prstGeom>
          <a:noFill/>
          <a:ln>
            <a:noFill/>
          </a:ln>
        </p:spPr>
      </p:pic>
      <p:pic>
        <p:nvPicPr>
          <p:cNvPr id="164" name="Google Shape;164;p17"/>
          <p:cNvPicPr preferRelativeResize="0"/>
          <p:nvPr/>
        </p:nvPicPr>
        <p:blipFill>
          <a:blip r:embed="rId4">
            <a:alphaModFix/>
          </a:blip>
          <a:stretch>
            <a:fillRect/>
          </a:stretch>
        </p:blipFill>
        <p:spPr>
          <a:xfrm>
            <a:off x="152400" y="1636225"/>
            <a:ext cx="2419750" cy="1871042"/>
          </a:xfrm>
          <a:prstGeom prst="rect">
            <a:avLst/>
          </a:prstGeom>
          <a:noFill/>
          <a:ln>
            <a:noFill/>
          </a:ln>
        </p:spPr>
      </p:pic>
      <p:sp>
        <p:nvSpPr>
          <p:cNvPr id="165" name="Google Shape;165;p17"/>
          <p:cNvSpPr/>
          <p:nvPr/>
        </p:nvSpPr>
        <p:spPr>
          <a:xfrm>
            <a:off x="4145200" y="1136675"/>
            <a:ext cx="498600" cy="3789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7"/>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171" name="Google Shape;171;p17">
            <a:hlinkClick/>
          </p:cNvPr>
          <p:cNvSpPr txBox="1"/>
          <p:nvPr/>
        </p:nvSpPr>
        <p:spPr>
          <a:xfrm>
            <a:off x="37114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Cleaning Process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172" name="Google Shape;172;p17">
            <a:hlinkClick/>
          </p:cNvPr>
          <p:cNvSpPr txBox="1"/>
          <p:nvPr/>
        </p:nvSpPr>
        <p:spPr>
          <a:xfrm>
            <a:off x="63961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173" name="Google Shape;173;p17"/>
          <p:cNvSpPr txBox="1"/>
          <p:nvPr/>
        </p:nvSpPr>
        <p:spPr>
          <a:xfrm>
            <a:off x="1785025"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6"/>
                </a:solidFill>
                <a:latin typeface="Akshar SemiBold"/>
                <a:ea typeface="Akshar SemiBold"/>
                <a:cs typeface="Akshar SemiBold"/>
                <a:sym typeface="Akshar SemiBold"/>
              </a:rPr>
              <a:t>・</a:t>
            </a:r>
            <a:r>
              <a:rPr b="1" lang="en" sz="1000" u="sng">
                <a:solidFill>
                  <a:schemeClr val="accent6"/>
                </a:solidFill>
                <a:latin typeface="Akshar"/>
                <a:ea typeface="Akshar"/>
                <a:cs typeface="Akshar"/>
                <a:sym typeface="Akshar"/>
              </a:rPr>
              <a:t>Data Findings &amp; Visualizations</a:t>
            </a:r>
            <a:r>
              <a:rPr lang="en" sz="1000">
                <a:solidFill>
                  <a:schemeClr val="accent6"/>
                </a:solidFill>
                <a:latin typeface="Akshar SemiBold"/>
                <a:ea typeface="Akshar SemiBold"/>
                <a:cs typeface="Akshar SemiBold"/>
                <a:sym typeface="Akshar SemiBold"/>
              </a:rPr>
              <a:t>・</a:t>
            </a:r>
            <a:endParaRPr sz="1000">
              <a:solidFill>
                <a:schemeClr val="accent6"/>
              </a:solidFill>
              <a:latin typeface="Akshar SemiBold"/>
              <a:ea typeface="Akshar SemiBold"/>
              <a:cs typeface="Akshar SemiBold"/>
              <a:sym typeface="Akshar SemiBold"/>
            </a:endParaRPr>
          </a:p>
        </p:txBody>
      </p:sp>
      <p:sp>
        <p:nvSpPr>
          <p:cNvPr id="174" name="Google Shape;174;p17"/>
          <p:cNvSpPr txBox="1"/>
          <p:nvPr/>
        </p:nvSpPr>
        <p:spPr>
          <a:xfrm>
            <a:off x="55189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Modeling</a:t>
            </a:r>
            <a:r>
              <a:rPr b="1" lang="en" sz="1000">
                <a:solidFill>
                  <a:schemeClr val="lt1"/>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175" name="Google Shape;175;p17"/>
          <p:cNvSpPr txBox="1"/>
          <p:nvPr/>
        </p:nvSpPr>
        <p:spPr>
          <a:xfrm>
            <a:off x="77035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179" name="Shape 179"/>
        <p:cNvGrpSpPr/>
        <p:nvPr/>
      </p:nvGrpSpPr>
      <p:grpSpPr>
        <a:xfrm>
          <a:off x="0" y="0"/>
          <a:ext cx="0" cy="0"/>
          <a:chOff x="0" y="0"/>
          <a:chExt cx="0" cy="0"/>
        </a:xfrm>
      </p:grpSpPr>
      <p:sp>
        <p:nvSpPr>
          <p:cNvPr id="180" name="Google Shape;180;p18"/>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Numerical Variables</a:t>
            </a:r>
            <a:endParaRPr sz="2800">
              <a:latin typeface="League Spartan Black"/>
              <a:ea typeface="League Spartan Black"/>
              <a:cs typeface="League Spartan Black"/>
              <a:sym typeface="League Spartan Black"/>
            </a:endParaRPr>
          </a:p>
        </p:txBody>
      </p:sp>
      <p:sp>
        <p:nvSpPr>
          <p:cNvPr id="181" name="Google Shape;181;p18"/>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18"/>
          <p:cNvPicPr preferRelativeResize="0"/>
          <p:nvPr/>
        </p:nvPicPr>
        <p:blipFill>
          <a:blip r:embed="rId3">
            <a:alphaModFix/>
          </a:blip>
          <a:stretch>
            <a:fillRect/>
          </a:stretch>
        </p:blipFill>
        <p:spPr>
          <a:xfrm>
            <a:off x="682025" y="1360300"/>
            <a:ext cx="2239657" cy="1516250"/>
          </a:xfrm>
          <a:prstGeom prst="rect">
            <a:avLst/>
          </a:prstGeom>
          <a:noFill/>
          <a:ln>
            <a:noFill/>
          </a:ln>
        </p:spPr>
      </p:pic>
      <p:pic>
        <p:nvPicPr>
          <p:cNvPr id="183" name="Google Shape;183;p18"/>
          <p:cNvPicPr preferRelativeResize="0"/>
          <p:nvPr/>
        </p:nvPicPr>
        <p:blipFill>
          <a:blip r:embed="rId4">
            <a:alphaModFix/>
          </a:blip>
          <a:stretch>
            <a:fillRect/>
          </a:stretch>
        </p:blipFill>
        <p:spPr>
          <a:xfrm>
            <a:off x="3455775" y="1360300"/>
            <a:ext cx="2181825" cy="1496450"/>
          </a:xfrm>
          <a:prstGeom prst="rect">
            <a:avLst/>
          </a:prstGeom>
          <a:noFill/>
          <a:ln>
            <a:noFill/>
          </a:ln>
        </p:spPr>
      </p:pic>
      <p:pic>
        <p:nvPicPr>
          <p:cNvPr id="184" name="Google Shape;184;p18"/>
          <p:cNvPicPr preferRelativeResize="0"/>
          <p:nvPr/>
        </p:nvPicPr>
        <p:blipFill>
          <a:blip r:embed="rId5">
            <a:alphaModFix/>
          </a:blip>
          <a:stretch>
            <a:fillRect/>
          </a:stretch>
        </p:blipFill>
        <p:spPr>
          <a:xfrm>
            <a:off x="6194375" y="1350375"/>
            <a:ext cx="2239650" cy="1536097"/>
          </a:xfrm>
          <a:prstGeom prst="rect">
            <a:avLst/>
          </a:prstGeom>
          <a:noFill/>
          <a:ln>
            <a:noFill/>
          </a:ln>
        </p:spPr>
      </p:pic>
      <p:pic>
        <p:nvPicPr>
          <p:cNvPr id="185" name="Google Shape;185;p18"/>
          <p:cNvPicPr preferRelativeResize="0"/>
          <p:nvPr/>
        </p:nvPicPr>
        <p:blipFill>
          <a:blip r:embed="rId6">
            <a:alphaModFix/>
          </a:blip>
          <a:stretch>
            <a:fillRect/>
          </a:stretch>
        </p:blipFill>
        <p:spPr>
          <a:xfrm>
            <a:off x="682025" y="3194550"/>
            <a:ext cx="2293750" cy="1573200"/>
          </a:xfrm>
          <a:prstGeom prst="rect">
            <a:avLst/>
          </a:prstGeom>
          <a:noFill/>
          <a:ln>
            <a:noFill/>
          </a:ln>
        </p:spPr>
      </p:pic>
      <p:pic>
        <p:nvPicPr>
          <p:cNvPr id="186" name="Google Shape;186;p18"/>
          <p:cNvPicPr preferRelativeResize="0"/>
          <p:nvPr/>
        </p:nvPicPr>
        <p:blipFill>
          <a:blip r:embed="rId7">
            <a:alphaModFix/>
          </a:blip>
          <a:stretch>
            <a:fillRect/>
          </a:stretch>
        </p:blipFill>
        <p:spPr>
          <a:xfrm>
            <a:off x="3379575" y="3239750"/>
            <a:ext cx="2334550" cy="1597000"/>
          </a:xfrm>
          <a:prstGeom prst="rect">
            <a:avLst/>
          </a:prstGeom>
          <a:noFill/>
          <a:ln>
            <a:noFill/>
          </a:ln>
        </p:spPr>
      </p:pic>
      <p:pic>
        <p:nvPicPr>
          <p:cNvPr id="187" name="Google Shape;187;p18"/>
          <p:cNvPicPr preferRelativeResize="0"/>
          <p:nvPr/>
        </p:nvPicPr>
        <p:blipFill>
          <a:blip r:embed="rId8">
            <a:alphaModFix/>
          </a:blip>
          <a:stretch>
            <a:fillRect/>
          </a:stretch>
        </p:blipFill>
        <p:spPr>
          <a:xfrm>
            <a:off x="6246475" y="3239750"/>
            <a:ext cx="2334550" cy="1548488"/>
          </a:xfrm>
          <a:prstGeom prst="rect">
            <a:avLst/>
          </a:prstGeom>
          <a:noFill/>
          <a:ln>
            <a:noFill/>
          </a:ln>
        </p:spPr>
      </p:pic>
      <p:sp>
        <p:nvSpPr>
          <p:cNvPr id="188" name="Google Shape;188;p18"/>
          <p:cNvSpPr txBox="1"/>
          <p:nvPr/>
        </p:nvSpPr>
        <p:spPr>
          <a:xfrm>
            <a:off x="1246150" y="962575"/>
            <a:ext cx="116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Highest Point</a:t>
            </a:r>
            <a:endParaRPr sz="1200"/>
          </a:p>
        </p:txBody>
      </p:sp>
      <p:sp>
        <p:nvSpPr>
          <p:cNvPr id="189" name="Google Shape;189;p18"/>
          <p:cNvSpPr txBox="1"/>
          <p:nvPr/>
        </p:nvSpPr>
        <p:spPr>
          <a:xfrm>
            <a:off x="4065450" y="962575"/>
            <a:ext cx="116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Lowest Point</a:t>
            </a:r>
            <a:endParaRPr sz="1200"/>
          </a:p>
        </p:txBody>
      </p:sp>
      <p:sp>
        <p:nvSpPr>
          <p:cNvPr id="190" name="Google Shape;190;p18"/>
          <p:cNvSpPr txBox="1"/>
          <p:nvPr/>
        </p:nvSpPr>
        <p:spPr>
          <a:xfrm>
            <a:off x="6831000" y="962575"/>
            <a:ext cx="116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Total Slope</a:t>
            </a:r>
            <a:endParaRPr sz="1200"/>
          </a:p>
        </p:txBody>
      </p:sp>
      <p:sp>
        <p:nvSpPr>
          <p:cNvPr id="191" name="Google Shape;191;p18"/>
          <p:cNvSpPr txBox="1"/>
          <p:nvPr/>
        </p:nvSpPr>
        <p:spPr>
          <a:xfrm>
            <a:off x="1517225" y="2856750"/>
            <a:ext cx="116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Total Lifts</a:t>
            </a:r>
            <a:endParaRPr sz="1200"/>
          </a:p>
        </p:txBody>
      </p:sp>
      <p:sp>
        <p:nvSpPr>
          <p:cNvPr id="192" name="Google Shape;192;p18"/>
          <p:cNvSpPr txBox="1"/>
          <p:nvPr/>
        </p:nvSpPr>
        <p:spPr>
          <a:xfrm>
            <a:off x="4078525" y="2863600"/>
            <a:ext cx="116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Lift Capacity</a:t>
            </a:r>
            <a:endParaRPr sz="1200"/>
          </a:p>
        </p:txBody>
      </p:sp>
      <p:sp>
        <p:nvSpPr>
          <p:cNvPr id="193" name="Google Shape;193;p18"/>
          <p:cNvSpPr txBox="1"/>
          <p:nvPr/>
        </p:nvSpPr>
        <p:spPr>
          <a:xfrm>
            <a:off x="6831000" y="2863600"/>
            <a:ext cx="1241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Snow Cannons</a:t>
            </a:r>
            <a:endParaRPr sz="1200"/>
          </a:p>
        </p:txBody>
      </p:sp>
      <p:sp>
        <p:nvSpPr>
          <p:cNvPr id="194" name="Google Shape;194;p18"/>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8"/>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198" name="Google Shape;198;p18">
            <a:hlinkClick/>
          </p:cNvPr>
          <p:cNvSpPr txBox="1"/>
          <p:nvPr/>
        </p:nvSpPr>
        <p:spPr>
          <a:xfrm>
            <a:off x="37114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Cleaning Process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199" name="Google Shape;199;p18">
            <a:hlinkClick/>
          </p:cNvPr>
          <p:cNvSpPr txBox="1"/>
          <p:nvPr/>
        </p:nvSpPr>
        <p:spPr>
          <a:xfrm>
            <a:off x="63961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00" name="Google Shape;200;p18"/>
          <p:cNvSpPr txBox="1"/>
          <p:nvPr/>
        </p:nvSpPr>
        <p:spPr>
          <a:xfrm>
            <a:off x="1785025"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6"/>
                </a:solidFill>
                <a:latin typeface="Akshar SemiBold"/>
                <a:ea typeface="Akshar SemiBold"/>
                <a:cs typeface="Akshar SemiBold"/>
                <a:sym typeface="Akshar SemiBold"/>
              </a:rPr>
              <a:t>・</a:t>
            </a:r>
            <a:r>
              <a:rPr b="1" lang="en" sz="1000" u="sng">
                <a:solidFill>
                  <a:schemeClr val="accent6"/>
                </a:solidFill>
                <a:latin typeface="Akshar"/>
                <a:ea typeface="Akshar"/>
                <a:cs typeface="Akshar"/>
                <a:sym typeface="Akshar"/>
              </a:rPr>
              <a:t>Data Findings &amp; Visualizations</a:t>
            </a:r>
            <a:r>
              <a:rPr lang="en" sz="1000">
                <a:solidFill>
                  <a:schemeClr val="accent6"/>
                </a:solidFill>
                <a:latin typeface="Akshar SemiBold"/>
                <a:ea typeface="Akshar SemiBold"/>
                <a:cs typeface="Akshar SemiBold"/>
                <a:sym typeface="Akshar SemiBold"/>
              </a:rPr>
              <a:t>・</a:t>
            </a:r>
            <a:endParaRPr sz="1000">
              <a:solidFill>
                <a:schemeClr val="accent6"/>
              </a:solidFill>
              <a:latin typeface="Akshar SemiBold"/>
              <a:ea typeface="Akshar SemiBold"/>
              <a:cs typeface="Akshar SemiBold"/>
              <a:sym typeface="Akshar SemiBold"/>
            </a:endParaRPr>
          </a:p>
        </p:txBody>
      </p:sp>
      <p:sp>
        <p:nvSpPr>
          <p:cNvPr id="201" name="Google Shape;201;p18"/>
          <p:cNvSpPr txBox="1"/>
          <p:nvPr/>
        </p:nvSpPr>
        <p:spPr>
          <a:xfrm>
            <a:off x="55189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Modeling</a:t>
            </a:r>
            <a:r>
              <a:rPr b="1" lang="en" sz="1000">
                <a:solidFill>
                  <a:schemeClr val="lt1"/>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202" name="Google Shape;202;p18"/>
          <p:cNvSpPr txBox="1"/>
          <p:nvPr/>
        </p:nvSpPr>
        <p:spPr>
          <a:xfrm>
            <a:off x="77035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206" name="Shape 206"/>
        <p:cNvGrpSpPr/>
        <p:nvPr/>
      </p:nvGrpSpPr>
      <p:grpSpPr>
        <a:xfrm>
          <a:off x="0" y="0"/>
          <a:ext cx="0" cy="0"/>
          <a:chOff x="0" y="0"/>
          <a:chExt cx="0" cy="0"/>
        </a:xfrm>
      </p:grpSpPr>
      <p:sp>
        <p:nvSpPr>
          <p:cNvPr id="207" name="Google Shape;207;p19"/>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Categorical Variables</a:t>
            </a:r>
            <a:endParaRPr sz="2800">
              <a:latin typeface="League Spartan Black"/>
              <a:ea typeface="League Spartan Black"/>
              <a:cs typeface="League Spartan Black"/>
              <a:sym typeface="League Spartan Black"/>
            </a:endParaRPr>
          </a:p>
        </p:txBody>
      </p:sp>
      <p:sp>
        <p:nvSpPr>
          <p:cNvPr id="208" name="Google Shape;208;p19"/>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19"/>
          <p:cNvPicPr preferRelativeResize="0"/>
          <p:nvPr/>
        </p:nvPicPr>
        <p:blipFill>
          <a:blip r:embed="rId3">
            <a:alphaModFix/>
          </a:blip>
          <a:stretch>
            <a:fillRect/>
          </a:stretch>
        </p:blipFill>
        <p:spPr>
          <a:xfrm>
            <a:off x="707000" y="1490650"/>
            <a:ext cx="3638550" cy="2990850"/>
          </a:xfrm>
          <a:prstGeom prst="rect">
            <a:avLst/>
          </a:prstGeom>
          <a:noFill/>
          <a:ln>
            <a:noFill/>
          </a:ln>
        </p:spPr>
      </p:pic>
      <p:pic>
        <p:nvPicPr>
          <p:cNvPr id="210" name="Google Shape;210;p19"/>
          <p:cNvPicPr preferRelativeResize="0"/>
          <p:nvPr/>
        </p:nvPicPr>
        <p:blipFill>
          <a:blip r:embed="rId4">
            <a:alphaModFix/>
          </a:blip>
          <a:stretch>
            <a:fillRect/>
          </a:stretch>
        </p:blipFill>
        <p:spPr>
          <a:xfrm>
            <a:off x="5060150" y="1490650"/>
            <a:ext cx="3638550" cy="2619375"/>
          </a:xfrm>
          <a:prstGeom prst="rect">
            <a:avLst/>
          </a:prstGeom>
          <a:noFill/>
          <a:ln>
            <a:noFill/>
          </a:ln>
        </p:spPr>
      </p:pic>
      <p:sp>
        <p:nvSpPr>
          <p:cNvPr id="211" name="Google Shape;211;p19"/>
          <p:cNvSpPr/>
          <p:nvPr/>
        </p:nvSpPr>
        <p:spPr>
          <a:xfrm>
            <a:off x="3419875" y="2495550"/>
            <a:ext cx="696900" cy="186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9"/>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9"/>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216" name="Google Shape;216;p19">
            <a:hlinkClick/>
          </p:cNvPr>
          <p:cNvSpPr txBox="1"/>
          <p:nvPr/>
        </p:nvSpPr>
        <p:spPr>
          <a:xfrm>
            <a:off x="37114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Cleaning Process</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217" name="Google Shape;217;p19">
            <a:hlinkClick/>
          </p:cNvPr>
          <p:cNvSpPr txBox="1"/>
          <p:nvPr/>
        </p:nvSpPr>
        <p:spPr>
          <a:xfrm>
            <a:off x="63961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18" name="Google Shape;218;p19"/>
          <p:cNvSpPr txBox="1"/>
          <p:nvPr/>
        </p:nvSpPr>
        <p:spPr>
          <a:xfrm>
            <a:off x="1785025"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6"/>
                </a:solidFill>
                <a:latin typeface="Akshar SemiBold"/>
                <a:ea typeface="Akshar SemiBold"/>
                <a:cs typeface="Akshar SemiBold"/>
                <a:sym typeface="Akshar SemiBold"/>
              </a:rPr>
              <a:t>・</a:t>
            </a:r>
            <a:r>
              <a:rPr b="1" lang="en" sz="1000" u="sng">
                <a:solidFill>
                  <a:schemeClr val="accent6"/>
                </a:solidFill>
                <a:latin typeface="Akshar"/>
                <a:ea typeface="Akshar"/>
                <a:cs typeface="Akshar"/>
                <a:sym typeface="Akshar"/>
              </a:rPr>
              <a:t>Data Findings &amp; Visualizations</a:t>
            </a:r>
            <a:r>
              <a:rPr lang="en" sz="1000">
                <a:solidFill>
                  <a:schemeClr val="accent6"/>
                </a:solidFill>
                <a:latin typeface="Akshar SemiBold"/>
                <a:ea typeface="Akshar SemiBold"/>
                <a:cs typeface="Akshar SemiBold"/>
                <a:sym typeface="Akshar SemiBold"/>
              </a:rPr>
              <a:t>・</a:t>
            </a:r>
            <a:endParaRPr sz="1000">
              <a:solidFill>
                <a:schemeClr val="accent6"/>
              </a:solidFill>
              <a:latin typeface="Akshar SemiBold"/>
              <a:ea typeface="Akshar SemiBold"/>
              <a:cs typeface="Akshar SemiBold"/>
              <a:sym typeface="Akshar SemiBold"/>
            </a:endParaRPr>
          </a:p>
        </p:txBody>
      </p:sp>
      <p:sp>
        <p:nvSpPr>
          <p:cNvPr id="219" name="Google Shape;219;p19"/>
          <p:cNvSpPr txBox="1"/>
          <p:nvPr/>
        </p:nvSpPr>
        <p:spPr>
          <a:xfrm>
            <a:off x="55189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Modeling</a:t>
            </a:r>
            <a:r>
              <a:rPr b="1" lang="en" sz="1000">
                <a:solidFill>
                  <a:schemeClr val="lt1"/>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220" name="Google Shape;220;p19"/>
          <p:cNvSpPr txBox="1"/>
          <p:nvPr/>
        </p:nvSpPr>
        <p:spPr>
          <a:xfrm>
            <a:off x="77035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224" name="Shape 224"/>
        <p:cNvGrpSpPr/>
        <p:nvPr/>
      </p:nvGrpSpPr>
      <p:grpSpPr>
        <a:xfrm>
          <a:off x="0" y="0"/>
          <a:ext cx="0" cy="0"/>
          <a:chOff x="0" y="0"/>
          <a:chExt cx="0" cy="0"/>
        </a:xfrm>
      </p:grpSpPr>
      <p:sp>
        <p:nvSpPr>
          <p:cNvPr id="225" name="Google Shape;225;p20"/>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Data Cleaning Process</a:t>
            </a:r>
            <a:r>
              <a:rPr lang="en" sz="2800">
                <a:latin typeface="League Spartan Black"/>
                <a:ea typeface="League Spartan Black"/>
                <a:cs typeface="League Spartan Black"/>
                <a:sym typeface="League Spartan Black"/>
              </a:rPr>
              <a:t> </a:t>
            </a:r>
            <a:endParaRPr sz="2800">
              <a:latin typeface="League Spartan Black"/>
              <a:ea typeface="League Spartan Black"/>
              <a:cs typeface="League Spartan Black"/>
              <a:sym typeface="League Spartan Black"/>
            </a:endParaRPr>
          </a:p>
        </p:txBody>
      </p:sp>
      <p:sp>
        <p:nvSpPr>
          <p:cNvPr id="226" name="Google Shape;226;p20"/>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
          <p:cNvSpPr/>
          <p:nvPr/>
        </p:nvSpPr>
        <p:spPr>
          <a:xfrm>
            <a:off x="432925" y="2859900"/>
            <a:ext cx="3698700" cy="1611000"/>
          </a:xfrm>
          <a:prstGeom prst="roundRect">
            <a:avLst>
              <a:gd fmla="val 7628" name="adj"/>
            </a:avLst>
          </a:prstGeom>
          <a:solidFill>
            <a:srgbClr val="F7F7F8"/>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p:txBody>
      </p:sp>
      <p:sp>
        <p:nvSpPr>
          <p:cNvPr id="228" name="Google Shape;228;p20"/>
          <p:cNvSpPr/>
          <p:nvPr/>
        </p:nvSpPr>
        <p:spPr>
          <a:xfrm>
            <a:off x="405475" y="1025150"/>
            <a:ext cx="3698700" cy="1611000"/>
          </a:xfrm>
          <a:prstGeom prst="roundRect">
            <a:avLst>
              <a:gd fmla="val 7628" name="adj"/>
            </a:avLst>
          </a:prstGeom>
          <a:solidFill>
            <a:srgbClr val="F9CB9C"/>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p:txBody>
      </p:sp>
      <p:sp>
        <p:nvSpPr>
          <p:cNvPr id="229" name="Google Shape;229;p20"/>
          <p:cNvSpPr txBox="1"/>
          <p:nvPr/>
        </p:nvSpPr>
        <p:spPr>
          <a:xfrm>
            <a:off x="500400" y="1322850"/>
            <a:ext cx="4168200" cy="408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2346F"/>
                </a:solidFill>
              </a:rPr>
              <a:t>Step 1: </a:t>
            </a:r>
            <a:endParaRPr>
              <a:solidFill>
                <a:srgbClr val="22346F"/>
              </a:solidFill>
            </a:endParaRPr>
          </a:p>
          <a:p>
            <a:pPr indent="0" lvl="0" marL="0" rtl="0" algn="l">
              <a:spcBef>
                <a:spcPts val="0"/>
              </a:spcBef>
              <a:spcAft>
                <a:spcPts val="0"/>
              </a:spcAft>
              <a:buNone/>
            </a:pPr>
            <a:r>
              <a:rPr lang="en">
                <a:solidFill>
                  <a:srgbClr val="22346F"/>
                </a:solidFill>
              </a:rPr>
              <a:t>Is there any null values?</a:t>
            </a:r>
            <a:endParaRPr>
              <a:solidFill>
                <a:srgbClr val="22346F"/>
              </a:solidFill>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E"/>
                </a:highlight>
                <a:latin typeface="Courier New"/>
                <a:ea typeface="Courier New"/>
                <a:cs typeface="Courier New"/>
                <a:sym typeface="Courier New"/>
              </a:rPr>
              <a:t>df.isnull().values.</a:t>
            </a:r>
            <a:r>
              <a:rPr lang="en" sz="1050">
                <a:solidFill>
                  <a:srgbClr val="795E26"/>
                </a:solidFill>
                <a:highlight>
                  <a:srgbClr val="FFFFFE"/>
                </a:highlight>
                <a:latin typeface="Courier New"/>
                <a:ea typeface="Courier New"/>
                <a:cs typeface="Courier New"/>
                <a:sym typeface="Courier New"/>
              </a:rPr>
              <a:t>any</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League Spartan"/>
              <a:ea typeface="League Spartan"/>
              <a:cs typeface="League Spartan"/>
              <a:sym typeface="League Spartan"/>
            </a:endParaRPr>
          </a:p>
          <a:p>
            <a:pPr indent="0" lvl="0" marL="0" rtl="0" algn="l">
              <a:spcBef>
                <a:spcPts val="0"/>
              </a:spcBef>
              <a:spcAft>
                <a:spcPts val="0"/>
              </a:spcAft>
              <a:buNone/>
            </a:pPr>
            <a:r>
              <a:rPr lang="en">
                <a:solidFill>
                  <a:srgbClr val="B45F06"/>
                </a:solidFill>
              </a:rPr>
              <a:t>Step 3:</a:t>
            </a:r>
            <a:endParaRPr>
              <a:solidFill>
                <a:srgbClr val="B45F06"/>
              </a:solidFill>
            </a:endParaRPr>
          </a:p>
          <a:p>
            <a:pPr indent="0" lvl="0" marL="0" rtl="0" algn="l">
              <a:spcBef>
                <a:spcPts val="0"/>
              </a:spcBef>
              <a:spcAft>
                <a:spcPts val="0"/>
              </a:spcAft>
              <a:buNone/>
            </a:pPr>
            <a:r>
              <a:rPr lang="en">
                <a:solidFill>
                  <a:srgbClr val="B45F06"/>
                </a:solidFill>
              </a:rPr>
              <a:t>Categorical -&gt; Dummy variables:</a:t>
            </a:r>
            <a:endParaRPr>
              <a:solidFill>
                <a:srgbClr val="B45F06"/>
              </a:solidFill>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df = df.replace({</a:t>
            </a:r>
            <a:r>
              <a:rPr lang="en" sz="1050">
                <a:solidFill>
                  <a:srgbClr val="A31515"/>
                </a:solidFill>
                <a:highlight>
                  <a:srgbClr val="FFFFFE"/>
                </a:highlight>
                <a:latin typeface="Courier New"/>
                <a:ea typeface="Courier New"/>
                <a:cs typeface="Courier New"/>
                <a:sym typeface="Courier New"/>
              </a:rPr>
              <a:t>'Yes'</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 , </a:t>
            </a:r>
            <a:r>
              <a:rPr lang="en" sz="1050">
                <a:solidFill>
                  <a:srgbClr val="A31515"/>
                </a:solidFill>
                <a:highlight>
                  <a:srgbClr val="FFFFFE"/>
                </a:highlight>
                <a:latin typeface="Courier New"/>
                <a:ea typeface="Courier New"/>
                <a:cs typeface="Courier New"/>
                <a:sym typeface="Courier New"/>
              </a:rPr>
              <a:t>'No'</a:t>
            </a:r>
            <a:r>
              <a:rPr lang="en" sz="1050">
                <a:solidFill>
                  <a:schemeClr val="dk1"/>
                </a:solidFill>
                <a:highlight>
                  <a:srgbClr val="FFFFFE"/>
                </a:highlight>
                <a:latin typeface="Courier New"/>
                <a:ea typeface="Courier New"/>
                <a:cs typeface="Courier New"/>
                <a:sym typeface="Courier New"/>
              </a:rPr>
              <a:t>: </a:t>
            </a:r>
            <a:r>
              <a:rPr lang="en" sz="1050">
                <a:solidFill>
                  <a:srgbClr val="098156"/>
                </a:solidFill>
                <a:highlight>
                  <a:srgbClr val="FFFFFE"/>
                </a:highlight>
                <a:latin typeface="Courier New"/>
                <a:ea typeface="Courier New"/>
                <a:cs typeface="Courier New"/>
                <a:sym typeface="Courier New"/>
              </a:rPr>
              <a:t>0</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df = df.drop(df[df.eq(</a:t>
            </a:r>
            <a:r>
              <a:rPr lang="en" sz="1050">
                <a:solidFill>
                  <a:srgbClr val="A31515"/>
                </a:solidFill>
                <a:highlight>
                  <a:srgbClr val="FFFFFE"/>
                </a:highlight>
                <a:latin typeface="Courier New"/>
                <a:ea typeface="Courier New"/>
                <a:cs typeface="Courier New"/>
                <a:sym typeface="Courier New"/>
              </a:rPr>
              <a:t>'no report'</a:t>
            </a:r>
            <a:r>
              <a:rPr lang="en" sz="1050">
                <a:solidFill>
                  <a:schemeClr val="dk1"/>
                </a:solidFill>
                <a:highlight>
                  <a:srgbClr val="FFFFFE"/>
                </a:highlight>
                <a:latin typeface="Courier New"/>
                <a:ea typeface="Courier New"/>
                <a:cs typeface="Courier New"/>
                <a:sym typeface="Courier New"/>
              </a:rPr>
              <a:t>).</a:t>
            </a:r>
            <a:r>
              <a:rPr lang="en" sz="1050">
                <a:solidFill>
                  <a:srgbClr val="795E26"/>
                </a:solidFill>
                <a:highlight>
                  <a:srgbClr val="FFFFFE"/>
                </a:highlight>
                <a:latin typeface="Courier New"/>
                <a:ea typeface="Courier New"/>
                <a:cs typeface="Courier New"/>
                <a:sym typeface="Courier New"/>
              </a:rPr>
              <a:t>any</a:t>
            </a:r>
            <a:r>
              <a:rPr lang="en" sz="1050">
                <a:solidFill>
                  <a:schemeClr val="dk1"/>
                </a:solidFill>
                <a:highlight>
                  <a:srgbClr val="FFFFFE"/>
                </a:highlight>
                <a:latin typeface="Courier New"/>
                <a:ea typeface="Courier New"/>
                <a:cs typeface="Courier New"/>
                <a:sym typeface="Courier New"/>
              </a:rPr>
              <a:t>(</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30" name="Google Shape;230;p20"/>
          <p:cNvSpPr/>
          <p:nvPr/>
        </p:nvSpPr>
        <p:spPr>
          <a:xfrm>
            <a:off x="4792950" y="2859900"/>
            <a:ext cx="3698700" cy="1611000"/>
          </a:xfrm>
          <a:prstGeom prst="roundRect">
            <a:avLst>
              <a:gd fmla="val 7628" name="adj"/>
            </a:avLst>
          </a:prstGeom>
          <a:solidFill>
            <a:srgbClr val="F9CB9C"/>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p:txBody>
      </p:sp>
      <p:sp>
        <p:nvSpPr>
          <p:cNvPr id="231" name="Google Shape;231;p20"/>
          <p:cNvSpPr/>
          <p:nvPr/>
        </p:nvSpPr>
        <p:spPr>
          <a:xfrm>
            <a:off x="4736975" y="1025150"/>
            <a:ext cx="3698700" cy="1611000"/>
          </a:xfrm>
          <a:prstGeom prst="roundRect">
            <a:avLst>
              <a:gd fmla="val 7628" name="adj"/>
            </a:avLst>
          </a:prstGeom>
          <a:solidFill>
            <a:srgbClr val="F7F7F8"/>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p:txBody>
      </p:sp>
      <p:sp>
        <p:nvSpPr>
          <p:cNvPr id="232" name="Google Shape;232;p20"/>
          <p:cNvSpPr txBox="1"/>
          <p:nvPr/>
        </p:nvSpPr>
        <p:spPr>
          <a:xfrm>
            <a:off x="4996300" y="1322850"/>
            <a:ext cx="3000000" cy="99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B45F06"/>
                </a:solidFill>
              </a:rPr>
              <a:t>Step 2:</a:t>
            </a:r>
            <a:endParaRPr>
              <a:solidFill>
                <a:srgbClr val="B45F06"/>
              </a:solidFill>
            </a:endParaRPr>
          </a:p>
          <a:p>
            <a:pPr indent="0" lvl="0" marL="0" rtl="0" algn="l">
              <a:spcBef>
                <a:spcPts val="0"/>
              </a:spcBef>
              <a:spcAft>
                <a:spcPts val="0"/>
              </a:spcAft>
              <a:buNone/>
            </a:pPr>
            <a:r>
              <a:rPr lang="en">
                <a:solidFill>
                  <a:srgbClr val="B45F06"/>
                </a:solidFill>
              </a:rPr>
              <a:t>Drop unnecessary variables:</a:t>
            </a:r>
            <a:endParaRPr>
              <a:solidFill>
                <a:srgbClr val="B45F06"/>
              </a:solidFill>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df = df.drop([</a:t>
            </a:r>
            <a:r>
              <a:rPr lang="en" sz="1050">
                <a:solidFill>
                  <a:srgbClr val="A31515"/>
                </a:solidFill>
                <a:highlight>
                  <a:srgbClr val="FFFFFE"/>
                </a:highlight>
                <a:latin typeface="Courier New"/>
                <a:ea typeface="Courier New"/>
                <a:cs typeface="Courier New"/>
                <a:sym typeface="Courier New"/>
              </a:rPr>
              <a:t>"Country"</a:t>
            </a:r>
            <a:r>
              <a:rPr lang="en" sz="1050">
                <a:solidFill>
                  <a:schemeClr val="dk1"/>
                </a:solidFill>
                <a:highlight>
                  <a:srgbClr val="FFFFFE"/>
                </a:highlight>
                <a:latin typeface="Courier New"/>
                <a:ea typeface="Courier New"/>
                <a:cs typeface="Courier New"/>
                <a:sym typeface="Courier New"/>
              </a:rPr>
              <a:t>,</a:t>
            </a:r>
            <a:r>
              <a:rPr lang="en" sz="1050">
                <a:solidFill>
                  <a:srgbClr val="A31515"/>
                </a:solidFill>
                <a:highlight>
                  <a:srgbClr val="FFFFFE"/>
                </a:highlight>
                <a:latin typeface="Courier New"/>
                <a:ea typeface="Courier New"/>
                <a:cs typeface="Courier New"/>
                <a:sym typeface="Courier New"/>
              </a:rPr>
              <a:t>"Unnamed: 0"</a:t>
            </a:r>
            <a:r>
              <a:rPr lang="en" sz="1050">
                <a:solidFill>
                  <a:schemeClr val="dk1"/>
                </a:solidFill>
                <a:highlight>
                  <a:srgbClr val="FFFFFE"/>
                </a:highlight>
                <a:latin typeface="Courier New"/>
                <a:ea typeface="Courier New"/>
                <a:cs typeface="Courier New"/>
                <a:sym typeface="Courier New"/>
              </a:rPr>
              <a:t>],axis = </a:t>
            </a:r>
            <a:r>
              <a:rPr lang="en" sz="1050">
                <a:solidFill>
                  <a:srgbClr val="098156"/>
                </a:solidFill>
                <a:highlight>
                  <a:srgbClr val="FFFFFE"/>
                </a:highlight>
                <a:latin typeface="Courier New"/>
                <a:ea typeface="Courier New"/>
                <a:cs typeface="Courier New"/>
                <a:sym typeface="Courier New"/>
              </a:rPr>
              <a:t>1</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p:txBody>
      </p:sp>
      <p:sp>
        <p:nvSpPr>
          <p:cNvPr id="233" name="Google Shape;233;p20"/>
          <p:cNvSpPr txBox="1"/>
          <p:nvPr/>
        </p:nvSpPr>
        <p:spPr>
          <a:xfrm>
            <a:off x="4996300" y="2542050"/>
            <a:ext cx="4282200" cy="255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rgbClr val="22346F"/>
                </a:solidFill>
              </a:rPr>
              <a:t>Step 4:</a:t>
            </a:r>
            <a:endParaRPr>
              <a:solidFill>
                <a:srgbClr val="22346F"/>
              </a:solidFill>
            </a:endParaRPr>
          </a:p>
          <a:p>
            <a:pPr indent="0" lvl="0" marL="0" rtl="0" algn="l">
              <a:spcBef>
                <a:spcPts val="0"/>
              </a:spcBef>
              <a:spcAft>
                <a:spcPts val="0"/>
              </a:spcAft>
              <a:buNone/>
            </a:pPr>
            <a:r>
              <a:rPr lang="en">
                <a:solidFill>
                  <a:srgbClr val="22346F"/>
                </a:solidFill>
              </a:rPr>
              <a:t>Feature engineering</a:t>
            </a:r>
            <a:endParaRPr>
              <a:solidFill>
                <a:srgbClr val="22346F"/>
              </a:solidFill>
            </a:endParaRPr>
          </a:p>
          <a:p>
            <a:pPr indent="0" lvl="0" marL="0" rtl="0" algn="l">
              <a:lnSpc>
                <a:spcPct val="135714"/>
              </a:lnSpc>
              <a:spcBef>
                <a:spcPts val="0"/>
              </a:spcBef>
              <a:spcAft>
                <a:spcPts val="0"/>
              </a:spcAft>
              <a:buNone/>
            </a:pPr>
            <a:r>
              <a:rPr lang="en" sz="1050">
                <a:solidFill>
                  <a:schemeClr val="dk1"/>
                </a:solidFill>
                <a:highlight>
                  <a:srgbClr val="FFFFFE"/>
                </a:highlight>
                <a:latin typeface="Courier New"/>
                <a:ea typeface="Courier New"/>
                <a:cs typeface="Courier New"/>
                <a:sym typeface="Courier New"/>
              </a:rPr>
              <a:t>df[</a:t>
            </a:r>
            <a:r>
              <a:rPr lang="en" sz="1050">
                <a:solidFill>
                  <a:srgbClr val="A31515"/>
                </a:solidFill>
                <a:highlight>
                  <a:srgbClr val="FFFFFE"/>
                </a:highlight>
                <a:latin typeface="Courier New"/>
                <a:ea typeface="Courier New"/>
                <a:cs typeface="Courier New"/>
                <a:sym typeface="Courier New"/>
              </a:rPr>
              <a:t>"Total Length"</a:t>
            </a:r>
            <a:r>
              <a:rPr lang="en" sz="1050">
                <a:solidFill>
                  <a:schemeClr val="dk1"/>
                </a:solidFill>
                <a:highlight>
                  <a:srgbClr val="FFFFFE"/>
                </a:highlight>
                <a:latin typeface="Courier New"/>
                <a:ea typeface="Courier New"/>
                <a:cs typeface="Courier New"/>
                <a:sym typeface="Courier New"/>
              </a:rPr>
              <a:t>] = df[</a:t>
            </a:r>
            <a:r>
              <a:rPr lang="en" sz="1050">
                <a:solidFill>
                  <a:srgbClr val="A31515"/>
                </a:solidFill>
                <a:highlight>
                  <a:srgbClr val="FFFFFE"/>
                </a:highlight>
                <a:latin typeface="Courier New"/>
                <a:ea typeface="Courier New"/>
                <a:cs typeface="Courier New"/>
                <a:sym typeface="Courier New"/>
              </a:rPr>
              <a:t>"HighestPoint"</a:t>
            </a:r>
            <a:r>
              <a:rPr lang="en" sz="1050">
                <a:solidFill>
                  <a:schemeClr val="dk1"/>
                </a:solidFill>
                <a:highlight>
                  <a:srgbClr val="FFFFFE"/>
                </a:highlight>
                <a:latin typeface="Courier New"/>
                <a:ea typeface="Courier New"/>
                <a:cs typeface="Courier New"/>
                <a:sym typeface="Courier New"/>
              </a:rPr>
              <a:t>] - df[</a:t>
            </a:r>
            <a:r>
              <a:rPr lang="en" sz="1050">
                <a:solidFill>
                  <a:srgbClr val="A31515"/>
                </a:solidFill>
                <a:highlight>
                  <a:srgbClr val="FFFFFE"/>
                </a:highlight>
                <a:latin typeface="Courier New"/>
                <a:ea typeface="Courier New"/>
                <a:cs typeface="Courier New"/>
                <a:sym typeface="Courier New"/>
              </a:rPr>
              <a:t>"LowestPoint"</a:t>
            </a:r>
            <a:r>
              <a:rPr lang="en" sz="1050">
                <a:solidFill>
                  <a:schemeClr val="dk1"/>
                </a:solidFill>
                <a:highlight>
                  <a:srgbClr val="FFFFFE"/>
                </a:highlight>
                <a:latin typeface="Courier New"/>
                <a:ea typeface="Courier New"/>
                <a:cs typeface="Courier New"/>
                <a:sym typeface="Courier New"/>
              </a:rPr>
              <a:t>]</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lnSpc>
                <a:spcPct val="115000"/>
              </a:lnSpc>
              <a:spcBef>
                <a:spcPts val="700"/>
              </a:spcBef>
              <a:spcAft>
                <a:spcPts val="0"/>
              </a:spcAft>
              <a:buNone/>
            </a:pPr>
            <a:r>
              <a:t/>
            </a:r>
            <a:endParaRPr/>
          </a:p>
          <a:p>
            <a:pPr indent="0" lvl="0" marL="0" rtl="0" algn="l">
              <a:lnSpc>
                <a:spcPct val="135714"/>
              </a:lnSpc>
              <a:spcBef>
                <a:spcPts val="700"/>
              </a:spcBef>
              <a:spcAft>
                <a:spcPts val="0"/>
              </a:spcAft>
              <a:buNone/>
            </a:pPr>
            <a:r>
              <a:t/>
            </a:r>
            <a:endParaRPr>
              <a:solidFill>
                <a:schemeClr val="dk1"/>
              </a:solidFill>
            </a:endParaRPr>
          </a:p>
        </p:txBody>
      </p:sp>
      <p:sp>
        <p:nvSpPr>
          <p:cNvPr id="234" name="Google Shape;234;p20"/>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0"/>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0"/>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0"/>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238" name="Google Shape;238;p20">
            <a:hlinkClick/>
          </p:cNvPr>
          <p:cNvSpPr txBox="1"/>
          <p:nvPr/>
        </p:nvSpPr>
        <p:spPr>
          <a:xfrm>
            <a:off x="37114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6"/>
                </a:solidFill>
                <a:latin typeface="Akshar SemiBold"/>
                <a:ea typeface="Akshar SemiBold"/>
                <a:cs typeface="Akshar SemiBold"/>
                <a:sym typeface="Akshar SemiBold"/>
              </a:rPr>
              <a:t>・</a:t>
            </a:r>
            <a:r>
              <a:rPr b="1" lang="en" sz="1000" u="sng">
                <a:solidFill>
                  <a:schemeClr val="accent6"/>
                </a:solidFill>
                <a:latin typeface="Akshar"/>
                <a:ea typeface="Akshar"/>
                <a:cs typeface="Akshar"/>
                <a:sym typeface="Akshar"/>
              </a:rPr>
              <a:t>Data Cleaning Process</a:t>
            </a:r>
            <a:r>
              <a:rPr b="1" lang="en" sz="1000">
                <a:solidFill>
                  <a:schemeClr val="accent6"/>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239" name="Google Shape;239;p20">
            <a:hlinkClick/>
          </p:cNvPr>
          <p:cNvSpPr txBox="1"/>
          <p:nvPr/>
        </p:nvSpPr>
        <p:spPr>
          <a:xfrm>
            <a:off x="63961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40" name="Google Shape;240;p20"/>
          <p:cNvSpPr txBox="1"/>
          <p:nvPr/>
        </p:nvSpPr>
        <p:spPr>
          <a:xfrm>
            <a:off x="1785025"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Findings &amp; Visualizations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41" name="Google Shape;241;p20"/>
          <p:cNvSpPr txBox="1"/>
          <p:nvPr/>
        </p:nvSpPr>
        <p:spPr>
          <a:xfrm>
            <a:off x="55189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Modeling</a:t>
            </a:r>
            <a:r>
              <a:rPr b="1" lang="en" sz="1000">
                <a:solidFill>
                  <a:schemeClr val="lt1"/>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242" name="Google Shape;242;p20"/>
          <p:cNvSpPr txBox="1"/>
          <p:nvPr/>
        </p:nvSpPr>
        <p:spPr>
          <a:xfrm>
            <a:off x="77035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9EC"/>
        </a:solidFill>
      </p:bgPr>
    </p:bg>
    <p:spTree>
      <p:nvGrpSpPr>
        <p:cNvPr id="246" name="Shape 246"/>
        <p:cNvGrpSpPr/>
        <p:nvPr/>
      </p:nvGrpSpPr>
      <p:grpSpPr>
        <a:xfrm>
          <a:off x="0" y="0"/>
          <a:ext cx="0" cy="0"/>
          <a:chOff x="0" y="0"/>
          <a:chExt cx="0" cy="0"/>
        </a:xfrm>
      </p:grpSpPr>
      <p:sp>
        <p:nvSpPr>
          <p:cNvPr id="247" name="Google Shape;247;p21"/>
          <p:cNvSpPr/>
          <p:nvPr/>
        </p:nvSpPr>
        <p:spPr>
          <a:xfrm>
            <a:off x="4457575" y="1302750"/>
            <a:ext cx="3662100" cy="2805900"/>
          </a:xfrm>
          <a:prstGeom prst="roundRect">
            <a:avLst>
              <a:gd fmla="val 7628" name="adj"/>
            </a:avLst>
          </a:prstGeom>
          <a:solidFill>
            <a:srgbClr val="FFFFFF"/>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p:txBody>
      </p:sp>
      <p:sp>
        <p:nvSpPr>
          <p:cNvPr id="248" name="Google Shape;248;p21"/>
          <p:cNvSpPr/>
          <p:nvPr/>
        </p:nvSpPr>
        <p:spPr>
          <a:xfrm>
            <a:off x="376350" y="1292150"/>
            <a:ext cx="3662100" cy="2805900"/>
          </a:xfrm>
          <a:prstGeom prst="roundRect">
            <a:avLst>
              <a:gd fmla="val 7628" name="adj"/>
            </a:avLst>
          </a:prstGeom>
          <a:solidFill>
            <a:srgbClr val="FFFFFF"/>
          </a:solidFill>
          <a:ln>
            <a:noFill/>
          </a:ln>
          <a:effectLst>
            <a:outerShdw blurRad="57150" rotWithShape="0" algn="bl" dir="3240000" dist="38100">
              <a:srgbClr val="22346F">
                <a:alpha val="25880"/>
              </a:srgbClr>
            </a:outerShdw>
          </a:effectLst>
        </p:spPr>
        <p:txBody>
          <a:bodyPr anchorCtr="0" anchor="ctr" bIns="36000" lIns="36000" spcFirstLastPara="1" rIns="36000" wrap="square" tIns="36000">
            <a:noAutofit/>
          </a:bodyPr>
          <a:lstStyle/>
          <a:p>
            <a:pPr indent="0" lvl="0" marL="0" marR="0" rtl="0" algn="ctr">
              <a:lnSpc>
                <a:spcPct val="115000"/>
              </a:lnSpc>
              <a:spcBef>
                <a:spcPts val="0"/>
              </a:spcBef>
              <a:spcAft>
                <a:spcPts val="0"/>
              </a:spcAft>
              <a:buClr>
                <a:srgbClr val="000000"/>
              </a:buClr>
              <a:buSzPts val="1200"/>
              <a:buFont typeface="Arial"/>
              <a:buNone/>
            </a:pPr>
            <a:r>
              <a:t/>
            </a:r>
            <a:endParaRPr b="1" sz="1300">
              <a:solidFill>
                <a:schemeClr val="accent4"/>
              </a:solidFill>
              <a:highlight>
                <a:srgbClr val="FFFFFF"/>
              </a:highlight>
              <a:latin typeface="Red Hat Text"/>
              <a:ea typeface="Red Hat Text"/>
              <a:cs typeface="Red Hat Text"/>
              <a:sym typeface="Red Hat Text"/>
            </a:endParaRPr>
          </a:p>
        </p:txBody>
      </p:sp>
      <p:sp>
        <p:nvSpPr>
          <p:cNvPr id="249" name="Google Shape;249;p21"/>
          <p:cNvSpPr txBox="1"/>
          <p:nvPr/>
        </p:nvSpPr>
        <p:spPr>
          <a:xfrm>
            <a:off x="432925" y="431125"/>
            <a:ext cx="57000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 sz="2800">
                <a:latin typeface="League Spartan Black"/>
                <a:ea typeface="League Spartan Black"/>
                <a:cs typeface="League Spartan Black"/>
                <a:sym typeface="League Spartan Black"/>
              </a:rPr>
              <a:t>Select Variables</a:t>
            </a:r>
            <a:endParaRPr sz="2800">
              <a:latin typeface="League Spartan Black"/>
              <a:ea typeface="League Spartan Black"/>
              <a:cs typeface="League Spartan Black"/>
              <a:sym typeface="League Spartan Black"/>
            </a:endParaRPr>
          </a:p>
        </p:txBody>
      </p:sp>
      <p:sp>
        <p:nvSpPr>
          <p:cNvPr id="250" name="Google Shape;250;p21"/>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txBox="1"/>
          <p:nvPr/>
        </p:nvSpPr>
        <p:spPr>
          <a:xfrm>
            <a:off x="432925" y="1362600"/>
            <a:ext cx="3662100" cy="33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B45F06"/>
                </a:solidFill>
              </a:rPr>
              <a:t>Numerical</a:t>
            </a:r>
            <a:endParaRPr b="1" sz="2100">
              <a:solidFill>
                <a:srgbClr val="B45F06"/>
              </a:solidFill>
            </a:endParaRPr>
          </a:p>
          <a:p>
            <a:pPr indent="0" lvl="0" marL="0" rtl="0" algn="l">
              <a:spcBef>
                <a:spcPts val="0"/>
              </a:spcBef>
              <a:spcAft>
                <a:spcPts val="0"/>
              </a:spcAft>
              <a:buNone/>
            </a:pPr>
            <a:r>
              <a:rPr lang="en" sz="1300"/>
              <a:t>Highest_Point - Lowest_Point -&gt; </a:t>
            </a:r>
            <a:r>
              <a:rPr b="1" lang="en" sz="1300">
                <a:solidFill>
                  <a:srgbClr val="B45F06"/>
                </a:solidFill>
              </a:rPr>
              <a:t>Total Length</a:t>
            </a:r>
            <a:endParaRPr b="1" sz="1300">
              <a:solidFill>
                <a:srgbClr val="B45F06"/>
              </a:solidFill>
            </a:endParaRPr>
          </a:p>
          <a:p>
            <a:pPr indent="0" lvl="0" marL="0" rtl="0" algn="l">
              <a:spcBef>
                <a:spcPts val="0"/>
              </a:spcBef>
              <a:spcAft>
                <a:spcPts val="0"/>
              </a:spcAft>
              <a:buNone/>
            </a:pPr>
            <a:r>
              <a:rPr lang="en" sz="1300"/>
              <a:t>Beginner Slope</a:t>
            </a:r>
            <a:endParaRPr sz="1300"/>
          </a:p>
          <a:p>
            <a:pPr indent="0" lvl="0" marL="0" rtl="0" algn="l">
              <a:spcBef>
                <a:spcPts val="0"/>
              </a:spcBef>
              <a:spcAft>
                <a:spcPts val="0"/>
              </a:spcAft>
              <a:buNone/>
            </a:pPr>
            <a:r>
              <a:rPr lang="en" sz="1300"/>
              <a:t>Intermediate Slope</a:t>
            </a:r>
            <a:endParaRPr sz="1300"/>
          </a:p>
          <a:p>
            <a:pPr indent="0" lvl="0" marL="0" rtl="0" algn="l">
              <a:spcBef>
                <a:spcPts val="0"/>
              </a:spcBef>
              <a:spcAft>
                <a:spcPts val="0"/>
              </a:spcAft>
              <a:buNone/>
            </a:pPr>
            <a:r>
              <a:rPr lang="en" sz="1300"/>
              <a:t>Difficult Slope</a:t>
            </a:r>
            <a:endParaRPr sz="1300"/>
          </a:p>
          <a:p>
            <a:pPr indent="0" lvl="0" marL="0" rtl="0" algn="l">
              <a:spcBef>
                <a:spcPts val="0"/>
              </a:spcBef>
              <a:spcAft>
                <a:spcPts val="0"/>
              </a:spcAft>
              <a:buNone/>
            </a:pPr>
            <a:r>
              <a:rPr lang="en" sz="1300"/>
              <a:t>Total Slope</a:t>
            </a:r>
            <a:endParaRPr sz="1300"/>
          </a:p>
          <a:p>
            <a:pPr indent="0" lvl="0" marL="0" rtl="0" algn="l">
              <a:spcBef>
                <a:spcPts val="0"/>
              </a:spcBef>
              <a:spcAft>
                <a:spcPts val="0"/>
              </a:spcAft>
              <a:buNone/>
            </a:pPr>
            <a:r>
              <a:rPr lang="en" sz="1300"/>
              <a:t>Surface Lifts </a:t>
            </a:r>
            <a:endParaRPr sz="1300"/>
          </a:p>
          <a:p>
            <a:pPr indent="0" lvl="0" marL="0" rtl="0" algn="l">
              <a:spcBef>
                <a:spcPts val="0"/>
              </a:spcBef>
              <a:spcAft>
                <a:spcPts val="0"/>
              </a:spcAft>
              <a:buNone/>
            </a:pPr>
            <a:r>
              <a:rPr lang="en" sz="1300"/>
              <a:t>ChairLifts </a:t>
            </a:r>
            <a:endParaRPr sz="1300"/>
          </a:p>
          <a:p>
            <a:pPr indent="0" lvl="0" marL="0" rtl="0" algn="l">
              <a:spcBef>
                <a:spcPts val="0"/>
              </a:spcBef>
              <a:spcAft>
                <a:spcPts val="0"/>
              </a:spcAft>
              <a:buNone/>
            </a:pPr>
            <a:r>
              <a:rPr lang="en" sz="1300"/>
              <a:t>Gondola Lifts</a:t>
            </a:r>
            <a:endParaRPr sz="1300"/>
          </a:p>
          <a:p>
            <a:pPr indent="0" lvl="0" marL="0" rtl="0" algn="l">
              <a:spcBef>
                <a:spcPts val="0"/>
              </a:spcBef>
              <a:spcAft>
                <a:spcPts val="0"/>
              </a:spcAft>
              <a:buNone/>
            </a:pPr>
            <a:r>
              <a:rPr lang="en" sz="1300"/>
              <a:t>Total Lifts</a:t>
            </a:r>
            <a:endParaRPr sz="1300"/>
          </a:p>
          <a:p>
            <a:pPr indent="0" lvl="0" marL="0" rtl="0" algn="l">
              <a:lnSpc>
                <a:spcPct val="115000"/>
              </a:lnSpc>
              <a:spcBef>
                <a:spcPts val="0"/>
              </a:spcBef>
              <a:spcAft>
                <a:spcPts val="0"/>
              </a:spcAft>
              <a:buNone/>
            </a:pPr>
            <a:r>
              <a:rPr lang="en" sz="1300"/>
              <a:t>Lift Capacity</a:t>
            </a:r>
            <a:endParaRPr sz="1300"/>
          </a:p>
          <a:p>
            <a:pPr indent="0" lvl="0" marL="0" rtl="0" algn="l">
              <a:lnSpc>
                <a:spcPct val="115000"/>
              </a:lnSpc>
              <a:spcBef>
                <a:spcPts val="0"/>
              </a:spcBef>
              <a:spcAft>
                <a:spcPts val="0"/>
              </a:spcAft>
              <a:buNone/>
            </a:pPr>
            <a:r>
              <a:rPr lang="en" sz="1300"/>
              <a:t>Snow Cannons</a:t>
            </a:r>
            <a:endParaRPr sz="1300"/>
          </a:p>
          <a:p>
            <a:pPr indent="0" lvl="0" marL="0" rtl="0" algn="l">
              <a:spcBef>
                <a:spcPts val="0"/>
              </a:spcBef>
              <a:spcAft>
                <a:spcPts val="0"/>
              </a:spcAft>
              <a:buNone/>
            </a:pPr>
            <a:r>
              <a:t/>
            </a:r>
            <a:endParaRPr sz="1300"/>
          </a:p>
          <a:p>
            <a:pPr indent="0" lvl="0" marL="0" rtl="0" algn="r">
              <a:lnSpc>
                <a:spcPct val="115000"/>
              </a:lnSpc>
              <a:spcBef>
                <a:spcPts val="0"/>
              </a:spcBef>
              <a:spcAft>
                <a:spcPts val="0"/>
              </a:spcAft>
              <a:buNone/>
            </a:pPr>
            <a:r>
              <a:t/>
            </a:r>
            <a:endParaRPr b="1" sz="115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p>
        </p:txBody>
      </p:sp>
      <p:sp>
        <p:nvSpPr>
          <p:cNvPr id="252" name="Google Shape;252;p21"/>
          <p:cNvSpPr txBox="1"/>
          <p:nvPr/>
        </p:nvSpPr>
        <p:spPr>
          <a:xfrm>
            <a:off x="4797275" y="1362600"/>
            <a:ext cx="2414400" cy="12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B45F06"/>
                </a:solidFill>
              </a:rPr>
              <a:t>Categorical</a:t>
            </a:r>
            <a:endParaRPr b="1" sz="2000">
              <a:solidFill>
                <a:srgbClr val="B45F06"/>
              </a:solidFill>
            </a:endParaRPr>
          </a:p>
          <a:p>
            <a:pPr indent="0" lvl="0" marL="0" rtl="0" algn="l">
              <a:spcBef>
                <a:spcPts val="0"/>
              </a:spcBef>
              <a:spcAft>
                <a:spcPts val="0"/>
              </a:spcAft>
              <a:buNone/>
            </a:pPr>
            <a:r>
              <a:rPr lang="en" sz="1300"/>
              <a:t>NightSki</a:t>
            </a:r>
            <a:endParaRPr sz="1300"/>
          </a:p>
          <a:p>
            <a:pPr indent="0" lvl="0" marL="0" rtl="0" algn="l">
              <a:spcBef>
                <a:spcPts val="0"/>
              </a:spcBef>
              <a:spcAft>
                <a:spcPts val="0"/>
              </a:spcAft>
              <a:buNone/>
            </a:pPr>
            <a:r>
              <a:rPr lang="en" sz="1300"/>
              <a:t>SnowPark </a:t>
            </a:r>
            <a:endParaRPr sz="1300"/>
          </a:p>
          <a:p>
            <a:pPr indent="0" lvl="0" marL="0" rtl="0" algn="r">
              <a:lnSpc>
                <a:spcPct val="115000"/>
              </a:lnSpc>
              <a:spcBef>
                <a:spcPts val="0"/>
              </a:spcBef>
              <a:spcAft>
                <a:spcPts val="0"/>
              </a:spcAft>
              <a:buNone/>
            </a:pPr>
            <a:r>
              <a:t/>
            </a:r>
            <a:endParaRPr b="1" sz="1050">
              <a:solidFill>
                <a:srgbClr val="212121"/>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p>
        </p:txBody>
      </p:sp>
      <p:sp>
        <p:nvSpPr>
          <p:cNvPr id="253" name="Google Shape;253;p21"/>
          <p:cNvSpPr/>
          <p:nvPr/>
        </p:nvSpPr>
        <p:spPr>
          <a:xfrm>
            <a:off x="5450075" y="2409150"/>
            <a:ext cx="516900" cy="593100"/>
          </a:xfrm>
          <a:prstGeom prst="downArrow">
            <a:avLst>
              <a:gd fmla="val 50000" name="adj1"/>
              <a:gd fmla="val 50000" name="adj2"/>
            </a:avLst>
          </a:prstGeom>
          <a:solidFill>
            <a:srgbClr val="B45F06"/>
          </a:solidFill>
          <a:ln cap="flat" cmpd="sng" w="952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254" name="Google Shape;254;p21"/>
          <p:cNvSpPr txBox="1"/>
          <p:nvPr/>
        </p:nvSpPr>
        <p:spPr>
          <a:xfrm>
            <a:off x="4856975" y="3317450"/>
            <a:ext cx="275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B45F06"/>
                </a:solidFill>
              </a:rPr>
              <a:t>13 variables in total</a:t>
            </a:r>
            <a:endParaRPr b="1" sz="1800">
              <a:solidFill>
                <a:srgbClr val="B45F06"/>
              </a:solidFill>
            </a:endParaRPr>
          </a:p>
        </p:txBody>
      </p:sp>
      <p:sp>
        <p:nvSpPr>
          <p:cNvPr id="255" name="Google Shape;255;p21"/>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rot="10800000">
            <a:off x="0" y="-300"/>
            <a:ext cx="9144000" cy="4194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txBox="1"/>
          <p:nvPr/>
        </p:nvSpPr>
        <p:spPr>
          <a:xfrm>
            <a:off x="253075" y="36600"/>
            <a:ext cx="15027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Topic Introduction</a:t>
            </a:r>
            <a:r>
              <a:rPr b="1" lang="en" sz="1000">
                <a:solidFill>
                  <a:schemeClr val="lt1"/>
                </a:solidFill>
                <a:latin typeface="Akshar"/>
                <a:ea typeface="Akshar"/>
                <a:cs typeface="Akshar"/>
                <a:sym typeface="Akshar"/>
              </a:rPr>
              <a:t>・</a:t>
            </a:r>
            <a:endParaRPr b="1" sz="1000">
              <a:solidFill>
                <a:schemeClr val="lt1"/>
              </a:solidFill>
              <a:latin typeface="Akshar"/>
              <a:ea typeface="Akshar"/>
              <a:cs typeface="Akshar"/>
              <a:sym typeface="Akshar"/>
            </a:endParaRPr>
          </a:p>
        </p:txBody>
      </p:sp>
      <p:sp>
        <p:nvSpPr>
          <p:cNvPr id="258" name="Google Shape;258;p21">
            <a:hlinkClick/>
          </p:cNvPr>
          <p:cNvSpPr txBox="1"/>
          <p:nvPr/>
        </p:nvSpPr>
        <p:spPr>
          <a:xfrm>
            <a:off x="3711450"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accent6"/>
                </a:solidFill>
                <a:latin typeface="Akshar SemiBold"/>
                <a:ea typeface="Akshar SemiBold"/>
                <a:cs typeface="Akshar SemiBold"/>
                <a:sym typeface="Akshar SemiBold"/>
              </a:rPr>
              <a:t>・</a:t>
            </a:r>
            <a:r>
              <a:rPr b="1" lang="en" sz="1000" u="sng">
                <a:solidFill>
                  <a:schemeClr val="accent6"/>
                </a:solidFill>
                <a:latin typeface="Akshar"/>
                <a:ea typeface="Akshar"/>
                <a:cs typeface="Akshar"/>
                <a:sym typeface="Akshar"/>
              </a:rPr>
              <a:t>Data Cleaning Process</a:t>
            </a:r>
            <a:r>
              <a:rPr b="1" lang="en" sz="1000">
                <a:solidFill>
                  <a:schemeClr val="accent6"/>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259" name="Google Shape;259;p21">
            <a:hlinkClick/>
          </p:cNvPr>
          <p:cNvSpPr txBox="1"/>
          <p:nvPr/>
        </p:nvSpPr>
        <p:spPr>
          <a:xfrm>
            <a:off x="6396175" y="36600"/>
            <a:ext cx="17235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Evaluation</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60" name="Google Shape;260;p21"/>
          <p:cNvSpPr txBox="1"/>
          <p:nvPr/>
        </p:nvSpPr>
        <p:spPr>
          <a:xfrm>
            <a:off x="1785025" y="36600"/>
            <a:ext cx="2172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b="1" lang="en" sz="1000" u="sng">
                <a:solidFill>
                  <a:schemeClr val="lt1"/>
                </a:solidFill>
                <a:latin typeface="Akshar"/>
                <a:ea typeface="Akshar"/>
                <a:cs typeface="Akshar"/>
                <a:sym typeface="Akshar"/>
              </a:rPr>
              <a:t>Data Findings &amp; Visualizations</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
        <p:nvSpPr>
          <p:cNvPr id="261" name="Google Shape;261;p21"/>
          <p:cNvSpPr txBox="1"/>
          <p:nvPr/>
        </p:nvSpPr>
        <p:spPr>
          <a:xfrm>
            <a:off x="5518900" y="36600"/>
            <a:ext cx="12600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Akshar"/>
                <a:ea typeface="Akshar"/>
                <a:cs typeface="Akshar"/>
                <a:sym typeface="Akshar"/>
              </a:rPr>
              <a:t>・</a:t>
            </a:r>
            <a:r>
              <a:rPr b="1" lang="en" sz="1000" u="sng">
                <a:solidFill>
                  <a:schemeClr val="lt1"/>
                </a:solidFill>
                <a:latin typeface="Akshar"/>
                <a:ea typeface="Akshar"/>
                <a:cs typeface="Akshar"/>
                <a:sym typeface="Akshar"/>
              </a:rPr>
              <a:t>Modeling</a:t>
            </a:r>
            <a:r>
              <a:rPr b="1" lang="en" sz="1000">
                <a:solidFill>
                  <a:schemeClr val="lt1"/>
                </a:solidFill>
                <a:latin typeface="Akshar"/>
                <a:ea typeface="Akshar"/>
                <a:cs typeface="Akshar"/>
                <a:sym typeface="Akshar"/>
              </a:rPr>
              <a:t>・</a:t>
            </a:r>
            <a:endParaRPr b="1" sz="1000">
              <a:solidFill>
                <a:schemeClr val="accent6"/>
              </a:solidFill>
              <a:latin typeface="Akshar"/>
              <a:ea typeface="Akshar"/>
              <a:cs typeface="Akshar"/>
              <a:sym typeface="Akshar"/>
            </a:endParaRPr>
          </a:p>
        </p:txBody>
      </p:sp>
      <p:sp>
        <p:nvSpPr>
          <p:cNvPr id="262" name="Google Shape;262;p21"/>
          <p:cNvSpPr txBox="1"/>
          <p:nvPr/>
        </p:nvSpPr>
        <p:spPr>
          <a:xfrm>
            <a:off x="7703575" y="36600"/>
            <a:ext cx="13389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Akshar SemiBold"/>
                <a:ea typeface="Akshar SemiBold"/>
                <a:cs typeface="Akshar SemiBold"/>
                <a:sym typeface="Akshar SemiBold"/>
              </a:rPr>
              <a:t>・</a:t>
            </a:r>
            <a:r>
              <a:rPr lang="en" sz="1000" u="sng">
                <a:solidFill>
                  <a:srgbClr val="FFFFFF"/>
                </a:solidFill>
                <a:latin typeface="Akshar SemiBold"/>
                <a:ea typeface="Akshar SemiBold"/>
                <a:cs typeface="Akshar SemiBold"/>
                <a:sym typeface="Akshar SemiBold"/>
              </a:rPr>
              <a:t>Challenges </a:t>
            </a:r>
            <a:r>
              <a:rPr lang="en" sz="1000">
                <a:solidFill>
                  <a:srgbClr val="FFFFFF"/>
                </a:solidFill>
                <a:latin typeface="Akshar SemiBold"/>
                <a:ea typeface="Akshar SemiBold"/>
                <a:cs typeface="Akshar SemiBold"/>
                <a:sym typeface="Akshar SemiBold"/>
              </a:rPr>
              <a:t>・</a:t>
            </a:r>
            <a:endParaRPr sz="1000">
              <a:solidFill>
                <a:srgbClr val="FFFFFF"/>
              </a:solidFill>
              <a:latin typeface="Akshar SemiBold"/>
              <a:ea typeface="Akshar SemiBold"/>
              <a:cs typeface="Akshar SemiBold"/>
              <a:sym typeface="Akshar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