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2" r:id="rId4"/>
    <p:sldId id="263" r:id="rId5"/>
    <p:sldId id="264" r:id="rId6"/>
    <p:sldId id="274" r:id="rId7"/>
    <p:sldId id="265" r:id="rId8"/>
    <p:sldId id="266" r:id="rId9"/>
    <p:sldId id="273" r:id="rId10"/>
    <p:sldId id="270" r:id="rId11"/>
    <p:sldId id="267" r:id="rId12"/>
    <p:sldId id="271" r:id="rId13"/>
    <p:sldId id="275" r:id="rId14"/>
    <p:sldId id="276" r:id="rId15"/>
    <p:sldId id="277" r:id="rId16"/>
    <p:sldId id="278" r:id="rId17"/>
    <p:sldId id="280" r:id="rId18"/>
    <p:sldId id="281" r:id="rId19"/>
    <p:sldId id="282"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110"/>
  </p:normalViewPr>
  <p:slideViewPr>
    <p:cSldViewPr snapToGrid="0" snapToObjects="1">
      <p:cViewPr varScale="1">
        <p:scale>
          <a:sx n="96" d="100"/>
          <a:sy n="96" d="100"/>
        </p:scale>
        <p:origin x="200"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2/28/22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2/28/22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2/28/22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ublic.tableau.com/shared/4XYMQBH2N?:display_count=n&amp;:origin=viz_share_link"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xml.rels><?xml version="1.0" encoding="UTF-8" standalone="yes"?>
<Relationships xmlns="http://schemas.openxmlformats.org/package/2006/relationships"><Relationship Id="rId2" Type="http://schemas.openxmlformats.org/officeDocument/2006/relationships/hyperlink" Target="https://public.tableau.com/app/profile/olivia.murphy7831/viz/RockbusterRevenuebyFilmTitle/Revenuebyfilmtitle"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9" name="Rectangle 8">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E04DB851-9D43-F04B-9345-3E938A48F3A4}"/>
              </a:ext>
            </a:extLst>
          </p:cNvPr>
          <p:cNvSpPr>
            <a:spLocks noGrp="1"/>
          </p:cNvSpPr>
          <p:nvPr>
            <p:ph type="ctrTitle"/>
          </p:nvPr>
        </p:nvSpPr>
        <p:spPr>
          <a:xfrm>
            <a:off x="4678420" y="1370143"/>
            <a:ext cx="6391270" cy="4157446"/>
          </a:xfrm>
        </p:spPr>
        <p:txBody>
          <a:bodyPr anchor="ctr">
            <a:normAutofit/>
          </a:bodyPr>
          <a:lstStyle/>
          <a:p>
            <a:r>
              <a:rPr lang="en-US" sz="6600" dirty="0" err="1">
                <a:solidFill>
                  <a:schemeClr val="tx1"/>
                </a:solidFill>
              </a:rPr>
              <a:t>Rockbuster</a:t>
            </a:r>
            <a:r>
              <a:rPr lang="en-US" sz="6600" dirty="0">
                <a:solidFill>
                  <a:schemeClr val="tx1"/>
                </a:solidFill>
              </a:rPr>
              <a:t> Stealth LLC Database Findings</a:t>
            </a:r>
          </a:p>
        </p:txBody>
      </p:sp>
      <p:sp>
        <p:nvSpPr>
          <p:cNvPr id="3" name="Subtitle 2">
            <a:extLst>
              <a:ext uri="{FF2B5EF4-FFF2-40B4-BE49-F238E27FC236}">
                <a16:creationId xmlns:a16="http://schemas.microsoft.com/office/drawing/2014/main" id="{89BED7EE-EFC6-0446-B318-A9987785741C}"/>
              </a:ext>
            </a:extLst>
          </p:cNvPr>
          <p:cNvSpPr>
            <a:spLocks noGrp="1"/>
          </p:cNvSpPr>
          <p:nvPr>
            <p:ph type="subTitle" idx="1"/>
          </p:nvPr>
        </p:nvSpPr>
        <p:spPr>
          <a:xfrm>
            <a:off x="1121861" y="1370143"/>
            <a:ext cx="2913091" cy="4157446"/>
          </a:xfrm>
        </p:spPr>
        <p:txBody>
          <a:bodyPr anchor="ctr">
            <a:normAutofit/>
          </a:bodyPr>
          <a:lstStyle/>
          <a:p>
            <a:pPr algn="r"/>
            <a:r>
              <a:rPr lang="en-US" sz="2000" b="1" dirty="0"/>
              <a:t> Presentation for business managers</a:t>
            </a:r>
            <a:endParaRPr lang="en-US" sz="2000" dirty="0"/>
          </a:p>
        </p:txBody>
      </p:sp>
      <p:cxnSp>
        <p:nvCxnSpPr>
          <p:cNvPr id="12" name="Straight Connector 11">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0208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391E-FFF2-5C46-9525-2104D4BCAF0C}"/>
              </a:ext>
            </a:extLst>
          </p:cNvPr>
          <p:cNvSpPr>
            <a:spLocks noGrp="1"/>
          </p:cNvSpPr>
          <p:nvPr>
            <p:ph type="ctrTitle"/>
          </p:nvPr>
        </p:nvSpPr>
        <p:spPr/>
        <p:txBody>
          <a:bodyPr/>
          <a:lstStyle/>
          <a:p>
            <a:r>
              <a:rPr lang="en-US" dirty="0"/>
              <a:t>Appendices</a:t>
            </a:r>
          </a:p>
        </p:txBody>
      </p:sp>
      <p:sp>
        <p:nvSpPr>
          <p:cNvPr id="3" name="Subtitle 2">
            <a:extLst>
              <a:ext uri="{FF2B5EF4-FFF2-40B4-BE49-F238E27FC236}">
                <a16:creationId xmlns:a16="http://schemas.microsoft.com/office/drawing/2014/main" id="{260F0611-D251-2143-AC9F-3E97F1A6B26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18431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BF216-E441-9049-A8B7-D0A7DC1DC43F}"/>
              </a:ext>
            </a:extLst>
          </p:cNvPr>
          <p:cNvSpPr>
            <a:spLocks noGrp="1"/>
          </p:cNvSpPr>
          <p:nvPr>
            <p:ph type="title"/>
          </p:nvPr>
        </p:nvSpPr>
        <p:spPr/>
        <p:txBody>
          <a:bodyPr/>
          <a:lstStyle/>
          <a:p>
            <a:r>
              <a:rPr lang="en-US" dirty="0"/>
              <a:t>Appendix I: List of films generating no revenue</a:t>
            </a:r>
          </a:p>
        </p:txBody>
      </p:sp>
      <p:sp>
        <p:nvSpPr>
          <p:cNvPr id="6" name="Content Placeholder 5">
            <a:extLst>
              <a:ext uri="{FF2B5EF4-FFF2-40B4-BE49-F238E27FC236}">
                <a16:creationId xmlns:a16="http://schemas.microsoft.com/office/drawing/2014/main" id="{52FDDA82-09A8-BC43-847C-EB547008E127}"/>
              </a:ext>
            </a:extLst>
          </p:cNvPr>
          <p:cNvSpPr>
            <a:spLocks noGrp="1"/>
          </p:cNvSpPr>
          <p:nvPr>
            <p:ph idx="1"/>
          </p:nvPr>
        </p:nvSpPr>
        <p:spPr>
          <a:xfrm>
            <a:off x="74951" y="2468032"/>
            <a:ext cx="12042098" cy="3416300"/>
          </a:xfrm>
        </p:spPr>
        <p:txBody>
          <a:bodyPr>
            <a:noAutofit/>
          </a:bodyPr>
          <a:lstStyle/>
          <a:p>
            <a:r>
              <a:rPr lang="en-US" sz="1050" b="1" dirty="0"/>
              <a:t>Film list: Ace Goldfinger, African Egg, Agent Truman, Alice Fantasia, Alone Trip, Amelie </a:t>
            </a:r>
            <a:r>
              <a:rPr lang="en-US" sz="1050" b="1" dirty="0" err="1"/>
              <a:t>Hellfighters</a:t>
            </a:r>
            <a:r>
              <a:rPr lang="en-US" sz="1050" b="1" dirty="0"/>
              <a:t>, Anaconda Confessions, Annie Identity, Anything Savannah, Arizona Bang, Armageddon Lost, Army Flintstones, Bang Kwai, Beach Heartbreakers, Bed Highball, Bedazzled Married, Behavior Runaway, </a:t>
            </a:r>
            <a:r>
              <a:rPr lang="en-US" sz="1050" b="1" dirty="0" err="1"/>
              <a:t>Bilko</a:t>
            </a:r>
            <a:r>
              <a:rPr lang="en-US" sz="1050" b="1" dirty="0"/>
              <a:t> Anonymous, Bill Others, Blade Polish, Bonnie Holocaust, Boondock Ballroom, Born Spinal, Breakfast Goldfinger, Bubble Grosse, Bucket Brotherhood, Candles Grapes, Canyon Stock, Caper Motions, Casualties Encino, Cause Date, Celebrity Horn, Center Dinosaur, Chamber Italian, Chasing Fight, Cheaper Clyde, Chicago North, Chicken </a:t>
            </a:r>
            <a:r>
              <a:rPr lang="en-US" sz="1050" b="1" dirty="0" err="1"/>
              <a:t>Hellfighters</a:t>
            </a:r>
            <a:r>
              <a:rPr lang="en-US" sz="1050" b="1" dirty="0"/>
              <a:t>, Chill Luck, Chisum Behavior, Chitty Lock, Cider Desire, </a:t>
            </a:r>
            <a:r>
              <a:rPr lang="en-US" sz="1050" b="1" dirty="0" err="1"/>
              <a:t>Cincinatti</a:t>
            </a:r>
            <a:r>
              <a:rPr lang="en-US" sz="1050" b="1" dirty="0"/>
              <a:t> Whisperer, Cleopatra Devil, Clones Pinocchio, Clue Grail, Connection Microcosmos, Control Anthem, Core Suit, Craft Outfield, Cranes Reservoir, Creepers Kane, Crow Grease, </a:t>
            </a:r>
            <a:r>
              <a:rPr lang="en-US" sz="1050" b="1" dirty="0" err="1"/>
              <a:t>Dalmations</a:t>
            </a:r>
            <a:r>
              <a:rPr lang="en-US" sz="1050" b="1" dirty="0"/>
              <a:t> Sweden, Dances None, Dangerous Uptown, Darko Dorado, Darn Forrester, Date Speed, Daughter Madigan, Destination Jerk, Details Packer, Disturbing Scarface, Dogma Family, Donnie Alley, Doom Dancing, Double Wrath, Doubtfire Labyrinth, Dracula Crystal, Drums Dynamite, Duffel Apocalypse, Durham </a:t>
            </a:r>
            <a:r>
              <a:rPr lang="en-US" sz="1050" b="1" dirty="0" err="1"/>
              <a:t>Panky</a:t>
            </a:r>
            <a:r>
              <a:rPr lang="en-US" sz="1050" b="1" dirty="0"/>
              <a:t>, Dynamite Tarzan, Eagles </a:t>
            </a:r>
            <a:r>
              <a:rPr lang="en-US" sz="1050" b="1" dirty="0" err="1"/>
              <a:t>Panky</a:t>
            </a:r>
            <a:r>
              <a:rPr lang="en-US" sz="1050" b="1" dirty="0"/>
              <a:t>, Early Home, Earth Vision, Effect Gladiator, Empire Malkovich, Entrapment Satisfaction, Escape Metropolis, Factory Dragon, Family Sweet, Fantasy Troopers, Fidelity Devil, Fight Jawbreaker, Finding Anaconda, Fire Wolves, Flintstones Happiness, Fool Mockingbird, Forrester Comancheros, Forward Temple, Frogmen Breaking, Garden Island, Gathering Calendar, Gentlemen Stage, Ghost Groundhog, Glass Dying, Go Purple, Goldmine Tycoon, Gone Trouble, Graceland Dynamite, Graduate Lord, Grail Frankenstein, Grease Youth, Greedy Roots, Greek Everyone, Gump Date, Gun Bonnie, Gunfighter Mussolini, Guys Falcon, Halloween Nuts, Happiness United, Harry Idaho, Hawk Chill, Holocaust Highball, Holy Tadpole, Hoosiers Birdcage, Horror Reign, Hotel Happiness, Hunter Alter, Hurricane Affair, Idaho Love, </a:t>
            </a:r>
            <a:r>
              <a:rPr lang="en-US" sz="1050" b="1" dirty="0" err="1"/>
              <a:t>Igby</a:t>
            </a:r>
            <a:r>
              <a:rPr lang="en-US" sz="1050" b="1" dirty="0"/>
              <a:t> Maker, Illusion Amelie, Indian Love, Innocent Usual, Insects Stone, Intolerable Intentions, Invasion Cyclone, Iron Moon, Ishtar Rocketeer, Island Exorcist, Jacket Frisco, Jersey Sassy, Jingle Sagebrush, Jumping Wrath, Jungle Closer, Kentuckian Giant, Kill Brotherhood, Kiss Glory, Kramer Chocolate, Lady Stage, Lawrence Love, Legally Secretary, Lesson Cleopatra, Life Twisted, Lights Deer, Lord Arizona, Lost Bird, Love Suicides, Lovely Jingle, Magnificent Chitty, Maker Gables, Married Go, Microcosmos Paradise, Million Ace, Minority Kiss, Mob Duffel, Monster Spartacus, Monterey Labyrinth, Moon Bunch, Moonwalker Fool, Mother Oleander, Motions Details, Moulin Wake, Mourning Purple, Muscle Bright, Musketeers Wait, Natural Stock, Necklace Outbreak, Neighbors Charade, Newsies Story, Newton Labyrinth, </a:t>
            </a:r>
            <a:r>
              <a:rPr lang="en-US" sz="1050" b="1" dirty="0" err="1"/>
              <a:t>Notting</a:t>
            </a:r>
            <a:r>
              <a:rPr lang="en-US" sz="1050" b="1" dirty="0"/>
              <a:t> Speakeasy, Nuts Ties, October Submarine, Oklahoma Jumanji, Operation Operation, Oscar Gold, Outbreak Divine, Outfield Massacre, Packer Madigan, Panther Reds, </a:t>
            </a:r>
            <a:r>
              <a:rPr lang="en-US" sz="1050" b="1" dirty="0" err="1"/>
              <a:t>Papi</a:t>
            </a:r>
            <a:r>
              <a:rPr lang="en-US" sz="1050" b="1" dirty="0"/>
              <a:t> Necklace, Paradise Sabrina, Past Suicides, Paycheck Wait, Peach Innocent, Pet Haunting, Pilot Hoosiers, Pity Bound, Pocus Pulp, Polish Brooklyn, Poseidon Forever, Potluck Mixed, Primary Glass, Queen Luke, Quills Bull, Racer Egg, Raiders Antitrust, Range Moonwalker, Records Zorro, Reign Gentlemen, Reservoir Adaptation, Resurrection Silverado, Rider Caddyshack, Ridgemont Submarine, Road Roxanne, Robbers Joon, Rocky War, Roof Champion, Rules Human, Runaway Tenenbaums, Runner Madigan, Samurai Lion, Satisfaction Confidential, Saturday Lambs, Savannah Town, School Jacket, Seattle </a:t>
            </a:r>
            <a:r>
              <a:rPr lang="en-US" sz="1050" b="1" dirty="0" err="1"/>
              <a:t>Expecations</a:t>
            </a:r>
            <a:r>
              <a:rPr lang="en-US" sz="1050" b="1" dirty="0"/>
              <a:t>, Secret Groundhog, Shawshank Bubble, Side Ark, Silence Kane, Sinners Atlantis, Sky Miracle, Sleeping Suspects, Slums Duck, Smile Earring, Snatchers Montezuma, Something Duck, Song Hedwig, Sorority Queen, Soup Wisdom, Speed Suit, Spirit Flintstones, Splendor Patton, State Wasteland, Stock Glass, Stone Fire, Straight Hours, Sunrise League, Suspects Quills, Sweet Brotherhood, Tadpole Park, Tequila Past, Theory Mermaid, Thief Pelican, Ties Hunger, Tourist Pelican, Tracy Cider, Translation Summer, Treasure Command, Treatment Jekyll, Trojan Tomorrow, Trouble Date, Tuxedo Mile, Uncut Suicides, Unforgiven Zoolander, Uptown Young, Valley Packer, Vampire Whale, Velvet Terminator, Virgin Daisy, Virtual Spoilers, Volcano Texas, Wagon Jaws, Walls Artist, </a:t>
            </a:r>
            <a:r>
              <a:rPr lang="en-US" sz="1050" b="1" dirty="0" err="1"/>
              <a:t>Watership</a:t>
            </a:r>
            <a:r>
              <a:rPr lang="en-US" sz="1050" b="1" dirty="0"/>
              <a:t> Frontier, Whale Bikini, Window Side, Wonderful Drop, Words Hunter, Working Microcosmos, Wrath Mile</a:t>
            </a:r>
            <a:endParaRPr lang="en-US" sz="1050" dirty="0"/>
          </a:p>
        </p:txBody>
      </p:sp>
    </p:spTree>
    <p:extLst>
      <p:ext uri="{BB962C8B-B14F-4D97-AF65-F5344CB8AC3E}">
        <p14:creationId xmlns:p14="http://schemas.microsoft.com/office/powerpoint/2010/main" val="2399154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BF216-E441-9049-A8B7-D0A7DC1DC43F}"/>
              </a:ext>
            </a:extLst>
          </p:cNvPr>
          <p:cNvSpPr>
            <a:spLocks noGrp="1"/>
          </p:cNvSpPr>
          <p:nvPr>
            <p:ph type="title"/>
          </p:nvPr>
        </p:nvSpPr>
        <p:spPr/>
        <p:txBody>
          <a:bodyPr/>
          <a:lstStyle/>
          <a:p>
            <a:r>
              <a:rPr lang="en-US" dirty="0"/>
              <a:t>Appendix II: List of countries customers are based in.</a:t>
            </a:r>
          </a:p>
        </p:txBody>
      </p:sp>
      <p:sp>
        <p:nvSpPr>
          <p:cNvPr id="6" name="Content Placeholder 5">
            <a:extLst>
              <a:ext uri="{FF2B5EF4-FFF2-40B4-BE49-F238E27FC236}">
                <a16:creationId xmlns:a16="http://schemas.microsoft.com/office/drawing/2014/main" id="{52FDDA82-09A8-BC43-847C-EB547008E127}"/>
              </a:ext>
            </a:extLst>
          </p:cNvPr>
          <p:cNvSpPr>
            <a:spLocks noGrp="1"/>
          </p:cNvSpPr>
          <p:nvPr>
            <p:ph idx="1"/>
          </p:nvPr>
        </p:nvSpPr>
        <p:spPr/>
        <p:txBody>
          <a:bodyPr>
            <a:normAutofit fontScale="85000" lnSpcReduction="10000"/>
          </a:bodyPr>
          <a:lstStyle/>
          <a:p>
            <a:r>
              <a:rPr lang="en-US" b="1" dirty="0"/>
              <a:t>Country list: </a:t>
            </a:r>
            <a:r>
              <a:rPr lang="en-US" dirty="0"/>
              <a:t>India, China, United States, Japan, Mexico, Brazil, Russian Federation, Philippines, Turkey, Indonesia, Argentina, Nigeria, South Africa, Taiwan, United Kingdom., Poland, Iran, Germany, Italy, Venezuela, Egypt, Colombia, Ukraine, Vietnam, Spain, Canada, South Korea, Pakistan, Netherlands, Saudi Arabia, Israel, France, Yemen, Peru, Dominican Republic, Bangladesh, Thailand, Algeria, Chile, Malaysia, Mozambique, Switzerland, Ecuador, Paraguay, Austria, United Arab Emirates, Morocco, Tanzania, Myanmar, Bulgaria, Cameroon, Cambodia, Congo, The Democratic Republic of the, Sudan, Romania, Latvia, Yugoslavia, Puerto Rico, </a:t>
            </a:r>
            <a:r>
              <a:rPr lang="en-US" dirty="0" err="1"/>
              <a:t>Kazakstan</a:t>
            </a:r>
            <a:r>
              <a:rPr lang="en-US" dirty="0"/>
              <a:t>, Greece, Bolivia, Kenya, French Polynesia, Angola, Belarus, Oman, Azerbaijan, Hungary, American Samoa, Armenia, Sri Lanka, French Guiana, Sweden, Faroe Islands, Ethiopia, Bahrain, Czech Republic, Lithuania, Turkmenistan, Tunisia, Virgin Islands, U.S., Malawi, Chad, Afghanistan, Greenland, Moldova, Gambia, Holy See (Vatican City State), Estonia, Slovakia, North Korea, Nauru, Liechtenstein, Senegal, Zambia, Hong Kong, Kuwait, Madagascar, </a:t>
            </a:r>
            <a:r>
              <a:rPr lang="en-US" dirty="0" err="1"/>
              <a:t>Runion</a:t>
            </a:r>
            <a:r>
              <a:rPr lang="en-US" dirty="0"/>
              <a:t>, Saint Vincent and the Grenadines, Tuvalu, Finland, Iraq, Anguilla, Brunei, Tonga, Nepal, New Zealand</a:t>
            </a:r>
          </a:p>
          <a:p>
            <a:endParaRPr lang="en-US" dirty="0"/>
          </a:p>
        </p:txBody>
      </p:sp>
    </p:spTree>
    <p:extLst>
      <p:ext uri="{BB962C8B-B14F-4D97-AF65-F5344CB8AC3E}">
        <p14:creationId xmlns:p14="http://schemas.microsoft.com/office/powerpoint/2010/main" val="32410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BF216-E441-9049-A8B7-D0A7DC1DC43F}"/>
              </a:ext>
            </a:extLst>
          </p:cNvPr>
          <p:cNvSpPr>
            <a:spLocks noGrp="1"/>
          </p:cNvSpPr>
          <p:nvPr>
            <p:ph type="title"/>
          </p:nvPr>
        </p:nvSpPr>
        <p:spPr>
          <a:xfrm>
            <a:off x="1154954" y="973668"/>
            <a:ext cx="8761413" cy="706964"/>
          </a:xfrm>
        </p:spPr>
        <p:txBody>
          <a:bodyPr>
            <a:normAutofit/>
          </a:bodyPr>
          <a:lstStyle/>
          <a:p>
            <a:pPr>
              <a:lnSpc>
                <a:spcPct val="90000"/>
              </a:lnSpc>
            </a:pPr>
            <a:r>
              <a:rPr lang="en-US" sz="2500">
                <a:solidFill>
                  <a:srgbClr val="EBEBEB"/>
                </a:solidFill>
              </a:rPr>
              <a:t>Appendix III: Descriptive Stats for Numerical Variables</a:t>
            </a:r>
          </a:p>
        </p:txBody>
      </p:sp>
      <p:graphicFrame>
        <p:nvGraphicFramePr>
          <p:cNvPr id="9" name="Content Placeholder 8">
            <a:extLst>
              <a:ext uri="{FF2B5EF4-FFF2-40B4-BE49-F238E27FC236}">
                <a16:creationId xmlns:a16="http://schemas.microsoft.com/office/drawing/2014/main" id="{A5CE3791-4100-8445-9CC3-5873B3E212EC}"/>
              </a:ext>
            </a:extLst>
          </p:cNvPr>
          <p:cNvGraphicFramePr>
            <a:graphicFrameLocks noGrp="1"/>
          </p:cNvGraphicFramePr>
          <p:nvPr>
            <p:ph idx="1"/>
            <p:extLst>
              <p:ext uri="{D42A27DB-BD31-4B8C-83A1-F6EECF244321}">
                <p14:modId xmlns:p14="http://schemas.microsoft.com/office/powerpoint/2010/main" val="1095810056"/>
              </p:ext>
            </p:extLst>
          </p:nvPr>
        </p:nvGraphicFramePr>
        <p:xfrm>
          <a:off x="1283307" y="2765398"/>
          <a:ext cx="9625386" cy="2656621"/>
        </p:xfrm>
        <a:graphic>
          <a:graphicData uri="http://schemas.openxmlformats.org/drawingml/2006/table">
            <a:tbl>
              <a:tblPr firstRow="1" bandRow="1">
                <a:tableStyleId>{5C22544A-7EE6-4342-B048-85BDC9FD1C3A}</a:tableStyleId>
              </a:tblPr>
              <a:tblGrid>
                <a:gridCol w="4830122">
                  <a:extLst>
                    <a:ext uri="{9D8B030D-6E8A-4147-A177-3AD203B41FA5}">
                      <a16:colId xmlns:a16="http://schemas.microsoft.com/office/drawing/2014/main" val="2105080598"/>
                    </a:ext>
                  </a:extLst>
                </a:gridCol>
                <a:gridCol w="1478278">
                  <a:extLst>
                    <a:ext uri="{9D8B030D-6E8A-4147-A177-3AD203B41FA5}">
                      <a16:colId xmlns:a16="http://schemas.microsoft.com/office/drawing/2014/main" val="381023358"/>
                    </a:ext>
                  </a:extLst>
                </a:gridCol>
                <a:gridCol w="1658493">
                  <a:extLst>
                    <a:ext uri="{9D8B030D-6E8A-4147-A177-3AD203B41FA5}">
                      <a16:colId xmlns:a16="http://schemas.microsoft.com/office/drawing/2014/main" val="2742392447"/>
                    </a:ext>
                  </a:extLst>
                </a:gridCol>
                <a:gridCol w="1658493">
                  <a:extLst>
                    <a:ext uri="{9D8B030D-6E8A-4147-A177-3AD203B41FA5}">
                      <a16:colId xmlns:a16="http://schemas.microsoft.com/office/drawing/2014/main" val="1332219797"/>
                    </a:ext>
                  </a:extLst>
                </a:gridCol>
              </a:tblGrid>
              <a:tr h="390756">
                <a:tc>
                  <a:txBody>
                    <a:bodyPr/>
                    <a:lstStyle/>
                    <a:p>
                      <a:pPr algn="l" fontAlgn="b"/>
                      <a:r>
                        <a:rPr lang="en-US" sz="2000" u="none" strike="noStrike">
                          <a:effectLst/>
                        </a:rPr>
                        <a:t>variable</a:t>
                      </a:r>
                      <a:endParaRPr lang="en-US" sz="2000" b="1" i="0" u="none" strike="noStrike">
                        <a:solidFill>
                          <a:srgbClr val="000000"/>
                        </a:solidFill>
                        <a:effectLst/>
                        <a:latin typeface="Calibri" panose="020F0502020204030204" pitchFamily="34" charset="0"/>
                      </a:endParaRPr>
                    </a:p>
                  </a:txBody>
                  <a:tcPr marL="16254" marR="16254" marT="16254" marB="0" anchor="b"/>
                </a:tc>
                <a:tc>
                  <a:txBody>
                    <a:bodyPr/>
                    <a:lstStyle/>
                    <a:p>
                      <a:pPr algn="l" fontAlgn="b"/>
                      <a:r>
                        <a:rPr lang="en-US" sz="2000" u="none" strike="noStrike">
                          <a:effectLst/>
                        </a:rPr>
                        <a:t>min</a:t>
                      </a:r>
                      <a:endParaRPr lang="en-US" sz="2000" b="1" i="0" u="none" strike="noStrike">
                        <a:solidFill>
                          <a:srgbClr val="000000"/>
                        </a:solidFill>
                        <a:effectLst/>
                        <a:latin typeface="Calibri" panose="020F0502020204030204" pitchFamily="34" charset="0"/>
                      </a:endParaRPr>
                    </a:p>
                  </a:txBody>
                  <a:tcPr marL="16254" marR="16254" marT="16254" marB="0" anchor="b"/>
                </a:tc>
                <a:tc>
                  <a:txBody>
                    <a:bodyPr/>
                    <a:lstStyle/>
                    <a:p>
                      <a:pPr algn="l" fontAlgn="b"/>
                      <a:r>
                        <a:rPr lang="en-US" sz="2000" u="none" strike="noStrike">
                          <a:effectLst/>
                        </a:rPr>
                        <a:t>max</a:t>
                      </a:r>
                      <a:endParaRPr lang="en-US" sz="2000" b="1" i="0" u="none" strike="noStrike">
                        <a:solidFill>
                          <a:srgbClr val="000000"/>
                        </a:solidFill>
                        <a:effectLst/>
                        <a:latin typeface="Calibri" panose="020F0502020204030204" pitchFamily="34" charset="0"/>
                      </a:endParaRPr>
                    </a:p>
                  </a:txBody>
                  <a:tcPr marL="16254" marR="16254" marT="16254" marB="0" anchor="b"/>
                </a:tc>
                <a:tc>
                  <a:txBody>
                    <a:bodyPr/>
                    <a:lstStyle/>
                    <a:p>
                      <a:pPr algn="l" fontAlgn="b"/>
                      <a:r>
                        <a:rPr lang="en-US" sz="2000" u="none" strike="noStrike">
                          <a:effectLst/>
                        </a:rPr>
                        <a:t>avg</a:t>
                      </a:r>
                      <a:endParaRPr lang="en-US" sz="2000" b="1" i="0" u="none" strike="noStrike">
                        <a:solidFill>
                          <a:srgbClr val="000000"/>
                        </a:solidFill>
                        <a:effectLst/>
                        <a:latin typeface="Calibri" panose="020F0502020204030204" pitchFamily="34" charset="0"/>
                      </a:endParaRPr>
                    </a:p>
                  </a:txBody>
                  <a:tcPr marL="16254" marR="16254" marT="16254" marB="0" anchor="b"/>
                </a:tc>
                <a:extLst>
                  <a:ext uri="{0D108BD9-81ED-4DB2-BD59-A6C34878D82A}">
                    <a16:rowId xmlns:a16="http://schemas.microsoft.com/office/drawing/2014/main" val="669840698"/>
                  </a:ext>
                </a:extLst>
              </a:tr>
              <a:tr h="390756">
                <a:tc>
                  <a:txBody>
                    <a:bodyPr/>
                    <a:lstStyle/>
                    <a:p>
                      <a:pPr algn="l" fontAlgn="b"/>
                      <a:r>
                        <a:rPr lang="en-US" sz="2000" u="none" strike="noStrike">
                          <a:effectLst/>
                        </a:rPr>
                        <a:t>release_year</a:t>
                      </a:r>
                      <a:endParaRPr lang="en-US" sz="2000" b="0" i="0" u="none" strike="noStrike">
                        <a:solidFill>
                          <a:srgbClr val="000000"/>
                        </a:solidFill>
                        <a:effectLst/>
                        <a:latin typeface="Calibri" panose="020F0502020204030204" pitchFamily="34" charset="0"/>
                      </a:endParaRPr>
                    </a:p>
                  </a:txBody>
                  <a:tcPr marL="16254" marR="16254" marT="16254" marB="0" anchor="b"/>
                </a:tc>
                <a:tc>
                  <a:txBody>
                    <a:bodyPr/>
                    <a:lstStyle/>
                    <a:p>
                      <a:pPr algn="r" fontAlgn="b"/>
                      <a:r>
                        <a:rPr lang="en-US" sz="2000" u="none" strike="noStrike">
                          <a:effectLst/>
                        </a:rPr>
                        <a:t>2006</a:t>
                      </a:r>
                      <a:endParaRPr lang="en-US" sz="2000" b="0" i="0" u="none" strike="noStrike">
                        <a:solidFill>
                          <a:srgbClr val="333333"/>
                        </a:solidFill>
                        <a:effectLst/>
                        <a:latin typeface="Helvetica" pitchFamily="2" charset="0"/>
                      </a:endParaRPr>
                    </a:p>
                  </a:txBody>
                  <a:tcPr marL="16254" marR="16254" marT="16254" marB="0" anchor="b"/>
                </a:tc>
                <a:tc>
                  <a:txBody>
                    <a:bodyPr/>
                    <a:lstStyle/>
                    <a:p>
                      <a:pPr algn="r" fontAlgn="b"/>
                      <a:r>
                        <a:rPr lang="en-US" sz="2000" u="none" strike="noStrike" dirty="0">
                          <a:effectLst/>
                        </a:rPr>
                        <a:t>2006</a:t>
                      </a:r>
                      <a:endParaRPr lang="en-US" sz="2000" b="0" i="0" u="none" strike="noStrike" dirty="0">
                        <a:solidFill>
                          <a:srgbClr val="000000"/>
                        </a:solidFill>
                        <a:effectLst/>
                        <a:latin typeface="Calibri" panose="020F0502020204030204" pitchFamily="34" charset="0"/>
                      </a:endParaRPr>
                    </a:p>
                  </a:txBody>
                  <a:tcPr marL="16254" marR="16254" marT="16254" marB="0" anchor="b"/>
                </a:tc>
                <a:tc>
                  <a:txBody>
                    <a:bodyPr/>
                    <a:lstStyle/>
                    <a:p>
                      <a:pPr algn="r" fontAlgn="b"/>
                      <a:r>
                        <a:rPr lang="en-US" sz="2000" u="none" strike="noStrike">
                          <a:effectLst/>
                        </a:rPr>
                        <a:t>2006</a:t>
                      </a:r>
                      <a:endParaRPr lang="en-US" sz="2000" b="0" i="0" u="none" strike="noStrike">
                        <a:solidFill>
                          <a:srgbClr val="000000"/>
                        </a:solidFill>
                        <a:effectLst/>
                        <a:latin typeface="Calibri" panose="020F0502020204030204" pitchFamily="34" charset="0"/>
                      </a:endParaRPr>
                    </a:p>
                  </a:txBody>
                  <a:tcPr marL="16254" marR="16254" marT="16254" marB="0" anchor="b"/>
                </a:tc>
                <a:extLst>
                  <a:ext uri="{0D108BD9-81ED-4DB2-BD59-A6C34878D82A}">
                    <a16:rowId xmlns:a16="http://schemas.microsoft.com/office/drawing/2014/main" val="4386254"/>
                  </a:ext>
                </a:extLst>
              </a:tr>
              <a:tr h="390756">
                <a:tc>
                  <a:txBody>
                    <a:bodyPr/>
                    <a:lstStyle/>
                    <a:p>
                      <a:pPr algn="l" fontAlgn="b"/>
                      <a:r>
                        <a:rPr lang="en-US" sz="2000" u="none" strike="noStrike">
                          <a:effectLst/>
                        </a:rPr>
                        <a:t>rental_duration (minutes)</a:t>
                      </a:r>
                      <a:endParaRPr lang="en-US" sz="2000" b="0" i="0" u="none" strike="noStrike">
                        <a:solidFill>
                          <a:srgbClr val="000000"/>
                        </a:solidFill>
                        <a:effectLst/>
                        <a:latin typeface="Calibri" panose="020F0502020204030204" pitchFamily="34" charset="0"/>
                      </a:endParaRPr>
                    </a:p>
                  </a:txBody>
                  <a:tcPr marL="16254" marR="16254" marT="16254" marB="0" anchor="b"/>
                </a:tc>
                <a:tc>
                  <a:txBody>
                    <a:bodyPr/>
                    <a:lstStyle/>
                    <a:p>
                      <a:pPr algn="r" fontAlgn="b"/>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16254" marR="16254" marT="16254" marB="0" anchor="b"/>
                </a:tc>
                <a:tc>
                  <a:txBody>
                    <a:bodyPr/>
                    <a:lstStyle/>
                    <a:p>
                      <a:pPr algn="r" fontAlgn="b"/>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16254" marR="16254" marT="16254" marB="0" anchor="b"/>
                </a:tc>
                <a:tc>
                  <a:txBody>
                    <a:bodyPr/>
                    <a:lstStyle/>
                    <a:p>
                      <a:pPr algn="r" fontAlgn="b"/>
                      <a:r>
                        <a:rPr lang="en-US" sz="2000" u="none" strike="noStrike">
                          <a:effectLst/>
                        </a:rPr>
                        <a:t>4.985</a:t>
                      </a:r>
                      <a:endParaRPr lang="en-US" sz="2000" b="0" i="1" u="none" strike="noStrike">
                        <a:solidFill>
                          <a:srgbClr val="000000"/>
                        </a:solidFill>
                        <a:effectLst/>
                        <a:latin typeface="Helvetica" pitchFamily="2" charset="0"/>
                      </a:endParaRPr>
                    </a:p>
                  </a:txBody>
                  <a:tcPr marL="16254" marR="16254" marT="16254" marB="0" anchor="b"/>
                </a:tc>
                <a:extLst>
                  <a:ext uri="{0D108BD9-81ED-4DB2-BD59-A6C34878D82A}">
                    <a16:rowId xmlns:a16="http://schemas.microsoft.com/office/drawing/2014/main" val="2742622288"/>
                  </a:ext>
                </a:extLst>
              </a:tr>
              <a:tr h="390756">
                <a:tc>
                  <a:txBody>
                    <a:bodyPr/>
                    <a:lstStyle/>
                    <a:p>
                      <a:pPr algn="l" fontAlgn="b"/>
                      <a:r>
                        <a:rPr lang="en-US" sz="2000" u="none" strike="noStrike">
                          <a:effectLst/>
                        </a:rPr>
                        <a:t>rental_rate </a:t>
                      </a:r>
                      <a:endParaRPr lang="en-US" sz="2000" b="0" i="0" u="none" strike="noStrike">
                        <a:solidFill>
                          <a:srgbClr val="000000"/>
                        </a:solidFill>
                        <a:effectLst/>
                        <a:latin typeface="Calibri" panose="020F0502020204030204" pitchFamily="34" charset="0"/>
                      </a:endParaRPr>
                    </a:p>
                  </a:txBody>
                  <a:tcPr marL="16254" marR="16254" marT="16254" marB="0" anchor="b"/>
                </a:tc>
                <a:tc>
                  <a:txBody>
                    <a:bodyPr/>
                    <a:lstStyle/>
                    <a:p>
                      <a:pPr algn="r" fontAlgn="b"/>
                      <a:r>
                        <a:rPr lang="en-US" sz="2000" u="none" strike="noStrike">
                          <a:effectLst/>
                        </a:rPr>
                        <a:t>0.99</a:t>
                      </a:r>
                      <a:endParaRPr lang="en-US" sz="2000" b="0" i="0" u="none" strike="noStrike">
                        <a:solidFill>
                          <a:srgbClr val="000000"/>
                        </a:solidFill>
                        <a:effectLst/>
                        <a:latin typeface="Calibri" panose="020F0502020204030204" pitchFamily="34" charset="0"/>
                      </a:endParaRPr>
                    </a:p>
                  </a:txBody>
                  <a:tcPr marL="16254" marR="16254" marT="16254" marB="0" anchor="b"/>
                </a:tc>
                <a:tc>
                  <a:txBody>
                    <a:bodyPr/>
                    <a:lstStyle/>
                    <a:p>
                      <a:pPr algn="r" fontAlgn="b"/>
                      <a:r>
                        <a:rPr lang="en-US" sz="2000" u="none" strike="noStrike">
                          <a:effectLst/>
                        </a:rPr>
                        <a:t>4.99</a:t>
                      </a:r>
                      <a:endParaRPr lang="en-US" sz="2000" b="0" i="0" u="none" strike="noStrike">
                        <a:solidFill>
                          <a:srgbClr val="000000"/>
                        </a:solidFill>
                        <a:effectLst/>
                        <a:latin typeface="Calibri" panose="020F0502020204030204" pitchFamily="34" charset="0"/>
                      </a:endParaRPr>
                    </a:p>
                  </a:txBody>
                  <a:tcPr marL="16254" marR="16254" marT="16254" marB="0" anchor="b"/>
                </a:tc>
                <a:tc>
                  <a:txBody>
                    <a:bodyPr/>
                    <a:lstStyle/>
                    <a:p>
                      <a:pPr algn="r" fontAlgn="b"/>
                      <a:r>
                        <a:rPr lang="en-US" sz="2000" u="none" strike="noStrike">
                          <a:effectLst/>
                        </a:rPr>
                        <a:t>2.98</a:t>
                      </a:r>
                      <a:endParaRPr lang="en-US" sz="2000" b="0" i="0" u="none" strike="noStrike">
                        <a:solidFill>
                          <a:srgbClr val="000000"/>
                        </a:solidFill>
                        <a:effectLst/>
                        <a:latin typeface="Calibri" panose="020F0502020204030204" pitchFamily="34" charset="0"/>
                      </a:endParaRPr>
                    </a:p>
                  </a:txBody>
                  <a:tcPr marL="16254" marR="16254" marT="16254" marB="0" anchor="b"/>
                </a:tc>
                <a:extLst>
                  <a:ext uri="{0D108BD9-81ED-4DB2-BD59-A6C34878D82A}">
                    <a16:rowId xmlns:a16="http://schemas.microsoft.com/office/drawing/2014/main" val="1236251167"/>
                  </a:ext>
                </a:extLst>
              </a:tr>
              <a:tr h="390756">
                <a:tc>
                  <a:txBody>
                    <a:bodyPr/>
                    <a:lstStyle/>
                    <a:p>
                      <a:pPr algn="l" fontAlgn="b"/>
                      <a:r>
                        <a:rPr lang="en-US" sz="2000" u="none" strike="noStrike">
                          <a:effectLst/>
                        </a:rPr>
                        <a:t>length (minutes)</a:t>
                      </a:r>
                      <a:endParaRPr lang="en-US" sz="2000" b="0" i="0" u="none" strike="noStrike">
                        <a:solidFill>
                          <a:srgbClr val="000000"/>
                        </a:solidFill>
                        <a:effectLst/>
                        <a:latin typeface="Calibri" panose="020F0502020204030204" pitchFamily="34" charset="0"/>
                      </a:endParaRPr>
                    </a:p>
                  </a:txBody>
                  <a:tcPr marL="16254" marR="16254" marT="16254" marB="0" anchor="b"/>
                </a:tc>
                <a:tc>
                  <a:txBody>
                    <a:bodyPr/>
                    <a:lstStyle/>
                    <a:p>
                      <a:pPr algn="r" fontAlgn="b"/>
                      <a:r>
                        <a:rPr lang="en-US" sz="2000" u="none" strike="noStrike">
                          <a:effectLst/>
                        </a:rPr>
                        <a:t>46</a:t>
                      </a:r>
                      <a:endParaRPr lang="en-US" sz="2000" b="0" i="0" u="none" strike="noStrike">
                        <a:solidFill>
                          <a:srgbClr val="000000"/>
                        </a:solidFill>
                        <a:effectLst/>
                        <a:latin typeface="Calibri" panose="020F0502020204030204" pitchFamily="34" charset="0"/>
                      </a:endParaRPr>
                    </a:p>
                  </a:txBody>
                  <a:tcPr marL="16254" marR="16254" marT="16254" marB="0" anchor="b"/>
                </a:tc>
                <a:tc>
                  <a:txBody>
                    <a:bodyPr/>
                    <a:lstStyle/>
                    <a:p>
                      <a:pPr algn="r" fontAlgn="b"/>
                      <a:r>
                        <a:rPr lang="en-US" sz="2000" u="none" strike="noStrike" dirty="0">
                          <a:effectLst/>
                        </a:rPr>
                        <a:t>185</a:t>
                      </a:r>
                      <a:endParaRPr lang="en-US" sz="2000" b="0" i="0" u="none" strike="noStrike" dirty="0">
                        <a:solidFill>
                          <a:srgbClr val="000000"/>
                        </a:solidFill>
                        <a:effectLst/>
                        <a:latin typeface="Calibri" panose="020F0502020204030204" pitchFamily="34" charset="0"/>
                      </a:endParaRPr>
                    </a:p>
                  </a:txBody>
                  <a:tcPr marL="16254" marR="16254" marT="16254" marB="0" anchor="b"/>
                </a:tc>
                <a:tc>
                  <a:txBody>
                    <a:bodyPr/>
                    <a:lstStyle/>
                    <a:p>
                      <a:pPr algn="r" fontAlgn="b"/>
                      <a:r>
                        <a:rPr lang="en-US" sz="2000" u="none" strike="noStrike">
                          <a:effectLst/>
                        </a:rPr>
                        <a:t>115.272</a:t>
                      </a:r>
                      <a:endParaRPr lang="en-US" sz="2000" b="0" i="0" u="none" strike="noStrike">
                        <a:solidFill>
                          <a:srgbClr val="000000"/>
                        </a:solidFill>
                        <a:effectLst/>
                        <a:latin typeface="Calibri" panose="020F0502020204030204" pitchFamily="34" charset="0"/>
                      </a:endParaRPr>
                    </a:p>
                  </a:txBody>
                  <a:tcPr marL="16254" marR="16254" marT="16254" marB="0" anchor="b"/>
                </a:tc>
                <a:extLst>
                  <a:ext uri="{0D108BD9-81ED-4DB2-BD59-A6C34878D82A}">
                    <a16:rowId xmlns:a16="http://schemas.microsoft.com/office/drawing/2014/main" val="2223334630"/>
                  </a:ext>
                </a:extLst>
              </a:tr>
              <a:tr h="702841">
                <a:tc>
                  <a:txBody>
                    <a:bodyPr/>
                    <a:lstStyle/>
                    <a:p>
                      <a:pPr algn="l" fontAlgn="b"/>
                      <a:r>
                        <a:rPr lang="en-US" sz="2000" u="none" strike="noStrike">
                          <a:effectLst/>
                        </a:rPr>
                        <a:t>replacement_cost (USD)</a:t>
                      </a:r>
                      <a:endParaRPr lang="en-US" sz="2000" b="0" i="0" u="none" strike="noStrike">
                        <a:solidFill>
                          <a:srgbClr val="000000"/>
                        </a:solidFill>
                        <a:effectLst/>
                        <a:latin typeface="Calibri" panose="020F0502020204030204" pitchFamily="34" charset="0"/>
                      </a:endParaRPr>
                    </a:p>
                  </a:txBody>
                  <a:tcPr marL="16254" marR="16254" marT="16254" marB="0" anchor="b"/>
                </a:tc>
                <a:tc>
                  <a:txBody>
                    <a:bodyPr/>
                    <a:lstStyle/>
                    <a:p>
                      <a:pPr algn="l" fontAlgn="b"/>
                      <a:r>
                        <a:rPr lang="en-US" sz="2000" u="none" strike="noStrike">
                          <a:effectLst/>
                        </a:rPr>
                        <a:t> $          9.99 </a:t>
                      </a:r>
                      <a:endParaRPr lang="en-US" sz="2000" b="0" i="0" u="none" strike="noStrike">
                        <a:solidFill>
                          <a:srgbClr val="000000"/>
                        </a:solidFill>
                        <a:effectLst/>
                        <a:latin typeface="Calibri" panose="020F0502020204030204" pitchFamily="34" charset="0"/>
                      </a:endParaRPr>
                    </a:p>
                  </a:txBody>
                  <a:tcPr marL="16254" marR="16254" marT="16254" marB="0" anchor="b"/>
                </a:tc>
                <a:tc>
                  <a:txBody>
                    <a:bodyPr/>
                    <a:lstStyle/>
                    <a:p>
                      <a:pPr algn="l" fontAlgn="b"/>
                      <a:r>
                        <a:rPr lang="en-US" sz="2000" u="none" strike="noStrike">
                          <a:effectLst/>
                        </a:rPr>
                        <a:t> $       29.99 </a:t>
                      </a:r>
                      <a:endParaRPr lang="en-US" sz="2000" b="0" i="0" u="none" strike="noStrike">
                        <a:solidFill>
                          <a:srgbClr val="000000"/>
                        </a:solidFill>
                        <a:effectLst/>
                        <a:latin typeface="Calibri" panose="020F0502020204030204" pitchFamily="34" charset="0"/>
                      </a:endParaRPr>
                    </a:p>
                  </a:txBody>
                  <a:tcPr marL="16254" marR="16254" marT="16254" marB="0" anchor="b"/>
                </a:tc>
                <a:tc>
                  <a:txBody>
                    <a:bodyPr/>
                    <a:lstStyle/>
                    <a:p>
                      <a:pPr algn="l" fontAlgn="b"/>
                      <a:r>
                        <a:rPr lang="en-US" sz="2000" u="none" strike="noStrike" dirty="0">
                          <a:effectLst/>
                        </a:rPr>
                        <a:t> $       19.98 </a:t>
                      </a:r>
                      <a:endParaRPr lang="en-US" sz="2000" b="0" i="0" u="none" strike="noStrike" dirty="0">
                        <a:solidFill>
                          <a:srgbClr val="000000"/>
                        </a:solidFill>
                        <a:effectLst/>
                        <a:latin typeface="Calibri" panose="020F0502020204030204" pitchFamily="34" charset="0"/>
                      </a:endParaRPr>
                    </a:p>
                  </a:txBody>
                  <a:tcPr marL="16254" marR="16254" marT="16254" marB="0" anchor="b"/>
                </a:tc>
                <a:extLst>
                  <a:ext uri="{0D108BD9-81ED-4DB2-BD59-A6C34878D82A}">
                    <a16:rowId xmlns:a16="http://schemas.microsoft.com/office/drawing/2014/main" val="3339167328"/>
                  </a:ext>
                </a:extLst>
              </a:tr>
            </a:tbl>
          </a:graphicData>
        </a:graphic>
      </p:graphicFrame>
    </p:spTree>
    <p:extLst>
      <p:ext uri="{BB962C8B-B14F-4D97-AF65-F5344CB8AC3E}">
        <p14:creationId xmlns:p14="http://schemas.microsoft.com/office/powerpoint/2010/main" val="4089518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BF216-E441-9049-A8B7-D0A7DC1DC43F}"/>
              </a:ext>
            </a:extLst>
          </p:cNvPr>
          <p:cNvSpPr>
            <a:spLocks noGrp="1"/>
          </p:cNvSpPr>
          <p:nvPr>
            <p:ph type="title"/>
          </p:nvPr>
        </p:nvSpPr>
        <p:spPr>
          <a:xfrm>
            <a:off x="1154954" y="973668"/>
            <a:ext cx="8761413" cy="706964"/>
          </a:xfrm>
        </p:spPr>
        <p:txBody>
          <a:bodyPr>
            <a:normAutofit/>
          </a:bodyPr>
          <a:lstStyle/>
          <a:p>
            <a:pPr>
              <a:lnSpc>
                <a:spcPct val="90000"/>
              </a:lnSpc>
            </a:pPr>
            <a:r>
              <a:rPr lang="en-US" sz="2300">
                <a:solidFill>
                  <a:srgbClr val="EBEBEB"/>
                </a:solidFill>
              </a:rPr>
              <a:t>Appendix IV: Descriptive Stats for Non-numerical Variables</a:t>
            </a:r>
          </a:p>
        </p:txBody>
      </p:sp>
      <p:graphicFrame>
        <p:nvGraphicFramePr>
          <p:cNvPr id="4" name="Content Placeholder 3">
            <a:extLst>
              <a:ext uri="{FF2B5EF4-FFF2-40B4-BE49-F238E27FC236}">
                <a16:creationId xmlns:a16="http://schemas.microsoft.com/office/drawing/2014/main" id="{C8400CDF-7C76-4D4A-B9AF-EF70F6889217}"/>
              </a:ext>
            </a:extLst>
          </p:cNvPr>
          <p:cNvGraphicFramePr>
            <a:graphicFrameLocks noGrp="1"/>
          </p:cNvGraphicFramePr>
          <p:nvPr>
            <p:ph idx="1"/>
            <p:extLst>
              <p:ext uri="{D42A27DB-BD31-4B8C-83A1-F6EECF244321}">
                <p14:modId xmlns:p14="http://schemas.microsoft.com/office/powerpoint/2010/main" val="4262160017"/>
              </p:ext>
            </p:extLst>
          </p:nvPr>
        </p:nvGraphicFramePr>
        <p:xfrm>
          <a:off x="2158215" y="2797868"/>
          <a:ext cx="7875570" cy="3086464"/>
        </p:xfrm>
        <a:graphic>
          <a:graphicData uri="http://schemas.openxmlformats.org/drawingml/2006/table">
            <a:tbl>
              <a:tblPr firstRow="1" bandRow="1">
                <a:tableStyleId>{5C22544A-7EE6-4342-B048-85BDC9FD1C3A}</a:tableStyleId>
              </a:tblPr>
              <a:tblGrid>
                <a:gridCol w="2225938">
                  <a:extLst>
                    <a:ext uri="{9D8B030D-6E8A-4147-A177-3AD203B41FA5}">
                      <a16:colId xmlns:a16="http://schemas.microsoft.com/office/drawing/2014/main" val="497732543"/>
                    </a:ext>
                  </a:extLst>
                </a:gridCol>
                <a:gridCol w="5649632">
                  <a:extLst>
                    <a:ext uri="{9D8B030D-6E8A-4147-A177-3AD203B41FA5}">
                      <a16:colId xmlns:a16="http://schemas.microsoft.com/office/drawing/2014/main" val="2349728926"/>
                    </a:ext>
                  </a:extLst>
                </a:gridCol>
              </a:tblGrid>
              <a:tr h="385808">
                <a:tc>
                  <a:txBody>
                    <a:bodyPr/>
                    <a:lstStyle/>
                    <a:p>
                      <a:pPr algn="l" fontAlgn="b"/>
                      <a:r>
                        <a:rPr lang="en-US" sz="2000" u="none" strike="noStrike">
                          <a:effectLst/>
                        </a:rPr>
                        <a:t>language</a:t>
                      </a:r>
                      <a:endParaRPr lang="en-US" sz="2000" b="0" i="0" u="none" strike="noStrike">
                        <a:solidFill>
                          <a:srgbClr val="000000"/>
                        </a:solidFill>
                        <a:effectLst/>
                        <a:latin typeface="Calibri" panose="020F0502020204030204" pitchFamily="34" charset="0"/>
                      </a:endParaRPr>
                    </a:p>
                  </a:txBody>
                  <a:tcPr marL="16049" marR="16049" marT="16049" marB="0" anchor="b"/>
                </a:tc>
                <a:tc>
                  <a:txBody>
                    <a:bodyPr/>
                    <a:lstStyle/>
                    <a:p>
                      <a:pPr algn="l" fontAlgn="b"/>
                      <a:r>
                        <a:rPr lang="en-US" sz="2000" u="none" strike="noStrike">
                          <a:effectLst/>
                        </a:rPr>
                        <a:t>modal value</a:t>
                      </a:r>
                      <a:endParaRPr lang="en-US" sz="2000" b="0" i="0" u="none" strike="noStrike">
                        <a:solidFill>
                          <a:srgbClr val="000000"/>
                        </a:solidFill>
                        <a:effectLst/>
                        <a:latin typeface="Calibri" panose="020F0502020204030204" pitchFamily="34" charset="0"/>
                      </a:endParaRPr>
                    </a:p>
                  </a:txBody>
                  <a:tcPr marL="16049" marR="16049" marT="16049" marB="0" anchor="b"/>
                </a:tc>
                <a:extLst>
                  <a:ext uri="{0D108BD9-81ED-4DB2-BD59-A6C34878D82A}">
                    <a16:rowId xmlns:a16="http://schemas.microsoft.com/office/drawing/2014/main" val="1902216202"/>
                  </a:ext>
                </a:extLst>
              </a:tr>
              <a:tr h="385808">
                <a:tc>
                  <a:txBody>
                    <a:bodyPr/>
                    <a:lstStyle/>
                    <a:p>
                      <a:pPr algn="l" fontAlgn="b"/>
                      <a:r>
                        <a:rPr lang="en-US" sz="2000" u="none" strike="noStrike">
                          <a:effectLst/>
                        </a:rPr>
                        <a:t>language_id</a:t>
                      </a:r>
                      <a:endParaRPr lang="en-US" sz="2000" b="0" i="1" u="none" strike="noStrike">
                        <a:solidFill>
                          <a:srgbClr val="333333"/>
                        </a:solidFill>
                        <a:effectLst/>
                        <a:latin typeface="Helvetica" pitchFamily="2" charset="0"/>
                      </a:endParaRPr>
                    </a:p>
                  </a:txBody>
                  <a:tcPr marL="16049" marR="16049" marT="16049"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6049" marR="16049" marT="16049" marB="0" anchor="b"/>
                </a:tc>
                <a:extLst>
                  <a:ext uri="{0D108BD9-81ED-4DB2-BD59-A6C34878D82A}">
                    <a16:rowId xmlns:a16="http://schemas.microsoft.com/office/drawing/2014/main" val="1832782759"/>
                  </a:ext>
                </a:extLst>
              </a:tr>
              <a:tr h="385808">
                <a:tc>
                  <a:txBody>
                    <a:bodyPr/>
                    <a:lstStyle/>
                    <a:p>
                      <a:pPr algn="l" fontAlgn="b"/>
                      <a:r>
                        <a:rPr lang="en-US" sz="2000" u="none" strike="noStrike">
                          <a:effectLst/>
                        </a:rPr>
                        <a:t>rating</a:t>
                      </a:r>
                      <a:endParaRPr lang="en-US" sz="2000" b="0" i="0" u="none" strike="noStrike">
                        <a:solidFill>
                          <a:srgbClr val="000000"/>
                        </a:solidFill>
                        <a:effectLst/>
                        <a:latin typeface="Calibri" panose="020F0502020204030204" pitchFamily="34" charset="0"/>
                      </a:endParaRPr>
                    </a:p>
                  </a:txBody>
                  <a:tcPr marL="16049" marR="16049" marT="16049" marB="0" anchor="b"/>
                </a:tc>
                <a:tc>
                  <a:txBody>
                    <a:bodyPr/>
                    <a:lstStyle/>
                    <a:p>
                      <a:pPr algn="l" fontAlgn="b"/>
                      <a:r>
                        <a:rPr lang="en-US" sz="2000" u="none" strike="noStrike">
                          <a:effectLst/>
                        </a:rPr>
                        <a:t>PG-13</a:t>
                      </a:r>
                      <a:endParaRPr lang="en-US" sz="2000" b="0" i="0" u="none" strike="noStrike">
                        <a:solidFill>
                          <a:srgbClr val="000000"/>
                        </a:solidFill>
                        <a:effectLst/>
                        <a:latin typeface="Calibri" panose="020F0502020204030204" pitchFamily="34" charset="0"/>
                      </a:endParaRPr>
                    </a:p>
                  </a:txBody>
                  <a:tcPr marL="16049" marR="16049" marT="16049" marB="0" anchor="b"/>
                </a:tc>
                <a:extLst>
                  <a:ext uri="{0D108BD9-81ED-4DB2-BD59-A6C34878D82A}">
                    <a16:rowId xmlns:a16="http://schemas.microsoft.com/office/drawing/2014/main" val="1184281711"/>
                  </a:ext>
                </a:extLst>
              </a:tr>
              <a:tr h="385808">
                <a:tc>
                  <a:txBody>
                    <a:bodyPr/>
                    <a:lstStyle/>
                    <a:p>
                      <a:pPr algn="l" fontAlgn="b"/>
                      <a:r>
                        <a:rPr lang="en-US" sz="2000" u="none" strike="noStrike">
                          <a:effectLst/>
                        </a:rPr>
                        <a:t>special_features</a:t>
                      </a:r>
                      <a:endParaRPr lang="en-US" sz="2000" b="0" i="0" u="none" strike="noStrike">
                        <a:solidFill>
                          <a:srgbClr val="000000"/>
                        </a:solidFill>
                        <a:effectLst/>
                        <a:latin typeface="Calibri" panose="020F0502020204030204" pitchFamily="34" charset="0"/>
                      </a:endParaRPr>
                    </a:p>
                  </a:txBody>
                  <a:tcPr marL="16049" marR="16049" marT="16049" marB="0" anchor="b"/>
                </a:tc>
                <a:tc>
                  <a:txBody>
                    <a:bodyPr/>
                    <a:lstStyle/>
                    <a:p>
                      <a:pPr algn="l" fontAlgn="b"/>
                      <a:r>
                        <a:rPr lang="en-US" sz="2000" u="none" strike="noStrike">
                          <a:effectLst/>
                        </a:rPr>
                        <a:t>{Trailers,Commentaries,"Behind the Scenes"}</a:t>
                      </a:r>
                      <a:endParaRPr lang="en-US" sz="2000" b="0" i="1" u="none" strike="noStrike">
                        <a:solidFill>
                          <a:srgbClr val="333333"/>
                        </a:solidFill>
                        <a:effectLst/>
                        <a:latin typeface="Helvetica" pitchFamily="2" charset="0"/>
                      </a:endParaRPr>
                    </a:p>
                  </a:txBody>
                  <a:tcPr marL="16049" marR="16049" marT="16049" marB="0" anchor="b"/>
                </a:tc>
                <a:extLst>
                  <a:ext uri="{0D108BD9-81ED-4DB2-BD59-A6C34878D82A}">
                    <a16:rowId xmlns:a16="http://schemas.microsoft.com/office/drawing/2014/main" val="4080413935"/>
                  </a:ext>
                </a:extLst>
              </a:tr>
              <a:tr h="385808">
                <a:tc>
                  <a:txBody>
                    <a:bodyPr/>
                    <a:lstStyle/>
                    <a:p>
                      <a:pPr algn="l" fontAlgn="b"/>
                      <a:r>
                        <a:rPr lang="en-US" sz="2000" u="none" strike="noStrike">
                          <a:effectLst/>
                        </a:rPr>
                        <a:t>(film_imbd</a:t>
                      </a:r>
                      <a:endParaRPr lang="en-US" sz="2000" b="0" i="1" u="none" strike="noStrike">
                        <a:solidFill>
                          <a:srgbClr val="333333"/>
                        </a:solidFill>
                        <a:effectLst/>
                        <a:latin typeface="Helvetica" pitchFamily="2" charset="0"/>
                      </a:endParaRPr>
                    </a:p>
                  </a:txBody>
                  <a:tcPr marL="16049" marR="16049" marT="16049" marB="0" anchor="b"/>
                </a:tc>
                <a:tc>
                  <a:txBody>
                    <a:bodyPr/>
                    <a:lstStyle/>
                    <a:p>
                      <a:pPr algn="l" fontAlgn="b"/>
                      <a:r>
                        <a:rPr lang="en-US" sz="2000" u="none" strike="noStrike">
                          <a:effectLst/>
                        </a:rPr>
                        <a:t>{null}</a:t>
                      </a:r>
                      <a:endParaRPr lang="en-US" sz="2000" b="0" i="1" u="none" strike="noStrike">
                        <a:solidFill>
                          <a:srgbClr val="333333"/>
                        </a:solidFill>
                        <a:effectLst/>
                        <a:latin typeface="Helvetica" pitchFamily="2" charset="0"/>
                      </a:endParaRPr>
                    </a:p>
                  </a:txBody>
                  <a:tcPr marL="16049" marR="16049" marT="16049" marB="0" anchor="b"/>
                </a:tc>
                <a:extLst>
                  <a:ext uri="{0D108BD9-81ED-4DB2-BD59-A6C34878D82A}">
                    <a16:rowId xmlns:a16="http://schemas.microsoft.com/office/drawing/2014/main" val="2425965900"/>
                  </a:ext>
                </a:extLst>
              </a:tr>
              <a:tr h="385808">
                <a:tc>
                  <a:txBody>
                    <a:bodyPr/>
                    <a:lstStyle/>
                    <a:p>
                      <a:pPr algn="l" fontAlgn="b"/>
                      <a:r>
                        <a:rPr lang="en-US" sz="2000" u="none" strike="noStrike">
                          <a:effectLst/>
                        </a:rPr>
                        <a:t>store_id</a:t>
                      </a:r>
                      <a:endParaRPr lang="en-US" sz="2000" b="0" i="1" u="none" strike="noStrike">
                        <a:solidFill>
                          <a:srgbClr val="333333"/>
                        </a:solidFill>
                        <a:effectLst/>
                        <a:latin typeface="Helvetica" pitchFamily="2" charset="0"/>
                      </a:endParaRPr>
                    </a:p>
                  </a:txBody>
                  <a:tcPr marL="16049" marR="16049" marT="16049" marB="0" anchor="b"/>
                </a:tc>
                <a:tc>
                  <a:txBody>
                    <a:bodyPr/>
                    <a:lstStyle/>
                    <a:p>
                      <a:pPr algn="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16049" marR="16049" marT="16049" marB="0" anchor="b"/>
                </a:tc>
                <a:extLst>
                  <a:ext uri="{0D108BD9-81ED-4DB2-BD59-A6C34878D82A}">
                    <a16:rowId xmlns:a16="http://schemas.microsoft.com/office/drawing/2014/main" val="3889684826"/>
                  </a:ext>
                </a:extLst>
              </a:tr>
              <a:tr h="385808">
                <a:tc>
                  <a:txBody>
                    <a:bodyPr/>
                    <a:lstStyle/>
                    <a:p>
                      <a:pPr algn="l" fontAlgn="b"/>
                      <a:r>
                        <a:rPr lang="en-US" sz="2000" u="none" strike="noStrike">
                          <a:effectLst/>
                        </a:rPr>
                        <a:t>activebool</a:t>
                      </a:r>
                      <a:endParaRPr lang="en-US" sz="2000" b="0" i="1" u="none" strike="noStrike">
                        <a:solidFill>
                          <a:srgbClr val="333333"/>
                        </a:solidFill>
                        <a:effectLst/>
                        <a:latin typeface="Helvetica" pitchFamily="2" charset="0"/>
                      </a:endParaRPr>
                    </a:p>
                  </a:txBody>
                  <a:tcPr marL="16049" marR="16049" marT="16049" marB="0" anchor="b"/>
                </a:tc>
                <a:tc>
                  <a:txBody>
                    <a:bodyPr/>
                    <a:lstStyle/>
                    <a:p>
                      <a:pPr algn="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16049" marR="16049" marT="16049" marB="0" anchor="b"/>
                </a:tc>
                <a:extLst>
                  <a:ext uri="{0D108BD9-81ED-4DB2-BD59-A6C34878D82A}">
                    <a16:rowId xmlns:a16="http://schemas.microsoft.com/office/drawing/2014/main" val="1045147935"/>
                  </a:ext>
                </a:extLst>
              </a:tr>
              <a:tr h="385808">
                <a:tc>
                  <a:txBody>
                    <a:bodyPr/>
                    <a:lstStyle/>
                    <a:p>
                      <a:pPr algn="l" fontAlgn="b"/>
                      <a:r>
                        <a:rPr lang="en-US" sz="2000" u="none" strike="noStrike">
                          <a:effectLst/>
                        </a:rPr>
                        <a:t>active</a:t>
                      </a:r>
                      <a:endParaRPr lang="en-US" sz="2000" b="0" i="1" u="none" strike="noStrike">
                        <a:solidFill>
                          <a:srgbClr val="333333"/>
                        </a:solidFill>
                        <a:effectLst/>
                        <a:latin typeface="Helvetica" pitchFamily="2" charset="0"/>
                      </a:endParaRPr>
                    </a:p>
                  </a:txBody>
                  <a:tcPr marL="16049" marR="16049" marT="16049"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6049" marR="16049" marT="16049" marB="0" anchor="b"/>
                </a:tc>
                <a:extLst>
                  <a:ext uri="{0D108BD9-81ED-4DB2-BD59-A6C34878D82A}">
                    <a16:rowId xmlns:a16="http://schemas.microsoft.com/office/drawing/2014/main" val="2124281539"/>
                  </a:ext>
                </a:extLst>
              </a:tr>
            </a:tbl>
          </a:graphicData>
        </a:graphic>
      </p:graphicFrame>
    </p:spTree>
    <p:extLst>
      <p:ext uri="{BB962C8B-B14F-4D97-AF65-F5344CB8AC3E}">
        <p14:creationId xmlns:p14="http://schemas.microsoft.com/office/powerpoint/2010/main" val="2922540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BF216-E441-9049-A8B7-D0A7DC1DC43F}"/>
              </a:ext>
            </a:extLst>
          </p:cNvPr>
          <p:cNvSpPr>
            <a:spLocks noGrp="1"/>
          </p:cNvSpPr>
          <p:nvPr>
            <p:ph type="title"/>
          </p:nvPr>
        </p:nvSpPr>
        <p:spPr>
          <a:xfrm>
            <a:off x="1154954" y="973668"/>
            <a:ext cx="8761413" cy="706964"/>
          </a:xfrm>
        </p:spPr>
        <p:txBody>
          <a:bodyPr>
            <a:normAutofit/>
          </a:bodyPr>
          <a:lstStyle/>
          <a:p>
            <a:r>
              <a:rPr lang="en-US" sz="3300">
                <a:solidFill>
                  <a:srgbClr val="EBEBEB"/>
                </a:solidFill>
              </a:rPr>
              <a:t>Appendix V: Descriptive Stats for Dates</a:t>
            </a:r>
          </a:p>
        </p:txBody>
      </p:sp>
      <p:graphicFrame>
        <p:nvGraphicFramePr>
          <p:cNvPr id="6" name="Content Placeholder 5">
            <a:extLst>
              <a:ext uri="{FF2B5EF4-FFF2-40B4-BE49-F238E27FC236}">
                <a16:creationId xmlns:a16="http://schemas.microsoft.com/office/drawing/2014/main" id="{5D0B7C82-2F7F-E643-A6ED-25F63ECDEDA2}"/>
              </a:ext>
            </a:extLst>
          </p:cNvPr>
          <p:cNvGraphicFramePr>
            <a:graphicFrameLocks noGrp="1"/>
          </p:cNvGraphicFramePr>
          <p:nvPr>
            <p:ph idx="1"/>
            <p:extLst>
              <p:ext uri="{D42A27DB-BD31-4B8C-83A1-F6EECF244321}">
                <p14:modId xmlns:p14="http://schemas.microsoft.com/office/powerpoint/2010/main" val="3374289577"/>
              </p:ext>
            </p:extLst>
          </p:nvPr>
        </p:nvGraphicFramePr>
        <p:xfrm>
          <a:off x="1606391" y="2777780"/>
          <a:ext cx="8979218" cy="2794350"/>
        </p:xfrm>
        <a:graphic>
          <a:graphicData uri="http://schemas.openxmlformats.org/drawingml/2006/table">
            <a:tbl>
              <a:tblPr firstRow="1" bandRow="1">
                <a:tableStyleId>{5C22544A-7EE6-4342-B048-85BDC9FD1C3A}</a:tableStyleId>
              </a:tblPr>
              <a:tblGrid>
                <a:gridCol w="2563495">
                  <a:extLst>
                    <a:ext uri="{9D8B030D-6E8A-4147-A177-3AD203B41FA5}">
                      <a16:colId xmlns:a16="http://schemas.microsoft.com/office/drawing/2014/main" val="2034107717"/>
                    </a:ext>
                  </a:extLst>
                </a:gridCol>
                <a:gridCol w="1751489">
                  <a:extLst>
                    <a:ext uri="{9D8B030D-6E8A-4147-A177-3AD203B41FA5}">
                      <a16:colId xmlns:a16="http://schemas.microsoft.com/office/drawing/2014/main" val="3301218854"/>
                    </a:ext>
                  </a:extLst>
                </a:gridCol>
                <a:gridCol w="1751489">
                  <a:extLst>
                    <a:ext uri="{9D8B030D-6E8A-4147-A177-3AD203B41FA5}">
                      <a16:colId xmlns:a16="http://schemas.microsoft.com/office/drawing/2014/main" val="1698802496"/>
                    </a:ext>
                  </a:extLst>
                </a:gridCol>
                <a:gridCol w="2912745">
                  <a:extLst>
                    <a:ext uri="{9D8B030D-6E8A-4147-A177-3AD203B41FA5}">
                      <a16:colId xmlns:a16="http://schemas.microsoft.com/office/drawing/2014/main" val="3986262132"/>
                    </a:ext>
                  </a:extLst>
                </a:gridCol>
              </a:tblGrid>
              <a:tr h="629698">
                <a:tc>
                  <a:txBody>
                    <a:bodyPr/>
                    <a:lstStyle/>
                    <a:p>
                      <a:pPr algn="l" fontAlgn="b"/>
                      <a:r>
                        <a:rPr lang="en-US" sz="3300" u="none" strike="noStrike">
                          <a:effectLst/>
                        </a:rPr>
                        <a:t>variable</a:t>
                      </a:r>
                      <a:endParaRPr lang="en-US" sz="3300" b="1" i="0" u="none" strike="noStrike">
                        <a:solidFill>
                          <a:srgbClr val="000000"/>
                        </a:solidFill>
                        <a:effectLst/>
                        <a:latin typeface="Calibri" panose="020F0502020204030204" pitchFamily="34" charset="0"/>
                      </a:endParaRPr>
                    </a:p>
                  </a:txBody>
                  <a:tcPr marL="26194" marR="26194" marT="26194" marB="0" anchor="b"/>
                </a:tc>
                <a:tc>
                  <a:txBody>
                    <a:bodyPr/>
                    <a:lstStyle/>
                    <a:p>
                      <a:pPr algn="l" fontAlgn="b"/>
                      <a:r>
                        <a:rPr lang="en-US" sz="3300" u="none" strike="noStrike">
                          <a:effectLst/>
                        </a:rPr>
                        <a:t>min</a:t>
                      </a:r>
                      <a:endParaRPr lang="en-US" sz="3300" b="1" i="0" u="none" strike="noStrike">
                        <a:solidFill>
                          <a:srgbClr val="000000"/>
                        </a:solidFill>
                        <a:effectLst/>
                        <a:latin typeface="Calibri" panose="020F0502020204030204" pitchFamily="34" charset="0"/>
                      </a:endParaRPr>
                    </a:p>
                  </a:txBody>
                  <a:tcPr marL="26194" marR="26194" marT="26194" marB="0" anchor="b"/>
                </a:tc>
                <a:tc>
                  <a:txBody>
                    <a:bodyPr/>
                    <a:lstStyle/>
                    <a:p>
                      <a:pPr algn="l" fontAlgn="b"/>
                      <a:r>
                        <a:rPr lang="en-US" sz="3300" u="none" strike="noStrike">
                          <a:effectLst/>
                        </a:rPr>
                        <a:t>max</a:t>
                      </a:r>
                      <a:endParaRPr lang="en-US" sz="3300" b="1" i="0" u="none" strike="noStrike">
                        <a:solidFill>
                          <a:srgbClr val="000000"/>
                        </a:solidFill>
                        <a:effectLst/>
                        <a:latin typeface="Calibri" panose="020F0502020204030204" pitchFamily="34" charset="0"/>
                      </a:endParaRPr>
                    </a:p>
                  </a:txBody>
                  <a:tcPr marL="26194" marR="26194" marT="26194" marB="0" anchor="b"/>
                </a:tc>
                <a:tc>
                  <a:txBody>
                    <a:bodyPr/>
                    <a:lstStyle/>
                    <a:p>
                      <a:pPr algn="l" fontAlgn="b"/>
                      <a:r>
                        <a:rPr lang="en-US" sz="3300" u="none" strike="noStrike" dirty="0">
                          <a:effectLst/>
                        </a:rPr>
                        <a:t>mode</a:t>
                      </a:r>
                      <a:endParaRPr lang="en-US" sz="3300" b="1" i="0" u="none" strike="noStrike" dirty="0">
                        <a:solidFill>
                          <a:srgbClr val="000000"/>
                        </a:solidFill>
                        <a:effectLst/>
                        <a:latin typeface="Calibri" panose="020F0502020204030204" pitchFamily="34" charset="0"/>
                      </a:endParaRPr>
                    </a:p>
                  </a:txBody>
                  <a:tcPr marL="26194" marR="26194" marT="26194" marB="0" anchor="b"/>
                </a:tc>
                <a:extLst>
                  <a:ext uri="{0D108BD9-81ED-4DB2-BD59-A6C34878D82A}">
                    <a16:rowId xmlns:a16="http://schemas.microsoft.com/office/drawing/2014/main" val="971047520"/>
                  </a:ext>
                </a:extLst>
              </a:tr>
              <a:tr h="1132618">
                <a:tc>
                  <a:txBody>
                    <a:bodyPr/>
                    <a:lstStyle/>
                    <a:p>
                      <a:pPr algn="l" fontAlgn="b"/>
                      <a:r>
                        <a:rPr lang="en-US" sz="3300" u="none" strike="noStrike">
                          <a:effectLst/>
                        </a:rPr>
                        <a:t>last_update</a:t>
                      </a:r>
                      <a:endParaRPr lang="en-US" sz="3300" b="0" i="0" u="none" strike="noStrike">
                        <a:solidFill>
                          <a:srgbClr val="000000"/>
                        </a:solidFill>
                        <a:effectLst/>
                        <a:latin typeface="Calibri" panose="020F0502020204030204" pitchFamily="34" charset="0"/>
                      </a:endParaRPr>
                    </a:p>
                  </a:txBody>
                  <a:tcPr marL="26194" marR="26194" marT="26194" marB="0" anchor="b"/>
                </a:tc>
                <a:tc>
                  <a:txBody>
                    <a:bodyPr/>
                    <a:lstStyle/>
                    <a:p>
                      <a:pPr algn="r" fontAlgn="b"/>
                      <a:r>
                        <a:rPr lang="en-US" sz="3300" u="none" strike="noStrike">
                          <a:effectLst/>
                        </a:rPr>
                        <a:t>5/26/13 14:50</a:t>
                      </a:r>
                      <a:endParaRPr lang="en-US" sz="3300" b="0" i="1" u="none" strike="noStrike">
                        <a:solidFill>
                          <a:srgbClr val="000000"/>
                        </a:solidFill>
                        <a:effectLst/>
                        <a:latin typeface="Helvetica" pitchFamily="2" charset="0"/>
                      </a:endParaRPr>
                    </a:p>
                  </a:txBody>
                  <a:tcPr marL="26194" marR="26194" marT="26194" marB="0" anchor="b"/>
                </a:tc>
                <a:tc>
                  <a:txBody>
                    <a:bodyPr/>
                    <a:lstStyle/>
                    <a:p>
                      <a:pPr algn="r" fontAlgn="b"/>
                      <a:r>
                        <a:rPr lang="en-US" sz="3300" u="none" strike="noStrike">
                          <a:effectLst/>
                        </a:rPr>
                        <a:t>5/26/13 14:50</a:t>
                      </a:r>
                      <a:endParaRPr lang="en-US" sz="3300" b="0" i="0" u="none" strike="noStrike">
                        <a:solidFill>
                          <a:srgbClr val="000000"/>
                        </a:solidFill>
                        <a:effectLst/>
                        <a:latin typeface="Calibri" panose="020F0502020204030204" pitchFamily="34" charset="0"/>
                      </a:endParaRPr>
                    </a:p>
                  </a:txBody>
                  <a:tcPr marL="26194" marR="26194" marT="26194" marB="0" anchor="b"/>
                </a:tc>
                <a:tc>
                  <a:txBody>
                    <a:bodyPr/>
                    <a:lstStyle/>
                    <a:p>
                      <a:pPr algn="r" fontAlgn="b"/>
                      <a:r>
                        <a:rPr lang="en-US" sz="3300" u="none" strike="noStrike">
                          <a:effectLst/>
                        </a:rPr>
                        <a:t>5/26/13 14:50</a:t>
                      </a:r>
                      <a:endParaRPr lang="en-US" sz="3300" b="0" i="1" u="none" strike="noStrike">
                        <a:solidFill>
                          <a:srgbClr val="000000"/>
                        </a:solidFill>
                        <a:effectLst/>
                        <a:latin typeface="Helvetica" pitchFamily="2" charset="0"/>
                      </a:endParaRPr>
                    </a:p>
                  </a:txBody>
                  <a:tcPr marL="26194" marR="26194" marT="26194" marB="0" anchor="b"/>
                </a:tc>
                <a:extLst>
                  <a:ext uri="{0D108BD9-81ED-4DB2-BD59-A6C34878D82A}">
                    <a16:rowId xmlns:a16="http://schemas.microsoft.com/office/drawing/2014/main" val="950616116"/>
                  </a:ext>
                </a:extLst>
              </a:tr>
              <a:tr h="629698">
                <a:tc>
                  <a:txBody>
                    <a:bodyPr/>
                    <a:lstStyle/>
                    <a:p>
                      <a:pPr algn="l" fontAlgn="b"/>
                      <a:r>
                        <a:rPr lang="en-US" sz="3300" u="none" strike="noStrike">
                          <a:effectLst/>
                        </a:rPr>
                        <a:t>create_date</a:t>
                      </a:r>
                      <a:endParaRPr lang="en-US" sz="3300" b="0" i="1" u="none" strike="noStrike">
                        <a:solidFill>
                          <a:srgbClr val="333333"/>
                        </a:solidFill>
                        <a:effectLst/>
                        <a:latin typeface="Helvetica" pitchFamily="2" charset="0"/>
                      </a:endParaRPr>
                    </a:p>
                  </a:txBody>
                  <a:tcPr marL="26194" marR="26194" marT="26194" marB="0" anchor="b"/>
                </a:tc>
                <a:tc>
                  <a:txBody>
                    <a:bodyPr/>
                    <a:lstStyle/>
                    <a:p>
                      <a:pPr algn="r" fontAlgn="b"/>
                      <a:r>
                        <a:rPr lang="en-US" sz="3300" u="none" strike="noStrike">
                          <a:effectLst/>
                        </a:rPr>
                        <a:t>2/14/06</a:t>
                      </a:r>
                      <a:endParaRPr lang="en-US" sz="3300" b="0" i="1" u="none" strike="noStrike">
                        <a:solidFill>
                          <a:srgbClr val="000000"/>
                        </a:solidFill>
                        <a:effectLst/>
                        <a:latin typeface="Helvetica" pitchFamily="2" charset="0"/>
                      </a:endParaRPr>
                    </a:p>
                  </a:txBody>
                  <a:tcPr marL="26194" marR="26194" marT="26194" marB="0" anchor="b"/>
                </a:tc>
                <a:tc>
                  <a:txBody>
                    <a:bodyPr/>
                    <a:lstStyle/>
                    <a:p>
                      <a:pPr algn="r" fontAlgn="b"/>
                      <a:r>
                        <a:rPr lang="en-US" sz="3300" u="none" strike="noStrike">
                          <a:effectLst/>
                        </a:rPr>
                        <a:t>2/14/06</a:t>
                      </a:r>
                      <a:endParaRPr lang="en-US" sz="3300" b="0" i="1" u="none" strike="noStrike">
                        <a:solidFill>
                          <a:srgbClr val="000000"/>
                        </a:solidFill>
                        <a:effectLst/>
                        <a:latin typeface="Helvetica" pitchFamily="2" charset="0"/>
                      </a:endParaRPr>
                    </a:p>
                  </a:txBody>
                  <a:tcPr marL="26194" marR="26194" marT="26194" marB="0" anchor="b"/>
                </a:tc>
                <a:tc>
                  <a:txBody>
                    <a:bodyPr/>
                    <a:lstStyle/>
                    <a:p>
                      <a:pPr algn="r" fontAlgn="b"/>
                      <a:r>
                        <a:rPr lang="en-US" sz="3300" u="none" strike="noStrike" dirty="0">
                          <a:effectLst/>
                        </a:rPr>
                        <a:t>2/14/06</a:t>
                      </a:r>
                      <a:endParaRPr lang="en-US" sz="3300" b="0" i="1" u="none" strike="noStrike" dirty="0">
                        <a:solidFill>
                          <a:srgbClr val="000000"/>
                        </a:solidFill>
                        <a:effectLst/>
                        <a:latin typeface="Helvetica" pitchFamily="2" charset="0"/>
                      </a:endParaRPr>
                    </a:p>
                  </a:txBody>
                  <a:tcPr marL="26194" marR="26194" marT="26194" marB="0" anchor="b"/>
                </a:tc>
                <a:extLst>
                  <a:ext uri="{0D108BD9-81ED-4DB2-BD59-A6C34878D82A}">
                    <a16:rowId xmlns:a16="http://schemas.microsoft.com/office/drawing/2014/main" val="1991244107"/>
                  </a:ext>
                </a:extLst>
              </a:tr>
            </a:tbl>
          </a:graphicData>
        </a:graphic>
      </p:graphicFrame>
    </p:spTree>
    <p:extLst>
      <p:ext uri="{BB962C8B-B14F-4D97-AF65-F5344CB8AC3E}">
        <p14:creationId xmlns:p14="http://schemas.microsoft.com/office/powerpoint/2010/main" val="3544758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BF216-E441-9049-A8B7-D0A7DC1DC43F}"/>
              </a:ext>
            </a:extLst>
          </p:cNvPr>
          <p:cNvSpPr>
            <a:spLocks noGrp="1"/>
          </p:cNvSpPr>
          <p:nvPr>
            <p:ph type="title"/>
          </p:nvPr>
        </p:nvSpPr>
        <p:spPr>
          <a:xfrm>
            <a:off x="1154954" y="973668"/>
            <a:ext cx="8761413" cy="706964"/>
          </a:xfrm>
        </p:spPr>
        <p:txBody>
          <a:bodyPr>
            <a:normAutofit/>
          </a:bodyPr>
          <a:lstStyle/>
          <a:p>
            <a:r>
              <a:rPr lang="en-US" sz="3300" dirty="0">
                <a:solidFill>
                  <a:srgbClr val="EBEBEB"/>
                </a:solidFill>
              </a:rPr>
              <a:t>Appendix VI: Descriptive Stats Other Notes</a:t>
            </a:r>
          </a:p>
        </p:txBody>
      </p:sp>
      <p:sp>
        <p:nvSpPr>
          <p:cNvPr id="3" name="Content Placeholder 2">
            <a:extLst>
              <a:ext uri="{FF2B5EF4-FFF2-40B4-BE49-F238E27FC236}">
                <a16:creationId xmlns:a16="http://schemas.microsoft.com/office/drawing/2014/main" id="{66D08AB2-192B-7842-8CC5-B9A118E7B858}"/>
              </a:ext>
            </a:extLst>
          </p:cNvPr>
          <p:cNvSpPr>
            <a:spLocks noGrp="1"/>
          </p:cNvSpPr>
          <p:nvPr>
            <p:ph idx="1"/>
          </p:nvPr>
        </p:nvSpPr>
        <p:spPr/>
        <p:txBody>
          <a:bodyPr/>
          <a:lstStyle/>
          <a:p>
            <a:r>
              <a:rPr lang="en-US" dirty="0"/>
              <a:t>Multiple Modes – SQL returns a random value in this set as the mode </a:t>
            </a:r>
            <a:r>
              <a:rPr lang="en-US" dirty="0" err="1"/>
              <a:t>first_name</a:t>
            </a:r>
            <a:r>
              <a:rPr lang="en-US" dirty="0"/>
              <a:t> has multiple modes.</a:t>
            </a:r>
          </a:p>
          <a:p>
            <a:r>
              <a:rPr lang="en-US" dirty="0"/>
              <a:t>Variables with only unique values – SQL returns a random value as the mode. </a:t>
            </a:r>
            <a:r>
              <a:rPr lang="en-US" dirty="0" err="1"/>
              <a:t>Customer_id</a:t>
            </a:r>
            <a:r>
              <a:rPr lang="en-US" dirty="0"/>
              <a:t>, email, </a:t>
            </a:r>
            <a:r>
              <a:rPr lang="en-US" dirty="0" err="1"/>
              <a:t>last_name</a:t>
            </a:r>
            <a:r>
              <a:rPr lang="en-US" dirty="0"/>
              <a:t>, &amp; </a:t>
            </a:r>
            <a:r>
              <a:rPr lang="en-US" dirty="0" err="1"/>
              <a:t>address_id</a:t>
            </a:r>
            <a:r>
              <a:rPr lang="en-US" dirty="0"/>
              <a:t> have only unique values. </a:t>
            </a:r>
          </a:p>
          <a:p>
            <a:endParaRPr lang="en-US" dirty="0"/>
          </a:p>
          <a:p>
            <a:endParaRPr lang="en-US" dirty="0"/>
          </a:p>
          <a:p>
            <a:endParaRPr lang="en-US" dirty="0"/>
          </a:p>
        </p:txBody>
      </p:sp>
    </p:spTree>
    <p:extLst>
      <p:ext uri="{BB962C8B-B14F-4D97-AF65-F5344CB8AC3E}">
        <p14:creationId xmlns:p14="http://schemas.microsoft.com/office/powerpoint/2010/main" val="3702039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1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1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C4411C7-6AB9-254D-AA2F-1D1123E27F1F}"/>
              </a:ext>
            </a:extLst>
          </p:cNvPr>
          <p:cNvSpPr>
            <a:spLocks noGrp="1"/>
          </p:cNvSpPr>
          <p:nvPr>
            <p:ph type="title"/>
          </p:nvPr>
        </p:nvSpPr>
        <p:spPr>
          <a:xfrm>
            <a:off x="6744929" y="1241266"/>
            <a:ext cx="4798142" cy="3153753"/>
          </a:xfrm>
        </p:spPr>
        <p:txBody>
          <a:bodyPr vert="horz" lIns="91440" tIns="45720" rIns="91440" bIns="45720" rtlCol="0" anchor="b">
            <a:normAutofit/>
          </a:bodyPr>
          <a:lstStyle/>
          <a:p>
            <a:pPr>
              <a:lnSpc>
                <a:spcPct val="90000"/>
              </a:lnSpc>
            </a:pPr>
            <a:r>
              <a:rPr lang="en-US" sz="4200" b="0" i="0" kern="1200">
                <a:solidFill>
                  <a:srgbClr val="EBEBEB"/>
                </a:solidFill>
                <a:latin typeface="+mj-lt"/>
                <a:ea typeface="+mj-ea"/>
                <a:cs typeface="+mj-cs"/>
              </a:rPr>
              <a:t>Appendix VII: Top 10 Cities with the Most Rockbuster Customers</a:t>
            </a:r>
          </a:p>
        </p:txBody>
      </p:sp>
      <p:sp>
        <p:nvSpPr>
          <p:cNvPr id="24" name="Rectangle 18">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Chart, bubble chart&#10;&#10;Description automatically generated">
            <a:extLst>
              <a:ext uri="{FF2B5EF4-FFF2-40B4-BE49-F238E27FC236}">
                <a16:creationId xmlns:a16="http://schemas.microsoft.com/office/drawing/2014/main" id="{F3CADEAB-752A-5D49-A50F-3BC6B77AFD5C}"/>
              </a:ext>
            </a:extLst>
          </p:cNvPr>
          <p:cNvPicPr>
            <a:picLocks noGrp="1" noChangeAspect="1"/>
          </p:cNvPicPr>
          <p:nvPr>
            <p:ph idx="1"/>
          </p:nvPr>
        </p:nvPicPr>
        <p:blipFill>
          <a:blip r:embed="rId3"/>
          <a:stretch>
            <a:fillRect/>
          </a:stretch>
        </p:blipFill>
        <p:spPr>
          <a:xfrm>
            <a:off x="1109764" y="1183636"/>
            <a:ext cx="4986236" cy="448761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14548323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0" name="Rectangle 2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3" name="Rectangle 3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7" name="Rectangle 3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4411C7-6AB9-254D-AA2F-1D1123E27F1F}"/>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3000" b="0" i="0" kern="1200" dirty="0">
                <a:solidFill>
                  <a:srgbClr val="EBEBEB"/>
                </a:solidFill>
                <a:latin typeface="+mj-lt"/>
                <a:ea typeface="+mj-ea"/>
                <a:cs typeface="+mj-cs"/>
              </a:rPr>
              <a:t>Appendix VIII: Top 5 </a:t>
            </a:r>
            <a:r>
              <a:rPr lang="en-US" sz="3000" b="0" i="0" kern="1200" dirty="0" err="1">
                <a:solidFill>
                  <a:srgbClr val="EBEBEB"/>
                </a:solidFill>
                <a:latin typeface="+mj-lt"/>
                <a:ea typeface="+mj-ea"/>
                <a:cs typeface="+mj-cs"/>
              </a:rPr>
              <a:t>Rockbuster</a:t>
            </a:r>
            <a:r>
              <a:rPr lang="en-US" sz="3000" b="0" i="0" kern="1200" dirty="0">
                <a:solidFill>
                  <a:srgbClr val="EBEBEB"/>
                </a:solidFill>
                <a:latin typeface="+mj-lt"/>
                <a:ea typeface="+mj-ea"/>
                <a:cs typeface="+mj-cs"/>
              </a:rPr>
              <a:t> Customers in Top 10 Cities (within Top 10 Countries)</a:t>
            </a:r>
          </a:p>
        </p:txBody>
      </p:sp>
      <p:pic>
        <p:nvPicPr>
          <p:cNvPr id="7" name="Content Placeholder 6" descr="Chart, treemap chart&#10;&#10;Description automatically generated">
            <a:extLst>
              <a:ext uri="{FF2B5EF4-FFF2-40B4-BE49-F238E27FC236}">
                <a16:creationId xmlns:a16="http://schemas.microsoft.com/office/drawing/2014/main" id="{B16AEA58-C8A5-604A-97F8-BB0F84EC449B}"/>
              </a:ext>
            </a:extLst>
          </p:cNvPr>
          <p:cNvPicPr>
            <a:picLocks noGrp="1" noChangeAspect="1"/>
          </p:cNvPicPr>
          <p:nvPr>
            <p:ph idx="1"/>
          </p:nvPr>
        </p:nvPicPr>
        <p:blipFill>
          <a:blip r:embed="rId3"/>
          <a:stretch>
            <a:fillRect/>
          </a:stretch>
        </p:blipFill>
        <p:spPr>
          <a:xfrm>
            <a:off x="1109763" y="1591322"/>
            <a:ext cx="6470907" cy="3672239"/>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1811912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1" name="Rectangle 4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97B976A2-FC0D-AB4E-AA27-2EE536051C0E}"/>
              </a:ext>
            </a:extLst>
          </p:cNvPr>
          <p:cNvSpPr>
            <a:spLocks noGrp="1"/>
          </p:cNvSpPr>
          <p:nvPr>
            <p:ph type="title"/>
          </p:nvPr>
        </p:nvSpPr>
        <p:spPr>
          <a:xfrm>
            <a:off x="836247" y="1085549"/>
            <a:ext cx="3430947" cy="4686903"/>
          </a:xfrm>
        </p:spPr>
        <p:txBody>
          <a:bodyPr vert="horz" lIns="91440" tIns="45720" rIns="91440" bIns="45720" rtlCol="0" anchor="ctr">
            <a:normAutofit/>
          </a:bodyPr>
          <a:lstStyle/>
          <a:p>
            <a:pPr algn="r"/>
            <a:r>
              <a:rPr lang="en-US">
                <a:solidFill>
                  <a:schemeClr val="tx1"/>
                </a:solidFill>
              </a:rPr>
              <a:t>Link to Tableau Visualizations</a:t>
            </a:r>
            <a:br>
              <a:rPr lang="en-US">
                <a:solidFill>
                  <a:schemeClr val="tx1"/>
                </a:solidFill>
              </a:rPr>
            </a:br>
            <a:endParaRPr lang="en-US">
              <a:solidFill>
                <a:schemeClr val="tx1"/>
              </a:solidFill>
            </a:endParaRPr>
          </a:p>
        </p:txBody>
      </p:sp>
      <p:cxnSp>
        <p:nvCxnSpPr>
          <p:cNvPr id="44" name="Straight Connector 4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05705FC-3986-7C4B-8BA6-E0DBB1D03395}"/>
              </a:ext>
            </a:extLst>
          </p:cNvPr>
          <p:cNvSpPr txBox="1"/>
          <p:nvPr/>
        </p:nvSpPr>
        <p:spPr>
          <a:xfrm>
            <a:off x="5041399" y="1085549"/>
            <a:ext cx="5579707" cy="4686903"/>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dirty="0">
                <a:hlinkClick r:id="rId3"/>
              </a:rPr>
              <a:t>https://public.tableau.com/shared/4XYMQBH2N?:display_count=n&amp;:origin=viz_share_link</a:t>
            </a:r>
            <a:r>
              <a:rPr lang="en-US" dirty="0"/>
              <a:t> </a:t>
            </a:r>
          </a:p>
        </p:txBody>
      </p:sp>
    </p:spTree>
    <p:extLst>
      <p:ext uri="{BB962C8B-B14F-4D97-AF65-F5344CB8AC3E}">
        <p14:creationId xmlns:p14="http://schemas.microsoft.com/office/powerpoint/2010/main" val="20127330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9" name="Rectangle 8">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E04DB851-9D43-F04B-9345-3E938A48F3A4}"/>
              </a:ext>
            </a:extLst>
          </p:cNvPr>
          <p:cNvSpPr>
            <a:spLocks noGrp="1"/>
          </p:cNvSpPr>
          <p:nvPr>
            <p:ph type="ctrTitle"/>
          </p:nvPr>
        </p:nvSpPr>
        <p:spPr>
          <a:xfrm>
            <a:off x="1683171" y="1169773"/>
            <a:ext cx="8825658" cy="2870161"/>
          </a:xfrm>
        </p:spPr>
        <p:txBody>
          <a:bodyPr anchor="b">
            <a:normAutofit/>
          </a:bodyPr>
          <a:lstStyle/>
          <a:p>
            <a:pPr algn="ctr"/>
            <a:r>
              <a:rPr lang="en-US">
                <a:solidFill>
                  <a:schemeClr val="tx1"/>
                </a:solidFill>
              </a:rPr>
              <a:t>Key Questions &amp; Objectives</a:t>
            </a:r>
          </a:p>
        </p:txBody>
      </p:sp>
      <p:sp>
        <p:nvSpPr>
          <p:cNvPr id="3" name="Subtitle 2">
            <a:extLst>
              <a:ext uri="{FF2B5EF4-FFF2-40B4-BE49-F238E27FC236}">
                <a16:creationId xmlns:a16="http://schemas.microsoft.com/office/drawing/2014/main" id="{89BED7EE-EFC6-0446-B318-A9987785741C}"/>
              </a:ext>
            </a:extLst>
          </p:cNvPr>
          <p:cNvSpPr>
            <a:spLocks noGrp="1"/>
          </p:cNvSpPr>
          <p:nvPr>
            <p:ph type="subTitle" idx="1"/>
          </p:nvPr>
        </p:nvSpPr>
        <p:spPr>
          <a:xfrm>
            <a:off x="1683171" y="4293441"/>
            <a:ext cx="8825658" cy="1234148"/>
          </a:xfrm>
        </p:spPr>
        <p:txBody>
          <a:bodyPr>
            <a:normAutofit/>
          </a:bodyPr>
          <a:lstStyle/>
          <a:p>
            <a:pPr algn="ctr"/>
            <a:endParaRPr lang="en-US" sz="2000"/>
          </a:p>
        </p:txBody>
      </p:sp>
      <p:cxnSp>
        <p:nvCxnSpPr>
          <p:cNvPr id="12" name="Straight Connector 11">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09092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6C34D32-775C-574C-8A6C-DB65133B49FF}"/>
              </a:ext>
            </a:extLst>
          </p:cNvPr>
          <p:cNvSpPr>
            <a:spLocks noGrp="1"/>
          </p:cNvSpPr>
          <p:nvPr>
            <p:ph type="title"/>
          </p:nvPr>
        </p:nvSpPr>
        <p:spPr>
          <a:xfrm>
            <a:off x="6744929" y="1241266"/>
            <a:ext cx="4798142" cy="3153753"/>
          </a:xfrm>
        </p:spPr>
        <p:txBody>
          <a:bodyPr vert="horz" lIns="91440" tIns="45720" rIns="91440" bIns="45720" rtlCol="0" anchor="b">
            <a:normAutofit/>
          </a:bodyPr>
          <a:lstStyle/>
          <a:p>
            <a:r>
              <a:rPr lang="en-US" sz="5400" b="0" i="0" kern="1200">
                <a:solidFill>
                  <a:srgbClr val="EBEBEB"/>
                </a:solidFill>
                <a:latin typeface="+mj-lt"/>
                <a:ea typeface="+mj-ea"/>
                <a:cs typeface="+mj-cs"/>
              </a:rPr>
              <a:t>Thank you</a:t>
            </a:r>
          </a:p>
        </p:txBody>
      </p:sp>
      <p:sp>
        <p:nvSpPr>
          <p:cNvPr id="33" name="Rectangle 32">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2" name="Graphic 21" descr="Right Double Quote">
            <a:extLst>
              <a:ext uri="{FF2B5EF4-FFF2-40B4-BE49-F238E27FC236}">
                <a16:creationId xmlns:a16="http://schemas.microsoft.com/office/drawing/2014/main" id="{EC098366-E9C4-4B69-8927-13E66FDB49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44572493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5F57-85A4-4A4B-A5AC-400A10071DE4}"/>
              </a:ext>
            </a:extLst>
          </p:cNvPr>
          <p:cNvSpPr>
            <a:spLocks noGrp="1"/>
          </p:cNvSpPr>
          <p:nvPr>
            <p:ph type="title"/>
          </p:nvPr>
        </p:nvSpPr>
        <p:spPr>
          <a:xfrm>
            <a:off x="1065379" y="2628900"/>
            <a:ext cx="2793158" cy="1600200"/>
          </a:xfrm>
        </p:spPr>
        <p:txBody>
          <a:bodyPr/>
          <a:lstStyle/>
          <a:p>
            <a:r>
              <a:rPr lang="en-US" dirty="0"/>
              <a:t>Which movies contributed the most/least to revenue gain?</a:t>
            </a:r>
          </a:p>
        </p:txBody>
      </p:sp>
      <p:sp>
        <p:nvSpPr>
          <p:cNvPr id="3" name="Content Placeholder 2">
            <a:extLst>
              <a:ext uri="{FF2B5EF4-FFF2-40B4-BE49-F238E27FC236}">
                <a16:creationId xmlns:a16="http://schemas.microsoft.com/office/drawing/2014/main" id="{1C18A7B3-E348-D542-8797-16101B726632}"/>
              </a:ext>
            </a:extLst>
          </p:cNvPr>
          <p:cNvSpPr>
            <a:spLocks noGrp="1"/>
          </p:cNvSpPr>
          <p:nvPr>
            <p:ph idx="1"/>
          </p:nvPr>
        </p:nvSpPr>
        <p:spPr>
          <a:xfrm>
            <a:off x="5781146" y="5531370"/>
            <a:ext cx="5190066" cy="488430"/>
          </a:xfrm>
        </p:spPr>
        <p:txBody>
          <a:bodyPr/>
          <a:lstStyle/>
          <a:p>
            <a:r>
              <a:rPr lang="en-US" dirty="0"/>
              <a:t>275 films are not generating any revenue*</a:t>
            </a:r>
          </a:p>
        </p:txBody>
      </p:sp>
      <p:sp>
        <p:nvSpPr>
          <p:cNvPr id="7" name="TextBox 6">
            <a:extLst>
              <a:ext uri="{FF2B5EF4-FFF2-40B4-BE49-F238E27FC236}">
                <a16:creationId xmlns:a16="http://schemas.microsoft.com/office/drawing/2014/main" id="{DA2CAE71-25B6-234D-9E3C-6C5F7A334681}"/>
              </a:ext>
            </a:extLst>
          </p:cNvPr>
          <p:cNvSpPr txBox="1"/>
          <p:nvPr/>
        </p:nvSpPr>
        <p:spPr>
          <a:xfrm>
            <a:off x="6730584" y="6325849"/>
            <a:ext cx="5022529" cy="276999"/>
          </a:xfrm>
          <a:prstGeom prst="rect">
            <a:avLst/>
          </a:prstGeom>
          <a:noFill/>
        </p:spPr>
        <p:txBody>
          <a:bodyPr wrap="none" rtlCol="0">
            <a:spAutoFit/>
          </a:bodyPr>
          <a:lstStyle/>
          <a:p>
            <a:r>
              <a:rPr lang="en-US" sz="1200" dirty="0"/>
              <a:t>*Please see Appendix I for a list of all films generating no revenue</a:t>
            </a:r>
          </a:p>
        </p:txBody>
      </p:sp>
      <p:sp>
        <p:nvSpPr>
          <p:cNvPr id="4" name="Rectangle 3">
            <a:extLst>
              <a:ext uri="{FF2B5EF4-FFF2-40B4-BE49-F238E27FC236}">
                <a16:creationId xmlns:a16="http://schemas.microsoft.com/office/drawing/2014/main" id="{9E7EF321-F708-5E4B-8243-516936152C3B}"/>
              </a:ext>
            </a:extLst>
          </p:cNvPr>
          <p:cNvSpPr/>
          <p:nvPr/>
        </p:nvSpPr>
        <p:spPr>
          <a:xfrm>
            <a:off x="5445512" y="2967335"/>
            <a:ext cx="6096000" cy="1200329"/>
          </a:xfrm>
          <a:prstGeom prst="rect">
            <a:avLst/>
          </a:prstGeom>
        </p:spPr>
        <p:txBody>
          <a:bodyPr>
            <a:spAutoFit/>
          </a:bodyPr>
          <a:lstStyle/>
          <a:p>
            <a:r>
              <a:rPr lang="en-US" b="1" dirty="0">
                <a:hlinkClick r:id="rId2">
                  <a:extLst>
                    <a:ext uri="{A12FA001-AC4F-418D-AE19-62706E023703}">
                      <ahyp:hlinkClr xmlns:ahyp="http://schemas.microsoft.com/office/drawing/2018/hyperlinkcolor" val="tx"/>
                    </a:ext>
                  </a:extLst>
                </a:hlinkClick>
              </a:rPr>
              <a:t>Visualization Link:</a:t>
            </a:r>
          </a:p>
          <a:p>
            <a:r>
              <a:rPr lang="en-US" dirty="0">
                <a:solidFill>
                  <a:srgbClr val="8F8F8F"/>
                </a:solidFill>
                <a:hlinkClick r:id="rId2">
                  <a:extLst>
                    <a:ext uri="{A12FA001-AC4F-418D-AE19-62706E023703}">
                      <ahyp:hlinkClr xmlns:ahyp="http://schemas.microsoft.com/office/drawing/2018/hyperlinkcolor" val="tx"/>
                    </a:ext>
                  </a:extLst>
                </a:hlinkClick>
              </a:rPr>
              <a:t>https://public.tableau.com/app/profile/olivia.murphy7831/viz/RockbusterRevenuebyFilmTitle/Revenuebyfilmtitle</a:t>
            </a:r>
            <a:r>
              <a:rPr lang="en-US" dirty="0"/>
              <a:t> </a:t>
            </a:r>
          </a:p>
        </p:txBody>
      </p:sp>
    </p:spTree>
    <p:extLst>
      <p:ext uri="{BB962C8B-B14F-4D97-AF65-F5344CB8AC3E}">
        <p14:creationId xmlns:p14="http://schemas.microsoft.com/office/powerpoint/2010/main" val="310882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2BE450B-F22C-514F-8184-1E8839292E50}"/>
              </a:ext>
            </a:extLst>
          </p:cNvPr>
          <p:cNvSpPr/>
          <p:nvPr/>
        </p:nvSpPr>
        <p:spPr>
          <a:xfrm>
            <a:off x="7575214" y="-43375"/>
            <a:ext cx="2763144" cy="694474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2" name="Title 1">
            <a:extLst>
              <a:ext uri="{FF2B5EF4-FFF2-40B4-BE49-F238E27FC236}">
                <a16:creationId xmlns:a16="http://schemas.microsoft.com/office/drawing/2014/main" id="{453F5F57-85A4-4A4B-A5AC-400A10071DE4}"/>
              </a:ext>
            </a:extLst>
          </p:cNvPr>
          <p:cNvSpPr>
            <a:spLocks noGrp="1"/>
          </p:cNvSpPr>
          <p:nvPr>
            <p:ph type="title"/>
          </p:nvPr>
        </p:nvSpPr>
        <p:spPr>
          <a:xfrm>
            <a:off x="1065745" y="2628900"/>
            <a:ext cx="2793158" cy="1600200"/>
          </a:xfrm>
        </p:spPr>
        <p:txBody>
          <a:bodyPr/>
          <a:lstStyle/>
          <a:p>
            <a:r>
              <a:rPr lang="en-US" dirty="0"/>
              <a:t>What was the average rental duration for all videos?</a:t>
            </a:r>
            <a:br>
              <a:rPr lang="en-US" dirty="0"/>
            </a:br>
            <a:endParaRPr lang="en-US" dirty="0"/>
          </a:p>
        </p:txBody>
      </p:sp>
      <p:sp>
        <p:nvSpPr>
          <p:cNvPr id="3" name="Content Placeholder 2">
            <a:extLst>
              <a:ext uri="{FF2B5EF4-FFF2-40B4-BE49-F238E27FC236}">
                <a16:creationId xmlns:a16="http://schemas.microsoft.com/office/drawing/2014/main" id="{1C18A7B3-E348-D542-8797-16101B726632}"/>
              </a:ext>
            </a:extLst>
          </p:cNvPr>
          <p:cNvSpPr>
            <a:spLocks noGrp="1"/>
          </p:cNvSpPr>
          <p:nvPr>
            <p:ph idx="1"/>
          </p:nvPr>
        </p:nvSpPr>
        <p:spPr>
          <a:xfrm>
            <a:off x="5148292" y="1138655"/>
            <a:ext cx="5190066" cy="4572000"/>
          </a:xfrm>
        </p:spPr>
        <p:txBody>
          <a:bodyPr>
            <a:normAutofit/>
          </a:bodyPr>
          <a:lstStyle/>
          <a:p>
            <a:r>
              <a:rPr lang="en-US" sz="3200" b="1" dirty="0"/>
              <a:t>5 days</a:t>
            </a:r>
          </a:p>
        </p:txBody>
      </p:sp>
      <p:pic>
        <p:nvPicPr>
          <p:cNvPr id="9" name="Picture 8" descr="Chart, box and whisker chart&#10;&#10;Description automatically generated">
            <a:extLst>
              <a:ext uri="{FF2B5EF4-FFF2-40B4-BE49-F238E27FC236}">
                <a16:creationId xmlns:a16="http://schemas.microsoft.com/office/drawing/2014/main" id="{489D26A0-1F29-8B49-A508-352C3245BF11}"/>
              </a:ext>
            </a:extLst>
          </p:cNvPr>
          <p:cNvPicPr>
            <a:picLocks noChangeAspect="1"/>
          </p:cNvPicPr>
          <p:nvPr/>
        </p:nvPicPr>
        <p:blipFill rotWithShape="1">
          <a:blip r:embed="rId2"/>
          <a:srcRect t="14261" r="67769"/>
          <a:stretch/>
        </p:blipFill>
        <p:spPr>
          <a:xfrm>
            <a:off x="7895063" y="-8689"/>
            <a:ext cx="2123445" cy="6866689"/>
          </a:xfrm>
          <a:prstGeom prst="rect">
            <a:avLst/>
          </a:prstGeom>
        </p:spPr>
      </p:pic>
      <p:sp>
        <p:nvSpPr>
          <p:cNvPr id="10" name="TextBox 9">
            <a:extLst>
              <a:ext uri="{FF2B5EF4-FFF2-40B4-BE49-F238E27FC236}">
                <a16:creationId xmlns:a16="http://schemas.microsoft.com/office/drawing/2014/main" id="{11F3410C-5F26-3C43-A410-FB8F17631498}"/>
              </a:ext>
            </a:extLst>
          </p:cNvPr>
          <p:cNvSpPr txBox="1"/>
          <p:nvPr/>
        </p:nvSpPr>
        <p:spPr>
          <a:xfrm>
            <a:off x="7823301" y="6396335"/>
            <a:ext cx="2266967" cy="461665"/>
          </a:xfrm>
          <a:prstGeom prst="rect">
            <a:avLst/>
          </a:prstGeom>
          <a:noFill/>
        </p:spPr>
        <p:txBody>
          <a:bodyPr wrap="none" rtlCol="0">
            <a:spAutoFit/>
          </a:bodyPr>
          <a:lstStyle/>
          <a:p>
            <a:r>
              <a:rPr lang="en-US" sz="1200" b="1" dirty="0"/>
              <a:t>Rental Duration: </a:t>
            </a:r>
          </a:p>
          <a:p>
            <a:r>
              <a:rPr lang="en-US" sz="1200" b="1" dirty="0" err="1"/>
              <a:t>Rockbuster</a:t>
            </a:r>
            <a:r>
              <a:rPr lang="en-US" sz="1200" b="1" dirty="0"/>
              <a:t> Stealth LLC Films</a:t>
            </a:r>
          </a:p>
        </p:txBody>
      </p:sp>
    </p:spTree>
    <p:extLst>
      <p:ext uri="{BB962C8B-B14F-4D97-AF65-F5344CB8AC3E}">
        <p14:creationId xmlns:p14="http://schemas.microsoft.com/office/powerpoint/2010/main" val="149351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Map&#10;&#10;Description automatically generated">
            <a:extLst>
              <a:ext uri="{FF2B5EF4-FFF2-40B4-BE49-F238E27FC236}">
                <a16:creationId xmlns:a16="http://schemas.microsoft.com/office/drawing/2014/main" id="{A89E48F7-30BE-D44F-A93C-F31D6390DFD7}"/>
              </a:ext>
            </a:extLst>
          </p:cNvPr>
          <p:cNvPicPr>
            <a:picLocks noChangeAspect="1"/>
          </p:cNvPicPr>
          <p:nvPr/>
        </p:nvPicPr>
        <p:blipFill>
          <a:blip r:embed="rId2"/>
          <a:stretch>
            <a:fillRect/>
          </a:stretch>
        </p:blipFill>
        <p:spPr>
          <a:xfrm>
            <a:off x="5582943" y="1652585"/>
            <a:ext cx="5766323" cy="4099815"/>
          </a:xfrm>
          <a:prstGeom prst="rect">
            <a:avLst/>
          </a:prstGeom>
        </p:spPr>
      </p:pic>
      <p:sp>
        <p:nvSpPr>
          <p:cNvPr id="2" name="Title 1">
            <a:extLst>
              <a:ext uri="{FF2B5EF4-FFF2-40B4-BE49-F238E27FC236}">
                <a16:creationId xmlns:a16="http://schemas.microsoft.com/office/drawing/2014/main" id="{453F5F57-85A4-4A4B-A5AC-400A10071DE4}"/>
              </a:ext>
            </a:extLst>
          </p:cNvPr>
          <p:cNvSpPr>
            <a:spLocks noGrp="1"/>
          </p:cNvSpPr>
          <p:nvPr>
            <p:ph type="title"/>
          </p:nvPr>
        </p:nvSpPr>
        <p:spPr>
          <a:xfrm>
            <a:off x="1110350" y="2628900"/>
            <a:ext cx="2793158" cy="1600200"/>
          </a:xfrm>
        </p:spPr>
        <p:txBody>
          <a:bodyPr/>
          <a:lstStyle/>
          <a:p>
            <a:r>
              <a:rPr lang="en-US" dirty="0"/>
              <a:t>Which countries are </a:t>
            </a:r>
            <a:r>
              <a:rPr lang="en-US" dirty="0" err="1"/>
              <a:t>Rockbuster</a:t>
            </a:r>
            <a:r>
              <a:rPr lang="en-US" dirty="0"/>
              <a:t> customers based in?</a:t>
            </a:r>
            <a:br>
              <a:rPr lang="en-US" dirty="0"/>
            </a:br>
            <a:endParaRPr lang="en-US" dirty="0"/>
          </a:p>
        </p:txBody>
      </p:sp>
      <p:sp>
        <p:nvSpPr>
          <p:cNvPr id="3" name="Content Placeholder 2">
            <a:extLst>
              <a:ext uri="{FF2B5EF4-FFF2-40B4-BE49-F238E27FC236}">
                <a16:creationId xmlns:a16="http://schemas.microsoft.com/office/drawing/2014/main" id="{1C18A7B3-E348-D542-8797-16101B726632}"/>
              </a:ext>
            </a:extLst>
          </p:cNvPr>
          <p:cNvSpPr>
            <a:spLocks noGrp="1"/>
          </p:cNvSpPr>
          <p:nvPr>
            <p:ph idx="1"/>
          </p:nvPr>
        </p:nvSpPr>
        <p:spPr>
          <a:xfrm>
            <a:off x="5118538" y="533474"/>
            <a:ext cx="5190066" cy="1502465"/>
          </a:xfrm>
        </p:spPr>
        <p:txBody>
          <a:bodyPr>
            <a:normAutofit/>
          </a:bodyPr>
          <a:lstStyle/>
          <a:p>
            <a:r>
              <a:rPr lang="en-US" b="1" dirty="0" err="1"/>
              <a:t>Rockbuster</a:t>
            </a:r>
            <a:r>
              <a:rPr lang="en-US" b="1" dirty="0"/>
              <a:t> customers are based across 108 different countries*</a:t>
            </a:r>
          </a:p>
        </p:txBody>
      </p:sp>
      <p:sp>
        <p:nvSpPr>
          <p:cNvPr id="6" name="TextBox 5">
            <a:extLst>
              <a:ext uri="{FF2B5EF4-FFF2-40B4-BE49-F238E27FC236}">
                <a16:creationId xmlns:a16="http://schemas.microsoft.com/office/drawing/2014/main" id="{0516D6D4-6844-9B43-A8A9-67C4A9D3844A}"/>
              </a:ext>
            </a:extLst>
          </p:cNvPr>
          <p:cNvSpPr txBox="1"/>
          <p:nvPr/>
        </p:nvSpPr>
        <p:spPr>
          <a:xfrm>
            <a:off x="6280475" y="6475416"/>
            <a:ext cx="5766322" cy="276999"/>
          </a:xfrm>
          <a:prstGeom prst="rect">
            <a:avLst/>
          </a:prstGeom>
          <a:noFill/>
        </p:spPr>
        <p:txBody>
          <a:bodyPr wrap="none" rtlCol="0">
            <a:spAutoFit/>
          </a:bodyPr>
          <a:lstStyle/>
          <a:p>
            <a:r>
              <a:rPr lang="en-US" sz="1200" dirty="0"/>
              <a:t>*see Appendix I for a full list of countries </a:t>
            </a:r>
            <a:r>
              <a:rPr lang="en-US" sz="1200" dirty="0" err="1"/>
              <a:t>Rockbuster</a:t>
            </a:r>
            <a:r>
              <a:rPr lang="en-US" sz="1200" dirty="0"/>
              <a:t> customers are based in</a:t>
            </a:r>
          </a:p>
        </p:txBody>
      </p:sp>
      <p:pic>
        <p:nvPicPr>
          <p:cNvPr id="9" name="Picture 8">
            <a:extLst>
              <a:ext uri="{FF2B5EF4-FFF2-40B4-BE49-F238E27FC236}">
                <a16:creationId xmlns:a16="http://schemas.microsoft.com/office/drawing/2014/main" id="{D83B7E47-21A6-0A4C-8D76-E9EC6E8C27ED}"/>
              </a:ext>
            </a:extLst>
          </p:cNvPr>
          <p:cNvPicPr>
            <a:picLocks noChangeAspect="1"/>
          </p:cNvPicPr>
          <p:nvPr/>
        </p:nvPicPr>
        <p:blipFill rotWithShape="1">
          <a:blip r:embed="rId3"/>
          <a:srcRect l="91060" t="5288" r="59" b="86620"/>
          <a:stretch/>
        </p:blipFill>
        <p:spPr>
          <a:xfrm>
            <a:off x="10308604" y="5764072"/>
            <a:ext cx="1697219" cy="760067"/>
          </a:xfrm>
          <a:prstGeom prst="rect">
            <a:avLst/>
          </a:prstGeom>
        </p:spPr>
      </p:pic>
      <p:sp>
        <p:nvSpPr>
          <p:cNvPr id="4" name="TextBox 3">
            <a:extLst>
              <a:ext uri="{FF2B5EF4-FFF2-40B4-BE49-F238E27FC236}">
                <a16:creationId xmlns:a16="http://schemas.microsoft.com/office/drawing/2014/main" id="{31D0CDC1-8BA1-764D-AD72-53CCDDD986F3}"/>
              </a:ext>
            </a:extLst>
          </p:cNvPr>
          <p:cNvSpPr txBox="1"/>
          <p:nvPr/>
        </p:nvSpPr>
        <p:spPr>
          <a:xfrm>
            <a:off x="6823355" y="5205415"/>
            <a:ext cx="3485249" cy="276999"/>
          </a:xfrm>
          <a:prstGeom prst="rect">
            <a:avLst/>
          </a:prstGeom>
          <a:noFill/>
        </p:spPr>
        <p:txBody>
          <a:bodyPr wrap="none" rtlCol="0">
            <a:spAutoFit/>
          </a:bodyPr>
          <a:lstStyle/>
          <a:p>
            <a:r>
              <a:rPr lang="en-US" sz="1200" b="1" dirty="0">
                <a:solidFill>
                  <a:schemeClr val="bg1"/>
                </a:solidFill>
              </a:rPr>
              <a:t>Countries with </a:t>
            </a:r>
            <a:r>
              <a:rPr lang="en-US" sz="1200" b="1" dirty="0" err="1">
                <a:solidFill>
                  <a:schemeClr val="bg1"/>
                </a:solidFill>
              </a:rPr>
              <a:t>Rockbuster</a:t>
            </a:r>
            <a:r>
              <a:rPr lang="en-US" sz="1200" b="1" dirty="0">
                <a:solidFill>
                  <a:schemeClr val="bg1"/>
                </a:solidFill>
              </a:rPr>
              <a:t> Stealth Customers</a:t>
            </a:r>
          </a:p>
        </p:txBody>
      </p:sp>
    </p:spTree>
    <p:extLst>
      <p:ext uri="{BB962C8B-B14F-4D97-AF65-F5344CB8AC3E}">
        <p14:creationId xmlns:p14="http://schemas.microsoft.com/office/powerpoint/2010/main" val="1068898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1" name="Rectangle 2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4" name="Rectangle 2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5">
            <a:extLst>
              <a:ext uri="{FF2B5EF4-FFF2-40B4-BE49-F238E27FC236}">
                <a16:creationId xmlns:a16="http://schemas.microsoft.com/office/drawing/2014/main" id="{CC3DF159-A62C-40A0-86EB-55F5FCDB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15" name="Picture 14" descr="Chart, bar chart, funnel chart&#10;&#10;Description automatically generated">
            <a:extLst>
              <a:ext uri="{FF2B5EF4-FFF2-40B4-BE49-F238E27FC236}">
                <a16:creationId xmlns:a16="http://schemas.microsoft.com/office/drawing/2014/main" id="{492A977F-43A5-4645-B74F-EB6FEF082EC1}"/>
              </a:ext>
            </a:extLst>
          </p:cNvPr>
          <p:cNvPicPr>
            <a:picLocks noChangeAspect="1"/>
          </p:cNvPicPr>
          <p:nvPr/>
        </p:nvPicPr>
        <p:blipFill>
          <a:blip r:embed="rId3"/>
          <a:stretch>
            <a:fillRect/>
          </a:stretch>
        </p:blipFill>
        <p:spPr>
          <a:xfrm>
            <a:off x="1154954" y="1830971"/>
            <a:ext cx="9883026" cy="3211982"/>
          </a:xfrm>
          <a:prstGeom prst="roundRect">
            <a:avLst>
              <a:gd name="adj" fmla="val 0"/>
            </a:avLst>
          </a:prstGeom>
          <a:effectLst>
            <a:outerShdw blurRad="50800" dist="50800" dir="5400000" algn="tl" rotWithShape="0">
              <a:srgbClr val="000000">
                <a:alpha val="43000"/>
              </a:srgbClr>
            </a:outerShdw>
          </a:effectLst>
        </p:spPr>
      </p:pic>
      <p:sp>
        <p:nvSpPr>
          <p:cNvPr id="28" name="Rectangle 27">
            <a:extLst>
              <a:ext uri="{FF2B5EF4-FFF2-40B4-BE49-F238E27FC236}">
                <a16:creationId xmlns:a16="http://schemas.microsoft.com/office/drawing/2014/main" id="{C5DDC647-9031-4B8C-B212-04560303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DD123692-1F89-7441-8DAE-FB07A43DA5BC}"/>
              </a:ext>
            </a:extLst>
          </p:cNvPr>
          <p:cNvSpPr>
            <a:spLocks noGrp="1"/>
          </p:cNvSpPr>
          <p:nvPr>
            <p:ph type="body" sz="half" idx="2"/>
          </p:nvPr>
        </p:nvSpPr>
        <p:spPr/>
        <p:txBody>
          <a:bodyPr/>
          <a:lstStyle/>
          <a:p>
            <a:endParaRPr lang="en-US"/>
          </a:p>
        </p:txBody>
      </p:sp>
      <p:sp>
        <p:nvSpPr>
          <p:cNvPr id="17" name="Title 16">
            <a:extLst>
              <a:ext uri="{FF2B5EF4-FFF2-40B4-BE49-F238E27FC236}">
                <a16:creationId xmlns:a16="http://schemas.microsoft.com/office/drawing/2014/main" id="{34B62607-7B34-424E-8C6A-6E50EBAEF601}"/>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09442131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5F57-85A4-4A4B-A5AC-400A10071DE4}"/>
              </a:ext>
            </a:extLst>
          </p:cNvPr>
          <p:cNvSpPr>
            <a:spLocks noGrp="1"/>
          </p:cNvSpPr>
          <p:nvPr>
            <p:ph type="title"/>
          </p:nvPr>
        </p:nvSpPr>
        <p:spPr>
          <a:xfrm>
            <a:off x="1154954" y="2628900"/>
            <a:ext cx="2793158" cy="1600200"/>
          </a:xfrm>
        </p:spPr>
        <p:txBody>
          <a:bodyPr/>
          <a:lstStyle/>
          <a:p>
            <a:r>
              <a:rPr lang="en-US" dirty="0"/>
              <a:t>Where are customers with a high lifetime value based?</a:t>
            </a:r>
          </a:p>
        </p:txBody>
      </p:sp>
      <p:sp>
        <p:nvSpPr>
          <p:cNvPr id="3" name="Content Placeholder 2">
            <a:extLst>
              <a:ext uri="{FF2B5EF4-FFF2-40B4-BE49-F238E27FC236}">
                <a16:creationId xmlns:a16="http://schemas.microsoft.com/office/drawing/2014/main" id="{1C18A7B3-E348-D542-8797-16101B726632}"/>
              </a:ext>
            </a:extLst>
          </p:cNvPr>
          <p:cNvSpPr>
            <a:spLocks noGrp="1"/>
          </p:cNvSpPr>
          <p:nvPr>
            <p:ph idx="1"/>
          </p:nvPr>
        </p:nvSpPr>
        <p:spPr/>
        <p:txBody>
          <a:bodyPr/>
          <a:lstStyle/>
          <a:p>
            <a:r>
              <a:rPr lang="en-US" dirty="0"/>
              <a:t>There is only a 3-month difference between the oldest &amp; most recent payment dates. All accounts were created in 2006. </a:t>
            </a:r>
          </a:p>
          <a:p>
            <a:r>
              <a:rPr lang="en-US" dirty="0"/>
              <a:t>More information about this database is needed to sufficiently answer this question, as there is not a significant difference in how old the accounts are. </a:t>
            </a:r>
          </a:p>
        </p:txBody>
      </p:sp>
    </p:spTree>
    <p:extLst>
      <p:ext uri="{BB962C8B-B14F-4D97-AF65-F5344CB8AC3E}">
        <p14:creationId xmlns:p14="http://schemas.microsoft.com/office/powerpoint/2010/main" val="1032472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21">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6" name="Freeform: Shape 25">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8"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53F5F57-85A4-4A4B-A5AC-400A10071DE4}"/>
              </a:ext>
            </a:extLst>
          </p:cNvPr>
          <p:cNvSpPr>
            <a:spLocks noGrp="1"/>
          </p:cNvSpPr>
          <p:nvPr>
            <p:ph type="title"/>
          </p:nvPr>
        </p:nvSpPr>
        <p:spPr>
          <a:xfrm>
            <a:off x="1098148" y="3083735"/>
            <a:ext cx="2942210" cy="1020232"/>
          </a:xfrm>
        </p:spPr>
        <p:txBody>
          <a:bodyPr vert="horz" lIns="91440" tIns="45720" rIns="91440" bIns="45720" rtlCol="0" anchor="ctr">
            <a:normAutofit/>
          </a:bodyPr>
          <a:lstStyle/>
          <a:p>
            <a:pPr>
              <a:lnSpc>
                <a:spcPct val="90000"/>
              </a:lnSpc>
            </a:pPr>
            <a:r>
              <a:rPr lang="en-US" sz="2000" dirty="0">
                <a:solidFill>
                  <a:schemeClr val="tx1"/>
                </a:solidFill>
              </a:rPr>
              <a:t>Do sales figures vary between geographic regions?</a:t>
            </a:r>
          </a:p>
        </p:txBody>
      </p:sp>
      <p:sp>
        <p:nvSpPr>
          <p:cNvPr id="30" name="Rectangle 29">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C18A7B3-E348-D542-8797-16101B726632}"/>
              </a:ext>
            </a:extLst>
          </p:cNvPr>
          <p:cNvSpPr>
            <a:spLocks noGrp="1"/>
          </p:cNvSpPr>
          <p:nvPr>
            <p:ph idx="1"/>
          </p:nvPr>
        </p:nvSpPr>
        <p:spPr>
          <a:xfrm>
            <a:off x="5566663" y="-815165"/>
            <a:ext cx="5019611" cy="3898900"/>
          </a:xfrm>
        </p:spPr>
        <p:txBody>
          <a:bodyPr vert="horz" lIns="91440" tIns="45720" rIns="91440" bIns="45720" rtlCol="0">
            <a:normAutofit/>
          </a:bodyPr>
          <a:lstStyle/>
          <a:p>
            <a:r>
              <a:rPr lang="en-US" dirty="0">
                <a:solidFill>
                  <a:schemeClr val="bg1"/>
                </a:solidFill>
              </a:rPr>
              <a:t>Yes, revenue varies by geographic region. </a:t>
            </a:r>
          </a:p>
          <a:p>
            <a:pPr lvl="1"/>
            <a:r>
              <a:rPr lang="en-US" dirty="0">
                <a:solidFill>
                  <a:schemeClr val="bg1"/>
                </a:solidFill>
              </a:rPr>
              <a:t>On the country level, revenue varies from about $1M  to $96M</a:t>
            </a:r>
          </a:p>
        </p:txBody>
      </p:sp>
      <p:sp>
        <p:nvSpPr>
          <p:cNvPr id="36"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29" name="Picture 28" descr="Map&#10;&#10;Description automatically generated">
            <a:extLst>
              <a:ext uri="{FF2B5EF4-FFF2-40B4-BE49-F238E27FC236}">
                <a16:creationId xmlns:a16="http://schemas.microsoft.com/office/drawing/2014/main" id="{5BFDA1AB-B68B-3E43-B210-D9FDDCEA06E7}"/>
              </a:ext>
            </a:extLst>
          </p:cNvPr>
          <p:cNvPicPr>
            <a:picLocks noChangeAspect="1"/>
          </p:cNvPicPr>
          <p:nvPr/>
        </p:nvPicPr>
        <p:blipFill>
          <a:blip r:embed="rId3"/>
          <a:stretch>
            <a:fillRect/>
          </a:stretch>
        </p:blipFill>
        <p:spPr>
          <a:xfrm>
            <a:off x="5738746" y="1745585"/>
            <a:ext cx="5549017" cy="4506602"/>
          </a:xfrm>
          <a:prstGeom prst="rect">
            <a:avLst/>
          </a:prstGeom>
        </p:spPr>
      </p:pic>
      <p:sp>
        <p:nvSpPr>
          <p:cNvPr id="23" name="TextBox 22">
            <a:extLst>
              <a:ext uri="{FF2B5EF4-FFF2-40B4-BE49-F238E27FC236}">
                <a16:creationId xmlns:a16="http://schemas.microsoft.com/office/drawing/2014/main" id="{5A75BC19-964C-064C-8E04-5AD6D0690279}"/>
              </a:ext>
            </a:extLst>
          </p:cNvPr>
          <p:cNvSpPr txBox="1"/>
          <p:nvPr/>
        </p:nvSpPr>
        <p:spPr>
          <a:xfrm>
            <a:off x="6473272" y="5447101"/>
            <a:ext cx="4079963" cy="276999"/>
          </a:xfrm>
          <a:prstGeom prst="rect">
            <a:avLst/>
          </a:prstGeom>
          <a:noFill/>
        </p:spPr>
        <p:txBody>
          <a:bodyPr wrap="none" rtlCol="0">
            <a:spAutoFit/>
          </a:bodyPr>
          <a:lstStyle/>
          <a:p>
            <a:r>
              <a:rPr lang="en-US" sz="1200" b="1" dirty="0"/>
              <a:t>Revenue by Country: </a:t>
            </a:r>
            <a:r>
              <a:rPr lang="en-US" sz="1200" b="1" dirty="0" err="1"/>
              <a:t>Rockbuster</a:t>
            </a:r>
            <a:r>
              <a:rPr lang="en-US" sz="1200" b="1" dirty="0"/>
              <a:t> Stealth Film Rentals</a:t>
            </a:r>
          </a:p>
        </p:txBody>
      </p:sp>
      <p:pic>
        <p:nvPicPr>
          <p:cNvPr id="25" name="Picture 24" descr="Rectangle&#10;&#10;Description automatically generated with medium confidence">
            <a:extLst>
              <a:ext uri="{FF2B5EF4-FFF2-40B4-BE49-F238E27FC236}">
                <a16:creationId xmlns:a16="http://schemas.microsoft.com/office/drawing/2014/main" id="{DF485045-DB8A-884E-8DF6-204C87A02294}"/>
              </a:ext>
            </a:extLst>
          </p:cNvPr>
          <p:cNvPicPr>
            <a:picLocks noChangeAspect="1"/>
          </p:cNvPicPr>
          <p:nvPr/>
        </p:nvPicPr>
        <p:blipFill>
          <a:blip r:embed="rId4"/>
          <a:stretch>
            <a:fillRect/>
          </a:stretch>
        </p:blipFill>
        <p:spPr>
          <a:xfrm>
            <a:off x="10314622" y="5760722"/>
            <a:ext cx="1557174" cy="748641"/>
          </a:xfrm>
          <a:prstGeom prst="rect">
            <a:avLst/>
          </a:prstGeom>
        </p:spPr>
      </p:pic>
    </p:spTree>
    <p:extLst>
      <p:ext uri="{BB962C8B-B14F-4D97-AF65-F5344CB8AC3E}">
        <p14:creationId xmlns:p14="http://schemas.microsoft.com/office/powerpoint/2010/main" val="197000527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CC3DF159-A62C-40A0-86EB-55F5FCDB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C407767-8B77-7F4B-B417-31691CE88F4F}"/>
              </a:ext>
            </a:extLst>
          </p:cNvPr>
          <p:cNvSpPr>
            <a:spLocks noGrp="1"/>
          </p:cNvSpPr>
          <p:nvPr>
            <p:ph type="title"/>
          </p:nvPr>
        </p:nvSpPr>
        <p:spPr>
          <a:xfrm>
            <a:off x="649975" y="4517136"/>
            <a:ext cx="10893095" cy="1174947"/>
          </a:xfrm>
        </p:spPr>
        <p:txBody>
          <a:bodyPr vert="horz" lIns="91440" tIns="45720" rIns="91440" bIns="45720" rtlCol="0" anchor="b">
            <a:normAutofit/>
          </a:bodyPr>
          <a:lstStyle/>
          <a:p>
            <a:pPr>
              <a:lnSpc>
                <a:spcPct val="90000"/>
              </a:lnSpc>
            </a:pPr>
            <a:endParaRPr lang="en-US" sz="3800" b="0" i="0" kern="1200" dirty="0">
              <a:solidFill>
                <a:srgbClr val="EBEBEB"/>
              </a:solidFill>
              <a:latin typeface="+mj-lt"/>
              <a:ea typeface="+mj-ea"/>
              <a:cs typeface="+mj-cs"/>
            </a:endParaRPr>
          </a:p>
        </p:txBody>
      </p:sp>
      <p:pic>
        <p:nvPicPr>
          <p:cNvPr id="5" name="Picture Placeholder 4" descr="Chart, funnel chart&#10;&#10;Description automatically generated">
            <a:extLst>
              <a:ext uri="{FF2B5EF4-FFF2-40B4-BE49-F238E27FC236}">
                <a16:creationId xmlns:a16="http://schemas.microsoft.com/office/drawing/2014/main" id="{E2F1C722-2C57-C541-AA22-7ADC3C697DFC}"/>
              </a:ext>
            </a:extLst>
          </p:cNvPr>
          <p:cNvPicPr>
            <a:picLocks noGrp="1" noChangeAspect="1"/>
          </p:cNvPicPr>
          <p:nvPr>
            <p:ph type="pic" idx="1"/>
          </p:nvPr>
        </p:nvPicPr>
        <p:blipFill rotWithShape="1">
          <a:blip r:embed="rId3"/>
          <a:stretch/>
        </p:blipFill>
        <p:spPr>
          <a:xfrm>
            <a:off x="996247" y="1762579"/>
            <a:ext cx="10127365" cy="3342030"/>
          </a:xfrm>
          <a:prstGeom prst="roundRect">
            <a:avLst>
              <a:gd name="adj" fmla="val 1858"/>
            </a:avLst>
          </a:prstGeom>
          <a:effectLst>
            <a:outerShdw blurRad="50800" dist="50800" dir="5400000" algn="tl" rotWithShape="0">
              <a:srgbClr val="000000">
                <a:alpha val="43000"/>
              </a:srgbClr>
            </a:outerShdw>
          </a:effectLst>
        </p:spPr>
      </p:pic>
      <p:sp>
        <p:nvSpPr>
          <p:cNvPr id="18" name="Rectangle 17">
            <a:extLst>
              <a:ext uri="{FF2B5EF4-FFF2-40B4-BE49-F238E27FC236}">
                <a16:creationId xmlns:a16="http://schemas.microsoft.com/office/drawing/2014/main" id="{C5DDC647-9031-4B8C-B212-04560303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DD123692-1F89-7441-8DAE-FB07A43DA5BC}"/>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563048626"/>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276</TotalTime>
  <Words>1579</Words>
  <Application>Microsoft Macintosh PowerPoint</Application>
  <PresentationFormat>Widescreen</PresentationFormat>
  <Paragraphs>93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Helvetica</vt:lpstr>
      <vt:lpstr>Wingdings 3</vt:lpstr>
      <vt:lpstr>Ion Boardroom</vt:lpstr>
      <vt:lpstr>Rockbuster Stealth LLC Database Findings</vt:lpstr>
      <vt:lpstr>Key Questions &amp; Objectives</vt:lpstr>
      <vt:lpstr>Which movies contributed the most/least to revenue gain?</vt:lpstr>
      <vt:lpstr>What was the average rental duration for all videos? </vt:lpstr>
      <vt:lpstr>Which countries are Rockbuster customers based in? </vt:lpstr>
      <vt:lpstr>PowerPoint Presentation</vt:lpstr>
      <vt:lpstr>Where are customers with a high lifetime value based?</vt:lpstr>
      <vt:lpstr>Do sales figures vary between geographic regions?</vt:lpstr>
      <vt:lpstr>PowerPoint Presentation</vt:lpstr>
      <vt:lpstr>Appendices</vt:lpstr>
      <vt:lpstr>Appendix I: List of films generating no revenue</vt:lpstr>
      <vt:lpstr>Appendix II: List of countries customers are based in.</vt:lpstr>
      <vt:lpstr>Appendix III: Descriptive Stats for Numerical Variables</vt:lpstr>
      <vt:lpstr>Appendix IV: Descriptive Stats for Non-numerical Variables</vt:lpstr>
      <vt:lpstr>Appendix V: Descriptive Stats for Dates</vt:lpstr>
      <vt:lpstr>Appendix VI: Descriptive Stats Other Notes</vt:lpstr>
      <vt:lpstr>Appendix VII: Top 10 Cities with the Most Rockbuster Customers</vt:lpstr>
      <vt:lpstr>Appendix VIII: Top 5 Rockbuster Customers in Top 10 Cities (within Top 10 Countries)</vt:lpstr>
      <vt:lpstr>Link to Tableau Visualizations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Database</dc:title>
  <dc:creator>Olivia Murphy</dc:creator>
  <cp:lastModifiedBy>Olivia Murphy</cp:lastModifiedBy>
  <cp:revision>5</cp:revision>
  <dcterms:created xsi:type="dcterms:W3CDTF">2022-02-22T02:34:08Z</dcterms:created>
  <dcterms:modified xsi:type="dcterms:W3CDTF">2022-03-01T01:04:03Z</dcterms:modified>
</cp:coreProperties>
</file>