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8" r:id="rId5"/>
    <p:sldId id="259" r:id="rId6"/>
    <p:sldId id="261" r:id="rId7"/>
    <p:sldId id="263" r:id="rId8"/>
    <p:sldId id="268" r:id="rId9"/>
    <p:sldId id="264" r:id="rId10"/>
    <p:sldId id="265" r:id="rId11"/>
    <p:sldId id="266" r:id="rId12"/>
    <p:sldId id="267" r:id="rId13"/>
    <p:sldId id="270" r:id="rId14"/>
    <p:sldId id="272" r:id="rId15"/>
    <p:sldId id="273" r:id="rId16"/>
    <p:sldId id="274" r:id="rId17"/>
    <p:sldId id="276" r:id="rId18"/>
    <p:sldId id="277" r:id="rId19"/>
    <p:sldId id="278" r:id="rId20"/>
    <p:sldId id="280" r:id="rId21"/>
    <p:sldId id="281" r:id="rId22"/>
    <p:sldId id="282" r:id="rId23"/>
    <p:sldId id="260" r:id="rId24"/>
    <p:sldId id="283" r:id="rId25"/>
    <p:sldId id="262" r:id="rId26"/>
    <p:sldId id="284" r:id="rId27"/>
    <p:sldId id="285" r:id="rId28"/>
    <p:sldId id="286"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98" autoAdjust="0"/>
    <p:restoredTop sz="94660"/>
  </p:normalViewPr>
  <p:slideViewPr>
    <p:cSldViewPr snapToGrid="0">
      <p:cViewPr>
        <p:scale>
          <a:sx n="130" d="100"/>
          <a:sy n="130" d="100"/>
        </p:scale>
        <p:origin x="144" y="1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A508-CC12-46BC-B664-F4C7B88783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D3EFDA-578B-49B6-9FAB-3217930552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9EDC58-2A87-4477-8450-06396F4393F3}"/>
              </a:ext>
            </a:extLst>
          </p:cNvPr>
          <p:cNvSpPr>
            <a:spLocks noGrp="1"/>
          </p:cNvSpPr>
          <p:nvPr>
            <p:ph type="dt" sz="half" idx="10"/>
          </p:nvPr>
        </p:nvSpPr>
        <p:spPr/>
        <p:txBody>
          <a:bodyPr/>
          <a:lstStyle/>
          <a:p>
            <a:fld id="{B33D6FFD-B66F-4FE2-BEF9-E4E46A7880FD}" type="datetimeFigureOut">
              <a:rPr lang="en-US" smtClean="0"/>
              <a:t>1/21/22</a:t>
            </a:fld>
            <a:endParaRPr lang="en-US"/>
          </a:p>
        </p:txBody>
      </p:sp>
      <p:sp>
        <p:nvSpPr>
          <p:cNvPr id="5" name="Footer Placeholder 4">
            <a:extLst>
              <a:ext uri="{FF2B5EF4-FFF2-40B4-BE49-F238E27FC236}">
                <a16:creationId xmlns:a16="http://schemas.microsoft.com/office/drawing/2014/main" id="{D18A1CB1-A819-4136-AED6-FEE0AA047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9AA218-CB59-41F0-B569-67901493FA34}"/>
              </a:ext>
            </a:extLst>
          </p:cNvPr>
          <p:cNvSpPr>
            <a:spLocks noGrp="1"/>
          </p:cNvSpPr>
          <p:nvPr>
            <p:ph type="sldNum" sz="quarter" idx="12"/>
          </p:nvPr>
        </p:nvSpPr>
        <p:spPr/>
        <p:txBody>
          <a:bodyPr/>
          <a:lstStyle/>
          <a:p>
            <a:fld id="{F11EB321-4079-4085-9AE3-166CD79E1549}" type="slidenum">
              <a:rPr lang="en-US" smtClean="0"/>
              <a:t>‹#›</a:t>
            </a:fld>
            <a:endParaRPr lang="en-US"/>
          </a:p>
        </p:txBody>
      </p:sp>
    </p:spTree>
    <p:extLst>
      <p:ext uri="{BB962C8B-B14F-4D97-AF65-F5344CB8AC3E}">
        <p14:creationId xmlns:p14="http://schemas.microsoft.com/office/powerpoint/2010/main" val="950064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8451-B51C-44A1-B4F2-D1B9925281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95EEB0-FC9D-4538-BCAD-2D5B2DEAC9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769EF-A0F8-4310-9EE7-F71340D1CAE1}"/>
              </a:ext>
            </a:extLst>
          </p:cNvPr>
          <p:cNvSpPr>
            <a:spLocks noGrp="1"/>
          </p:cNvSpPr>
          <p:nvPr>
            <p:ph type="dt" sz="half" idx="10"/>
          </p:nvPr>
        </p:nvSpPr>
        <p:spPr/>
        <p:txBody>
          <a:bodyPr/>
          <a:lstStyle/>
          <a:p>
            <a:fld id="{B33D6FFD-B66F-4FE2-BEF9-E4E46A7880FD}" type="datetimeFigureOut">
              <a:rPr lang="en-US" smtClean="0"/>
              <a:t>1/21/22</a:t>
            </a:fld>
            <a:endParaRPr lang="en-US"/>
          </a:p>
        </p:txBody>
      </p:sp>
      <p:sp>
        <p:nvSpPr>
          <p:cNvPr id="5" name="Footer Placeholder 4">
            <a:extLst>
              <a:ext uri="{FF2B5EF4-FFF2-40B4-BE49-F238E27FC236}">
                <a16:creationId xmlns:a16="http://schemas.microsoft.com/office/drawing/2014/main" id="{8F922CAA-8B92-4694-BDD8-C487ABE6F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C1AEF-EB2E-4850-ACC7-047F73378BC1}"/>
              </a:ext>
            </a:extLst>
          </p:cNvPr>
          <p:cNvSpPr>
            <a:spLocks noGrp="1"/>
          </p:cNvSpPr>
          <p:nvPr>
            <p:ph type="sldNum" sz="quarter" idx="12"/>
          </p:nvPr>
        </p:nvSpPr>
        <p:spPr/>
        <p:txBody>
          <a:bodyPr/>
          <a:lstStyle/>
          <a:p>
            <a:fld id="{F11EB321-4079-4085-9AE3-166CD79E1549}" type="slidenum">
              <a:rPr lang="en-US" smtClean="0"/>
              <a:t>‹#›</a:t>
            </a:fld>
            <a:endParaRPr lang="en-US"/>
          </a:p>
        </p:txBody>
      </p:sp>
    </p:spTree>
    <p:extLst>
      <p:ext uri="{BB962C8B-B14F-4D97-AF65-F5344CB8AC3E}">
        <p14:creationId xmlns:p14="http://schemas.microsoft.com/office/powerpoint/2010/main" val="811735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2FCF97-D0A9-4D7D-9AD6-76B5AFEAA6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21E0CA-942B-443D-9941-B48B6CA42C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1A380-7C56-40FE-9ECF-99F41A4C6C93}"/>
              </a:ext>
            </a:extLst>
          </p:cNvPr>
          <p:cNvSpPr>
            <a:spLocks noGrp="1"/>
          </p:cNvSpPr>
          <p:nvPr>
            <p:ph type="dt" sz="half" idx="10"/>
          </p:nvPr>
        </p:nvSpPr>
        <p:spPr/>
        <p:txBody>
          <a:bodyPr/>
          <a:lstStyle/>
          <a:p>
            <a:fld id="{B33D6FFD-B66F-4FE2-BEF9-E4E46A7880FD}" type="datetimeFigureOut">
              <a:rPr lang="en-US" smtClean="0"/>
              <a:t>1/21/22</a:t>
            </a:fld>
            <a:endParaRPr lang="en-US"/>
          </a:p>
        </p:txBody>
      </p:sp>
      <p:sp>
        <p:nvSpPr>
          <p:cNvPr id="5" name="Footer Placeholder 4">
            <a:extLst>
              <a:ext uri="{FF2B5EF4-FFF2-40B4-BE49-F238E27FC236}">
                <a16:creationId xmlns:a16="http://schemas.microsoft.com/office/drawing/2014/main" id="{C3A1B116-396A-41C7-B23A-7B5C81089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69097-137D-44EF-A97A-512913441300}"/>
              </a:ext>
            </a:extLst>
          </p:cNvPr>
          <p:cNvSpPr>
            <a:spLocks noGrp="1"/>
          </p:cNvSpPr>
          <p:nvPr>
            <p:ph type="sldNum" sz="quarter" idx="12"/>
          </p:nvPr>
        </p:nvSpPr>
        <p:spPr/>
        <p:txBody>
          <a:bodyPr/>
          <a:lstStyle/>
          <a:p>
            <a:fld id="{F11EB321-4079-4085-9AE3-166CD79E1549}" type="slidenum">
              <a:rPr lang="en-US" smtClean="0"/>
              <a:t>‹#›</a:t>
            </a:fld>
            <a:endParaRPr lang="en-US"/>
          </a:p>
        </p:txBody>
      </p:sp>
    </p:spTree>
    <p:extLst>
      <p:ext uri="{BB962C8B-B14F-4D97-AF65-F5344CB8AC3E}">
        <p14:creationId xmlns:p14="http://schemas.microsoft.com/office/powerpoint/2010/main" val="40423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17E8-3F5C-4108-9373-FC3714469A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477FB-477C-4A2A-8243-76F2162D38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7C87F-0F50-43D9-8D1E-FCC19C601DAF}"/>
              </a:ext>
            </a:extLst>
          </p:cNvPr>
          <p:cNvSpPr>
            <a:spLocks noGrp="1"/>
          </p:cNvSpPr>
          <p:nvPr>
            <p:ph type="dt" sz="half" idx="10"/>
          </p:nvPr>
        </p:nvSpPr>
        <p:spPr/>
        <p:txBody>
          <a:bodyPr/>
          <a:lstStyle/>
          <a:p>
            <a:fld id="{B33D6FFD-B66F-4FE2-BEF9-E4E46A7880FD}" type="datetimeFigureOut">
              <a:rPr lang="en-US" smtClean="0"/>
              <a:t>1/21/22</a:t>
            </a:fld>
            <a:endParaRPr lang="en-US"/>
          </a:p>
        </p:txBody>
      </p:sp>
      <p:sp>
        <p:nvSpPr>
          <p:cNvPr id="5" name="Footer Placeholder 4">
            <a:extLst>
              <a:ext uri="{FF2B5EF4-FFF2-40B4-BE49-F238E27FC236}">
                <a16:creationId xmlns:a16="http://schemas.microsoft.com/office/drawing/2014/main" id="{E3C8188C-59F9-4B98-83BD-6867B455F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9F28A-577D-4B23-8036-C4298E5F20BB}"/>
              </a:ext>
            </a:extLst>
          </p:cNvPr>
          <p:cNvSpPr>
            <a:spLocks noGrp="1"/>
          </p:cNvSpPr>
          <p:nvPr>
            <p:ph type="sldNum" sz="quarter" idx="12"/>
          </p:nvPr>
        </p:nvSpPr>
        <p:spPr/>
        <p:txBody>
          <a:bodyPr/>
          <a:lstStyle/>
          <a:p>
            <a:fld id="{F11EB321-4079-4085-9AE3-166CD79E1549}" type="slidenum">
              <a:rPr lang="en-US" smtClean="0"/>
              <a:t>‹#›</a:t>
            </a:fld>
            <a:endParaRPr lang="en-US"/>
          </a:p>
        </p:txBody>
      </p:sp>
    </p:spTree>
    <p:extLst>
      <p:ext uri="{BB962C8B-B14F-4D97-AF65-F5344CB8AC3E}">
        <p14:creationId xmlns:p14="http://schemas.microsoft.com/office/powerpoint/2010/main" val="1721526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F705-5975-4F99-A0F1-F8F7437AC3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CE9840-5CED-40DD-A5E3-F57B7BEC4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E6A894-F7C9-400A-8461-311CA607E5DA}"/>
              </a:ext>
            </a:extLst>
          </p:cNvPr>
          <p:cNvSpPr>
            <a:spLocks noGrp="1"/>
          </p:cNvSpPr>
          <p:nvPr>
            <p:ph type="dt" sz="half" idx="10"/>
          </p:nvPr>
        </p:nvSpPr>
        <p:spPr/>
        <p:txBody>
          <a:bodyPr/>
          <a:lstStyle/>
          <a:p>
            <a:fld id="{B33D6FFD-B66F-4FE2-BEF9-E4E46A7880FD}" type="datetimeFigureOut">
              <a:rPr lang="en-US" smtClean="0"/>
              <a:t>1/21/22</a:t>
            </a:fld>
            <a:endParaRPr lang="en-US"/>
          </a:p>
        </p:txBody>
      </p:sp>
      <p:sp>
        <p:nvSpPr>
          <p:cNvPr id="5" name="Footer Placeholder 4">
            <a:extLst>
              <a:ext uri="{FF2B5EF4-FFF2-40B4-BE49-F238E27FC236}">
                <a16:creationId xmlns:a16="http://schemas.microsoft.com/office/drawing/2014/main" id="{479BDE92-D04F-4146-BFEF-E30E0C932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F7F4F-2DC7-4C43-BA80-F28256390D55}"/>
              </a:ext>
            </a:extLst>
          </p:cNvPr>
          <p:cNvSpPr>
            <a:spLocks noGrp="1"/>
          </p:cNvSpPr>
          <p:nvPr>
            <p:ph type="sldNum" sz="quarter" idx="12"/>
          </p:nvPr>
        </p:nvSpPr>
        <p:spPr/>
        <p:txBody>
          <a:bodyPr/>
          <a:lstStyle/>
          <a:p>
            <a:fld id="{F11EB321-4079-4085-9AE3-166CD79E1549}" type="slidenum">
              <a:rPr lang="en-US" smtClean="0"/>
              <a:t>‹#›</a:t>
            </a:fld>
            <a:endParaRPr lang="en-US"/>
          </a:p>
        </p:txBody>
      </p:sp>
    </p:spTree>
    <p:extLst>
      <p:ext uri="{BB962C8B-B14F-4D97-AF65-F5344CB8AC3E}">
        <p14:creationId xmlns:p14="http://schemas.microsoft.com/office/powerpoint/2010/main" val="138310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B264-05EC-413D-9806-939722F95D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AD33C-C153-46EB-85BA-CCC6126C97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9C9563-C760-43EA-844F-0D0618A6E3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C5F899-9D66-445E-99DD-ADDBFF6F3C84}"/>
              </a:ext>
            </a:extLst>
          </p:cNvPr>
          <p:cNvSpPr>
            <a:spLocks noGrp="1"/>
          </p:cNvSpPr>
          <p:nvPr>
            <p:ph type="dt" sz="half" idx="10"/>
          </p:nvPr>
        </p:nvSpPr>
        <p:spPr/>
        <p:txBody>
          <a:bodyPr/>
          <a:lstStyle/>
          <a:p>
            <a:fld id="{B33D6FFD-B66F-4FE2-BEF9-E4E46A7880FD}" type="datetimeFigureOut">
              <a:rPr lang="en-US" smtClean="0"/>
              <a:t>1/21/22</a:t>
            </a:fld>
            <a:endParaRPr lang="en-US"/>
          </a:p>
        </p:txBody>
      </p:sp>
      <p:sp>
        <p:nvSpPr>
          <p:cNvPr id="6" name="Footer Placeholder 5">
            <a:extLst>
              <a:ext uri="{FF2B5EF4-FFF2-40B4-BE49-F238E27FC236}">
                <a16:creationId xmlns:a16="http://schemas.microsoft.com/office/drawing/2014/main" id="{EEFEA4B7-3BA3-48B5-AA8D-9A9492FC5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C2E7D6-FB76-4091-8E2D-AF55903843F6}"/>
              </a:ext>
            </a:extLst>
          </p:cNvPr>
          <p:cNvSpPr>
            <a:spLocks noGrp="1"/>
          </p:cNvSpPr>
          <p:nvPr>
            <p:ph type="sldNum" sz="quarter" idx="12"/>
          </p:nvPr>
        </p:nvSpPr>
        <p:spPr/>
        <p:txBody>
          <a:bodyPr/>
          <a:lstStyle/>
          <a:p>
            <a:fld id="{F11EB321-4079-4085-9AE3-166CD79E1549}" type="slidenum">
              <a:rPr lang="en-US" smtClean="0"/>
              <a:t>‹#›</a:t>
            </a:fld>
            <a:endParaRPr lang="en-US"/>
          </a:p>
        </p:txBody>
      </p:sp>
    </p:spTree>
    <p:extLst>
      <p:ext uri="{BB962C8B-B14F-4D97-AF65-F5344CB8AC3E}">
        <p14:creationId xmlns:p14="http://schemas.microsoft.com/office/powerpoint/2010/main" val="249451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A15D-DEE8-4403-A151-D83CD95645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077654-6250-4D68-887E-B16C98F04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00F195-73A7-4C0D-9FD1-C3AA63E952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86EBD9-E62D-4C7B-ACD6-0D4229F92C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3BE22E-C4A9-4FE2-80C2-493BE964BB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BE008B-B3DD-4553-96E6-8728A35F14CC}"/>
              </a:ext>
            </a:extLst>
          </p:cNvPr>
          <p:cNvSpPr>
            <a:spLocks noGrp="1"/>
          </p:cNvSpPr>
          <p:nvPr>
            <p:ph type="dt" sz="half" idx="10"/>
          </p:nvPr>
        </p:nvSpPr>
        <p:spPr/>
        <p:txBody>
          <a:bodyPr/>
          <a:lstStyle/>
          <a:p>
            <a:fld id="{B33D6FFD-B66F-4FE2-BEF9-E4E46A7880FD}" type="datetimeFigureOut">
              <a:rPr lang="en-US" smtClean="0"/>
              <a:t>1/21/22</a:t>
            </a:fld>
            <a:endParaRPr lang="en-US"/>
          </a:p>
        </p:txBody>
      </p:sp>
      <p:sp>
        <p:nvSpPr>
          <p:cNvPr id="8" name="Footer Placeholder 7">
            <a:extLst>
              <a:ext uri="{FF2B5EF4-FFF2-40B4-BE49-F238E27FC236}">
                <a16:creationId xmlns:a16="http://schemas.microsoft.com/office/drawing/2014/main" id="{ACFCF8FF-9844-4E11-AEB7-A887CF2C50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0D9A30-8EF3-41F1-A006-C084B9AD2927}"/>
              </a:ext>
            </a:extLst>
          </p:cNvPr>
          <p:cNvSpPr>
            <a:spLocks noGrp="1"/>
          </p:cNvSpPr>
          <p:nvPr>
            <p:ph type="sldNum" sz="quarter" idx="12"/>
          </p:nvPr>
        </p:nvSpPr>
        <p:spPr/>
        <p:txBody>
          <a:bodyPr/>
          <a:lstStyle/>
          <a:p>
            <a:fld id="{F11EB321-4079-4085-9AE3-166CD79E1549}" type="slidenum">
              <a:rPr lang="en-US" smtClean="0"/>
              <a:t>‹#›</a:t>
            </a:fld>
            <a:endParaRPr lang="en-US"/>
          </a:p>
        </p:txBody>
      </p:sp>
    </p:spTree>
    <p:extLst>
      <p:ext uri="{BB962C8B-B14F-4D97-AF65-F5344CB8AC3E}">
        <p14:creationId xmlns:p14="http://schemas.microsoft.com/office/powerpoint/2010/main" val="283659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4A0D-5DB3-4E0A-8DCE-F71EC82697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98F535-CCD6-463C-AA54-8B0CEB8A8C1C}"/>
              </a:ext>
            </a:extLst>
          </p:cNvPr>
          <p:cNvSpPr>
            <a:spLocks noGrp="1"/>
          </p:cNvSpPr>
          <p:nvPr>
            <p:ph type="dt" sz="half" idx="10"/>
          </p:nvPr>
        </p:nvSpPr>
        <p:spPr/>
        <p:txBody>
          <a:bodyPr/>
          <a:lstStyle/>
          <a:p>
            <a:fld id="{B33D6FFD-B66F-4FE2-BEF9-E4E46A7880FD}" type="datetimeFigureOut">
              <a:rPr lang="en-US" smtClean="0"/>
              <a:t>1/21/22</a:t>
            </a:fld>
            <a:endParaRPr lang="en-US"/>
          </a:p>
        </p:txBody>
      </p:sp>
      <p:sp>
        <p:nvSpPr>
          <p:cNvPr id="4" name="Footer Placeholder 3">
            <a:extLst>
              <a:ext uri="{FF2B5EF4-FFF2-40B4-BE49-F238E27FC236}">
                <a16:creationId xmlns:a16="http://schemas.microsoft.com/office/drawing/2014/main" id="{403873F7-69BB-4488-991E-69057EBEB4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4EEA0-6A8E-4D1A-A694-75750EA4E102}"/>
              </a:ext>
            </a:extLst>
          </p:cNvPr>
          <p:cNvSpPr>
            <a:spLocks noGrp="1"/>
          </p:cNvSpPr>
          <p:nvPr>
            <p:ph type="sldNum" sz="quarter" idx="12"/>
          </p:nvPr>
        </p:nvSpPr>
        <p:spPr/>
        <p:txBody>
          <a:bodyPr/>
          <a:lstStyle/>
          <a:p>
            <a:fld id="{F11EB321-4079-4085-9AE3-166CD79E1549}" type="slidenum">
              <a:rPr lang="en-US" smtClean="0"/>
              <a:t>‹#›</a:t>
            </a:fld>
            <a:endParaRPr lang="en-US"/>
          </a:p>
        </p:txBody>
      </p:sp>
    </p:spTree>
    <p:extLst>
      <p:ext uri="{BB962C8B-B14F-4D97-AF65-F5344CB8AC3E}">
        <p14:creationId xmlns:p14="http://schemas.microsoft.com/office/powerpoint/2010/main" val="144035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E9231D-B705-4AA8-A78F-E562314C4882}"/>
              </a:ext>
            </a:extLst>
          </p:cNvPr>
          <p:cNvSpPr>
            <a:spLocks noGrp="1"/>
          </p:cNvSpPr>
          <p:nvPr>
            <p:ph type="dt" sz="half" idx="10"/>
          </p:nvPr>
        </p:nvSpPr>
        <p:spPr/>
        <p:txBody>
          <a:bodyPr/>
          <a:lstStyle/>
          <a:p>
            <a:fld id="{B33D6FFD-B66F-4FE2-BEF9-E4E46A7880FD}" type="datetimeFigureOut">
              <a:rPr lang="en-US" smtClean="0"/>
              <a:t>1/21/22</a:t>
            </a:fld>
            <a:endParaRPr lang="en-US"/>
          </a:p>
        </p:txBody>
      </p:sp>
      <p:sp>
        <p:nvSpPr>
          <p:cNvPr id="3" name="Footer Placeholder 2">
            <a:extLst>
              <a:ext uri="{FF2B5EF4-FFF2-40B4-BE49-F238E27FC236}">
                <a16:creationId xmlns:a16="http://schemas.microsoft.com/office/drawing/2014/main" id="{DD86A5F5-44C5-47A4-8B05-A0179D7776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B00FD1-1323-451F-822A-8B6962AC12B3}"/>
              </a:ext>
            </a:extLst>
          </p:cNvPr>
          <p:cNvSpPr>
            <a:spLocks noGrp="1"/>
          </p:cNvSpPr>
          <p:nvPr>
            <p:ph type="sldNum" sz="quarter" idx="12"/>
          </p:nvPr>
        </p:nvSpPr>
        <p:spPr/>
        <p:txBody>
          <a:bodyPr/>
          <a:lstStyle/>
          <a:p>
            <a:fld id="{F11EB321-4079-4085-9AE3-166CD79E1549}" type="slidenum">
              <a:rPr lang="en-US" smtClean="0"/>
              <a:t>‹#›</a:t>
            </a:fld>
            <a:endParaRPr lang="en-US"/>
          </a:p>
        </p:txBody>
      </p:sp>
    </p:spTree>
    <p:extLst>
      <p:ext uri="{BB962C8B-B14F-4D97-AF65-F5344CB8AC3E}">
        <p14:creationId xmlns:p14="http://schemas.microsoft.com/office/powerpoint/2010/main" val="58363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25FB-DEBF-482E-81AD-CE44D1DF6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57E777-CBC9-4CAD-91A1-0D86EE89E8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B2769A-C66D-47A3-92A4-94DF25BB9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F7B37-B1F6-4EC9-8B9E-6CB52947A478}"/>
              </a:ext>
            </a:extLst>
          </p:cNvPr>
          <p:cNvSpPr>
            <a:spLocks noGrp="1"/>
          </p:cNvSpPr>
          <p:nvPr>
            <p:ph type="dt" sz="half" idx="10"/>
          </p:nvPr>
        </p:nvSpPr>
        <p:spPr/>
        <p:txBody>
          <a:bodyPr/>
          <a:lstStyle/>
          <a:p>
            <a:fld id="{B33D6FFD-B66F-4FE2-BEF9-E4E46A7880FD}" type="datetimeFigureOut">
              <a:rPr lang="en-US" smtClean="0"/>
              <a:t>1/21/22</a:t>
            </a:fld>
            <a:endParaRPr lang="en-US"/>
          </a:p>
        </p:txBody>
      </p:sp>
      <p:sp>
        <p:nvSpPr>
          <p:cNvPr id="6" name="Footer Placeholder 5">
            <a:extLst>
              <a:ext uri="{FF2B5EF4-FFF2-40B4-BE49-F238E27FC236}">
                <a16:creationId xmlns:a16="http://schemas.microsoft.com/office/drawing/2014/main" id="{801238ED-160B-44DF-AD11-F8F83CA90C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2AEB0-2827-46A7-A8CF-66988B8241B7}"/>
              </a:ext>
            </a:extLst>
          </p:cNvPr>
          <p:cNvSpPr>
            <a:spLocks noGrp="1"/>
          </p:cNvSpPr>
          <p:nvPr>
            <p:ph type="sldNum" sz="quarter" idx="12"/>
          </p:nvPr>
        </p:nvSpPr>
        <p:spPr/>
        <p:txBody>
          <a:bodyPr/>
          <a:lstStyle/>
          <a:p>
            <a:fld id="{F11EB321-4079-4085-9AE3-166CD79E1549}" type="slidenum">
              <a:rPr lang="en-US" smtClean="0"/>
              <a:t>‹#›</a:t>
            </a:fld>
            <a:endParaRPr lang="en-US"/>
          </a:p>
        </p:txBody>
      </p:sp>
    </p:spTree>
    <p:extLst>
      <p:ext uri="{BB962C8B-B14F-4D97-AF65-F5344CB8AC3E}">
        <p14:creationId xmlns:p14="http://schemas.microsoft.com/office/powerpoint/2010/main" val="87324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F1E0-01F5-471D-8F3B-8F94FD6E82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4C226D-B3C0-4676-A23E-42A0C7A448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C6A97D-4FC7-447A-8587-233BA4CE5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DFBBD-603D-4155-B7F4-D7FA194CD854}"/>
              </a:ext>
            </a:extLst>
          </p:cNvPr>
          <p:cNvSpPr>
            <a:spLocks noGrp="1"/>
          </p:cNvSpPr>
          <p:nvPr>
            <p:ph type="dt" sz="half" idx="10"/>
          </p:nvPr>
        </p:nvSpPr>
        <p:spPr/>
        <p:txBody>
          <a:bodyPr/>
          <a:lstStyle/>
          <a:p>
            <a:fld id="{B33D6FFD-B66F-4FE2-BEF9-E4E46A7880FD}" type="datetimeFigureOut">
              <a:rPr lang="en-US" smtClean="0"/>
              <a:t>1/21/22</a:t>
            </a:fld>
            <a:endParaRPr lang="en-US"/>
          </a:p>
        </p:txBody>
      </p:sp>
      <p:sp>
        <p:nvSpPr>
          <p:cNvPr id="6" name="Footer Placeholder 5">
            <a:extLst>
              <a:ext uri="{FF2B5EF4-FFF2-40B4-BE49-F238E27FC236}">
                <a16:creationId xmlns:a16="http://schemas.microsoft.com/office/drawing/2014/main" id="{EE64B88E-31E9-431A-AE6C-17E0A69EF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3BA79-2883-4300-9870-7C7F3AF6E80A}"/>
              </a:ext>
            </a:extLst>
          </p:cNvPr>
          <p:cNvSpPr>
            <a:spLocks noGrp="1"/>
          </p:cNvSpPr>
          <p:nvPr>
            <p:ph type="sldNum" sz="quarter" idx="12"/>
          </p:nvPr>
        </p:nvSpPr>
        <p:spPr/>
        <p:txBody>
          <a:bodyPr/>
          <a:lstStyle/>
          <a:p>
            <a:fld id="{F11EB321-4079-4085-9AE3-166CD79E1549}" type="slidenum">
              <a:rPr lang="en-US" smtClean="0"/>
              <a:t>‹#›</a:t>
            </a:fld>
            <a:endParaRPr lang="en-US"/>
          </a:p>
        </p:txBody>
      </p:sp>
    </p:spTree>
    <p:extLst>
      <p:ext uri="{BB962C8B-B14F-4D97-AF65-F5344CB8AC3E}">
        <p14:creationId xmlns:p14="http://schemas.microsoft.com/office/powerpoint/2010/main" val="404359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C61003-58BB-4C29-BF4D-C61FC7DF3F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A14D09-37BB-4C4E-A1A7-E8930A9D9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870A9D-2795-4616-B327-061C61BAC4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D6FFD-B66F-4FE2-BEF9-E4E46A7880FD}" type="datetimeFigureOut">
              <a:rPr lang="en-US" smtClean="0"/>
              <a:t>1/21/22</a:t>
            </a:fld>
            <a:endParaRPr lang="en-US"/>
          </a:p>
        </p:txBody>
      </p:sp>
      <p:sp>
        <p:nvSpPr>
          <p:cNvPr id="5" name="Footer Placeholder 4">
            <a:extLst>
              <a:ext uri="{FF2B5EF4-FFF2-40B4-BE49-F238E27FC236}">
                <a16:creationId xmlns:a16="http://schemas.microsoft.com/office/drawing/2014/main" id="{C82131ED-EFBE-4373-BFF8-B3B6408F4D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D5E4AD-9D3A-4883-9FC9-46D11533A4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EB321-4079-4085-9AE3-166CD79E1549}" type="slidenum">
              <a:rPr lang="en-US" smtClean="0"/>
              <a:t>‹#›</a:t>
            </a:fld>
            <a:endParaRPr lang="en-US"/>
          </a:p>
        </p:txBody>
      </p:sp>
    </p:spTree>
    <p:extLst>
      <p:ext uri="{BB962C8B-B14F-4D97-AF65-F5344CB8AC3E}">
        <p14:creationId xmlns:p14="http://schemas.microsoft.com/office/powerpoint/2010/main" val="1743054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columbuslibrary.org/card-application" TargetMode="External"/><Relationship Id="rId2" Type="http://schemas.openxmlformats.org/officeDocument/2006/relationships/hyperlink" Target="https://www.linkedin.com/learning" TargetMode="External"/><Relationship Id="rId1" Type="http://schemas.openxmlformats.org/officeDocument/2006/relationships/slideLayout" Target="../slideLayouts/slideLayout2.xml"/><Relationship Id="rId4" Type="http://schemas.openxmlformats.org/officeDocument/2006/relationships/hyperlink" Target="https://www.linkedin.com/learning-login/go/oh005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mozilla.org/en-US/docs/Web/HTML/Element/div" TargetMode="External"/><Relationship Id="rId2" Type="http://schemas.openxmlformats.org/officeDocument/2006/relationships/hyperlink" Target="https://www.w3schools.com/css/css_link.asp"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developer.mozilla.org/en-US/docs/Web/HTML/Element/article" TargetMode="External"/><Relationship Id="rId4" Type="http://schemas.openxmlformats.org/officeDocument/2006/relationships/hyperlink" Target="https://developer.mozilla.org/en-US/docs/Web/HTML/Element/section"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w3schools.com/css/css_boxmodel.asp" TargetMode="External"/><Relationship Id="rId7" Type="http://schemas.openxmlformats.org/officeDocument/2006/relationships/image" Target="../media/image11.png"/><Relationship Id="rId2" Type="http://schemas.openxmlformats.org/officeDocument/2006/relationships/hyperlink" Target="https://developer.mozilla.org/en-US/docs/Web/CSS/CSS_Box_Model/Introduction_to_the_CSS_box_model" TargetMode="External"/><Relationship Id="rId1" Type="http://schemas.openxmlformats.org/officeDocument/2006/relationships/slideLayout" Target="../slideLayouts/slideLayout2.xml"/><Relationship Id="rId6" Type="http://schemas.openxmlformats.org/officeDocument/2006/relationships/hyperlink" Target="https://www.w3schools.com/css/css_align.asp" TargetMode="External"/><Relationship Id="rId5" Type="http://schemas.openxmlformats.org/officeDocument/2006/relationships/hyperlink" Target="https://www.w3schools.com/howto/howto_css_image_center.asp" TargetMode="External"/><Relationship Id="rId4" Type="http://schemas.openxmlformats.org/officeDocument/2006/relationships/hyperlink" Target="https://www.w3schools.com/css/css_display_visibility.asp"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learning/dreamweaver-cc-essential-training-2" TargetMode="External"/><Relationship Id="rId2" Type="http://schemas.openxmlformats.org/officeDocument/2006/relationships/hyperlink" Target="https://www.linkedin.com/learning/html-essential-training-4" TargetMode="External"/><Relationship Id="rId1" Type="http://schemas.openxmlformats.org/officeDocument/2006/relationships/slideLayout" Target="../slideLayouts/slideLayout2.xml"/><Relationship Id="rId5" Type="http://schemas.openxmlformats.org/officeDocument/2006/relationships/hyperlink" Target="https://www.linkedin.com/learning/introduction-to-css" TargetMode="External"/><Relationship Id="rId4" Type="http://schemas.openxmlformats.org/officeDocument/2006/relationships/hyperlink" Target="https://www.linkedin.com/learning/css-essential-training-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0DF0A-3199-4ED3-82EA-2E98F45CFF8B}"/>
              </a:ext>
            </a:extLst>
          </p:cNvPr>
          <p:cNvSpPr>
            <a:spLocks noGrp="1"/>
          </p:cNvSpPr>
          <p:nvPr>
            <p:ph type="ctrTitle"/>
          </p:nvPr>
        </p:nvSpPr>
        <p:spPr/>
        <p:txBody>
          <a:bodyPr>
            <a:normAutofit/>
          </a:bodyPr>
          <a:lstStyle/>
          <a:p>
            <a:r>
              <a:rPr lang="en-US" sz="4000" dirty="0"/>
              <a:t>Getting Started with Dreamweaver</a:t>
            </a:r>
          </a:p>
        </p:txBody>
      </p:sp>
      <p:sp>
        <p:nvSpPr>
          <p:cNvPr id="3" name="Subtitle 2">
            <a:extLst>
              <a:ext uri="{FF2B5EF4-FFF2-40B4-BE49-F238E27FC236}">
                <a16:creationId xmlns:a16="http://schemas.microsoft.com/office/drawing/2014/main" id="{B1A1A2F5-6A74-4E9A-B9CA-57CB1BD7E271}"/>
              </a:ext>
            </a:extLst>
          </p:cNvPr>
          <p:cNvSpPr>
            <a:spLocks noGrp="1"/>
          </p:cNvSpPr>
          <p:nvPr>
            <p:ph type="subTitle" idx="1"/>
          </p:nvPr>
        </p:nvSpPr>
        <p:spPr/>
        <p:txBody>
          <a:bodyPr/>
          <a:lstStyle/>
          <a:p>
            <a:r>
              <a:rPr lang="en-US" dirty="0"/>
              <a:t>Art 3001</a:t>
            </a:r>
          </a:p>
        </p:txBody>
      </p:sp>
    </p:spTree>
    <p:extLst>
      <p:ext uri="{BB962C8B-B14F-4D97-AF65-F5344CB8AC3E}">
        <p14:creationId xmlns:p14="http://schemas.microsoft.com/office/powerpoint/2010/main" val="310748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HTML pages</a:t>
            </a:r>
          </a:p>
        </p:txBody>
      </p:sp>
      <p:sp>
        <p:nvSpPr>
          <p:cNvPr id="3" name="Content Placeholder 2"/>
          <p:cNvSpPr>
            <a:spLocks noGrp="1"/>
          </p:cNvSpPr>
          <p:nvPr>
            <p:ph idx="1"/>
          </p:nvPr>
        </p:nvSpPr>
        <p:spPr/>
        <p:txBody>
          <a:bodyPr/>
          <a:lstStyle/>
          <a:p>
            <a:r>
              <a:rPr lang="en-US" dirty="0"/>
              <a:t>File &gt; New &gt; HTML document</a:t>
            </a:r>
          </a:p>
          <a:p>
            <a:r>
              <a:rPr lang="en-US" dirty="0"/>
              <a:t>Save this file immediately</a:t>
            </a:r>
          </a:p>
          <a:p>
            <a:pPr lvl="1"/>
            <a:r>
              <a:rPr lang="en-US" dirty="0"/>
              <a:t>First html webpage should be called </a:t>
            </a:r>
            <a:r>
              <a:rPr lang="en-US" b="1" dirty="0"/>
              <a:t>index.html</a:t>
            </a:r>
          </a:p>
          <a:p>
            <a:pPr lvl="2"/>
            <a:r>
              <a:rPr lang="en-US" dirty="0"/>
              <a:t>When uploading to a server, it understands this as the first page to display out of a group of files.</a:t>
            </a:r>
          </a:p>
          <a:p>
            <a:pPr lvl="1"/>
            <a:r>
              <a:rPr lang="en-US" dirty="0"/>
              <a:t>Subsequent pages can be named anything</a:t>
            </a:r>
          </a:p>
          <a:p>
            <a:pPr lvl="2"/>
            <a:r>
              <a:rPr lang="en-US" dirty="0"/>
              <a:t>Avoid spaces, uppercase.  Use informative and simple filenames.</a:t>
            </a:r>
          </a:p>
          <a:p>
            <a:r>
              <a:rPr lang="en-US" dirty="0"/>
              <a:t>Your new files will appear in the File Panel</a:t>
            </a:r>
          </a:p>
        </p:txBody>
      </p:sp>
    </p:spTree>
    <p:extLst>
      <p:ext uri="{BB962C8B-B14F-4D97-AF65-F5344CB8AC3E}">
        <p14:creationId xmlns:p14="http://schemas.microsoft.com/office/powerpoint/2010/main" val="312299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Content</a:t>
            </a:r>
          </a:p>
        </p:txBody>
      </p:sp>
      <p:sp>
        <p:nvSpPr>
          <p:cNvPr id="3" name="Content Placeholder 2"/>
          <p:cNvSpPr>
            <a:spLocks noGrp="1"/>
          </p:cNvSpPr>
          <p:nvPr>
            <p:ph idx="1"/>
          </p:nvPr>
        </p:nvSpPr>
        <p:spPr/>
        <p:txBody>
          <a:bodyPr/>
          <a:lstStyle/>
          <a:p>
            <a:r>
              <a:rPr lang="en-US" dirty="0"/>
              <a:t>Type in Live view  or Design View</a:t>
            </a:r>
          </a:p>
          <a:p>
            <a:r>
              <a:rPr lang="en-US" dirty="0"/>
              <a:t>Insert Panel – images, tables, etc.</a:t>
            </a:r>
          </a:p>
          <a:p>
            <a:pPr lvl="1"/>
            <a:r>
              <a:rPr lang="en-US" dirty="0"/>
              <a:t>When working with images, add your images to the site root folder FIRST!!! Then insert or link to those images.</a:t>
            </a:r>
          </a:p>
          <a:p>
            <a:r>
              <a:rPr lang="en-US" dirty="0"/>
              <a:t>Use the </a:t>
            </a:r>
            <a:r>
              <a:rPr lang="en-US" b="1" dirty="0"/>
              <a:t>Properties Panel </a:t>
            </a:r>
            <a:r>
              <a:rPr lang="en-US" dirty="0"/>
              <a:t>to add</a:t>
            </a:r>
            <a:r>
              <a:rPr lang="en-US" b="1" dirty="0"/>
              <a:t> Links</a:t>
            </a:r>
          </a:p>
          <a:p>
            <a:pPr lvl="1"/>
            <a:r>
              <a:rPr lang="en-US" dirty="0"/>
              <a:t>You can use Properties and Page Properties to add basic </a:t>
            </a:r>
            <a:r>
              <a:rPr lang="en-US" dirty="0" err="1"/>
              <a:t>formating</a:t>
            </a:r>
            <a:r>
              <a:rPr lang="en-US" dirty="0"/>
              <a:t> pages. – choose </a:t>
            </a:r>
            <a:r>
              <a:rPr lang="en-US" i="1" dirty="0"/>
              <a:t>Appearance (CSS)</a:t>
            </a:r>
          </a:p>
        </p:txBody>
      </p:sp>
    </p:spTree>
    <p:extLst>
      <p:ext uri="{BB962C8B-B14F-4D97-AF65-F5344CB8AC3E}">
        <p14:creationId xmlns:p14="http://schemas.microsoft.com/office/powerpoint/2010/main" val="3505465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Preview in Browser</a:t>
            </a:r>
          </a:p>
        </p:txBody>
      </p:sp>
      <p:grpSp>
        <p:nvGrpSpPr>
          <p:cNvPr id="4" name="Group 3">
            <a:extLst>
              <a:ext uri="{FF2B5EF4-FFF2-40B4-BE49-F238E27FC236}">
                <a16:creationId xmlns:a16="http://schemas.microsoft.com/office/drawing/2014/main" id="{3BAED33D-A618-4290-9B8C-EA7D42BA1079}"/>
              </a:ext>
            </a:extLst>
          </p:cNvPr>
          <p:cNvGrpSpPr/>
          <p:nvPr/>
        </p:nvGrpSpPr>
        <p:grpSpPr>
          <a:xfrm>
            <a:off x="1082350" y="1528698"/>
            <a:ext cx="6492551" cy="5329302"/>
            <a:chOff x="1082350" y="1528698"/>
            <a:chExt cx="6492551" cy="5329302"/>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240"/>
            <a:stretch/>
          </p:blipFill>
          <p:spPr bwMode="auto">
            <a:xfrm>
              <a:off x="1082350" y="1528698"/>
              <a:ext cx="6492551" cy="5329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4925008" y="5988222"/>
              <a:ext cx="457200" cy="4064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2573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latin typeface="Source Code Pro" panose="020B0509030403020204" pitchFamily="49" charset="0"/>
              </a:rPr>
              <a:t>T</a:t>
            </a:r>
            <a:r>
              <a:rPr lang="en-US" dirty="0"/>
              <a:t>he </a:t>
            </a:r>
            <a:r>
              <a:rPr lang="en-US" b="1" dirty="0"/>
              <a:t>a</a:t>
            </a:r>
            <a:r>
              <a:rPr lang="en-US" dirty="0"/>
              <a:t> tag is used when linking pages: </a:t>
            </a:r>
            <a:r>
              <a:rPr lang="en-US" dirty="0">
                <a:latin typeface="Source Code Pro" panose="020B0509030403020204" pitchFamily="49" charset="0"/>
              </a:rPr>
              <a:t>&lt;a&gt; &lt;/a&gt; </a:t>
            </a:r>
            <a:endParaRPr lang="en-US" dirty="0"/>
          </a:p>
          <a:p>
            <a:r>
              <a:rPr lang="en-US" dirty="0"/>
              <a:t>Example: </a:t>
            </a:r>
          </a:p>
          <a:p>
            <a:pPr marL="457200" lvl="1" indent="0">
              <a:buNone/>
            </a:pPr>
            <a:r>
              <a:rPr lang="en-US" sz="2600" dirty="0">
                <a:latin typeface="Source Code Pro" panose="020B0509030403020204" pitchFamily="49" charset="0"/>
              </a:rPr>
              <a:t>&lt;p&gt;Hi, this is a </a:t>
            </a:r>
            <a:r>
              <a:rPr lang="en-US" sz="2600" b="1" dirty="0">
                <a:latin typeface="Source Code Pro" panose="020B0509030403020204" pitchFamily="49" charset="0"/>
              </a:rPr>
              <a:t>&lt;a </a:t>
            </a:r>
            <a:r>
              <a:rPr lang="en-US" sz="2600" b="1" dirty="0" err="1">
                <a:latin typeface="Source Code Pro" panose="020B0509030403020204" pitchFamily="49" charset="0"/>
              </a:rPr>
              <a:t>href</a:t>
            </a:r>
            <a:r>
              <a:rPr lang="en-US" sz="2600" b="1" dirty="0">
                <a:latin typeface="Source Code Pro" panose="020B0509030403020204" pitchFamily="49" charset="0"/>
              </a:rPr>
              <a:t>=“linked_page.html"&gt;link&lt;/a&gt; </a:t>
            </a:r>
            <a:r>
              <a:rPr lang="en-US" sz="2600" dirty="0">
                <a:latin typeface="Source Code Pro" panose="020B0509030403020204" pitchFamily="49" charset="0"/>
              </a:rPr>
              <a:t>&lt;/p&gt;</a:t>
            </a:r>
          </a:p>
          <a:p>
            <a:endParaRPr lang="en-US" dirty="0"/>
          </a:p>
          <a:p>
            <a:r>
              <a:rPr lang="en-US" dirty="0"/>
              <a:t>The tag is </a:t>
            </a:r>
            <a:r>
              <a:rPr lang="en-US" b="1" dirty="0"/>
              <a:t>a</a:t>
            </a:r>
            <a:r>
              <a:rPr lang="en-US" dirty="0"/>
              <a:t> for anchor, and the address is stored in the HREF attribute. The content between the opening and closing A tags becomes the clickable link.  As well as text, you can put an image between the A tags and use that as a link. </a:t>
            </a:r>
          </a:p>
          <a:p>
            <a:r>
              <a:rPr lang="en-US" dirty="0"/>
              <a:t>When linking to another site, the value of the HREF attribute must begin with HTTP, HTTPS, or whatever protocol the external file uses. This type of link is also known as an absolute link. If you were to leave out the HTTPS:// at the beginning of this URL, browsers would think you're creating an internal link.</a:t>
            </a:r>
          </a:p>
          <a:p>
            <a:pPr marL="0" lvl="1" indent="0">
              <a:buNone/>
            </a:pPr>
            <a:r>
              <a:rPr lang="en-US" sz="2600" dirty="0">
                <a:latin typeface="Source Code Pro" panose="020B0509030403020204" pitchFamily="49" charset="0"/>
              </a:rPr>
              <a:t>&lt;p&gt;take me to </a:t>
            </a:r>
            <a:r>
              <a:rPr lang="en-US" sz="2600" b="1" dirty="0">
                <a:latin typeface="Source Code Pro" panose="020B0509030403020204" pitchFamily="49" charset="0"/>
              </a:rPr>
              <a:t>&lt;a </a:t>
            </a:r>
            <a:r>
              <a:rPr lang="en-US" sz="2600" b="1" dirty="0" err="1">
                <a:latin typeface="Source Code Pro" panose="020B0509030403020204" pitchFamily="49" charset="0"/>
              </a:rPr>
              <a:t>href</a:t>
            </a:r>
            <a:r>
              <a:rPr lang="en-US" sz="2600" b="1" dirty="0">
                <a:latin typeface="Source Code Pro" panose="020B0509030403020204" pitchFamily="49" charset="0"/>
              </a:rPr>
              <a:t>=“http://google.com"&gt;google&lt;/a&gt; </a:t>
            </a:r>
            <a:r>
              <a:rPr lang="en-US" sz="2600" dirty="0">
                <a:latin typeface="Source Code Pro" panose="020B0509030403020204" pitchFamily="49" charset="0"/>
              </a:rPr>
              <a:t>&lt;/p&gt;</a:t>
            </a:r>
          </a:p>
          <a:p>
            <a:endParaRPr lang="en-US" dirty="0"/>
          </a:p>
          <a:p>
            <a:endParaRPr lang="en-US" dirty="0"/>
          </a:p>
          <a:p>
            <a:endParaRPr lang="en-US" dirty="0"/>
          </a:p>
        </p:txBody>
      </p:sp>
    </p:spTree>
    <p:extLst>
      <p:ext uri="{BB962C8B-B14F-4D97-AF65-F5344CB8AC3E}">
        <p14:creationId xmlns:p14="http://schemas.microsoft.com/office/powerpoint/2010/main" val="3446597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lstStyle/>
          <a:p>
            <a:r>
              <a:rPr lang="en-US" dirty="0"/>
              <a:t>Use Insert Panel, Insert Menu, or Assets Panel</a:t>
            </a:r>
          </a:p>
          <a:p>
            <a:pPr lvl="1"/>
            <a:r>
              <a:rPr lang="en-US" dirty="0"/>
              <a:t>Always be sure to add images from your site root folder!</a:t>
            </a:r>
          </a:p>
          <a:p>
            <a:r>
              <a:rPr lang="en-US" dirty="0"/>
              <a:t>Can add alt text</a:t>
            </a:r>
          </a:p>
          <a:p>
            <a:r>
              <a:rPr lang="en-US" dirty="0"/>
              <a:t>Can set size</a:t>
            </a:r>
          </a:p>
          <a:p>
            <a:r>
              <a:rPr lang="en-US" dirty="0"/>
              <a:t>Page Properties &gt; can set background image</a:t>
            </a:r>
          </a:p>
          <a:p>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6228"/>
          <a:stretch/>
        </p:blipFill>
        <p:spPr bwMode="auto">
          <a:xfrm>
            <a:off x="1676400" y="5486400"/>
            <a:ext cx="880110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4179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HotSpot</a:t>
            </a:r>
            <a:r>
              <a:rPr lang="en-US" dirty="0"/>
              <a:t> Mapping</a:t>
            </a:r>
          </a:p>
        </p:txBody>
      </p:sp>
      <p:sp>
        <p:nvSpPr>
          <p:cNvPr id="3" name="Content Placeholder 2"/>
          <p:cNvSpPr>
            <a:spLocks noGrp="1"/>
          </p:cNvSpPr>
          <p:nvPr>
            <p:ph idx="1"/>
          </p:nvPr>
        </p:nvSpPr>
        <p:spPr/>
        <p:txBody>
          <a:bodyPr/>
          <a:lstStyle/>
          <a:p>
            <a:r>
              <a:rPr lang="en-US" dirty="0"/>
              <a:t>Select your image</a:t>
            </a:r>
          </a:p>
          <a:p>
            <a:r>
              <a:rPr lang="en-US" dirty="0"/>
              <a:t>Properties Panel: lower left corner: Map</a:t>
            </a:r>
          </a:p>
          <a:p>
            <a:pPr lvl="1"/>
            <a:r>
              <a:rPr lang="en-US" dirty="0"/>
              <a:t>Rectangle, circle, polygon</a:t>
            </a:r>
          </a:p>
          <a:p>
            <a:pPr lvl="1"/>
            <a:r>
              <a:rPr lang="en-US" dirty="0"/>
              <a:t>Draw on the image</a:t>
            </a:r>
          </a:p>
          <a:p>
            <a:pPr lvl="1"/>
            <a:endParaRPr lang="en-US" dirty="0"/>
          </a:p>
          <a:p>
            <a:pPr lvl="1"/>
            <a:r>
              <a:rPr lang="en-US" dirty="0"/>
              <a:t>Upper window: change from Live to Design</a:t>
            </a:r>
          </a:p>
          <a:p>
            <a:r>
              <a:rPr lang="en-US" dirty="0"/>
              <a:t>Select the hotspot to then define a link in the properties panel</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9782" b="8088"/>
          <a:stretch/>
        </p:blipFill>
        <p:spPr bwMode="auto">
          <a:xfrm>
            <a:off x="1752601" y="4898232"/>
            <a:ext cx="77247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1752600" y="5493543"/>
            <a:ext cx="1219200" cy="7762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8131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Rollover Images</a:t>
            </a:r>
          </a:p>
        </p:txBody>
      </p:sp>
      <p:sp>
        <p:nvSpPr>
          <p:cNvPr id="3" name="Content Placeholder 2"/>
          <p:cNvSpPr>
            <a:spLocks noGrp="1"/>
          </p:cNvSpPr>
          <p:nvPr>
            <p:ph idx="1"/>
          </p:nvPr>
        </p:nvSpPr>
        <p:spPr>
          <a:xfrm>
            <a:off x="1981200" y="1600201"/>
            <a:ext cx="8658225" cy="4525963"/>
          </a:xfrm>
        </p:spPr>
        <p:txBody>
          <a:bodyPr/>
          <a:lstStyle/>
          <a:p>
            <a:r>
              <a:rPr lang="en-US" dirty="0"/>
              <a:t>Insert Panel &gt; HTML &gt; Rollover Image</a:t>
            </a:r>
          </a:p>
          <a:p>
            <a:r>
              <a:rPr lang="en-US" dirty="0"/>
              <a:t>Insert &gt; HTML &gt; Rollover Image</a:t>
            </a:r>
          </a:p>
          <a:p>
            <a:pPr lvl="1"/>
            <a:r>
              <a:rPr lang="en-US" dirty="0"/>
              <a:t>Define Image name with a simple and unique word</a:t>
            </a:r>
          </a:p>
          <a:p>
            <a:pPr lvl="1"/>
            <a:r>
              <a:rPr lang="en-US" dirty="0"/>
              <a:t>Set original image and rollover image</a:t>
            </a:r>
          </a:p>
          <a:p>
            <a:pPr lvl="2"/>
            <a:r>
              <a:rPr lang="en-US" dirty="0"/>
              <a:t>make sure everything is within root folder</a:t>
            </a:r>
          </a:p>
          <a:p>
            <a:pPr lvl="2"/>
            <a:r>
              <a:rPr lang="en-US" dirty="0"/>
              <a:t>Choose preload rollover image</a:t>
            </a:r>
          </a:p>
          <a:p>
            <a:r>
              <a:rPr lang="en-US" dirty="0"/>
              <a:t>Preview in Browser</a:t>
            </a:r>
            <a:endParaRPr lang="en-US" sz="1800" dirty="0"/>
          </a:p>
          <a:p>
            <a:pPr lvl="1"/>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92" t="4348" r="5640" b="17391"/>
          <a:stretch/>
        </p:blipFill>
        <p:spPr bwMode="auto">
          <a:xfrm>
            <a:off x="5791201" y="4873392"/>
            <a:ext cx="4810125" cy="1908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3066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lstStyle/>
          <a:p>
            <a:r>
              <a:rPr lang="en-US" dirty="0"/>
              <a:t>Rollover images need to be the same size, or </a:t>
            </a:r>
            <a:r>
              <a:rPr lang="en-US" dirty="0" err="1"/>
              <a:t>dreamweaver</a:t>
            </a:r>
            <a:r>
              <a:rPr lang="en-US" dirty="0"/>
              <a:t> will scale the smaller image to be the same size as the big image.</a:t>
            </a:r>
          </a:p>
          <a:p>
            <a:pPr lvl="1"/>
            <a:r>
              <a:rPr lang="en-US" dirty="0"/>
              <a:t>If you want the effect of different sizes, use Photoshop and transparency (save .</a:t>
            </a:r>
            <a:r>
              <a:rPr lang="en-US" dirty="0" err="1"/>
              <a:t>png</a:t>
            </a:r>
            <a:r>
              <a:rPr lang="en-US" dirty="0"/>
              <a:t>) to create the illusion of different sizes.</a:t>
            </a:r>
          </a:p>
          <a:p>
            <a:pPr lvl="1"/>
            <a:endParaRPr lang="en-US" dirty="0"/>
          </a:p>
          <a:p>
            <a:r>
              <a:rPr lang="en-US" dirty="0"/>
              <a:t>You may need to switch from </a:t>
            </a:r>
            <a:r>
              <a:rPr lang="en-US" b="1" dirty="0"/>
              <a:t>Live view </a:t>
            </a:r>
            <a:r>
              <a:rPr lang="en-US" dirty="0"/>
              <a:t>to </a:t>
            </a:r>
            <a:r>
              <a:rPr lang="en-US" b="1" dirty="0"/>
              <a:t>Design view</a:t>
            </a:r>
            <a:r>
              <a:rPr lang="en-US" dirty="0"/>
              <a:t> to get some features to work.</a:t>
            </a:r>
          </a:p>
          <a:p>
            <a:endParaRPr lang="en-US" dirty="0"/>
          </a:p>
        </p:txBody>
      </p:sp>
    </p:spTree>
    <p:extLst>
      <p:ext uri="{BB962C8B-B14F-4D97-AF65-F5344CB8AC3E}">
        <p14:creationId xmlns:p14="http://schemas.microsoft.com/office/powerpoint/2010/main" val="4208913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Edit Rollover Settings / Add rollover to existing image</a:t>
            </a:r>
          </a:p>
        </p:txBody>
      </p:sp>
      <p:sp>
        <p:nvSpPr>
          <p:cNvPr id="3" name="Content Placeholder 2"/>
          <p:cNvSpPr>
            <a:spLocks noGrp="1"/>
          </p:cNvSpPr>
          <p:nvPr>
            <p:ph idx="1"/>
          </p:nvPr>
        </p:nvSpPr>
        <p:spPr/>
        <p:txBody>
          <a:bodyPr>
            <a:normAutofit/>
          </a:bodyPr>
          <a:lstStyle/>
          <a:p>
            <a:r>
              <a:rPr lang="en-US" dirty="0"/>
              <a:t>Select image – in Properties panel (bottom) fill in ID with a unique name.</a:t>
            </a:r>
          </a:p>
          <a:p>
            <a:r>
              <a:rPr lang="en-US" dirty="0"/>
              <a:t>Open Behaviors Panel (Window &gt; Behaviors)</a:t>
            </a:r>
          </a:p>
          <a:p>
            <a:pPr lvl="1"/>
            <a:r>
              <a:rPr lang="en-US" dirty="0"/>
              <a:t>Click Plus Sign +</a:t>
            </a:r>
          </a:p>
          <a:p>
            <a:pPr lvl="1"/>
            <a:r>
              <a:rPr lang="en-US" dirty="0"/>
              <a:t>Choose Swap Image</a:t>
            </a:r>
          </a:p>
          <a:p>
            <a:pPr lvl="1"/>
            <a:r>
              <a:rPr lang="en-US" dirty="0"/>
              <a:t>Your named image will be selected already, or you can choose to affect a different image.</a:t>
            </a:r>
          </a:p>
          <a:p>
            <a:pPr lvl="1"/>
            <a:r>
              <a:rPr lang="en-US" dirty="0"/>
              <a:t>Browse to select rollover image</a:t>
            </a:r>
          </a:p>
          <a:p>
            <a:pPr lvl="1"/>
            <a:r>
              <a:rPr lang="en-US" dirty="0"/>
              <a:t>Can alter mouse on/mouse off settings</a:t>
            </a:r>
          </a:p>
          <a:p>
            <a:r>
              <a:rPr lang="en-US" dirty="0"/>
              <a:t>Click the minus sign to delete any behaviors</a:t>
            </a:r>
          </a:p>
          <a:p>
            <a:pPr lvl="1"/>
            <a:endParaRPr lang="en-US" dirty="0"/>
          </a:p>
        </p:txBody>
      </p:sp>
    </p:spTree>
    <p:extLst>
      <p:ext uri="{BB962C8B-B14F-4D97-AF65-F5344CB8AC3E}">
        <p14:creationId xmlns:p14="http://schemas.microsoft.com/office/powerpoint/2010/main" val="2530766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68A5-F46A-4488-8804-820C5284B5D4}"/>
              </a:ext>
            </a:extLst>
          </p:cNvPr>
          <p:cNvSpPr>
            <a:spLocks noGrp="1"/>
          </p:cNvSpPr>
          <p:nvPr>
            <p:ph type="title"/>
          </p:nvPr>
        </p:nvSpPr>
        <p:spPr/>
        <p:txBody>
          <a:bodyPr/>
          <a:lstStyle/>
          <a:p>
            <a:r>
              <a:rPr lang="en-US" dirty="0"/>
              <a:t>Adding CSS</a:t>
            </a:r>
          </a:p>
        </p:txBody>
      </p:sp>
      <p:sp>
        <p:nvSpPr>
          <p:cNvPr id="4" name="Text Placeholder 3">
            <a:extLst>
              <a:ext uri="{FF2B5EF4-FFF2-40B4-BE49-F238E27FC236}">
                <a16:creationId xmlns:a16="http://schemas.microsoft.com/office/drawing/2014/main" id="{26FB7A35-D771-44CF-9F7E-43878D9AFC58}"/>
              </a:ext>
            </a:extLst>
          </p:cNvPr>
          <p:cNvSpPr>
            <a:spLocks noGrp="1"/>
          </p:cNvSpPr>
          <p:nvPr>
            <p:ph type="body" idx="1"/>
          </p:nvPr>
        </p:nvSpPr>
        <p:spPr/>
        <p:txBody>
          <a:bodyPr/>
          <a:lstStyle/>
          <a:p>
            <a:r>
              <a:rPr lang="en-US" dirty="0"/>
              <a:t>Watch tutorials on CSS and Dreamweaver &amp; CSS Designer</a:t>
            </a:r>
          </a:p>
        </p:txBody>
      </p:sp>
    </p:spTree>
    <p:extLst>
      <p:ext uri="{BB962C8B-B14F-4D97-AF65-F5344CB8AC3E}">
        <p14:creationId xmlns:p14="http://schemas.microsoft.com/office/powerpoint/2010/main" val="167610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D627-24CC-4E2B-91F5-F228500EEC84}"/>
              </a:ext>
            </a:extLst>
          </p:cNvPr>
          <p:cNvSpPr>
            <a:spLocks noGrp="1"/>
          </p:cNvSpPr>
          <p:nvPr>
            <p:ph type="title"/>
          </p:nvPr>
        </p:nvSpPr>
        <p:spPr/>
        <p:txBody>
          <a:bodyPr/>
          <a:lstStyle/>
          <a:p>
            <a:r>
              <a:rPr lang="en-US" dirty="0"/>
              <a:t>LinkedIn Learning Tutorials:</a:t>
            </a:r>
          </a:p>
        </p:txBody>
      </p:sp>
      <p:sp>
        <p:nvSpPr>
          <p:cNvPr id="3" name="Content Placeholder 2">
            <a:extLst>
              <a:ext uri="{FF2B5EF4-FFF2-40B4-BE49-F238E27FC236}">
                <a16:creationId xmlns:a16="http://schemas.microsoft.com/office/drawing/2014/main" id="{F798257B-34B1-420F-BB2D-876AF4B950E0}"/>
              </a:ext>
            </a:extLst>
          </p:cNvPr>
          <p:cNvSpPr>
            <a:spLocks noGrp="1"/>
          </p:cNvSpPr>
          <p:nvPr>
            <p:ph idx="1"/>
          </p:nvPr>
        </p:nvSpPr>
        <p:spPr/>
        <p:txBody>
          <a:bodyPr>
            <a:normAutofit/>
          </a:bodyPr>
          <a:lstStyle/>
          <a:p>
            <a:r>
              <a:rPr lang="en-US" sz="2400" dirty="0">
                <a:effectLst/>
                <a:latin typeface="Calibri" panose="020F0502020204030204" pitchFamily="34" charset="0"/>
                <a:ea typeface="Times New Roman" panose="02020603050405020304" pitchFamily="18" charset="0"/>
                <a:cs typeface="Arial" panose="020B0604020202020204" pitchFamily="34" charset="0"/>
                <a:hlinkClick r:id="rId2"/>
              </a:rPr>
              <a:t>https://www.linkedin.com/learning</a:t>
            </a:r>
            <a:r>
              <a:rPr lang="en-US" sz="2400" dirty="0">
                <a:effectLst/>
                <a:latin typeface="Calibri" panose="020F0502020204030204" pitchFamily="34" charset="0"/>
                <a:ea typeface="Times New Roman" panose="02020603050405020304" pitchFamily="18" charset="0"/>
                <a:cs typeface="Arial" panose="020B0604020202020204" pitchFamily="34" charset="0"/>
              </a:rPr>
              <a:t> (Formerly called Lynda.com)</a:t>
            </a:r>
          </a:p>
          <a:p>
            <a:r>
              <a:rPr lang="en-US" sz="2400" dirty="0">
                <a:effectLst/>
                <a:latin typeface="Calibri" panose="020F0502020204030204" pitchFamily="34" charset="0"/>
                <a:ea typeface="Times New Roman" panose="02020603050405020304" pitchFamily="18" charset="0"/>
                <a:cs typeface="Arial" panose="020B0604020202020204" pitchFamily="34" charset="0"/>
              </a:rPr>
              <a:t>With a library card in the state of Ohio you can access LinkedIn Learning tutorials for </a:t>
            </a:r>
            <a:r>
              <a:rPr lang="en-US" sz="2400" b="1" dirty="0">
                <a:effectLst/>
                <a:latin typeface="Calibri" panose="020F0502020204030204" pitchFamily="34" charset="0"/>
                <a:ea typeface="Times New Roman" panose="02020603050405020304" pitchFamily="18" charset="0"/>
                <a:cs typeface="Arial" panose="020B0604020202020204" pitchFamily="34" charset="0"/>
              </a:rPr>
              <a:t>free.</a:t>
            </a:r>
          </a:p>
          <a:p>
            <a:r>
              <a:rPr lang="en-US" sz="2400" dirty="0">
                <a:effectLst/>
                <a:latin typeface="Calibri" panose="020F0502020204030204" pitchFamily="34" charset="0"/>
                <a:ea typeface="Times New Roman" panose="02020603050405020304" pitchFamily="18" charset="0"/>
                <a:cs typeface="Arial" panose="020B0604020202020204" pitchFamily="34" charset="0"/>
              </a:rPr>
              <a:t>You do not need a LinkedIn profile.</a:t>
            </a:r>
          </a:p>
          <a:p>
            <a:r>
              <a:rPr lang="en-US" sz="2400" dirty="0">
                <a:effectLst/>
                <a:latin typeface="Calibri" panose="020F0502020204030204" pitchFamily="34" charset="0"/>
                <a:ea typeface="Times New Roman" panose="02020603050405020304" pitchFamily="18" charset="0"/>
                <a:cs typeface="Arial" panose="020B0604020202020204" pitchFamily="34" charset="0"/>
              </a:rPr>
              <a:t>LinkedIn Learning offers tutorials on a wide range of digital software related to this course and can be a valuable source of detailed information on techniques and tools.  You can apply online for a Columbus Metropolitan Library Card: </a:t>
            </a:r>
            <a:r>
              <a:rPr lang="en-US" sz="2400" u="sng" dirty="0">
                <a:solidFill>
                  <a:srgbClr val="0000FF"/>
                </a:solidFill>
                <a:effectLst/>
                <a:latin typeface="Calibri" panose="020F0502020204030204" pitchFamily="34" charset="0"/>
                <a:ea typeface="Times New Roman" panose="02020603050405020304" pitchFamily="18" charset="0"/>
                <a:cs typeface="Arial" panose="020B0604020202020204" pitchFamily="34" charset="0"/>
                <a:hlinkClick r:id="rId3"/>
              </a:rPr>
              <a:t>https://www.columbuslibrary.org/card-application</a:t>
            </a:r>
            <a:endParaRPr lang="en-US" sz="2400" dirty="0">
              <a:effectLst/>
              <a:latin typeface="Times New Roman" panose="02020603050405020304" pitchFamily="18" charset="0"/>
              <a:ea typeface="Times New Roman" panose="02020603050405020304" pitchFamily="18" charset="0"/>
            </a:endParaRPr>
          </a:p>
          <a:p>
            <a:r>
              <a:rPr lang="en-US" dirty="0"/>
              <a:t>Columbus Library Login:</a:t>
            </a:r>
          </a:p>
          <a:p>
            <a:pPr lvl="1"/>
            <a:r>
              <a:rPr lang="en-US" dirty="0">
                <a:hlinkClick r:id="rId4"/>
              </a:rPr>
              <a:t>https://www.linkedin.com/learning-login/go/oh0057</a:t>
            </a:r>
            <a:r>
              <a:rPr lang="en-US" dirty="0"/>
              <a:t> </a:t>
            </a:r>
          </a:p>
        </p:txBody>
      </p:sp>
    </p:spTree>
    <p:extLst>
      <p:ext uri="{BB962C8B-B14F-4D97-AF65-F5344CB8AC3E}">
        <p14:creationId xmlns:p14="http://schemas.microsoft.com/office/powerpoint/2010/main" val="3970094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idx="1"/>
          </p:nvPr>
        </p:nvSpPr>
        <p:spPr/>
        <p:txBody>
          <a:bodyPr>
            <a:normAutofit/>
          </a:bodyPr>
          <a:lstStyle/>
          <a:p>
            <a:r>
              <a:rPr lang="en-US" dirty="0"/>
              <a:t>CSS stands for Cascading Style Sheets</a:t>
            </a:r>
          </a:p>
          <a:p>
            <a:r>
              <a:rPr lang="en-US" dirty="0"/>
              <a:t>HTML is used to structure a web document (headers, paragraphs, embedded images, video, and other media), CSS comes through and specifies your document’s style—page layouts, colors, and fonts are all determined with CSS. </a:t>
            </a:r>
          </a:p>
          <a:p>
            <a:r>
              <a:rPr lang="en-US" dirty="0"/>
              <a:t>Think of HTML as the foundation and CSS as the aesthetic choices</a:t>
            </a:r>
          </a:p>
        </p:txBody>
      </p:sp>
    </p:spTree>
    <p:extLst>
      <p:ext uri="{BB962C8B-B14F-4D97-AF65-F5344CB8AC3E}">
        <p14:creationId xmlns:p14="http://schemas.microsoft.com/office/powerpoint/2010/main" val="2070857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3" name="Content Placeholder 2"/>
          <p:cNvSpPr>
            <a:spLocks noGrp="1"/>
          </p:cNvSpPr>
          <p:nvPr>
            <p:ph idx="1"/>
          </p:nvPr>
        </p:nvSpPr>
        <p:spPr/>
        <p:txBody>
          <a:bodyPr>
            <a:normAutofit/>
          </a:bodyPr>
          <a:lstStyle/>
          <a:p>
            <a:r>
              <a:rPr lang="en-US" dirty="0"/>
              <a:t>CSS brings style to your web pages by interacting with HTML elements. </a:t>
            </a:r>
          </a:p>
          <a:p>
            <a:pPr lvl="1"/>
            <a:r>
              <a:rPr lang="en-US" dirty="0"/>
              <a:t>Elements are the individual HTML components of a web page.</a:t>
            </a:r>
          </a:p>
          <a:p>
            <a:pPr lvl="1"/>
            <a:r>
              <a:rPr lang="en-US" dirty="0"/>
              <a:t>Example: a paragraph:</a:t>
            </a:r>
          </a:p>
          <a:p>
            <a:pPr marL="457200" lvl="1" indent="0">
              <a:buNone/>
            </a:pPr>
            <a:r>
              <a:rPr lang="en-US" sz="1700" dirty="0">
                <a:latin typeface="Source Code Pro" panose="020B0509030403020204" pitchFamily="49" charset="0"/>
              </a:rPr>
              <a:t>&lt;p&gt;This is my paragraph!&lt;/p&gt;</a:t>
            </a:r>
          </a:p>
          <a:p>
            <a:r>
              <a:rPr lang="en-US" b="0" dirty="0">
                <a:effectLst/>
              </a:rPr>
              <a:t>If you wanted to make this paragraph appear pink and bold to people viewing your web page through a web browser, you’d use CSS code that looks like this: </a:t>
            </a:r>
          </a:p>
          <a:p>
            <a:pPr marL="457200" lvl="1" indent="0">
              <a:buNone/>
            </a:pPr>
            <a:r>
              <a:rPr lang="en-US" sz="1700" dirty="0">
                <a:latin typeface="Source Code Pro" panose="020B0509030403020204" pitchFamily="49" charset="0"/>
              </a:rPr>
              <a:t>p  {  </a:t>
            </a:r>
            <a:r>
              <a:rPr lang="en-US" sz="1700" dirty="0" err="1">
                <a:latin typeface="Source Code Pro" panose="020B0509030403020204" pitchFamily="49" charset="0"/>
              </a:rPr>
              <a:t>color:pink</a:t>
            </a:r>
            <a:r>
              <a:rPr lang="en-US" sz="1700" dirty="0">
                <a:latin typeface="Source Code Pro" panose="020B0509030403020204" pitchFamily="49" charset="0"/>
              </a:rPr>
              <a:t>;  </a:t>
            </a:r>
            <a:r>
              <a:rPr lang="en-US" sz="1700" dirty="0" err="1">
                <a:latin typeface="Source Code Pro" panose="020B0509030403020204" pitchFamily="49" charset="0"/>
              </a:rPr>
              <a:t>font-weight:bold</a:t>
            </a:r>
            <a:r>
              <a:rPr lang="en-US" sz="1700" dirty="0">
                <a:latin typeface="Source Code Pro" panose="020B0509030403020204" pitchFamily="49" charset="0"/>
              </a:rPr>
              <a:t>;  }</a:t>
            </a:r>
          </a:p>
        </p:txBody>
      </p:sp>
    </p:spTree>
    <p:extLst>
      <p:ext uri="{BB962C8B-B14F-4D97-AF65-F5344CB8AC3E}">
        <p14:creationId xmlns:p14="http://schemas.microsoft.com/office/powerpoint/2010/main" val="176925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How/Where is CSS code applied?</a:t>
            </a:r>
          </a:p>
        </p:txBody>
      </p:sp>
      <p:sp>
        <p:nvSpPr>
          <p:cNvPr id="3" name="Content Placeholder 2"/>
          <p:cNvSpPr>
            <a:spLocks noGrp="1"/>
          </p:cNvSpPr>
          <p:nvPr>
            <p:ph idx="1"/>
          </p:nvPr>
        </p:nvSpPr>
        <p:spPr>
          <a:xfrm>
            <a:off x="1600200" y="1600201"/>
            <a:ext cx="9067800" cy="4525963"/>
          </a:xfrm>
        </p:spPr>
        <p:txBody>
          <a:bodyPr>
            <a:normAutofit/>
          </a:bodyPr>
          <a:lstStyle/>
          <a:p>
            <a:r>
              <a:rPr lang="en-US" dirty="0"/>
              <a:t>Like HTML, CSS is written in simple, plain text written through any text editor on your computer</a:t>
            </a:r>
          </a:p>
          <a:p>
            <a:pPr lvl="1"/>
            <a:r>
              <a:rPr lang="en-US" dirty="0"/>
              <a:t>We will work in DW to generate the code</a:t>
            </a:r>
          </a:p>
          <a:p>
            <a:pPr lvl="1"/>
            <a:endParaRPr lang="en-US" dirty="0"/>
          </a:p>
          <a:p>
            <a:r>
              <a:rPr lang="en-US" dirty="0"/>
              <a:t>Three main ways to add that CSS code to your HTML pages:</a:t>
            </a:r>
          </a:p>
          <a:p>
            <a:pPr lvl="1"/>
            <a:r>
              <a:rPr lang="en-US" b="1" dirty="0"/>
              <a:t>external, internal, or inline. </a:t>
            </a:r>
          </a:p>
          <a:p>
            <a:pPr lvl="1"/>
            <a:r>
              <a:rPr lang="en-US" dirty="0"/>
              <a:t>Usually, external style sheets are the most efficient method for implementing CSS on a website (it’s easier to keep track of and implement a site’s style from a dedicated CSS file), while internal style sheets and inline style can be used on a case-by-case basis when individual style changes need to be made.</a:t>
            </a:r>
          </a:p>
          <a:p>
            <a:endParaRPr lang="en-US" dirty="0"/>
          </a:p>
        </p:txBody>
      </p:sp>
    </p:spTree>
    <p:extLst>
      <p:ext uri="{BB962C8B-B14F-4D97-AF65-F5344CB8AC3E}">
        <p14:creationId xmlns:p14="http://schemas.microsoft.com/office/powerpoint/2010/main" val="2214163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a:t>
            </a:r>
          </a:p>
        </p:txBody>
      </p:sp>
      <p:sp>
        <p:nvSpPr>
          <p:cNvPr id="3" name="Content Placeholder 2"/>
          <p:cNvSpPr>
            <a:spLocks noGrp="1"/>
          </p:cNvSpPr>
          <p:nvPr>
            <p:ph idx="1"/>
          </p:nvPr>
        </p:nvSpPr>
        <p:spPr/>
        <p:txBody>
          <a:bodyPr>
            <a:normAutofit fontScale="77500" lnSpcReduction="20000"/>
          </a:bodyPr>
          <a:lstStyle/>
          <a:p>
            <a:r>
              <a:rPr lang="en-US" dirty="0"/>
              <a:t>A file of its own, saved as .</a:t>
            </a:r>
            <a:r>
              <a:rPr lang="en-US" dirty="0" err="1"/>
              <a:t>css</a:t>
            </a:r>
            <a:endParaRPr lang="en-US" dirty="0"/>
          </a:p>
          <a:p>
            <a:r>
              <a:rPr lang="en-US" dirty="0"/>
              <a:t>Can be used to determine the appearance of an entire website through one file (rather than adding individual instances of CSS code to every HTML element you want to adjust). </a:t>
            </a:r>
          </a:p>
          <a:p>
            <a:endParaRPr lang="en-US" dirty="0"/>
          </a:p>
          <a:p>
            <a:r>
              <a:rPr lang="en-US" dirty="0"/>
              <a:t>In order to use an external style sheet, your .html files need to include a header section that links to the external style sheet and looks something like this:</a:t>
            </a:r>
          </a:p>
          <a:p>
            <a:pPr marL="0" indent="0">
              <a:buNone/>
            </a:pPr>
            <a:endParaRPr lang="en-US" sz="2200" dirty="0">
              <a:latin typeface="Source Code Pro" panose="020B0509030403020204" pitchFamily="49" charset="0"/>
            </a:endParaRPr>
          </a:p>
          <a:p>
            <a:pPr marL="0" indent="0">
              <a:buNone/>
            </a:pPr>
            <a:r>
              <a:rPr lang="en-US" sz="2200" dirty="0">
                <a:latin typeface="Source Code Pro" panose="020B0509030403020204" pitchFamily="49" charset="0"/>
              </a:rPr>
              <a:t>&lt;head&gt;</a:t>
            </a:r>
          </a:p>
          <a:p>
            <a:pPr marL="0" indent="0">
              <a:buNone/>
            </a:pPr>
            <a:r>
              <a:rPr lang="en-US" sz="2200" dirty="0">
                <a:latin typeface="Source Code Pro" panose="020B0509030403020204" pitchFamily="49" charset="0"/>
              </a:rPr>
              <a:t>&lt;link </a:t>
            </a:r>
            <a:r>
              <a:rPr lang="en-US" sz="2200" dirty="0" err="1">
                <a:latin typeface="Source Code Pro" panose="020B0509030403020204" pitchFamily="49" charset="0"/>
              </a:rPr>
              <a:t>href</a:t>
            </a:r>
            <a:r>
              <a:rPr lang="en-US" sz="2200" dirty="0">
                <a:latin typeface="Source Code Pro" panose="020B0509030403020204" pitchFamily="49" charset="0"/>
              </a:rPr>
              <a:t>="styles.css" </a:t>
            </a:r>
            <a:r>
              <a:rPr lang="en-US" sz="2200" dirty="0" err="1">
                <a:latin typeface="Source Code Pro" panose="020B0509030403020204" pitchFamily="49" charset="0"/>
              </a:rPr>
              <a:t>rel</a:t>
            </a:r>
            <a:r>
              <a:rPr lang="en-US" sz="2200" dirty="0">
                <a:latin typeface="Source Code Pro" panose="020B0509030403020204" pitchFamily="49" charset="0"/>
              </a:rPr>
              <a:t>="stylesheet" type="text/</a:t>
            </a:r>
            <a:r>
              <a:rPr lang="en-US" sz="2200" dirty="0" err="1">
                <a:latin typeface="Source Code Pro" panose="020B0509030403020204" pitchFamily="49" charset="0"/>
              </a:rPr>
              <a:t>css</a:t>
            </a:r>
            <a:r>
              <a:rPr lang="en-US" sz="2200" dirty="0">
                <a:latin typeface="Source Code Pro" panose="020B0509030403020204" pitchFamily="49" charset="0"/>
              </a:rPr>
              <a:t>"&gt;</a:t>
            </a:r>
          </a:p>
          <a:p>
            <a:pPr marL="0" indent="0">
              <a:buNone/>
            </a:pPr>
            <a:r>
              <a:rPr lang="en-US" sz="2200" dirty="0">
                <a:latin typeface="Source Code Pro" panose="020B0509030403020204" pitchFamily="49" charset="0"/>
              </a:rPr>
              <a:t>&lt;/head&gt;</a:t>
            </a:r>
          </a:p>
          <a:p>
            <a:pPr marL="0" indent="0">
              <a:buNone/>
            </a:pPr>
            <a:endParaRPr lang="en-US" sz="2200" dirty="0">
              <a:latin typeface="Source Code Pro" panose="020B0509030403020204" pitchFamily="49" charset="0"/>
            </a:endParaRPr>
          </a:p>
          <a:p>
            <a:r>
              <a:rPr lang="en-US" sz="3100" dirty="0"/>
              <a:t>All of the CSS instructions in that file will then apply to your linked .html pages</a:t>
            </a:r>
          </a:p>
        </p:txBody>
      </p:sp>
    </p:spTree>
    <p:extLst>
      <p:ext uri="{BB962C8B-B14F-4D97-AF65-F5344CB8AC3E}">
        <p14:creationId xmlns:p14="http://schemas.microsoft.com/office/powerpoint/2010/main" val="3853699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a:t>
            </a:r>
          </a:p>
        </p:txBody>
      </p:sp>
      <p:sp>
        <p:nvSpPr>
          <p:cNvPr id="3" name="Content Placeholder 2"/>
          <p:cNvSpPr>
            <a:spLocks noGrp="1"/>
          </p:cNvSpPr>
          <p:nvPr>
            <p:ph idx="1"/>
          </p:nvPr>
        </p:nvSpPr>
        <p:spPr/>
        <p:txBody>
          <a:bodyPr>
            <a:normAutofit/>
          </a:bodyPr>
          <a:lstStyle/>
          <a:p>
            <a:r>
              <a:rPr lang="en-US" dirty="0"/>
              <a:t>Internal style sheets are CSS instructions written directly into the header of a specific .html page.  This code will only affect the file it is written within. </a:t>
            </a:r>
          </a:p>
          <a:p>
            <a:r>
              <a:rPr lang="en-US" dirty="0"/>
              <a:t>Useful if you have a single page on a site that has a unique look.</a:t>
            </a:r>
          </a:p>
          <a:p>
            <a:pPr marL="0" indent="0">
              <a:buNone/>
            </a:pPr>
            <a:r>
              <a:rPr lang="en-US" sz="2000" dirty="0">
                <a:latin typeface="Source Code Pro" panose="020B0509030403020204" pitchFamily="49" charset="0"/>
              </a:rPr>
              <a:t>&lt;head&gt;</a:t>
            </a:r>
          </a:p>
          <a:p>
            <a:pPr marL="0" indent="0">
              <a:buNone/>
            </a:pPr>
            <a:r>
              <a:rPr lang="en-US" sz="2000" dirty="0">
                <a:latin typeface="Source Code Pro" panose="020B0509030403020204" pitchFamily="49" charset="0"/>
              </a:rPr>
              <a:t>&lt;style&gt;</a:t>
            </a:r>
          </a:p>
          <a:p>
            <a:pPr marL="0" indent="0">
              <a:buNone/>
            </a:pPr>
            <a:r>
              <a:rPr lang="en-US" sz="2000" dirty="0">
                <a:latin typeface="Source Code Pro" panose="020B0509030403020204" pitchFamily="49" charset="0"/>
              </a:rPr>
              <a:t>Body  {  </a:t>
            </a:r>
            <a:r>
              <a:rPr lang="en-US" sz="2000" dirty="0" err="1">
                <a:latin typeface="Source Code Pro" panose="020B0509030403020204" pitchFamily="49" charset="0"/>
              </a:rPr>
              <a:t>background-color:thistle</a:t>
            </a:r>
            <a:r>
              <a:rPr lang="en-US" sz="2000" dirty="0">
                <a:latin typeface="Source Code Pro" panose="020B0509030403020204" pitchFamily="49" charset="0"/>
              </a:rPr>
              <a:t>;  }</a:t>
            </a:r>
          </a:p>
          <a:p>
            <a:pPr marL="0" indent="0">
              <a:buNone/>
            </a:pPr>
            <a:r>
              <a:rPr lang="en-US" sz="2000" dirty="0">
                <a:latin typeface="Source Code Pro" panose="020B0509030403020204" pitchFamily="49" charset="0"/>
              </a:rPr>
              <a:t>P  {  font-size:20px;  </a:t>
            </a:r>
            <a:r>
              <a:rPr lang="en-US" sz="2000" dirty="0" err="1">
                <a:latin typeface="Source Code Pro" panose="020B0509030403020204" pitchFamily="49" charset="0"/>
              </a:rPr>
              <a:t>color:mediumblue</a:t>
            </a:r>
            <a:r>
              <a:rPr lang="en-US" sz="2000" dirty="0">
                <a:latin typeface="Source Code Pro" panose="020B0509030403020204" pitchFamily="49" charset="0"/>
              </a:rPr>
              <a:t>;  }</a:t>
            </a:r>
          </a:p>
          <a:p>
            <a:pPr marL="0" indent="0">
              <a:buNone/>
            </a:pPr>
            <a:r>
              <a:rPr lang="en-US" sz="2000" dirty="0">
                <a:latin typeface="Source Code Pro" panose="020B0509030403020204" pitchFamily="49" charset="0"/>
              </a:rPr>
              <a:t>&lt;/style&gt; &lt;/head&gt;</a:t>
            </a:r>
          </a:p>
        </p:txBody>
      </p:sp>
    </p:spTree>
    <p:extLst>
      <p:ext uri="{BB962C8B-B14F-4D97-AF65-F5344CB8AC3E}">
        <p14:creationId xmlns:p14="http://schemas.microsoft.com/office/powerpoint/2010/main" val="496567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a:t>
            </a:r>
          </a:p>
        </p:txBody>
      </p:sp>
      <p:sp>
        <p:nvSpPr>
          <p:cNvPr id="3" name="Content Placeholder 2"/>
          <p:cNvSpPr>
            <a:spLocks noGrp="1"/>
          </p:cNvSpPr>
          <p:nvPr>
            <p:ph idx="1"/>
          </p:nvPr>
        </p:nvSpPr>
        <p:spPr/>
        <p:txBody>
          <a:bodyPr>
            <a:normAutofit/>
          </a:bodyPr>
          <a:lstStyle/>
          <a:p>
            <a:r>
              <a:rPr lang="en-US" dirty="0"/>
              <a:t>Inline styles are snippets of CSS written directly into HTML code, and applicable only to a single coding instance.</a:t>
            </a:r>
          </a:p>
          <a:p>
            <a:pPr marL="0" indent="0">
              <a:buNone/>
            </a:pPr>
            <a:endParaRPr lang="en-US" dirty="0"/>
          </a:p>
          <a:p>
            <a:pPr marL="0" indent="0">
              <a:buNone/>
            </a:pPr>
            <a:r>
              <a:rPr lang="en-US" sz="1600" dirty="0">
                <a:latin typeface="Source Code Pro" panose="020B0509030403020204" pitchFamily="49" charset="0"/>
              </a:rPr>
              <a:t>&lt;h1  style = "font-size:40px; </a:t>
            </a:r>
            <a:r>
              <a:rPr lang="en-US" sz="1600" dirty="0" err="1">
                <a:latin typeface="Source Code Pro" panose="020B0509030403020204" pitchFamily="49" charset="0"/>
              </a:rPr>
              <a:t>color:violet</a:t>
            </a:r>
            <a:r>
              <a:rPr lang="en-US" sz="1600" dirty="0">
                <a:latin typeface="Source Code Pro" panose="020B0509030403020204" pitchFamily="49" charset="0"/>
              </a:rPr>
              <a:t>;"&gt; Check out this headline! &lt;/h1&gt;</a:t>
            </a:r>
          </a:p>
          <a:p>
            <a:pPr marL="0" indent="0">
              <a:buNone/>
            </a:pPr>
            <a:endParaRPr lang="en-US" sz="1600" dirty="0">
              <a:latin typeface="Source Code Pro" panose="020B0509030403020204" pitchFamily="49" charset="0"/>
            </a:endParaRPr>
          </a:p>
          <a:p>
            <a:r>
              <a:rPr lang="en-US" dirty="0"/>
              <a:t>This code would cause one specific headline on a single .html page to appear in violet, 40 point font.</a:t>
            </a:r>
          </a:p>
        </p:txBody>
      </p:sp>
    </p:spTree>
    <p:extLst>
      <p:ext uri="{BB962C8B-B14F-4D97-AF65-F5344CB8AC3E}">
        <p14:creationId xmlns:p14="http://schemas.microsoft.com/office/powerpoint/2010/main" val="807641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the CSS Designer Panel in DW</a:t>
            </a:r>
          </a:p>
        </p:txBody>
      </p:sp>
      <p:sp>
        <p:nvSpPr>
          <p:cNvPr id="3" name="Content Placeholder 2"/>
          <p:cNvSpPr>
            <a:spLocks noGrp="1"/>
          </p:cNvSpPr>
          <p:nvPr>
            <p:ph idx="1"/>
          </p:nvPr>
        </p:nvSpPr>
        <p:spPr>
          <a:xfrm>
            <a:off x="394996" y="2449286"/>
            <a:ext cx="2404188" cy="4525963"/>
          </a:xfrm>
        </p:spPr>
        <p:txBody>
          <a:bodyPr/>
          <a:lstStyle/>
          <a:p>
            <a:pPr marL="0" indent="0">
              <a:buNone/>
            </a:pPr>
            <a:r>
              <a:rPr lang="en-US" dirty="0"/>
              <a:t>The CSS Designer Panel is on the right. Make sure you have enough space on screen to see both columns of the panel.</a:t>
            </a:r>
          </a:p>
        </p:txBody>
      </p:sp>
      <p:grpSp>
        <p:nvGrpSpPr>
          <p:cNvPr id="7" name="Group 6">
            <a:extLst>
              <a:ext uri="{FF2B5EF4-FFF2-40B4-BE49-F238E27FC236}">
                <a16:creationId xmlns:a16="http://schemas.microsoft.com/office/drawing/2014/main" id="{F2409B8A-28FF-4410-A20F-8CE0AF96DC92}"/>
              </a:ext>
            </a:extLst>
          </p:cNvPr>
          <p:cNvGrpSpPr/>
          <p:nvPr/>
        </p:nvGrpSpPr>
        <p:grpSpPr>
          <a:xfrm>
            <a:off x="2877474" y="1589940"/>
            <a:ext cx="9030960" cy="5268060"/>
            <a:chOff x="2877474" y="1589940"/>
            <a:chExt cx="9030960" cy="5268060"/>
          </a:xfrm>
        </p:grpSpPr>
        <p:pic>
          <p:nvPicPr>
            <p:cNvPr id="5" name="Picture 4">
              <a:extLst>
                <a:ext uri="{FF2B5EF4-FFF2-40B4-BE49-F238E27FC236}">
                  <a16:creationId xmlns:a16="http://schemas.microsoft.com/office/drawing/2014/main" id="{EF6689DE-351E-4B1B-9DE7-7E3FC3D172D3}"/>
                </a:ext>
              </a:extLst>
            </p:cNvPr>
            <p:cNvPicPr>
              <a:picLocks noChangeAspect="1"/>
            </p:cNvPicPr>
            <p:nvPr/>
          </p:nvPicPr>
          <p:blipFill>
            <a:blip r:embed="rId2"/>
            <a:stretch>
              <a:fillRect/>
            </a:stretch>
          </p:blipFill>
          <p:spPr>
            <a:xfrm>
              <a:off x="2877474" y="1589940"/>
              <a:ext cx="9030960" cy="5268060"/>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8A5936A9-7BB8-41F9-9178-EABDB0A72889}"/>
                </a:ext>
              </a:extLst>
            </p:cNvPr>
            <p:cNvSpPr/>
            <p:nvPr/>
          </p:nvSpPr>
          <p:spPr>
            <a:xfrm>
              <a:off x="6167535" y="2248678"/>
              <a:ext cx="5629469" cy="46093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94355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Designer Interface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4579" y="1432828"/>
            <a:ext cx="5543550" cy="509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92604" y="2145050"/>
            <a:ext cx="3578060" cy="3970318"/>
          </a:xfrm>
          <a:prstGeom prst="rect">
            <a:avLst/>
          </a:prstGeom>
          <a:noFill/>
        </p:spPr>
        <p:txBody>
          <a:bodyPr wrap="square" rtlCol="0">
            <a:spAutoFit/>
          </a:bodyPr>
          <a:lstStyle/>
          <a:p>
            <a:r>
              <a:rPr lang="en-US" dirty="0"/>
              <a:t>4 Major components</a:t>
            </a:r>
            <a:br>
              <a:rPr lang="en-US" dirty="0"/>
            </a:br>
            <a:r>
              <a:rPr lang="en-US" dirty="0"/>
              <a:t>in the panel:</a:t>
            </a:r>
          </a:p>
          <a:p>
            <a:pPr marL="742950" lvl="1" indent="-285750">
              <a:buFont typeface="Arial" panose="020B0604020202020204" pitchFamily="34" charset="0"/>
              <a:buChar char="•"/>
            </a:pPr>
            <a:r>
              <a:rPr lang="en-US" dirty="0"/>
              <a:t>Sources</a:t>
            </a:r>
          </a:p>
          <a:p>
            <a:pPr marL="742950" lvl="1" indent="-285750">
              <a:buFont typeface="Arial" panose="020B0604020202020204" pitchFamily="34" charset="0"/>
              <a:buChar char="•"/>
            </a:pPr>
            <a:r>
              <a:rPr lang="en-US" dirty="0"/>
              <a:t>@Media</a:t>
            </a:r>
          </a:p>
          <a:p>
            <a:pPr marL="742950" lvl="1" indent="-285750">
              <a:buFont typeface="Arial" panose="020B0604020202020204" pitchFamily="34" charset="0"/>
              <a:buChar char="•"/>
            </a:pPr>
            <a:r>
              <a:rPr lang="en-US" dirty="0"/>
              <a:t>Selectors</a:t>
            </a:r>
          </a:p>
          <a:p>
            <a:pPr marL="742950" lvl="1" indent="-285750">
              <a:buFont typeface="Arial" panose="020B0604020202020204" pitchFamily="34" charset="0"/>
              <a:buChar char="•"/>
            </a:pPr>
            <a:r>
              <a:rPr lang="en-US" dirty="0"/>
              <a:t>Properties</a:t>
            </a:r>
          </a:p>
          <a:p>
            <a:endParaRPr lang="en-US" dirty="0"/>
          </a:p>
          <a:p>
            <a:r>
              <a:rPr lang="en-US" dirty="0"/>
              <a:t>Begin with the + to add a new</a:t>
            </a:r>
          </a:p>
          <a:p>
            <a:r>
              <a:rPr lang="en-US" dirty="0"/>
              <a:t>CSS rule</a:t>
            </a:r>
          </a:p>
          <a:p>
            <a:endParaRPr lang="en-US" dirty="0"/>
          </a:p>
          <a:p>
            <a:r>
              <a:rPr lang="en-US" dirty="0"/>
              <a:t>Toggle “Show Set” to see what properties are already set, or all available properties</a:t>
            </a:r>
          </a:p>
          <a:p>
            <a:endParaRPr lang="en-US" dirty="0"/>
          </a:p>
        </p:txBody>
      </p:sp>
      <p:sp>
        <p:nvSpPr>
          <p:cNvPr id="5" name="TextBox 4"/>
          <p:cNvSpPr txBox="1"/>
          <p:nvPr/>
        </p:nvSpPr>
        <p:spPr>
          <a:xfrm>
            <a:off x="4800601" y="2477241"/>
            <a:ext cx="2434321" cy="646331"/>
          </a:xfrm>
          <a:prstGeom prst="rect">
            <a:avLst/>
          </a:prstGeom>
          <a:noFill/>
        </p:spPr>
        <p:txBody>
          <a:bodyPr wrap="none" rtlCol="0">
            <a:spAutoFit/>
          </a:bodyPr>
          <a:lstStyle/>
          <a:p>
            <a:r>
              <a:rPr lang="en-US" dirty="0">
                <a:solidFill>
                  <a:schemeClr val="accent4">
                    <a:lumMod val="60000"/>
                    <a:lumOff val="40000"/>
                  </a:schemeClr>
                </a:solidFill>
              </a:rPr>
              <a:t>See your linked external</a:t>
            </a:r>
          </a:p>
          <a:p>
            <a:r>
              <a:rPr lang="en-US" dirty="0">
                <a:solidFill>
                  <a:schemeClr val="accent4">
                    <a:lumMod val="60000"/>
                    <a:lumOff val="40000"/>
                  </a:schemeClr>
                </a:solidFill>
              </a:rPr>
              <a:t>CSS file here</a:t>
            </a:r>
          </a:p>
        </p:txBody>
      </p:sp>
      <p:sp>
        <p:nvSpPr>
          <p:cNvPr id="6" name="TextBox 5"/>
          <p:cNvSpPr txBox="1"/>
          <p:nvPr/>
        </p:nvSpPr>
        <p:spPr>
          <a:xfrm>
            <a:off x="4664580" y="4991841"/>
            <a:ext cx="2833917" cy="1200329"/>
          </a:xfrm>
          <a:prstGeom prst="rect">
            <a:avLst/>
          </a:prstGeom>
          <a:noFill/>
        </p:spPr>
        <p:txBody>
          <a:bodyPr wrap="none" rtlCol="0">
            <a:spAutoFit/>
          </a:bodyPr>
          <a:lstStyle/>
          <a:p>
            <a:r>
              <a:rPr lang="en-US" dirty="0">
                <a:solidFill>
                  <a:schemeClr val="accent4">
                    <a:lumMod val="60000"/>
                    <a:lumOff val="40000"/>
                  </a:schemeClr>
                </a:solidFill>
              </a:rPr>
              <a:t>Choose what you</a:t>
            </a:r>
          </a:p>
          <a:p>
            <a:r>
              <a:rPr lang="en-US" dirty="0">
                <a:solidFill>
                  <a:schemeClr val="accent4">
                    <a:lumMod val="60000"/>
                    <a:lumOff val="40000"/>
                  </a:schemeClr>
                </a:solidFill>
              </a:rPr>
              <a:t>want to style in your</a:t>
            </a:r>
          </a:p>
          <a:p>
            <a:r>
              <a:rPr lang="en-US" dirty="0">
                <a:solidFill>
                  <a:schemeClr val="accent4">
                    <a:lumMod val="60000"/>
                    <a:lumOff val="40000"/>
                  </a:schemeClr>
                </a:solidFill>
              </a:rPr>
              <a:t>website.</a:t>
            </a:r>
          </a:p>
          <a:p>
            <a:r>
              <a:rPr lang="en-US" dirty="0">
                <a:solidFill>
                  <a:schemeClr val="accent4">
                    <a:lumMod val="60000"/>
                    <a:lumOff val="40000"/>
                  </a:schemeClr>
                </a:solidFill>
              </a:rPr>
              <a:t>Choose class / ID / elements</a:t>
            </a:r>
          </a:p>
        </p:txBody>
      </p:sp>
      <p:sp>
        <p:nvSpPr>
          <p:cNvPr id="7" name="TextBox 6"/>
          <p:cNvSpPr txBox="1"/>
          <p:nvPr/>
        </p:nvSpPr>
        <p:spPr>
          <a:xfrm>
            <a:off x="7419975" y="2629640"/>
            <a:ext cx="2809744" cy="1477328"/>
          </a:xfrm>
          <a:prstGeom prst="rect">
            <a:avLst/>
          </a:prstGeom>
          <a:noFill/>
        </p:spPr>
        <p:txBody>
          <a:bodyPr wrap="none" rtlCol="0">
            <a:spAutoFit/>
          </a:bodyPr>
          <a:lstStyle/>
          <a:p>
            <a:r>
              <a:rPr lang="en-US" dirty="0">
                <a:solidFill>
                  <a:schemeClr val="accent4">
                    <a:lumMod val="60000"/>
                    <a:lumOff val="40000"/>
                  </a:schemeClr>
                </a:solidFill>
              </a:rPr>
              <a:t>Make actual design choices</a:t>
            </a:r>
            <a:br>
              <a:rPr lang="en-US" dirty="0">
                <a:solidFill>
                  <a:schemeClr val="accent4">
                    <a:lumMod val="60000"/>
                    <a:lumOff val="40000"/>
                  </a:schemeClr>
                </a:solidFill>
              </a:rPr>
            </a:br>
            <a:r>
              <a:rPr lang="en-US" dirty="0">
                <a:solidFill>
                  <a:schemeClr val="accent4">
                    <a:lumMod val="60000"/>
                    <a:lumOff val="40000"/>
                  </a:schemeClr>
                </a:solidFill>
              </a:rPr>
              <a:t>here.</a:t>
            </a:r>
          </a:p>
          <a:p>
            <a:r>
              <a:rPr lang="en-US" dirty="0">
                <a:solidFill>
                  <a:schemeClr val="accent4">
                    <a:lumMod val="60000"/>
                    <a:lumOff val="40000"/>
                  </a:schemeClr>
                </a:solidFill>
              </a:rPr>
              <a:t>Note “Show Set”</a:t>
            </a:r>
          </a:p>
          <a:p>
            <a:r>
              <a:rPr lang="en-US" dirty="0">
                <a:solidFill>
                  <a:schemeClr val="accent4">
                    <a:lumMod val="60000"/>
                    <a:lumOff val="40000"/>
                  </a:schemeClr>
                </a:solidFill>
              </a:rPr>
              <a:t>This helps you see what you</a:t>
            </a:r>
            <a:br>
              <a:rPr lang="en-US" dirty="0">
                <a:solidFill>
                  <a:schemeClr val="accent4">
                    <a:lumMod val="60000"/>
                    <a:lumOff val="40000"/>
                  </a:schemeClr>
                </a:solidFill>
              </a:rPr>
            </a:br>
            <a:r>
              <a:rPr lang="en-US" dirty="0">
                <a:solidFill>
                  <a:schemeClr val="accent4">
                    <a:lumMod val="60000"/>
                    <a:lumOff val="40000"/>
                  </a:schemeClr>
                </a:solidFill>
              </a:rPr>
              <a:t>have styled.</a:t>
            </a:r>
          </a:p>
        </p:txBody>
      </p:sp>
      <p:sp>
        <p:nvSpPr>
          <p:cNvPr id="8" name="TextBox 7"/>
          <p:cNvSpPr txBox="1"/>
          <p:nvPr/>
        </p:nvSpPr>
        <p:spPr>
          <a:xfrm>
            <a:off x="8003739" y="1645754"/>
            <a:ext cx="2179892" cy="461665"/>
          </a:xfrm>
          <a:prstGeom prst="rect">
            <a:avLst/>
          </a:prstGeom>
          <a:noFill/>
        </p:spPr>
        <p:txBody>
          <a:bodyPr wrap="none" rtlCol="0">
            <a:spAutoFit/>
          </a:bodyPr>
          <a:lstStyle/>
          <a:p>
            <a:r>
              <a:rPr lang="en-US" sz="1200" dirty="0">
                <a:solidFill>
                  <a:schemeClr val="bg1">
                    <a:lumMod val="85000"/>
                  </a:schemeClr>
                </a:solidFill>
              </a:rPr>
              <a:t>Current shows style for element</a:t>
            </a:r>
            <a:br>
              <a:rPr lang="en-US" sz="1200" dirty="0">
                <a:solidFill>
                  <a:schemeClr val="bg1">
                    <a:lumMod val="85000"/>
                  </a:schemeClr>
                </a:solidFill>
              </a:rPr>
            </a:br>
            <a:r>
              <a:rPr lang="en-US" sz="1200" dirty="0">
                <a:solidFill>
                  <a:schemeClr val="bg1">
                    <a:lumMod val="85000"/>
                  </a:schemeClr>
                </a:solidFill>
              </a:rPr>
              <a:t>currently selected</a:t>
            </a:r>
          </a:p>
        </p:txBody>
      </p:sp>
      <p:sp>
        <p:nvSpPr>
          <p:cNvPr id="16" name="Oval 15"/>
          <p:cNvSpPr/>
          <p:nvPr/>
        </p:nvSpPr>
        <p:spPr>
          <a:xfrm>
            <a:off x="6829603" y="1687850"/>
            <a:ext cx="1247597"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664580" y="3486275"/>
            <a:ext cx="2754985" cy="646331"/>
          </a:xfrm>
          <a:prstGeom prst="rect">
            <a:avLst/>
          </a:prstGeom>
          <a:noFill/>
        </p:spPr>
        <p:txBody>
          <a:bodyPr wrap="none" rtlCol="0">
            <a:spAutoFit/>
          </a:bodyPr>
          <a:lstStyle/>
          <a:p>
            <a:r>
              <a:rPr lang="en-US" sz="1200" dirty="0">
                <a:solidFill>
                  <a:schemeClr val="bg1">
                    <a:lumMod val="85000"/>
                  </a:schemeClr>
                </a:solidFill>
              </a:rPr>
              <a:t>For setting up media queries; </a:t>
            </a:r>
            <a:br>
              <a:rPr lang="en-US" sz="1200" dirty="0">
                <a:solidFill>
                  <a:schemeClr val="bg1">
                    <a:lumMod val="85000"/>
                  </a:schemeClr>
                </a:solidFill>
              </a:rPr>
            </a:br>
            <a:r>
              <a:rPr lang="en-US" sz="1200" dirty="0">
                <a:solidFill>
                  <a:schemeClr val="bg1">
                    <a:lumMod val="85000"/>
                  </a:schemeClr>
                </a:solidFill>
              </a:rPr>
              <a:t>ex for establishing format rules based on </a:t>
            </a:r>
            <a:br>
              <a:rPr lang="en-US" sz="1200" dirty="0">
                <a:solidFill>
                  <a:schemeClr val="bg1">
                    <a:lumMod val="85000"/>
                  </a:schemeClr>
                </a:solidFill>
              </a:rPr>
            </a:br>
            <a:r>
              <a:rPr lang="en-US" sz="1200" dirty="0">
                <a:solidFill>
                  <a:schemeClr val="bg1">
                    <a:lumMod val="85000"/>
                  </a:schemeClr>
                </a:solidFill>
              </a:rPr>
              <a:t>screen size</a:t>
            </a:r>
          </a:p>
        </p:txBody>
      </p:sp>
      <p:sp>
        <p:nvSpPr>
          <p:cNvPr id="19" name="Oval 18"/>
          <p:cNvSpPr/>
          <p:nvPr/>
        </p:nvSpPr>
        <p:spPr>
          <a:xfrm>
            <a:off x="9420404" y="2118756"/>
            <a:ext cx="809316"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FC1555E-1BBF-4AC8-9AAA-C9D7B644996B}"/>
              </a:ext>
            </a:extLst>
          </p:cNvPr>
          <p:cNvSpPr/>
          <p:nvPr/>
        </p:nvSpPr>
        <p:spPr>
          <a:xfrm>
            <a:off x="4631616" y="1902681"/>
            <a:ext cx="404658"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3600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Locate Property &amp; Set its Value</a:t>
            </a:r>
          </a:p>
        </p:txBody>
      </p:sp>
      <p:sp>
        <p:nvSpPr>
          <p:cNvPr id="3" name="Content Placeholder 2"/>
          <p:cNvSpPr>
            <a:spLocks noGrp="1"/>
          </p:cNvSpPr>
          <p:nvPr>
            <p:ph idx="1"/>
          </p:nvPr>
        </p:nvSpPr>
        <p:spPr>
          <a:xfrm>
            <a:off x="1981200" y="1600200"/>
            <a:ext cx="8229600" cy="5105400"/>
          </a:xfrm>
        </p:spPr>
        <p:txBody>
          <a:bodyPr>
            <a:normAutofit/>
          </a:bodyPr>
          <a:lstStyle/>
          <a:p>
            <a:r>
              <a:rPr lang="en-US" dirty="0"/>
              <a:t>Try styling &lt;p&gt;&lt;/p&gt; (paragraphs)</a:t>
            </a:r>
          </a:p>
          <a:p>
            <a:r>
              <a:rPr lang="en-US" dirty="0"/>
              <a:t>And &lt;a&gt;&lt;/a&gt; (links) (</a:t>
            </a:r>
            <a:r>
              <a:rPr lang="en-US" dirty="0">
                <a:hlinkClick r:id="rId2"/>
              </a:rPr>
              <a:t>see details here</a:t>
            </a:r>
            <a:r>
              <a:rPr lang="en-US" dirty="0"/>
              <a:t>)</a:t>
            </a:r>
          </a:p>
          <a:p>
            <a:endParaRPr lang="en-US" dirty="0"/>
          </a:p>
          <a:p>
            <a:endParaRPr lang="en-US" dirty="0"/>
          </a:p>
          <a:p>
            <a:r>
              <a:rPr lang="en-US" dirty="0"/>
              <a:t>Make different parts in your HTML Page</a:t>
            </a:r>
          </a:p>
          <a:p>
            <a:pPr lvl="1"/>
            <a:r>
              <a:rPr lang="en-US" dirty="0"/>
              <a:t>Generic: </a:t>
            </a:r>
            <a:r>
              <a:rPr lang="en-US" dirty="0">
                <a:hlinkClick r:id="rId3"/>
              </a:rPr>
              <a:t>&lt;div&gt;</a:t>
            </a:r>
            <a:r>
              <a:rPr lang="en-US" dirty="0"/>
              <a:t>  more formal: </a:t>
            </a:r>
            <a:r>
              <a:rPr lang="en-US" dirty="0">
                <a:hlinkClick r:id="rId4"/>
              </a:rPr>
              <a:t>&lt;section&gt;</a:t>
            </a:r>
            <a:r>
              <a:rPr lang="en-US" dirty="0"/>
              <a:t> </a:t>
            </a:r>
            <a:r>
              <a:rPr lang="en-US" dirty="0">
                <a:hlinkClick r:id="rId5"/>
              </a:rPr>
              <a:t>&lt;article&gt;</a:t>
            </a:r>
            <a:endParaRPr lang="en-US" dirty="0"/>
          </a:p>
          <a:p>
            <a:pPr lvl="1"/>
            <a:r>
              <a:rPr lang="en-US" dirty="0"/>
              <a:t>Apply a Class (.) or an ID (#) to these parts</a:t>
            </a:r>
          </a:p>
          <a:p>
            <a:pPr lvl="2"/>
            <a:r>
              <a:rPr lang="en-US" dirty="0"/>
              <a:t>Class can be used multiple times, ID is unique.</a:t>
            </a:r>
          </a:p>
          <a:p>
            <a:pPr lvl="1"/>
            <a:r>
              <a:rPr lang="en-US" dirty="0"/>
              <a:t>Create a style in CSS that links to these named sections.</a:t>
            </a:r>
          </a:p>
        </p:txBody>
      </p:sp>
      <p:pic>
        <p:nvPicPr>
          <p:cNvPr id="2050"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69167" t="51481" r="15416" b="36852"/>
          <a:stretch/>
        </p:blipFill>
        <p:spPr bwMode="auto">
          <a:xfrm>
            <a:off x="8167382" y="2114026"/>
            <a:ext cx="281940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9324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a:t>
            </a:r>
          </a:p>
        </p:txBody>
      </p:sp>
      <p:sp>
        <p:nvSpPr>
          <p:cNvPr id="3" name="Content Placeholder 2"/>
          <p:cNvSpPr>
            <a:spLocks noGrp="1"/>
          </p:cNvSpPr>
          <p:nvPr>
            <p:ph idx="1"/>
          </p:nvPr>
        </p:nvSpPr>
        <p:spPr>
          <a:xfrm>
            <a:off x="1981200" y="1600201"/>
            <a:ext cx="7200899" cy="4525963"/>
          </a:xfrm>
        </p:spPr>
        <p:txBody>
          <a:bodyPr>
            <a:normAutofit lnSpcReduction="10000"/>
          </a:bodyPr>
          <a:lstStyle/>
          <a:p>
            <a:r>
              <a:rPr lang="en-US" dirty="0">
                <a:hlinkClick r:id="rId2"/>
              </a:rPr>
              <a:t>Box Model – Mozilla Developer Page</a:t>
            </a:r>
            <a:endParaRPr lang="en-US" dirty="0">
              <a:hlinkClick r:id="rId3"/>
            </a:endParaRPr>
          </a:p>
          <a:p>
            <a:r>
              <a:rPr lang="en-US" dirty="0">
                <a:hlinkClick r:id="rId3"/>
              </a:rPr>
              <a:t>Box Model – W3 Schools Link</a:t>
            </a:r>
            <a:endParaRPr lang="en-US" dirty="0"/>
          </a:p>
          <a:p>
            <a:pPr lvl="1"/>
            <a:r>
              <a:rPr lang="en-US" dirty="0"/>
              <a:t>W3 Schools is another great resource.  With the link above, note there are exercises you can try for practice.</a:t>
            </a:r>
          </a:p>
          <a:p>
            <a:r>
              <a:rPr lang="en-US" dirty="0">
                <a:hlinkClick r:id="rId4"/>
              </a:rPr>
              <a:t>The Display</a:t>
            </a:r>
            <a:r>
              <a:rPr lang="en-US" dirty="0"/>
              <a:t> property is the most important CSS property for controlling layout.</a:t>
            </a:r>
          </a:p>
          <a:p>
            <a:r>
              <a:rPr lang="en-US" dirty="0"/>
              <a:t>Align &amp; Center: </a:t>
            </a:r>
            <a:r>
              <a:rPr lang="en-US" dirty="0">
                <a:hlinkClick r:id="rId5"/>
              </a:rPr>
              <a:t>image</a:t>
            </a:r>
            <a:r>
              <a:rPr lang="en-US" dirty="0"/>
              <a:t>, general </a:t>
            </a:r>
            <a:r>
              <a:rPr lang="en-US" dirty="0" err="1">
                <a:hlinkClick r:id="rId6"/>
              </a:rPr>
              <a:t>css</a:t>
            </a:r>
            <a:r>
              <a:rPr lang="en-US" dirty="0">
                <a:hlinkClick r:id="rId6"/>
              </a:rPr>
              <a:t> align</a:t>
            </a:r>
            <a:endParaRPr lang="en-US" dirty="0"/>
          </a:p>
          <a:p>
            <a:endParaRPr lang="en-US" dirty="0"/>
          </a:p>
          <a:p>
            <a:r>
              <a:rPr lang="en-US" sz="2600" dirty="0"/>
              <a:t>Use the “Inspect Mode” in Dreamweaver to see layout info.  Left toolbar </a:t>
            </a:r>
            <a:r>
              <a:rPr lang="en-US" sz="2600" dirty="0">
                <a:sym typeface="Wingdings" panose="05000000000000000000" pitchFamily="2" charset="2"/>
              </a:rPr>
              <a:t> </a:t>
            </a:r>
            <a:r>
              <a:rPr lang="en-US" sz="2600" dirty="0"/>
              <a:t> </a:t>
            </a:r>
          </a:p>
          <a:p>
            <a:endParaRPr lang="en-US" dirty="0"/>
          </a:p>
        </p:txBody>
      </p:sp>
      <p:pic>
        <p:nvPicPr>
          <p:cNvPr id="1026"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r="38538" b="8406"/>
          <a:stretch/>
        </p:blipFill>
        <p:spPr bwMode="auto">
          <a:xfrm>
            <a:off x="9106970" y="3391254"/>
            <a:ext cx="1539667" cy="3341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9102696" y="5791200"/>
            <a:ext cx="381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66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53EF-4C6B-49F5-8605-7D411854C266}"/>
              </a:ext>
            </a:extLst>
          </p:cNvPr>
          <p:cNvSpPr>
            <a:spLocks noGrp="1"/>
          </p:cNvSpPr>
          <p:nvPr>
            <p:ph type="title"/>
          </p:nvPr>
        </p:nvSpPr>
        <p:spPr/>
        <p:txBody>
          <a:bodyPr/>
          <a:lstStyle/>
          <a:p>
            <a:r>
              <a:rPr lang="en-US" dirty="0"/>
              <a:t>LinkedIn Courses:</a:t>
            </a:r>
          </a:p>
        </p:txBody>
      </p:sp>
      <p:sp>
        <p:nvSpPr>
          <p:cNvPr id="3" name="Content Placeholder 2">
            <a:extLst>
              <a:ext uri="{FF2B5EF4-FFF2-40B4-BE49-F238E27FC236}">
                <a16:creationId xmlns:a16="http://schemas.microsoft.com/office/drawing/2014/main" id="{20CB16C0-BD50-4C3A-B336-8699E33B968B}"/>
              </a:ext>
            </a:extLst>
          </p:cNvPr>
          <p:cNvSpPr>
            <a:spLocks noGrp="1"/>
          </p:cNvSpPr>
          <p:nvPr>
            <p:ph idx="1"/>
          </p:nvPr>
        </p:nvSpPr>
        <p:spPr/>
        <p:txBody>
          <a:bodyPr/>
          <a:lstStyle/>
          <a:p>
            <a:pPr marL="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HTML Essentials: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https://www.linkedin.com/learning/html-essential-training-4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Dreamweaver Essentials: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https://www.linkedin.com/learning/dreamweaver-cc-essential-training-2</a:t>
            </a:r>
            <a:endPar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sz="18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CSS Courses: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first course is more in-depth, and longer, the second is shorter </a:t>
            </a:r>
          </a:p>
          <a:p>
            <a:pPr marL="0" marR="0">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CSS Essential Training: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https://www.linkedin.com/learning/css-essential-training-3</a:t>
            </a:r>
            <a:endParaRPr lang="en-US" sz="1800" u="sng"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b="1" dirty="0">
                <a:latin typeface="Calibri" panose="020F0502020204030204" pitchFamily="34" charset="0"/>
                <a:cs typeface="Times New Roman" panose="02020603050405020304" pitchFamily="18" charset="0"/>
              </a:rPr>
              <a:t>Introduction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to CSS: </a:t>
            </a: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https://www.linkedin.com/learning/introduction-to-css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dirty="0"/>
          </a:p>
        </p:txBody>
      </p:sp>
    </p:spTree>
    <p:extLst>
      <p:ext uri="{BB962C8B-B14F-4D97-AF65-F5344CB8AC3E}">
        <p14:creationId xmlns:p14="http://schemas.microsoft.com/office/powerpoint/2010/main" val="219080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7FD113-8F9B-47A9-AAD1-C4167F1E299A}"/>
              </a:ext>
            </a:extLst>
          </p:cNvPr>
          <p:cNvSpPr>
            <a:spLocks noGrp="1"/>
          </p:cNvSpPr>
          <p:nvPr>
            <p:ph type="title"/>
          </p:nvPr>
        </p:nvSpPr>
        <p:spPr/>
        <p:txBody>
          <a:bodyPr/>
          <a:lstStyle/>
          <a:p>
            <a:r>
              <a:rPr lang="en-US" dirty="0"/>
              <a:t>HTML basics in Dreamweaver</a:t>
            </a:r>
          </a:p>
        </p:txBody>
      </p:sp>
      <p:sp>
        <p:nvSpPr>
          <p:cNvPr id="5" name="Text Placeholder 4">
            <a:extLst>
              <a:ext uri="{FF2B5EF4-FFF2-40B4-BE49-F238E27FC236}">
                <a16:creationId xmlns:a16="http://schemas.microsoft.com/office/drawing/2014/main" id="{56D07CC1-B519-4C04-940D-23981110058A}"/>
              </a:ext>
            </a:extLst>
          </p:cNvPr>
          <p:cNvSpPr>
            <a:spLocks noGrp="1"/>
          </p:cNvSpPr>
          <p:nvPr>
            <p:ph type="body" idx="1"/>
          </p:nvPr>
        </p:nvSpPr>
        <p:spPr/>
        <p:txBody>
          <a:bodyPr/>
          <a:lstStyle/>
          <a:p>
            <a:r>
              <a:rPr lang="en-US" dirty="0"/>
              <a:t>Watch tutorials on HTML &amp; Dreamweaver Essentials</a:t>
            </a:r>
          </a:p>
        </p:txBody>
      </p:sp>
    </p:spTree>
    <p:extLst>
      <p:ext uri="{BB962C8B-B14F-4D97-AF65-F5344CB8AC3E}">
        <p14:creationId xmlns:p14="http://schemas.microsoft.com/office/powerpoint/2010/main" val="361878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0FE7-BC00-425D-BD54-EDCF59CAC581}"/>
              </a:ext>
            </a:extLst>
          </p:cNvPr>
          <p:cNvSpPr>
            <a:spLocks noGrp="1"/>
          </p:cNvSpPr>
          <p:nvPr>
            <p:ph type="title"/>
          </p:nvPr>
        </p:nvSpPr>
        <p:spPr/>
        <p:txBody>
          <a:bodyPr/>
          <a:lstStyle/>
          <a:p>
            <a:r>
              <a:rPr lang="en-US" dirty="0"/>
              <a:t>Important HTML Basics &amp; Dreamweaver</a:t>
            </a:r>
          </a:p>
        </p:txBody>
      </p:sp>
      <p:sp>
        <p:nvSpPr>
          <p:cNvPr id="3" name="Content Placeholder 2">
            <a:extLst>
              <a:ext uri="{FF2B5EF4-FFF2-40B4-BE49-F238E27FC236}">
                <a16:creationId xmlns:a16="http://schemas.microsoft.com/office/drawing/2014/main" id="{16434C39-572D-41BD-BF8A-A3172CAB2624}"/>
              </a:ext>
            </a:extLst>
          </p:cNvPr>
          <p:cNvSpPr>
            <a:spLocks noGrp="1"/>
          </p:cNvSpPr>
          <p:nvPr>
            <p:ph idx="1"/>
          </p:nvPr>
        </p:nvSpPr>
        <p:spPr/>
        <p:txBody>
          <a:bodyPr/>
          <a:lstStyle/>
          <a:p>
            <a:r>
              <a:rPr lang="en-US" dirty="0"/>
              <a:t>HTML consists of </a:t>
            </a:r>
            <a:r>
              <a:rPr lang="en-US" b="1" dirty="0"/>
              <a:t>elements</a:t>
            </a:r>
            <a:r>
              <a:rPr lang="en-US" dirty="0"/>
              <a:t>, each of which may be modified by some number of </a:t>
            </a:r>
            <a:r>
              <a:rPr lang="en-US" b="1" dirty="0"/>
              <a:t>attributes</a:t>
            </a:r>
            <a:r>
              <a:rPr lang="en-US" dirty="0"/>
              <a:t>. HTML documents are connected to each other with links.</a:t>
            </a:r>
          </a:p>
          <a:p>
            <a:r>
              <a:rPr lang="en-US" dirty="0"/>
              <a:t>Content in HTML is identified by wrapping it in an HTML tag.</a:t>
            </a:r>
          </a:p>
          <a:p>
            <a:r>
              <a:rPr lang="en-US" dirty="0"/>
              <a:t>Structured like a sandwich!</a:t>
            </a:r>
          </a:p>
          <a:p>
            <a:endParaRPr lang="en-US" dirty="0"/>
          </a:p>
          <a:p>
            <a:r>
              <a:rPr lang="en-US" b="1" dirty="0"/>
              <a:t>Dreamweaver lets you work between writing HTML code and designing visually.</a:t>
            </a:r>
          </a:p>
          <a:p>
            <a:endParaRPr lang="en-US" dirty="0"/>
          </a:p>
        </p:txBody>
      </p:sp>
    </p:spTree>
    <p:extLst>
      <p:ext uri="{BB962C8B-B14F-4D97-AF65-F5344CB8AC3E}">
        <p14:creationId xmlns:p14="http://schemas.microsoft.com/office/powerpoint/2010/main" val="265172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Dreamweaver Interface</a:t>
            </a:r>
          </a:p>
        </p:txBody>
      </p:sp>
      <p:sp>
        <p:nvSpPr>
          <p:cNvPr id="3" name="Content Placeholder 2"/>
          <p:cNvSpPr>
            <a:spLocks noGrp="1"/>
          </p:cNvSpPr>
          <p:nvPr>
            <p:ph idx="1"/>
          </p:nvPr>
        </p:nvSpPr>
        <p:spPr/>
        <p:txBody>
          <a:bodyPr/>
          <a:lstStyle/>
          <a:p>
            <a:r>
              <a:rPr lang="en-US" dirty="0"/>
              <a:t>Edit HTML both </a:t>
            </a:r>
            <a:r>
              <a:rPr lang="en-US" b="1" dirty="0"/>
              <a:t>visually</a:t>
            </a:r>
            <a:r>
              <a:rPr lang="en-US" dirty="0"/>
              <a:t> and with </a:t>
            </a:r>
            <a:r>
              <a:rPr lang="en-US" b="1" dirty="0"/>
              <a:t>code</a:t>
            </a:r>
          </a:p>
          <a:p>
            <a:r>
              <a:rPr lang="en-US" dirty="0"/>
              <a:t>Split View – Code &amp; Live/Design views</a:t>
            </a:r>
          </a:p>
          <a:p>
            <a:pPr lvl="1"/>
            <a:r>
              <a:rPr lang="en-US" dirty="0"/>
              <a:t>Look for CODE / SPLIT / LIVE across the top</a:t>
            </a:r>
          </a:p>
          <a:p>
            <a:pPr lvl="1"/>
            <a:r>
              <a:rPr lang="en-US" dirty="0"/>
              <a:t>Menu bar &gt; View &gt; (top 3 options)</a:t>
            </a:r>
          </a:p>
          <a:p>
            <a:r>
              <a:rPr lang="en-US" dirty="0"/>
              <a:t>Live and Design show the visual edits</a:t>
            </a:r>
          </a:p>
          <a:p>
            <a:pPr lvl="1"/>
            <a:r>
              <a:rPr lang="en-US" dirty="0"/>
              <a:t>Each has different advantages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1752601"/>
            <a:ext cx="187642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313" r="69479" b="82500"/>
          <a:stretch/>
        </p:blipFill>
        <p:spPr bwMode="auto">
          <a:xfrm>
            <a:off x="3581400" y="4953001"/>
            <a:ext cx="461010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713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Panels</a:t>
            </a:r>
          </a:p>
        </p:txBody>
      </p:sp>
      <p:sp>
        <p:nvSpPr>
          <p:cNvPr id="3" name="Content Placeholder 2"/>
          <p:cNvSpPr>
            <a:spLocks noGrp="1"/>
          </p:cNvSpPr>
          <p:nvPr>
            <p:ph idx="1"/>
          </p:nvPr>
        </p:nvSpPr>
        <p:spPr>
          <a:xfrm>
            <a:off x="838200" y="1825625"/>
            <a:ext cx="7164897" cy="4351338"/>
          </a:xfrm>
        </p:spPr>
        <p:txBody>
          <a:bodyPr>
            <a:normAutofit fontScale="92500" lnSpcReduction="20000"/>
          </a:bodyPr>
          <a:lstStyle/>
          <a:p>
            <a:r>
              <a:rPr lang="en-US" b="1" dirty="0"/>
              <a:t>Files Panel </a:t>
            </a:r>
            <a:r>
              <a:rPr lang="en-US" dirty="0"/>
              <a:t>– shows the files in your site</a:t>
            </a:r>
          </a:p>
          <a:p>
            <a:r>
              <a:rPr lang="en-US" b="1" dirty="0"/>
              <a:t>Insert Panel </a:t>
            </a:r>
            <a:r>
              <a:rPr lang="en-US" dirty="0"/>
              <a:t>– shows actions for adding content</a:t>
            </a:r>
          </a:p>
          <a:p>
            <a:r>
              <a:rPr lang="en-US" b="1" dirty="0"/>
              <a:t>Properties Panel:  Window &gt; Properties</a:t>
            </a:r>
            <a:r>
              <a:rPr lang="en-US" dirty="0"/>
              <a:t>: Dock this panel at the bottom of the window – it will be useful.</a:t>
            </a:r>
          </a:p>
          <a:p>
            <a:r>
              <a:rPr lang="en-US" b="1" dirty="0"/>
              <a:t>DOM</a:t>
            </a:r>
            <a:r>
              <a:rPr lang="en-US" dirty="0"/>
              <a:t> – Document Object Model: Used for viewing structure of page</a:t>
            </a:r>
          </a:p>
          <a:p>
            <a:r>
              <a:rPr lang="en-US" dirty="0"/>
              <a:t> </a:t>
            </a:r>
            <a:r>
              <a:rPr lang="en-US" b="1" dirty="0"/>
              <a:t>CSS Designer </a:t>
            </a:r>
            <a:r>
              <a:rPr lang="en-US" dirty="0"/>
              <a:t>– useful for adding </a:t>
            </a:r>
            <a:r>
              <a:rPr lang="en-US" dirty="0" err="1"/>
              <a:t>css</a:t>
            </a:r>
            <a:r>
              <a:rPr lang="en-US" dirty="0"/>
              <a:t> style to your pages</a:t>
            </a:r>
          </a:p>
          <a:p>
            <a:endParaRPr lang="en-US" dirty="0"/>
          </a:p>
          <a:p>
            <a:r>
              <a:rPr lang="en-US" dirty="0"/>
              <a:t>Do things look weird? Missing something?</a:t>
            </a:r>
          </a:p>
          <a:p>
            <a:pPr lvl="1"/>
            <a:r>
              <a:rPr lang="en-US" dirty="0"/>
              <a:t>Window &gt; Workspace Layout &gt; Reset Standard</a:t>
            </a:r>
          </a:p>
        </p:txBody>
      </p:sp>
    </p:spTree>
    <p:extLst>
      <p:ext uri="{BB962C8B-B14F-4D97-AF65-F5344CB8AC3E}">
        <p14:creationId xmlns:p14="http://schemas.microsoft.com/office/powerpoint/2010/main" val="2033780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80C2ED-3287-41CD-846A-032529E39307}"/>
              </a:ext>
            </a:extLst>
          </p:cNvPr>
          <p:cNvPicPr>
            <a:picLocks noChangeAspect="1"/>
          </p:cNvPicPr>
          <p:nvPr/>
        </p:nvPicPr>
        <p:blipFill>
          <a:blip r:embed="rId2"/>
          <a:stretch>
            <a:fillRect/>
          </a:stretch>
        </p:blipFill>
        <p:spPr>
          <a:xfrm>
            <a:off x="0" y="148741"/>
            <a:ext cx="12192000" cy="6560518"/>
          </a:xfrm>
          <a:prstGeom prst="rect">
            <a:avLst/>
          </a:prstGeom>
        </p:spPr>
      </p:pic>
      <p:sp>
        <p:nvSpPr>
          <p:cNvPr id="6" name="Rectangle 5">
            <a:extLst>
              <a:ext uri="{FF2B5EF4-FFF2-40B4-BE49-F238E27FC236}">
                <a16:creationId xmlns:a16="http://schemas.microsoft.com/office/drawing/2014/main" id="{D4D10FFC-86A6-4D17-A425-D4234A831E76}"/>
              </a:ext>
            </a:extLst>
          </p:cNvPr>
          <p:cNvSpPr/>
          <p:nvPr/>
        </p:nvSpPr>
        <p:spPr>
          <a:xfrm>
            <a:off x="8313576" y="522514"/>
            <a:ext cx="3878424" cy="58223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B0DBD00-99D7-417F-8821-DD7679FB5A26}"/>
              </a:ext>
            </a:extLst>
          </p:cNvPr>
          <p:cNvSpPr/>
          <p:nvPr/>
        </p:nvSpPr>
        <p:spPr>
          <a:xfrm>
            <a:off x="160875" y="5629070"/>
            <a:ext cx="8093892" cy="12289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30C53A-F402-4BB1-9A52-6E09F4D116CA}"/>
              </a:ext>
            </a:extLst>
          </p:cNvPr>
          <p:cNvSpPr/>
          <p:nvPr/>
        </p:nvSpPr>
        <p:spPr>
          <a:xfrm>
            <a:off x="0" y="148742"/>
            <a:ext cx="2801923" cy="2035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0C59C9A-2D12-45ED-9F18-D34F8C12497E}"/>
              </a:ext>
            </a:extLst>
          </p:cNvPr>
          <p:cNvSpPr/>
          <p:nvPr/>
        </p:nvSpPr>
        <p:spPr>
          <a:xfrm>
            <a:off x="4808290" y="329704"/>
            <a:ext cx="2801923" cy="2035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675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a Site</a:t>
            </a:r>
          </a:p>
        </p:txBody>
      </p:sp>
      <p:sp>
        <p:nvSpPr>
          <p:cNvPr id="3" name="Content Placeholder 2"/>
          <p:cNvSpPr>
            <a:spLocks noGrp="1"/>
          </p:cNvSpPr>
          <p:nvPr>
            <p:ph idx="1"/>
          </p:nvPr>
        </p:nvSpPr>
        <p:spPr/>
        <p:txBody>
          <a:bodyPr>
            <a:normAutofit fontScale="92500" lnSpcReduction="10000"/>
          </a:bodyPr>
          <a:lstStyle/>
          <a:p>
            <a:r>
              <a:rPr lang="en-US" dirty="0"/>
              <a:t>Site Root Folder</a:t>
            </a:r>
          </a:p>
          <a:p>
            <a:pPr lvl="1"/>
            <a:r>
              <a:rPr lang="en-US" dirty="0"/>
              <a:t>This is a local spot on your computer that will contain all your web pages and assets</a:t>
            </a:r>
          </a:p>
          <a:p>
            <a:pPr lvl="1"/>
            <a:r>
              <a:rPr lang="en-US" dirty="0"/>
              <a:t>Name things without spaces, all lowercase</a:t>
            </a:r>
          </a:p>
          <a:p>
            <a:pPr lvl="1"/>
            <a:r>
              <a:rPr lang="en-US" dirty="0"/>
              <a:t>Choose clear, simple filenames</a:t>
            </a:r>
          </a:p>
          <a:p>
            <a:r>
              <a:rPr lang="en-US" dirty="0"/>
              <a:t>Site &gt; New Site…</a:t>
            </a:r>
          </a:p>
          <a:p>
            <a:pPr lvl="1"/>
            <a:r>
              <a:rPr lang="en-US" dirty="0"/>
              <a:t>Choose a descriptive name (only part of DW)</a:t>
            </a:r>
          </a:p>
          <a:p>
            <a:pPr lvl="1"/>
            <a:r>
              <a:rPr lang="en-US" dirty="0"/>
              <a:t>Choose the location of the Site Root Folder</a:t>
            </a:r>
          </a:p>
          <a:p>
            <a:r>
              <a:rPr lang="en-US" dirty="0"/>
              <a:t>Site &gt; Manage Sites</a:t>
            </a:r>
          </a:p>
          <a:p>
            <a:r>
              <a:rPr lang="en-US" dirty="0"/>
              <a:t>In the File Panel you can use the drop down to switch between working on different sites</a:t>
            </a:r>
          </a:p>
          <a:p>
            <a:pPr lvl="1"/>
            <a:r>
              <a:rPr lang="en-US" dirty="0"/>
              <a:t>It will show a list of the files and folders within each site’s root folder.</a:t>
            </a:r>
          </a:p>
        </p:txBody>
      </p:sp>
    </p:spTree>
    <p:extLst>
      <p:ext uri="{BB962C8B-B14F-4D97-AF65-F5344CB8AC3E}">
        <p14:creationId xmlns:p14="http://schemas.microsoft.com/office/powerpoint/2010/main" val="3542958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1922</Words>
  <Application>Microsoft Macintosh PowerPoint</Application>
  <PresentationFormat>Widescreen</PresentationFormat>
  <Paragraphs>200</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Source Code Pro</vt:lpstr>
      <vt:lpstr>Times New Roman</vt:lpstr>
      <vt:lpstr>Office Theme</vt:lpstr>
      <vt:lpstr>Getting Started with Dreamweaver</vt:lpstr>
      <vt:lpstr>LinkedIn Learning Tutorials:</vt:lpstr>
      <vt:lpstr>LinkedIn Courses:</vt:lpstr>
      <vt:lpstr>HTML basics in Dreamweaver</vt:lpstr>
      <vt:lpstr>Important HTML Basics &amp; Dreamweaver</vt:lpstr>
      <vt:lpstr>Dreamweaver Interface</vt:lpstr>
      <vt:lpstr>Panels</vt:lpstr>
      <vt:lpstr>PowerPoint Presentation</vt:lpstr>
      <vt:lpstr>Setting up a Site</vt:lpstr>
      <vt:lpstr>Create New HTML pages</vt:lpstr>
      <vt:lpstr>Add Content</vt:lpstr>
      <vt:lpstr>Preview in Browser</vt:lpstr>
      <vt:lpstr>Links</vt:lpstr>
      <vt:lpstr>Images</vt:lpstr>
      <vt:lpstr>HotSpot Mapping</vt:lpstr>
      <vt:lpstr>Rollover Images</vt:lpstr>
      <vt:lpstr>Tips</vt:lpstr>
      <vt:lpstr>Edit Rollover Settings / Add rollover to existing image</vt:lpstr>
      <vt:lpstr>Adding CSS</vt:lpstr>
      <vt:lpstr>CSS</vt:lpstr>
      <vt:lpstr>How it works</vt:lpstr>
      <vt:lpstr>How/Where is CSS code applied?</vt:lpstr>
      <vt:lpstr>External</vt:lpstr>
      <vt:lpstr>Internal</vt:lpstr>
      <vt:lpstr>Inline</vt:lpstr>
      <vt:lpstr>Using the CSS Designer Panel in DW</vt:lpstr>
      <vt:lpstr>CSS Designer Interface</vt:lpstr>
      <vt:lpstr>Locate Property &amp; Set its Value</vt:lpstr>
      <vt:lpstr>Layout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Dreamweaver</dc:title>
  <dc:creator>Abells, Diana E.</dc:creator>
  <cp:lastModifiedBy>Microsoft Office User</cp:lastModifiedBy>
  <cp:revision>13</cp:revision>
  <dcterms:created xsi:type="dcterms:W3CDTF">2022-01-03T04:42:47Z</dcterms:created>
  <dcterms:modified xsi:type="dcterms:W3CDTF">2022-01-21T14:31:50Z</dcterms:modified>
</cp:coreProperties>
</file>