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2" r:id="rId4"/>
    <p:sldId id="261" r:id="rId5"/>
    <p:sldId id="258" r:id="rId6"/>
    <p:sldId id="263" r:id="rId7"/>
    <p:sldId id="259" r:id="rId8"/>
    <p:sldId id="260"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34"/>
    <p:restoredTop sz="94615"/>
  </p:normalViewPr>
  <p:slideViewPr>
    <p:cSldViewPr snapToGrid="0" snapToObjects="1">
      <p:cViewPr>
        <p:scale>
          <a:sx n="112" d="100"/>
          <a:sy n="112" d="100"/>
        </p:scale>
        <p:origin x="1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BC1CC240-843C-9442-A31A-046E8E19E8FD}" type="datetimeFigureOut">
              <a:rPr kumimoji="1" lang="zh-CN" altLang="en-US" smtClean="0"/>
              <a:t>2020/12/5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6714900-2A72-4A46-901B-E04365903166}" type="slidenum">
              <a:rPr kumimoji="1" lang="zh-CN" altLang="en-US" smtClean="0"/>
              <a:t>‹#›</a:t>
            </a:fld>
            <a:endParaRPr kumimoji="1" lang="zh-CN" altLang="en-US"/>
          </a:p>
        </p:txBody>
      </p:sp>
    </p:spTree>
    <p:extLst>
      <p:ext uri="{BB962C8B-B14F-4D97-AF65-F5344CB8AC3E}">
        <p14:creationId xmlns:p14="http://schemas.microsoft.com/office/powerpoint/2010/main" val="815078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BC1CC240-843C-9442-A31A-046E8E19E8FD}" type="datetimeFigureOut">
              <a:rPr kumimoji="1" lang="zh-CN" altLang="en-US" smtClean="0"/>
              <a:t>2020/12/5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6714900-2A72-4A46-901B-E04365903166}" type="slidenum">
              <a:rPr kumimoji="1" lang="zh-CN" altLang="en-US" smtClean="0"/>
              <a:t>‹#›</a:t>
            </a:fld>
            <a:endParaRPr kumimoji="1" lang="zh-CN" altLang="en-US"/>
          </a:p>
        </p:txBody>
      </p:sp>
    </p:spTree>
    <p:extLst>
      <p:ext uri="{BB962C8B-B14F-4D97-AF65-F5344CB8AC3E}">
        <p14:creationId xmlns:p14="http://schemas.microsoft.com/office/powerpoint/2010/main" val="379980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BC1CC240-843C-9442-A31A-046E8E19E8FD}" type="datetimeFigureOut">
              <a:rPr kumimoji="1" lang="zh-CN" altLang="en-US" smtClean="0"/>
              <a:t>2020/12/5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6714900-2A72-4A46-901B-E04365903166}" type="slidenum">
              <a:rPr kumimoji="1" lang="zh-CN" altLang="en-US" smtClean="0"/>
              <a:t>‹#›</a:t>
            </a:fld>
            <a:endParaRPr kumimoji="1" lang="zh-CN" altLang="en-US"/>
          </a:p>
        </p:txBody>
      </p:sp>
    </p:spTree>
    <p:extLst>
      <p:ext uri="{BB962C8B-B14F-4D97-AF65-F5344CB8AC3E}">
        <p14:creationId xmlns:p14="http://schemas.microsoft.com/office/powerpoint/2010/main" val="1867481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BC1CC240-843C-9442-A31A-046E8E19E8FD}" type="datetimeFigureOut">
              <a:rPr kumimoji="1" lang="zh-CN" altLang="en-US" smtClean="0"/>
              <a:t>2020/12/5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6714900-2A72-4A46-901B-E04365903166}" type="slidenum">
              <a:rPr kumimoji="1" lang="zh-CN" altLang="en-US" smtClean="0"/>
              <a:t>‹#›</a:t>
            </a:fld>
            <a:endParaRPr kumimoji="1" lang="zh-CN" altLang="en-US"/>
          </a:p>
        </p:txBody>
      </p:sp>
    </p:spTree>
    <p:extLst>
      <p:ext uri="{BB962C8B-B14F-4D97-AF65-F5344CB8AC3E}">
        <p14:creationId xmlns:p14="http://schemas.microsoft.com/office/powerpoint/2010/main" val="229694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BC1CC240-843C-9442-A31A-046E8E19E8FD}" type="datetimeFigureOut">
              <a:rPr kumimoji="1" lang="zh-CN" altLang="en-US" smtClean="0"/>
              <a:t>2020/12/5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6714900-2A72-4A46-901B-E04365903166}" type="slidenum">
              <a:rPr kumimoji="1" lang="zh-CN" altLang="en-US" smtClean="0"/>
              <a:t>‹#›</a:t>
            </a:fld>
            <a:endParaRPr kumimoji="1" lang="zh-CN" altLang="en-US"/>
          </a:p>
        </p:txBody>
      </p:sp>
    </p:spTree>
    <p:extLst>
      <p:ext uri="{BB962C8B-B14F-4D97-AF65-F5344CB8AC3E}">
        <p14:creationId xmlns:p14="http://schemas.microsoft.com/office/powerpoint/2010/main" val="1451667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BC1CC240-843C-9442-A31A-046E8E19E8FD}" type="datetimeFigureOut">
              <a:rPr kumimoji="1" lang="zh-CN" altLang="en-US" smtClean="0"/>
              <a:t>2020/12/5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6714900-2A72-4A46-901B-E04365903166}" type="slidenum">
              <a:rPr kumimoji="1" lang="zh-CN" altLang="en-US" smtClean="0"/>
              <a:t>‹#›</a:t>
            </a:fld>
            <a:endParaRPr kumimoji="1" lang="zh-CN" altLang="en-US"/>
          </a:p>
        </p:txBody>
      </p:sp>
    </p:spTree>
    <p:extLst>
      <p:ext uri="{BB962C8B-B14F-4D97-AF65-F5344CB8AC3E}">
        <p14:creationId xmlns:p14="http://schemas.microsoft.com/office/powerpoint/2010/main" val="609589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BC1CC240-843C-9442-A31A-046E8E19E8FD}" type="datetimeFigureOut">
              <a:rPr kumimoji="1" lang="zh-CN" altLang="en-US" smtClean="0"/>
              <a:t>2020/12/5</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C6714900-2A72-4A46-901B-E04365903166}" type="slidenum">
              <a:rPr kumimoji="1" lang="zh-CN" altLang="en-US" smtClean="0"/>
              <a:t>‹#›</a:t>
            </a:fld>
            <a:endParaRPr kumimoji="1" lang="zh-CN" altLang="en-US"/>
          </a:p>
        </p:txBody>
      </p:sp>
    </p:spTree>
    <p:extLst>
      <p:ext uri="{BB962C8B-B14F-4D97-AF65-F5344CB8AC3E}">
        <p14:creationId xmlns:p14="http://schemas.microsoft.com/office/powerpoint/2010/main" val="1867226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BC1CC240-843C-9442-A31A-046E8E19E8FD}" type="datetimeFigureOut">
              <a:rPr kumimoji="1" lang="zh-CN" altLang="en-US" smtClean="0"/>
              <a:t>2020/12/5</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C6714900-2A72-4A46-901B-E04365903166}" type="slidenum">
              <a:rPr kumimoji="1" lang="zh-CN" altLang="en-US" smtClean="0"/>
              <a:t>‹#›</a:t>
            </a:fld>
            <a:endParaRPr kumimoji="1" lang="zh-CN" altLang="en-US"/>
          </a:p>
        </p:txBody>
      </p:sp>
    </p:spTree>
    <p:extLst>
      <p:ext uri="{BB962C8B-B14F-4D97-AF65-F5344CB8AC3E}">
        <p14:creationId xmlns:p14="http://schemas.microsoft.com/office/powerpoint/2010/main" val="1288865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C1CC240-843C-9442-A31A-046E8E19E8FD}" type="datetimeFigureOut">
              <a:rPr kumimoji="1" lang="zh-CN" altLang="en-US" smtClean="0"/>
              <a:t>2020/12/5</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C6714900-2A72-4A46-901B-E04365903166}" type="slidenum">
              <a:rPr kumimoji="1" lang="zh-CN" altLang="en-US" smtClean="0"/>
              <a:t>‹#›</a:t>
            </a:fld>
            <a:endParaRPr kumimoji="1" lang="zh-CN" altLang="en-US"/>
          </a:p>
        </p:txBody>
      </p:sp>
    </p:spTree>
    <p:extLst>
      <p:ext uri="{BB962C8B-B14F-4D97-AF65-F5344CB8AC3E}">
        <p14:creationId xmlns:p14="http://schemas.microsoft.com/office/powerpoint/2010/main" val="289801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BC1CC240-843C-9442-A31A-046E8E19E8FD}" type="datetimeFigureOut">
              <a:rPr kumimoji="1" lang="zh-CN" altLang="en-US" smtClean="0"/>
              <a:t>2020/12/5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6714900-2A72-4A46-901B-E04365903166}" type="slidenum">
              <a:rPr kumimoji="1" lang="zh-CN" altLang="en-US" smtClean="0"/>
              <a:t>‹#›</a:t>
            </a:fld>
            <a:endParaRPr kumimoji="1" lang="zh-CN" altLang="en-US"/>
          </a:p>
        </p:txBody>
      </p:sp>
    </p:spTree>
    <p:extLst>
      <p:ext uri="{BB962C8B-B14F-4D97-AF65-F5344CB8AC3E}">
        <p14:creationId xmlns:p14="http://schemas.microsoft.com/office/powerpoint/2010/main" val="207336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BC1CC240-843C-9442-A31A-046E8E19E8FD}" type="datetimeFigureOut">
              <a:rPr kumimoji="1" lang="zh-CN" altLang="en-US" smtClean="0"/>
              <a:t>2020/12/5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6714900-2A72-4A46-901B-E04365903166}" type="slidenum">
              <a:rPr kumimoji="1" lang="zh-CN" altLang="en-US" smtClean="0"/>
              <a:t>‹#›</a:t>
            </a:fld>
            <a:endParaRPr kumimoji="1" lang="zh-CN" altLang="en-US"/>
          </a:p>
        </p:txBody>
      </p:sp>
    </p:spTree>
    <p:extLst>
      <p:ext uri="{BB962C8B-B14F-4D97-AF65-F5344CB8AC3E}">
        <p14:creationId xmlns:p14="http://schemas.microsoft.com/office/powerpoint/2010/main" val="14807858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1CC240-843C-9442-A31A-046E8E19E8FD}" type="datetimeFigureOut">
              <a:rPr kumimoji="1" lang="zh-CN" altLang="en-US" smtClean="0"/>
              <a:t>2020/12/5</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714900-2A72-4A46-901B-E04365903166}" type="slidenum">
              <a:rPr kumimoji="1" lang="zh-CN" altLang="en-US" smtClean="0"/>
              <a:t>‹#›</a:t>
            </a:fld>
            <a:endParaRPr kumimoji="1" lang="zh-CN" altLang="en-US"/>
          </a:p>
        </p:txBody>
      </p:sp>
    </p:spTree>
    <p:extLst>
      <p:ext uri="{BB962C8B-B14F-4D97-AF65-F5344CB8AC3E}">
        <p14:creationId xmlns:p14="http://schemas.microsoft.com/office/powerpoint/2010/main" val="243584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rpubs.com/thongtran94/anz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latin typeface="Times" charset="0"/>
                <a:ea typeface="Times" charset="0"/>
                <a:cs typeface="Times" charset="0"/>
              </a:rPr>
              <a:t>Analysis of ANZ Customer Transaction </a:t>
            </a:r>
            <a:r>
              <a:rPr kumimoji="1" lang="en-US" altLang="zh-CN" dirty="0">
                <a:latin typeface="Times" charset="0"/>
                <a:ea typeface="Times" charset="0"/>
                <a:cs typeface="Times" charset="0"/>
              </a:rPr>
              <a:t>D</a:t>
            </a:r>
            <a:r>
              <a:rPr kumimoji="1" lang="en-US" altLang="zh-CN" dirty="0" smtClean="0">
                <a:latin typeface="Times" charset="0"/>
                <a:ea typeface="Times" charset="0"/>
                <a:cs typeface="Times" charset="0"/>
              </a:rPr>
              <a:t>ata</a:t>
            </a:r>
            <a:endParaRPr kumimoji="1" lang="zh-CN" altLang="en-US" dirty="0">
              <a:latin typeface="Times" charset="0"/>
              <a:ea typeface="Times" charset="0"/>
              <a:cs typeface="Times" charset="0"/>
            </a:endParaRPr>
          </a:p>
        </p:txBody>
      </p:sp>
      <p:sp>
        <p:nvSpPr>
          <p:cNvPr id="3" name="副标题 2"/>
          <p:cNvSpPr>
            <a:spLocks noGrp="1"/>
          </p:cNvSpPr>
          <p:nvPr>
            <p:ph type="subTitle" idx="1"/>
          </p:nvPr>
        </p:nvSpPr>
        <p:spPr/>
        <p:txBody>
          <a:bodyPr/>
          <a:lstStyle/>
          <a:p>
            <a:r>
              <a:rPr kumimoji="1" lang="en-US" altLang="zh-CN" dirty="0" err="1" smtClean="0"/>
              <a:t>Yilan</a:t>
            </a:r>
            <a:r>
              <a:rPr kumimoji="1" lang="en-US" altLang="zh-CN" dirty="0" smtClean="0"/>
              <a:t> Chen</a:t>
            </a:r>
            <a:endParaRPr kumimoji="1" lang="zh-CN" altLang="en-US" dirty="0"/>
          </a:p>
        </p:txBody>
      </p:sp>
    </p:spTree>
    <p:extLst>
      <p:ext uri="{BB962C8B-B14F-4D97-AF65-F5344CB8AC3E}">
        <p14:creationId xmlns:p14="http://schemas.microsoft.com/office/powerpoint/2010/main" val="1294405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Times" charset="0"/>
                <a:ea typeface="Times" charset="0"/>
                <a:cs typeface="Times" charset="0"/>
              </a:rPr>
              <a:t>Data for Each </a:t>
            </a:r>
            <a:r>
              <a:rPr kumimoji="1" lang="en-US" altLang="zh-CN" dirty="0">
                <a:latin typeface="Times" charset="0"/>
                <a:ea typeface="Times" charset="0"/>
                <a:cs typeface="Times" charset="0"/>
              </a:rPr>
              <a:t>M</a:t>
            </a:r>
            <a:r>
              <a:rPr kumimoji="1" lang="en-US" altLang="zh-CN" dirty="0" smtClean="0">
                <a:latin typeface="Times" charset="0"/>
                <a:ea typeface="Times" charset="0"/>
                <a:cs typeface="Times" charset="0"/>
              </a:rPr>
              <a:t>onth</a:t>
            </a:r>
            <a:endParaRPr kumimoji="1" lang="zh-CN" altLang="en-US" dirty="0">
              <a:latin typeface="Times" charset="0"/>
              <a:ea typeface="Times" charset="0"/>
              <a:cs typeface="Times" charset="0"/>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390465803"/>
              </p:ext>
            </p:extLst>
          </p:nvPr>
        </p:nvGraphicFramePr>
        <p:xfrm>
          <a:off x="291661" y="1690688"/>
          <a:ext cx="6645167" cy="3806890"/>
        </p:xfrm>
        <a:graphic>
          <a:graphicData uri="http://schemas.openxmlformats.org/drawingml/2006/table">
            <a:tbl>
              <a:tblPr>
                <a:tableStyleId>{5C22544A-7EE6-4342-B048-85BDC9FD1C3A}</a:tableStyleId>
              </a:tblPr>
              <a:tblGrid>
                <a:gridCol w="1368974"/>
                <a:gridCol w="1786758"/>
                <a:gridCol w="1713187"/>
                <a:gridCol w="1776248"/>
              </a:tblGrid>
              <a:tr h="451710">
                <a:tc>
                  <a:txBody>
                    <a:bodyPr/>
                    <a:lstStyle/>
                    <a:p>
                      <a:pPr algn="l" fontAlgn="b"/>
                      <a:endParaRPr lang="zh-CN" altLang="en-US" sz="2400" b="0" i="0" u="none" strike="noStrike">
                        <a:solidFill>
                          <a:srgbClr val="000000"/>
                        </a:solidFill>
                        <a:effectLst/>
                        <a:latin typeface="Times" charset="0"/>
                        <a:ea typeface="Times" charset="0"/>
                        <a:cs typeface="Times" charset="0"/>
                      </a:endParaRPr>
                    </a:p>
                  </a:txBody>
                  <a:tcPr marL="12700" marR="12700" marT="12700" marB="0" anchor="b"/>
                </a:tc>
                <a:tc>
                  <a:txBody>
                    <a:bodyPr/>
                    <a:lstStyle/>
                    <a:p>
                      <a:pPr algn="l" fontAlgn="b"/>
                      <a:r>
                        <a:rPr lang="en-US" sz="2400" u="none" strike="noStrike" dirty="0">
                          <a:effectLst/>
                          <a:latin typeface="Times" charset="0"/>
                          <a:ea typeface="Times" charset="0"/>
                          <a:cs typeface="Times" charset="0"/>
                        </a:rPr>
                        <a:t>Total </a:t>
                      </a:r>
                      <a:r>
                        <a:rPr lang="en-US" sz="2400" u="none" strike="noStrike" dirty="0" smtClean="0">
                          <a:effectLst/>
                          <a:latin typeface="Times" charset="0"/>
                          <a:ea typeface="Times" charset="0"/>
                          <a:cs typeface="Times" charset="0"/>
                        </a:rPr>
                        <a:t>Amount</a:t>
                      </a:r>
                      <a:endParaRPr lang="en-US" sz="2400" b="0" i="0" u="none" strike="noStrike" dirty="0">
                        <a:solidFill>
                          <a:srgbClr val="000000"/>
                        </a:solidFill>
                        <a:effectLst/>
                        <a:latin typeface="Times" charset="0"/>
                        <a:ea typeface="Times" charset="0"/>
                        <a:cs typeface="Times" charset="0"/>
                      </a:endParaRPr>
                    </a:p>
                  </a:txBody>
                  <a:tcPr marL="12700" marR="12700" marT="12700" marB="0" anchor="b"/>
                </a:tc>
                <a:tc>
                  <a:txBody>
                    <a:bodyPr/>
                    <a:lstStyle/>
                    <a:p>
                      <a:pPr algn="l" fontAlgn="b"/>
                      <a:r>
                        <a:rPr lang="en-US" sz="2400" u="none" strike="noStrike" dirty="0">
                          <a:effectLst/>
                          <a:latin typeface="Times" charset="0"/>
                          <a:ea typeface="Times" charset="0"/>
                          <a:cs typeface="Times" charset="0"/>
                        </a:rPr>
                        <a:t>Number </a:t>
                      </a:r>
                      <a:endParaRPr lang="en-US" sz="2400" b="0" i="0" u="none" strike="noStrike" dirty="0">
                        <a:solidFill>
                          <a:srgbClr val="000000"/>
                        </a:solidFill>
                        <a:effectLst/>
                        <a:latin typeface="Times" charset="0"/>
                        <a:ea typeface="Times" charset="0"/>
                        <a:cs typeface="Times" charset="0"/>
                      </a:endParaRPr>
                    </a:p>
                  </a:txBody>
                  <a:tcPr marL="12700" marR="12700" marT="12700" marB="0" anchor="b"/>
                </a:tc>
                <a:tc>
                  <a:txBody>
                    <a:bodyPr/>
                    <a:lstStyle/>
                    <a:p>
                      <a:pPr algn="l" fontAlgn="b"/>
                      <a:r>
                        <a:rPr lang="en-US" sz="2400" u="none" strike="noStrike">
                          <a:effectLst/>
                          <a:latin typeface="Times" charset="0"/>
                          <a:ea typeface="Times" charset="0"/>
                          <a:cs typeface="Times" charset="0"/>
                        </a:rPr>
                        <a:t>Average</a:t>
                      </a:r>
                      <a:endParaRPr lang="en-US" sz="2400" b="0" i="0" u="none" strike="noStrike">
                        <a:solidFill>
                          <a:srgbClr val="000000"/>
                        </a:solidFill>
                        <a:effectLst/>
                        <a:latin typeface="Times" charset="0"/>
                        <a:ea typeface="Times" charset="0"/>
                        <a:cs typeface="Times" charset="0"/>
                      </a:endParaRPr>
                    </a:p>
                  </a:txBody>
                  <a:tcPr marL="12700" marR="12700" marT="12700" marB="0" anchor="b"/>
                </a:tc>
              </a:tr>
              <a:tr h="838795">
                <a:tc>
                  <a:txBody>
                    <a:bodyPr/>
                    <a:lstStyle/>
                    <a:p>
                      <a:pPr algn="l" fontAlgn="b"/>
                      <a:r>
                        <a:rPr lang="en-US" sz="2400" u="none" strike="noStrike" dirty="0">
                          <a:effectLst/>
                          <a:latin typeface="Times" charset="0"/>
                          <a:ea typeface="Times" charset="0"/>
                          <a:cs typeface="Times" charset="0"/>
                        </a:rPr>
                        <a:t>August</a:t>
                      </a:r>
                      <a:endParaRPr lang="en-US" sz="2400" b="0" i="0" u="none" strike="noStrike" dirty="0">
                        <a:solidFill>
                          <a:srgbClr val="000000"/>
                        </a:solidFill>
                        <a:effectLst/>
                        <a:latin typeface="Times" charset="0"/>
                        <a:ea typeface="Times" charset="0"/>
                        <a:cs typeface="Times" charset="0"/>
                      </a:endParaRPr>
                    </a:p>
                  </a:txBody>
                  <a:tcPr marL="12700" marR="12700" marT="12700" marB="0" anchor="b"/>
                </a:tc>
                <a:tc>
                  <a:txBody>
                    <a:bodyPr/>
                    <a:lstStyle/>
                    <a:p>
                      <a:pPr algn="r" fontAlgn="b"/>
                      <a:r>
                        <a:rPr lang="is-IS" sz="2400" u="none" strike="noStrike" dirty="0">
                          <a:effectLst/>
                          <a:latin typeface="Times" charset="0"/>
                          <a:ea typeface="Times" charset="0"/>
                          <a:cs typeface="Times" charset="0"/>
                        </a:rPr>
                        <a:t>729935.52</a:t>
                      </a:r>
                      <a:endParaRPr lang="is-IS" sz="2400" b="0" i="0" u="none" strike="noStrike" dirty="0">
                        <a:solidFill>
                          <a:srgbClr val="000000"/>
                        </a:solidFill>
                        <a:effectLst/>
                        <a:latin typeface="Times" charset="0"/>
                        <a:ea typeface="Times" charset="0"/>
                        <a:cs typeface="Times" charset="0"/>
                      </a:endParaRPr>
                    </a:p>
                  </a:txBody>
                  <a:tcPr marL="12700" marR="12700" marT="12700" marB="0" anchor="b"/>
                </a:tc>
                <a:tc>
                  <a:txBody>
                    <a:bodyPr/>
                    <a:lstStyle/>
                    <a:p>
                      <a:pPr algn="r" fontAlgn="b"/>
                      <a:r>
                        <a:rPr lang="cs-CZ" sz="2400" u="none" strike="noStrike">
                          <a:effectLst/>
                          <a:latin typeface="Times" charset="0"/>
                          <a:ea typeface="Times" charset="0"/>
                          <a:cs typeface="Times" charset="0"/>
                        </a:rPr>
                        <a:t>3943</a:t>
                      </a:r>
                      <a:endParaRPr lang="cs-CZ" sz="2400" b="0" i="0" u="none" strike="noStrike">
                        <a:solidFill>
                          <a:srgbClr val="000000"/>
                        </a:solidFill>
                        <a:effectLst/>
                        <a:latin typeface="Times" charset="0"/>
                        <a:ea typeface="Times" charset="0"/>
                        <a:cs typeface="Times" charset="0"/>
                      </a:endParaRPr>
                    </a:p>
                  </a:txBody>
                  <a:tcPr marL="12700" marR="12700" marT="12700" marB="0" anchor="b"/>
                </a:tc>
                <a:tc>
                  <a:txBody>
                    <a:bodyPr/>
                    <a:lstStyle/>
                    <a:p>
                      <a:pPr algn="r" fontAlgn="b"/>
                      <a:r>
                        <a:rPr lang="cs-CZ" sz="2400" u="none" strike="noStrike">
                          <a:effectLst/>
                          <a:latin typeface="Times" charset="0"/>
                          <a:ea typeface="Times" charset="0"/>
                          <a:cs typeface="Times" charset="0"/>
                        </a:rPr>
                        <a:t>185.1218666</a:t>
                      </a:r>
                      <a:endParaRPr lang="cs-CZ" sz="2400" b="0" i="0" u="none" strike="noStrike">
                        <a:solidFill>
                          <a:srgbClr val="000000"/>
                        </a:solidFill>
                        <a:effectLst/>
                        <a:latin typeface="Times" charset="0"/>
                        <a:ea typeface="Times" charset="0"/>
                        <a:cs typeface="Times" charset="0"/>
                      </a:endParaRPr>
                    </a:p>
                  </a:txBody>
                  <a:tcPr marL="12700" marR="12700" marT="12700" marB="0" anchor="b"/>
                </a:tc>
              </a:tr>
              <a:tr h="838795">
                <a:tc>
                  <a:txBody>
                    <a:bodyPr/>
                    <a:lstStyle/>
                    <a:p>
                      <a:pPr algn="l" fontAlgn="b"/>
                      <a:r>
                        <a:rPr lang="en-US" sz="2400" u="none" strike="noStrike">
                          <a:effectLst/>
                          <a:latin typeface="Times" charset="0"/>
                          <a:ea typeface="Times" charset="0"/>
                          <a:cs typeface="Times" charset="0"/>
                        </a:rPr>
                        <a:t>September</a:t>
                      </a:r>
                      <a:endParaRPr lang="en-US" sz="2400" b="0" i="0" u="none" strike="noStrike">
                        <a:solidFill>
                          <a:srgbClr val="000000"/>
                        </a:solidFill>
                        <a:effectLst/>
                        <a:latin typeface="Times" charset="0"/>
                        <a:ea typeface="Times" charset="0"/>
                        <a:cs typeface="Times" charset="0"/>
                      </a:endParaRPr>
                    </a:p>
                  </a:txBody>
                  <a:tcPr marL="12700" marR="12700" marT="12700" marB="0" anchor="b"/>
                </a:tc>
                <a:tc>
                  <a:txBody>
                    <a:bodyPr/>
                    <a:lstStyle/>
                    <a:p>
                      <a:pPr algn="r" fontAlgn="b"/>
                      <a:r>
                        <a:rPr lang="is-IS" sz="2400" u="none" strike="noStrike">
                          <a:effectLst/>
                          <a:latin typeface="Times" charset="0"/>
                          <a:ea typeface="Times" charset="0"/>
                          <a:cs typeface="Times" charset="0"/>
                        </a:rPr>
                        <a:t>730550.21</a:t>
                      </a:r>
                      <a:endParaRPr lang="is-IS" sz="2400" b="0" i="0" u="none" strike="noStrike">
                        <a:solidFill>
                          <a:srgbClr val="000000"/>
                        </a:solidFill>
                        <a:effectLst/>
                        <a:latin typeface="Times" charset="0"/>
                        <a:ea typeface="Times" charset="0"/>
                        <a:cs typeface="Times" charset="0"/>
                      </a:endParaRPr>
                    </a:p>
                  </a:txBody>
                  <a:tcPr marL="12700" marR="12700" marT="12700" marB="0" anchor="b"/>
                </a:tc>
                <a:tc>
                  <a:txBody>
                    <a:bodyPr/>
                    <a:lstStyle/>
                    <a:p>
                      <a:pPr algn="r" fontAlgn="b"/>
                      <a:r>
                        <a:rPr lang="is-IS" sz="2400" u="none" strike="noStrike">
                          <a:effectLst/>
                          <a:latin typeface="Times" charset="0"/>
                          <a:ea typeface="Times" charset="0"/>
                          <a:cs typeface="Times" charset="0"/>
                        </a:rPr>
                        <a:t>4013</a:t>
                      </a:r>
                      <a:endParaRPr lang="is-IS" sz="2400" b="0" i="0" u="none" strike="noStrike">
                        <a:solidFill>
                          <a:srgbClr val="000000"/>
                        </a:solidFill>
                        <a:effectLst/>
                        <a:latin typeface="Times" charset="0"/>
                        <a:ea typeface="Times" charset="0"/>
                        <a:cs typeface="Times" charset="0"/>
                      </a:endParaRPr>
                    </a:p>
                  </a:txBody>
                  <a:tcPr marL="12700" marR="12700" marT="12700" marB="0" anchor="b"/>
                </a:tc>
                <a:tc>
                  <a:txBody>
                    <a:bodyPr/>
                    <a:lstStyle/>
                    <a:p>
                      <a:pPr algn="r" fontAlgn="b"/>
                      <a:r>
                        <a:rPr lang="is-IS" sz="2400" u="none" strike="noStrike">
                          <a:effectLst/>
                          <a:latin typeface="Times" charset="0"/>
                          <a:ea typeface="Times" charset="0"/>
                          <a:cs typeface="Times" charset="0"/>
                        </a:rPr>
                        <a:t>182.0459033</a:t>
                      </a:r>
                      <a:endParaRPr lang="is-IS" sz="2400" b="0" i="0" u="none" strike="noStrike">
                        <a:solidFill>
                          <a:srgbClr val="000000"/>
                        </a:solidFill>
                        <a:effectLst/>
                        <a:latin typeface="Times" charset="0"/>
                        <a:ea typeface="Times" charset="0"/>
                        <a:cs typeface="Times" charset="0"/>
                      </a:endParaRPr>
                    </a:p>
                  </a:txBody>
                  <a:tcPr marL="12700" marR="12700" marT="12700" marB="0" anchor="b"/>
                </a:tc>
              </a:tr>
              <a:tr h="838795">
                <a:tc>
                  <a:txBody>
                    <a:bodyPr/>
                    <a:lstStyle/>
                    <a:p>
                      <a:pPr algn="l" fontAlgn="b"/>
                      <a:r>
                        <a:rPr lang="en-US" sz="2400" u="none" strike="noStrike">
                          <a:effectLst/>
                          <a:latin typeface="Times" charset="0"/>
                          <a:ea typeface="Times" charset="0"/>
                          <a:cs typeface="Times" charset="0"/>
                        </a:rPr>
                        <a:t>October</a:t>
                      </a:r>
                      <a:endParaRPr lang="en-US" sz="2400" b="0" i="0" u="none" strike="noStrike">
                        <a:solidFill>
                          <a:srgbClr val="000000"/>
                        </a:solidFill>
                        <a:effectLst/>
                        <a:latin typeface="Times" charset="0"/>
                        <a:ea typeface="Times" charset="0"/>
                        <a:cs typeface="Times" charset="0"/>
                      </a:endParaRPr>
                    </a:p>
                  </a:txBody>
                  <a:tcPr marL="12700" marR="12700" marT="12700" marB="0" anchor="b"/>
                </a:tc>
                <a:tc>
                  <a:txBody>
                    <a:bodyPr/>
                    <a:lstStyle/>
                    <a:p>
                      <a:pPr algn="r" fontAlgn="b"/>
                      <a:r>
                        <a:rPr lang="is-IS" sz="2400" u="none" strike="noStrike">
                          <a:effectLst/>
                          <a:latin typeface="Times" charset="0"/>
                          <a:ea typeface="Times" charset="0"/>
                          <a:cs typeface="Times" charset="0"/>
                        </a:rPr>
                        <a:t>802798.47</a:t>
                      </a:r>
                      <a:endParaRPr lang="is-IS" sz="2400" b="0" i="0" u="none" strike="noStrike">
                        <a:solidFill>
                          <a:srgbClr val="000000"/>
                        </a:solidFill>
                        <a:effectLst/>
                        <a:latin typeface="Times" charset="0"/>
                        <a:ea typeface="Times" charset="0"/>
                        <a:cs typeface="Times" charset="0"/>
                      </a:endParaRPr>
                    </a:p>
                  </a:txBody>
                  <a:tcPr marL="12700" marR="12700" marT="12700" marB="0" anchor="b"/>
                </a:tc>
                <a:tc>
                  <a:txBody>
                    <a:bodyPr/>
                    <a:lstStyle/>
                    <a:p>
                      <a:pPr algn="r" fontAlgn="b"/>
                      <a:r>
                        <a:rPr lang="fi-FI" sz="2400" u="none" strike="noStrike">
                          <a:effectLst/>
                          <a:latin typeface="Times" charset="0"/>
                          <a:ea typeface="Times" charset="0"/>
                          <a:cs typeface="Times" charset="0"/>
                        </a:rPr>
                        <a:t>4087</a:t>
                      </a:r>
                      <a:endParaRPr lang="fi-FI" sz="2400" b="0" i="0" u="none" strike="noStrike">
                        <a:solidFill>
                          <a:srgbClr val="000000"/>
                        </a:solidFill>
                        <a:effectLst/>
                        <a:latin typeface="Times" charset="0"/>
                        <a:ea typeface="Times" charset="0"/>
                        <a:cs typeface="Times" charset="0"/>
                      </a:endParaRPr>
                    </a:p>
                  </a:txBody>
                  <a:tcPr marL="12700" marR="12700" marT="12700" marB="0" anchor="b"/>
                </a:tc>
                <a:tc>
                  <a:txBody>
                    <a:bodyPr/>
                    <a:lstStyle/>
                    <a:p>
                      <a:pPr algn="r" fontAlgn="b"/>
                      <a:r>
                        <a:rPr lang="is-IS" sz="2400" u="none" strike="noStrike">
                          <a:effectLst/>
                          <a:latin typeface="Times" charset="0"/>
                          <a:ea typeface="Times" charset="0"/>
                          <a:cs typeface="Times" charset="0"/>
                        </a:rPr>
                        <a:t>196.4273232</a:t>
                      </a:r>
                      <a:endParaRPr lang="is-IS" sz="2400" b="0" i="0" u="none" strike="noStrike">
                        <a:solidFill>
                          <a:srgbClr val="000000"/>
                        </a:solidFill>
                        <a:effectLst/>
                        <a:latin typeface="Times" charset="0"/>
                        <a:ea typeface="Times" charset="0"/>
                        <a:cs typeface="Times" charset="0"/>
                      </a:endParaRPr>
                    </a:p>
                  </a:txBody>
                  <a:tcPr marL="12700" marR="12700" marT="12700" marB="0" anchor="b"/>
                </a:tc>
              </a:tr>
              <a:tr h="838795">
                <a:tc>
                  <a:txBody>
                    <a:bodyPr/>
                    <a:lstStyle/>
                    <a:p>
                      <a:pPr algn="l" fontAlgn="b"/>
                      <a:r>
                        <a:rPr lang="en-US" sz="2400" u="none" strike="noStrike">
                          <a:effectLst/>
                          <a:latin typeface="Times" charset="0"/>
                          <a:ea typeface="Times" charset="0"/>
                          <a:cs typeface="Times" charset="0"/>
                        </a:rPr>
                        <a:t>Total</a:t>
                      </a:r>
                      <a:endParaRPr lang="en-US" sz="2400" b="0" i="0" u="none" strike="noStrike">
                        <a:solidFill>
                          <a:srgbClr val="000000"/>
                        </a:solidFill>
                        <a:effectLst/>
                        <a:latin typeface="Times" charset="0"/>
                        <a:ea typeface="Times" charset="0"/>
                        <a:cs typeface="Times" charset="0"/>
                      </a:endParaRPr>
                    </a:p>
                  </a:txBody>
                  <a:tcPr marL="12700" marR="12700" marT="12700" marB="0" anchor="b"/>
                </a:tc>
                <a:tc>
                  <a:txBody>
                    <a:bodyPr/>
                    <a:lstStyle/>
                    <a:p>
                      <a:pPr algn="r" fontAlgn="b"/>
                      <a:r>
                        <a:rPr lang="is-IS" sz="2400" u="none" strike="noStrike">
                          <a:effectLst/>
                          <a:latin typeface="Times" charset="0"/>
                          <a:ea typeface="Times" charset="0"/>
                          <a:cs typeface="Times" charset="0"/>
                        </a:rPr>
                        <a:t>2263284.2</a:t>
                      </a:r>
                      <a:endParaRPr lang="is-IS" sz="2400" b="0" i="0" u="none" strike="noStrike">
                        <a:solidFill>
                          <a:srgbClr val="000000"/>
                        </a:solidFill>
                        <a:effectLst/>
                        <a:latin typeface="Times" charset="0"/>
                        <a:ea typeface="Times" charset="0"/>
                        <a:cs typeface="Times" charset="0"/>
                      </a:endParaRPr>
                    </a:p>
                  </a:txBody>
                  <a:tcPr marL="12700" marR="12700" marT="12700" marB="0" anchor="b"/>
                </a:tc>
                <a:tc>
                  <a:txBody>
                    <a:bodyPr/>
                    <a:lstStyle/>
                    <a:p>
                      <a:pPr algn="r" fontAlgn="b"/>
                      <a:r>
                        <a:rPr lang="is-IS" sz="2400" u="none" strike="noStrike">
                          <a:effectLst/>
                          <a:latin typeface="Times" charset="0"/>
                          <a:ea typeface="Times" charset="0"/>
                          <a:cs typeface="Times" charset="0"/>
                        </a:rPr>
                        <a:t>12043</a:t>
                      </a:r>
                      <a:endParaRPr lang="is-IS" sz="2400" b="0" i="0" u="none" strike="noStrike">
                        <a:solidFill>
                          <a:srgbClr val="000000"/>
                        </a:solidFill>
                        <a:effectLst/>
                        <a:latin typeface="Times" charset="0"/>
                        <a:ea typeface="Times" charset="0"/>
                        <a:cs typeface="Times" charset="0"/>
                      </a:endParaRPr>
                    </a:p>
                  </a:txBody>
                  <a:tcPr marL="12700" marR="12700" marT="12700" marB="0" anchor="b"/>
                </a:tc>
                <a:tc>
                  <a:txBody>
                    <a:bodyPr/>
                    <a:lstStyle/>
                    <a:p>
                      <a:pPr algn="r" fontAlgn="b"/>
                      <a:r>
                        <a:rPr lang="fi-FI" sz="2400" u="none" strike="noStrike" dirty="0">
                          <a:effectLst/>
                          <a:latin typeface="Times" charset="0"/>
                          <a:ea typeface="Times" charset="0"/>
                          <a:cs typeface="Times" charset="0"/>
                        </a:rPr>
                        <a:t>187.933588</a:t>
                      </a:r>
                      <a:endParaRPr lang="fi-FI" sz="2400" b="0" i="0" u="none" strike="noStrike" dirty="0">
                        <a:solidFill>
                          <a:srgbClr val="000000"/>
                        </a:solidFill>
                        <a:effectLst/>
                        <a:latin typeface="Times" charset="0"/>
                        <a:ea typeface="Times" charset="0"/>
                        <a:cs typeface="Times" charset="0"/>
                      </a:endParaRPr>
                    </a:p>
                  </a:txBody>
                  <a:tcPr marL="12700" marR="12700" marT="12700" marB="0" anchor="b"/>
                </a:tc>
              </a:tr>
            </a:tbl>
          </a:graphicData>
        </a:graphic>
      </p:graphicFrame>
      <p:sp>
        <p:nvSpPr>
          <p:cNvPr id="5" name="文本框 4"/>
          <p:cNvSpPr txBox="1"/>
          <p:nvPr/>
        </p:nvSpPr>
        <p:spPr>
          <a:xfrm>
            <a:off x="7265670" y="1610678"/>
            <a:ext cx="4088130" cy="4770537"/>
          </a:xfrm>
          <a:prstGeom prst="rect">
            <a:avLst/>
          </a:prstGeom>
          <a:noFill/>
        </p:spPr>
        <p:txBody>
          <a:bodyPr wrap="square" rtlCol="0">
            <a:spAutoFit/>
          </a:bodyPr>
          <a:lstStyle/>
          <a:p>
            <a:pPr marL="285750" indent="-285750">
              <a:buFontTx/>
              <a:buChar char="-"/>
            </a:pPr>
            <a:r>
              <a:rPr kumimoji="1" lang="en-US" altLang="zh-CN" sz="2200" dirty="0" smtClean="0">
                <a:latin typeface="Times" charset="0"/>
                <a:ea typeface="Times" charset="0"/>
                <a:cs typeface="Times" charset="0"/>
              </a:rPr>
              <a:t>The total amount of transaction and the total number of transfers in August and September is similar</a:t>
            </a:r>
          </a:p>
          <a:p>
            <a:pPr marL="285750" indent="-285750">
              <a:buFontTx/>
              <a:buChar char="-"/>
            </a:pPr>
            <a:r>
              <a:rPr kumimoji="1" lang="en-US" altLang="zh-CN" sz="2200" dirty="0" smtClean="0">
                <a:latin typeface="Times" charset="0"/>
                <a:ea typeface="Times" charset="0"/>
                <a:cs typeface="Times" charset="0"/>
              </a:rPr>
              <a:t>The total amount of transaction and the total number of transaction increased slightly in October, and the average transfer amount increased by about 7% compared to the previous two months</a:t>
            </a:r>
            <a:endParaRPr kumimoji="1" lang="en-US" altLang="zh-CN" sz="2200" dirty="0">
              <a:latin typeface="Times" charset="0"/>
              <a:ea typeface="Times" charset="0"/>
              <a:cs typeface="Times" charset="0"/>
            </a:endParaRPr>
          </a:p>
          <a:p>
            <a:pPr marL="285750" indent="-285750">
              <a:buFontTx/>
              <a:buChar char="-"/>
            </a:pPr>
            <a:r>
              <a:rPr kumimoji="1" lang="en-US" altLang="zh-CN" sz="2200" dirty="0" smtClean="0">
                <a:latin typeface="Times" charset="0"/>
                <a:ea typeface="Times" charset="0"/>
                <a:cs typeface="Times" charset="0"/>
              </a:rPr>
              <a:t>Average transaction amount is $</a:t>
            </a:r>
            <a:r>
              <a:rPr lang="fi-FI" altLang="zh-CN" sz="2200" u="none" strike="noStrike" dirty="0" smtClean="0">
                <a:effectLst/>
                <a:latin typeface="Times" charset="0"/>
                <a:ea typeface="Times" charset="0"/>
                <a:cs typeface="Times" charset="0"/>
              </a:rPr>
              <a:t>187.933588</a:t>
            </a:r>
            <a:endParaRPr lang="fi-FI" altLang="zh-CN" sz="2200" b="0" i="0" u="none" strike="noStrike" dirty="0" smtClean="0">
              <a:solidFill>
                <a:srgbClr val="000000"/>
              </a:solidFill>
              <a:effectLst/>
              <a:latin typeface="Times" charset="0"/>
              <a:ea typeface="Times" charset="0"/>
              <a:cs typeface="Times" charset="0"/>
            </a:endParaRPr>
          </a:p>
          <a:p>
            <a:pPr marL="285750" indent="-285750">
              <a:buFontTx/>
              <a:buChar char="-"/>
            </a:pPr>
            <a:endParaRPr kumimoji="1" lang="en-US" altLang="zh-CN" dirty="0" smtClean="0"/>
          </a:p>
        </p:txBody>
      </p:sp>
    </p:spTree>
    <p:extLst>
      <p:ext uri="{BB962C8B-B14F-4D97-AF65-F5344CB8AC3E}">
        <p14:creationId xmlns:p14="http://schemas.microsoft.com/office/powerpoint/2010/main" val="498717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65125"/>
            <a:ext cx="12004132" cy="6043036"/>
          </a:xfrm>
        </p:spPr>
      </p:pic>
    </p:spTree>
    <p:extLst>
      <p:ext uri="{BB962C8B-B14F-4D97-AF65-F5344CB8AC3E}">
        <p14:creationId xmlns:p14="http://schemas.microsoft.com/office/powerpoint/2010/main" val="388209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319" y="365125"/>
            <a:ext cx="11783204" cy="5998353"/>
          </a:xfrm>
        </p:spPr>
      </p:pic>
    </p:spTree>
    <p:extLst>
      <p:ext uri="{BB962C8B-B14F-4D97-AF65-F5344CB8AC3E}">
        <p14:creationId xmlns:p14="http://schemas.microsoft.com/office/powerpoint/2010/main" val="293773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6304" y="365125"/>
            <a:ext cx="10887496" cy="5542384"/>
          </a:xfrm>
        </p:spPr>
      </p:pic>
    </p:spTree>
    <p:extLst>
      <p:ext uri="{BB962C8B-B14F-4D97-AF65-F5344CB8AC3E}">
        <p14:creationId xmlns:p14="http://schemas.microsoft.com/office/powerpoint/2010/main" val="1040557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a:xfrm>
            <a:off x="838200" y="1825625"/>
            <a:ext cx="10515600" cy="2174875"/>
          </a:xfrm>
        </p:spPr>
        <p:txBody>
          <a:bodyPr>
            <a:normAutofit/>
          </a:bodyPr>
          <a:lstStyle/>
          <a:p>
            <a:r>
              <a:rPr kumimoji="1" lang="en-US" altLang="zh-CN" sz="2200" dirty="0" smtClean="0">
                <a:latin typeface="Times" charset="0"/>
                <a:ea typeface="Times" charset="0"/>
                <a:cs typeface="Times" charset="0"/>
              </a:rPr>
              <a:t>The total daily transaction amount and average transaction amount on weekdays are significantly higher than those on weekends</a:t>
            </a:r>
          </a:p>
          <a:p>
            <a:r>
              <a:rPr kumimoji="1" lang="en-US" altLang="zh-CN" sz="2200" dirty="0" smtClean="0">
                <a:latin typeface="Times" charset="0"/>
                <a:ea typeface="Times" charset="0"/>
                <a:cs typeface="Times" charset="0"/>
              </a:rPr>
              <a:t>The total daily transaction amount on Monday and Friday is generally higher than the other three working days</a:t>
            </a:r>
          </a:p>
          <a:p>
            <a:r>
              <a:rPr kumimoji="1" lang="en-US" altLang="zh-CN" sz="2200" dirty="0" smtClean="0">
                <a:latin typeface="Times" charset="0"/>
                <a:ea typeface="Times" charset="0"/>
                <a:cs typeface="Times" charset="0"/>
              </a:rPr>
              <a:t>The number of transaction on Friday is the highest overall but the total number of transfers per day on Monday is the lowest overall</a:t>
            </a:r>
          </a:p>
        </p:txBody>
      </p:sp>
      <p:sp>
        <p:nvSpPr>
          <p:cNvPr id="4" name="文本框 3"/>
          <p:cNvSpPr txBox="1"/>
          <p:nvPr/>
        </p:nvSpPr>
        <p:spPr>
          <a:xfrm>
            <a:off x="838200" y="4331970"/>
            <a:ext cx="10058400" cy="178510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zh-CN" sz="2200" dirty="0" smtClean="0">
                <a:latin typeface="Times" charset="0"/>
                <a:ea typeface="Times" charset="0"/>
                <a:cs typeface="Times" charset="0"/>
              </a:rPr>
              <a:t>Finding:</a:t>
            </a:r>
          </a:p>
          <a:p>
            <a:pPr marL="342900" indent="-342900">
              <a:buAutoNum type="arabicPeriod"/>
            </a:pPr>
            <a:r>
              <a:rPr kumimoji="1" lang="en-US" altLang="zh-CN" sz="2200" dirty="0" smtClean="0">
                <a:latin typeface="Times" charset="0"/>
                <a:ea typeface="Times" charset="0"/>
                <a:cs typeface="Times" charset="0"/>
              </a:rPr>
              <a:t>ANZ customers prefer to make transfers on working days, and like to make small number of transactions with large transaction amount on Monday and large number of transactions with small transaction amount on Fridays</a:t>
            </a:r>
          </a:p>
          <a:p>
            <a:pPr marL="342900" indent="-342900">
              <a:buAutoNum type="arabicPeriod"/>
            </a:pPr>
            <a:r>
              <a:rPr kumimoji="1" lang="en-US" altLang="zh-CN" sz="2200" dirty="0" smtClean="0">
                <a:latin typeface="Times" charset="0"/>
                <a:ea typeface="Times" charset="0"/>
                <a:cs typeface="Times" charset="0"/>
              </a:rPr>
              <a:t>ANZ customers are generally reducing transaction amount on weekends</a:t>
            </a:r>
            <a:endParaRPr kumimoji="1" lang="zh-CN" altLang="en-US" sz="2200" dirty="0">
              <a:latin typeface="Times" charset="0"/>
              <a:ea typeface="Times" charset="0"/>
              <a:cs typeface="Times" charset="0"/>
            </a:endParaRPr>
          </a:p>
        </p:txBody>
      </p:sp>
    </p:spTree>
    <p:extLst>
      <p:ext uri="{BB962C8B-B14F-4D97-AF65-F5344CB8AC3E}">
        <p14:creationId xmlns:p14="http://schemas.microsoft.com/office/powerpoint/2010/main" val="289776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Times" charset="0"/>
                <a:ea typeface="Times" charset="0"/>
                <a:cs typeface="Times" charset="0"/>
              </a:rPr>
              <a:t>Gender</a:t>
            </a:r>
            <a:endParaRPr kumimoji="1" lang="zh-CN" altLang="en-US" dirty="0">
              <a:latin typeface="Times" charset="0"/>
              <a:ea typeface="Times" charset="0"/>
              <a:cs typeface="Times" charset="0"/>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1320924422"/>
              </p:ext>
            </p:extLst>
          </p:nvPr>
        </p:nvGraphicFramePr>
        <p:xfrm>
          <a:off x="426720" y="1782129"/>
          <a:ext cx="6899910" cy="2788006"/>
        </p:xfrm>
        <a:graphic>
          <a:graphicData uri="http://schemas.openxmlformats.org/drawingml/2006/table">
            <a:tbl>
              <a:tblPr>
                <a:tableStyleId>{5C22544A-7EE6-4342-B048-85BDC9FD1C3A}</a:tableStyleId>
              </a:tblPr>
              <a:tblGrid>
                <a:gridCol w="1032640"/>
                <a:gridCol w="1818290"/>
                <a:gridCol w="2014439"/>
                <a:gridCol w="2034541"/>
              </a:tblGrid>
              <a:tr h="599142">
                <a:tc>
                  <a:txBody>
                    <a:bodyPr/>
                    <a:lstStyle/>
                    <a:p>
                      <a:pPr algn="l" fontAlgn="b"/>
                      <a:endParaRPr lang="zh-CN" altLang="en-US" sz="2400" b="0" i="0" u="none" strike="noStrike" dirty="0">
                        <a:solidFill>
                          <a:srgbClr val="000000"/>
                        </a:solidFill>
                        <a:effectLst/>
                        <a:latin typeface="Times" charset="0"/>
                        <a:ea typeface="Times" charset="0"/>
                        <a:cs typeface="Times" charset="0"/>
                      </a:endParaRPr>
                    </a:p>
                  </a:txBody>
                  <a:tcPr marL="12700" marR="12700" marT="12700" marB="0" anchor="b"/>
                </a:tc>
                <a:tc>
                  <a:txBody>
                    <a:bodyPr/>
                    <a:lstStyle/>
                    <a:p>
                      <a:pPr algn="l" fontAlgn="b"/>
                      <a:r>
                        <a:rPr lang="en-US" sz="2400" u="none" strike="noStrike" dirty="0">
                          <a:effectLst/>
                          <a:latin typeface="Times" charset="0"/>
                          <a:ea typeface="Times" charset="0"/>
                          <a:cs typeface="Times" charset="0"/>
                        </a:rPr>
                        <a:t>Total </a:t>
                      </a:r>
                      <a:r>
                        <a:rPr lang="en-US" sz="2400" u="none" strike="noStrike" dirty="0" smtClean="0">
                          <a:effectLst/>
                          <a:latin typeface="Times" charset="0"/>
                          <a:ea typeface="Times" charset="0"/>
                          <a:cs typeface="Times" charset="0"/>
                        </a:rPr>
                        <a:t>Amount</a:t>
                      </a:r>
                      <a:endParaRPr lang="en-US" sz="2400" b="0" i="0" u="none" strike="noStrike" dirty="0">
                        <a:solidFill>
                          <a:srgbClr val="000000"/>
                        </a:solidFill>
                        <a:effectLst/>
                        <a:latin typeface="Times" charset="0"/>
                        <a:ea typeface="Times" charset="0"/>
                        <a:cs typeface="Times" charset="0"/>
                      </a:endParaRPr>
                    </a:p>
                  </a:txBody>
                  <a:tcPr marL="12700" marR="12700" marT="12700" marB="0" anchor="b"/>
                </a:tc>
                <a:tc>
                  <a:txBody>
                    <a:bodyPr/>
                    <a:lstStyle/>
                    <a:p>
                      <a:pPr algn="l" fontAlgn="b"/>
                      <a:r>
                        <a:rPr lang="en-US" sz="2400" u="none" strike="noStrike">
                          <a:effectLst/>
                          <a:latin typeface="Times" charset="0"/>
                          <a:ea typeface="Times" charset="0"/>
                          <a:cs typeface="Times" charset="0"/>
                        </a:rPr>
                        <a:t>Number </a:t>
                      </a:r>
                      <a:endParaRPr lang="en-US" sz="2400" b="0" i="0" u="none" strike="noStrike">
                        <a:solidFill>
                          <a:srgbClr val="000000"/>
                        </a:solidFill>
                        <a:effectLst/>
                        <a:latin typeface="Times" charset="0"/>
                        <a:ea typeface="Times" charset="0"/>
                        <a:cs typeface="Times" charset="0"/>
                      </a:endParaRPr>
                    </a:p>
                  </a:txBody>
                  <a:tcPr marL="12700" marR="12700" marT="12700" marB="0" anchor="b"/>
                </a:tc>
                <a:tc>
                  <a:txBody>
                    <a:bodyPr/>
                    <a:lstStyle/>
                    <a:p>
                      <a:pPr algn="l" fontAlgn="b"/>
                      <a:r>
                        <a:rPr lang="en-US" sz="2400" u="none" strike="noStrike">
                          <a:effectLst/>
                          <a:latin typeface="Times" charset="0"/>
                          <a:ea typeface="Times" charset="0"/>
                          <a:cs typeface="Times" charset="0"/>
                        </a:rPr>
                        <a:t>Average</a:t>
                      </a:r>
                      <a:endParaRPr lang="en-US" sz="2400" b="0" i="0" u="none" strike="noStrike">
                        <a:solidFill>
                          <a:srgbClr val="000000"/>
                        </a:solidFill>
                        <a:effectLst/>
                        <a:latin typeface="Times" charset="0"/>
                        <a:ea typeface="Times" charset="0"/>
                        <a:cs typeface="Times" charset="0"/>
                      </a:endParaRPr>
                    </a:p>
                  </a:txBody>
                  <a:tcPr marL="12700" marR="12700" marT="12700" marB="0" anchor="b"/>
                </a:tc>
              </a:tr>
              <a:tr h="1094432">
                <a:tc>
                  <a:txBody>
                    <a:bodyPr/>
                    <a:lstStyle/>
                    <a:p>
                      <a:pPr algn="l" fontAlgn="b"/>
                      <a:r>
                        <a:rPr lang="en-US" sz="2400" u="none" strike="noStrike">
                          <a:effectLst/>
                          <a:latin typeface="Times" charset="0"/>
                          <a:ea typeface="Times" charset="0"/>
                          <a:cs typeface="Times" charset="0"/>
                        </a:rPr>
                        <a:t>Female</a:t>
                      </a:r>
                      <a:endParaRPr lang="en-US" sz="2400" b="0" i="0" u="none" strike="noStrike">
                        <a:solidFill>
                          <a:srgbClr val="000000"/>
                        </a:solidFill>
                        <a:effectLst/>
                        <a:latin typeface="Times" charset="0"/>
                        <a:ea typeface="Times" charset="0"/>
                        <a:cs typeface="Times" charset="0"/>
                      </a:endParaRPr>
                    </a:p>
                  </a:txBody>
                  <a:tcPr marL="12700" marR="12700" marT="12700" marB="0" anchor="b"/>
                </a:tc>
                <a:tc>
                  <a:txBody>
                    <a:bodyPr/>
                    <a:lstStyle/>
                    <a:p>
                      <a:pPr algn="r" fontAlgn="b"/>
                      <a:r>
                        <a:rPr lang="hr-HR" sz="2400" u="none" strike="noStrike" dirty="0">
                          <a:effectLst/>
                          <a:latin typeface="Times" charset="0"/>
                          <a:ea typeface="Times" charset="0"/>
                          <a:cs typeface="Times" charset="0"/>
                        </a:rPr>
                        <a:t>970322.63</a:t>
                      </a:r>
                      <a:endParaRPr lang="hr-HR" sz="2400" b="0" i="0" u="none" strike="noStrike" dirty="0">
                        <a:solidFill>
                          <a:srgbClr val="000000"/>
                        </a:solidFill>
                        <a:effectLst/>
                        <a:latin typeface="Times" charset="0"/>
                        <a:ea typeface="Times" charset="0"/>
                        <a:cs typeface="Times" charset="0"/>
                      </a:endParaRPr>
                    </a:p>
                  </a:txBody>
                  <a:tcPr marL="12700" marR="12700" marT="12700" marB="0" anchor="b"/>
                </a:tc>
                <a:tc>
                  <a:txBody>
                    <a:bodyPr/>
                    <a:lstStyle/>
                    <a:p>
                      <a:pPr algn="r" fontAlgn="b"/>
                      <a:r>
                        <a:rPr lang="ru-RU" sz="2400" u="none" strike="noStrike" dirty="0">
                          <a:effectLst/>
                          <a:latin typeface="Times" charset="0"/>
                          <a:ea typeface="Times" charset="0"/>
                          <a:cs typeface="Times" charset="0"/>
                        </a:rPr>
                        <a:t>5758</a:t>
                      </a:r>
                      <a:endParaRPr lang="ru-RU" sz="2400" b="0" i="0" u="none" strike="noStrike" dirty="0">
                        <a:solidFill>
                          <a:srgbClr val="000000"/>
                        </a:solidFill>
                        <a:effectLst/>
                        <a:latin typeface="Times" charset="0"/>
                        <a:ea typeface="Times" charset="0"/>
                        <a:cs typeface="Times" charset="0"/>
                      </a:endParaRPr>
                    </a:p>
                  </a:txBody>
                  <a:tcPr marL="12700" marR="12700" marT="12700" marB="0" anchor="b"/>
                </a:tc>
                <a:tc>
                  <a:txBody>
                    <a:bodyPr/>
                    <a:lstStyle/>
                    <a:p>
                      <a:pPr algn="r" fontAlgn="b"/>
                      <a:r>
                        <a:rPr lang="is-IS" sz="2400" u="none" strike="noStrike">
                          <a:effectLst/>
                          <a:latin typeface="Times" charset="0"/>
                          <a:ea typeface="Times" charset="0"/>
                          <a:cs typeface="Times" charset="0"/>
                        </a:rPr>
                        <a:t>168.5173029</a:t>
                      </a:r>
                      <a:endParaRPr lang="is-IS" sz="2400" b="0" i="0" u="none" strike="noStrike">
                        <a:solidFill>
                          <a:srgbClr val="000000"/>
                        </a:solidFill>
                        <a:effectLst/>
                        <a:latin typeface="Times" charset="0"/>
                        <a:ea typeface="Times" charset="0"/>
                        <a:cs typeface="Times" charset="0"/>
                      </a:endParaRPr>
                    </a:p>
                  </a:txBody>
                  <a:tcPr marL="12700" marR="12700" marT="12700" marB="0" anchor="b"/>
                </a:tc>
              </a:tr>
              <a:tr h="1094432">
                <a:tc>
                  <a:txBody>
                    <a:bodyPr/>
                    <a:lstStyle/>
                    <a:p>
                      <a:pPr algn="l" fontAlgn="b"/>
                      <a:r>
                        <a:rPr lang="en-US" sz="2400" u="none" strike="noStrike">
                          <a:effectLst/>
                          <a:latin typeface="Times" charset="0"/>
                          <a:ea typeface="Times" charset="0"/>
                          <a:cs typeface="Times" charset="0"/>
                        </a:rPr>
                        <a:t>Male</a:t>
                      </a:r>
                      <a:endParaRPr lang="en-US" sz="2400" b="0" i="0" u="none" strike="noStrike">
                        <a:solidFill>
                          <a:srgbClr val="000000"/>
                        </a:solidFill>
                        <a:effectLst/>
                        <a:latin typeface="Times" charset="0"/>
                        <a:ea typeface="Times" charset="0"/>
                        <a:cs typeface="Times" charset="0"/>
                      </a:endParaRPr>
                    </a:p>
                  </a:txBody>
                  <a:tcPr marL="12700" marR="12700" marT="12700" marB="0" anchor="b"/>
                </a:tc>
                <a:tc>
                  <a:txBody>
                    <a:bodyPr/>
                    <a:lstStyle/>
                    <a:p>
                      <a:pPr algn="r" fontAlgn="b"/>
                      <a:r>
                        <a:rPr lang="nb-NO" sz="2400" u="none" strike="noStrike">
                          <a:effectLst/>
                          <a:latin typeface="Times" charset="0"/>
                          <a:ea typeface="Times" charset="0"/>
                          <a:cs typeface="Times" charset="0"/>
                        </a:rPr>
                        <a:t>1292961.57</a:t>
                      </a:r>
                      <a:endParaRPr lang="nb-NO" sz="2400" b="0" i="0" u="none" strike="noStrike">
                        <a:solidFill>
                          <a:srgbClr val="000000"/>
                        </a:solidFill>
                        <a:effectLst/>
                        <a:latin typeface="Times" charset="0"/>
                        <a:ea typeface="Times" charset="0"/>
                        <a:cs typeface="Times" charset="0"/>
                      </a:endParaRPr>
                    </a:p>
                  </a:txBody>
                  <a:tcPr marL="12700" marR="12700" marT="12700" marB="0" anchor="b"/>
                </a:tc>
                <a:tc>
                  <a:txBody>
                    <a:bodyPr/>
                    <a:lstStyle/>
                    <a:p>
                      <a:pPr algn="r" fontAlgn="b"/>
                      <a:r>
                        <a:rPr lang="is-IS" sz="2400" u="none" strike="noStrike" dirty="0">
                          <a:effectLst/>
                          <a:latin typeface="Times" charset="0"/>
                          <a:ea typeface="Times" charset="0"/>
                          <a:cs typeface="Times" charset="0"/>
                        </a:rPr>
                        <a:t>6285</a:t>
                      </a:r>
                      <a:endParaRPr lang="is-IS" sz="2400" b="0" i="0" u="none" strike="noStrike" dirty="0">
                        <a:solidFill>
                          <a:srgbClr val="000000"/>
                        </a:solidFill>
                        <a:effectLst/>
                        <a:latin typeface="Times" charset="0"/>
                        <a:ea typeface="Times" charset="0"/>
                        <a:cs typeface="Times" charset="0"/>
                      </a:endParaRPr>
                    </a:p>
                  </a:txBody>
                  <a:tcPr marL="12700" marR="12700" marT="12700" marB="0" anchor="b"/>
                </a:tc>
                <a:tc>
                  <a:txBody>
                    <a:bodyPr/>
                    <a:lstStyle/>
                    <a:p>
                      <a:pPr algn="r" fontAlgn="b"/>
                      <a:r>
                        <a:rPr lang="is-IS" sz="2400" u="none" strike="noStrike" dirty="0">
                          <a:effectLst/>
                          <a:latin typeface="Times" charset="0"/>
                          <a:ea typeface="Times" charset="0"/>
                          <a:cs typeface="Times" charset="0"/>
                        </a:rPr>
                        <a:t>205.7218091</a:t>
                      </a:r>
                      <a:endParaRPr lang="is-IS" sz="2400" b="0" i="0" u="none" strike="noStrike" dirty="0">
                        <a:solidFill>
                          <a:srgbClr val="000000"/>
                        </a:solidFill>
                        <a:effectLst/>
                        <a:latin typeface="Times" charset="0"/>
                        <a:ea typeface="Times" charset="0"/>
                        <a:cs typeface="Times" charset="0"/>
                      </a:endParaRPr>
                    </a:p>
                  </a:txBody>
                  <a:tcPr marL="12700" marR="12700" marT="12700" marB="0" anchor="b"/>
                </a:tc>
              </a:tr>
            </a:tbl>
          </a:graphicData>
        </a:graphic>
      </p:graphicFrame>
      <p:sp>
        <p:nvSpPr>
          <p:cNvPr id="5" name="文本框 4"/>
          <p:cNvSpPr txBox="1"/>
          <p:nvPr/>
        </p:nvSpPr>
        <p:spPr>
          <a:xfrm>
            <a:off x="7989570" y="1782129"/>
            <a:ext cx="4011930" cy="3139321"/>
          </a:xfrm>
          <a:prstGeom prst="rect">
            <a:avLst/>
          </a:prstGeom>
          <a:noFill/>
        </p:spPr>
        <p:txBody>
          <a:bodyPr wrap="square" rtlCol="0">
            <a:spAutoFit/>
          </a:bodyPr>
          <a:lstStyle/>
          <a:p>
            <a:r>
              <a:rPr kumimoji="1" lang="en-US" altLang="zh-CN" sz="2200" dirty="0" smtClean="0">
                <a:latin typeface="Times" charset="0"/>
                <a:ea typeface="Times" charset="0"/>
                <a:cs typeface="Times" charset="0"/>
              </a:rPr>
              <a:t>1. The total transaction amount of male is about 33% higher than that of Female.</a:t>
            </a:r>
          </a:p>
          <a:p>
            <a:r>
              <a:rPr kumimoji="1" lang="en-US" altLang="zh-CN" sz="2200" dirty="0" smtClean="0">
                <a:latin typeface="Times" charset="0"/>
                <a:ea typeface="Times" charset="0"/>
                <a:cs typeface="Times" charset="0"/>
              </a:rPr>
              <a:t>2. The number of transaction is about 9% higher than that of Female.</a:t>
            </a:r>
          </a:p>
          <a:p>
            <a:r>
              <a:rPr kumimoji="1" lang="en-US" altLang="zh-CN" sz="2200" dirty="0" smtClean="0">
                <a:latin typeface="Times" charset="0"/>
                <a:ea typeface="Times" charset="0"/>
                <a:cs typeface="Times" charset="0"/>
              </a:rPr>
              <a:t>3. The average transaction amount is about 22% higher than women</a:t>
            </a:r>
          </a:p>
        </p:txBody>
      </p:sp>
      <p:sp>
        <p:nvSpPr>
          <p:cNvPr id="6" name="文本框 5"/>
          <p:cNvSpPr txBox="1"/>
          <p:nvPr/>
        </p:nvSpPr>
        <p:spPr>
          <a:xfrm>
            <a:off x="426720" y="5424370"/>
            <a:ext cx="8340090" cy="769441"/>
          </a:xfrm>
          <a:prstGeom prst="rect">
            <a:avLst/>
          </a:prstGeom>
          <a:noFill/>
        </p:spPr>
        <p:txBody>
          <a:bodyPr wrap="square" rtlCol="0">
            <a:spAutoFit/>
          </a:bodyPr>
          <a:lstStyle/>
          <a:p>
            <a:r>
              <a:rPr kumimoji="1" lang="en-US" altLang="zh-CN" sz="2200" b="1" dirty="0" smtClean="0">
                <a:solidFill>
                  <a:srgbClr val="FF0000"/>
                </a:solidFill>
                <a:latin typeface="Times" charset="0"/>
                <a:ea typeface="Times" charset="0"/>
                <a:cs typeface="Times" charset="0"/>
              </a:rPr>
              <a:t>Males are significantly more active than females in transaction behavior</a:t>
            </a:r>
            <a:endParaRPr kumimoji="1" lang="zh-CN" altLang="en-US" sz="2200" b="1" dirty="0">
              <a:solidFill>
                <a:srgbClr val="FF0000"/>
              </a:solidFill>
              <a:latin typeface="Times" charset="0"/>
              <a:ea typeface="Times" charset="0"/>
              <a:cs typeface="Times" charset="0"/>
            </a:endParaRPr>
          </a:p>
        </p:txBody>
      </p:sp>
    </p:spTree>
    <p:extLst>
      <p:ext uri="{BB962C8B-B14F-4D97-AF65-F5344CB8AC3E}">
        <p14:creationId xmlns:p14="http://schemas.microsoft.com/office/powerpoint/2010/main" val="1692497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Times" charset="0"/>
                <a:ea typeface="Times" charset="0"/>
                <a:cs typeface="Times" charset="0"/>
              </a:rPr>
              <a:t>Age</a:t>
            </a:r>
            <a:endParaRPr kumimoji="1" lang="zh-CN" altLang="en-US" dirty="0">
              <a:latin typeface="Times" charset="0"/>
              <a:ea typeface="Times" charset="0"/>
              <a:cs typeface="Times" charset="0"/>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1981739527"/>
              </p:ext>
            </p:extLst>
          </p:nvPr>
        </p:nvGraphicFramePr>
        <p:xfrm>
          <a:off x="137160" y="1838643"/>
          <a:ext cx="5958840" cy="3826338"/>
        </p:xfrm>
        <a:graphic>
          <a:graphicData uri="http://schemas.openxmlformats.org/drawingml/2006/table">
            <a:tbl>
              <a:tblPr>
                <a:tableStyleId>{5C22544A-7EE6-4342-B048-85BDC9FD1C3A}</a:tableStyleId>
              </a:tblPr>
              <a:tblGrid>
                <a:gridCol w="1169670"/>
                <a:gridCol w="1668780"/>
                <a:gridCol w="1394460"/>
                <a:gridCol w="1725930"/>
              </a:tblGrid>
              <a:tr h="359016">
                <a:tc>
                  <a:txBody>
                    <a:bodyPr/>
                    <a:lstStyle/>
                    <a:p>
                      <a:pPr algn="l" fontAlgn="b"/>
                      <a:endParaRPr lang="zh-CN" altLang="en-US" sz="2400" b="0" i="0" u="none" strike="noStrike" dirty="0">
                        <a:solidFill>
                          <a:srgbClr val="000000"/>
                        </a:solidFill>
                        <a:effectLst/>
                        <a:latin typeface="Times" charset="0"/>
                        <a:ea typeface="Times" charset="0"/>
                        <a:cs typeface="Times" charset="0"/>
                      </a:endParaRPr>
                    </a:p>
                  </a:txBody>
                  <a:tcPr marL="12700" marR="12700" marT="12700" marB="0" anchor="b"/>
                </a:tc>
                <a:tc>
                  <a:txBody>
                    <a:bodyPr/>
                    <a:lstStyle/>
                    <a:p>
                      <a:pPr algn="l" fontAlgn="b"/>
                      <a:r>
                        <a:rPr lang="en-US" sz="2400" u="none" strike="noStrike">
                          <a:effectLst/>
                          <a:latin typeface="Times" charset="0"/>
                          <a:ea typeface="Times" charset="0"/>
                          <a:cs typeface="Times" charset="0"/>
                        </a:rPr>
                        <a:t>Total amount</a:t>
                      </a:r>
                      <a:endParaRPr lang="en-US" sz="2400" b="0" i="0" u="none" strike="noStrike">
                        <a:solidFill>
                          <a:srgbClr val="000000"/>
                        </a:solidFill>
                        <a:effectLst/>
                        <a:latin typeface="Times" charset="0"/>
                        <a:ea typeface="Times" charset="0"/>
                        <a:cs typeface="Times" charset="0"/>
                      </a:endParaRPr>
                    </a:p>
                  </a:txBody>
                  <a:tcPr marL="12700" marR="12700" marT="12700" marB="0" anchor="b"/>
                </a:tc>
                <a:tc>
                  <a:txBody>
                    <a:bodyPr/>
                    <a:lstStyle/>
                    <a:p>
                      <a:pPr algn="l" fontAlgn="b"/>
                      <a:r>
                        <a:rPr lang="en-US" sz="2400" u="none" strike="noStrike">
                          <a:effectLst/>
                          <a:latin typeface="Times" charset="0"/>
                          <a:ea typeface="Times" charset="0"/>
                          <a:cs typeface="Times" charset="0"/>
                        </a:rPr>
                        <a:t>Number </a:t>
                      </a:r>
                      <a:endParaRPr lang="en-US" sz="2400" b="0" i="0" u="none" strike="noStrike">
                        <a:solidFill>
                          <a:srgbClr val="000000"/>
                        </a:solidFill>
                        <a:effectLst/>
                        <a:latin typeface="Times" charset="0"/>
                        <a:ea typeface="Times" charset="0"/>
                        <a:cs typeface="Times" charset="0"/>
                      </a:endParaRPr>
                    </a:p>
                  </a:txBody>
                  <a:tcPr marL="12700" marR="12700" marT="12700" marB="0" anchor="b"/>
                </a:tc>
                <a:tc>
                  <a:txBody>
                    <a:bodyPr/>
                    <a:lstStyle/>
                    <a:p>
                      <a:pPr algn="l" fontAlgn="b"/>
                      <a:r>
                        <a:rPr lang="en-US" sz="2400" u="none" strike="noStrike">
                          <a:effectLst/>
                          <a:latin typeface="Times" charset="0"/>
                          <a:ea typeface="Times" charset="0"/>
                          <a:cs typeface="Times" charset="0"/>
                        </a:rPr>
                        <a:t>Average</a:t>
                      </a:r>
                      <a:endParaRPr lang="en-US" sz="2400" b="0" i="0" u="none" strike="noStrike">
                        <a:solidFill>
                          <a:srgbClr val="000000"/>
                        </a:solidFill>
                        <a:effectLst/>
                        <a:latin typeface="Times" charset="0"/>
                        <a:ea typeface="Times" charset="0"/>
                        <a:cs typeface="Times" charset="0"/>
                      </a:endParaRPr>
                    </a:p>
                  </a:txBody>
                  <a:tcPr marL="12700" marR="12700" marT="12700" marB="0" anchor="b"/>
                </a:tc>
              </a:tr>
              <a:tr h="492554">
                <a:tc>
                  <a:txBody>
                    <a:bodyPr/>
                    <a:lstStyle/>
                    <a:p>
                      <a:pPr algn="l" fontAlgn="b"/>
                      <a:r>
                        <a:rPr lang="mr-IN" sz="2400" u="none" strike="noStrike" dirty="0">
                          <a:effectLst/>
                          <a:latin typeface="Times" charset="0"/>
                          <a:ea typeface="Times" charset="0"/>
                          <a:cs typeface="Times" charset="0"/>
                        </a:rPr>
                        <a:t>&lt;20</a:t>
                      </a:r>
                      <a:endParaRPr lang="mr-IN" sz="2400" b="0" i="0" u="none" strike="noStrike" dirty="0">
                        <a:solidFill>
                          <a:srgbClr val="000000"/>
                        </a:solidFill>
                        <a:effectLst/>
                        <a:latin typeface="Times" charset="0"/>
                        <a:ea typeface="Times" charset="0"/>
                        <a:cs typeface="Times" charset="0"/>
                      </a:endParaRPr>
                    </a:p>
                  </a:txBody>
                  <a:tcPr marL="12700" marR="12700" marT="12700" marB="0" anchor="b"/>
                </a:tc>
                <a:tc>
                  <a:txBody>
                    <a:bodyPr/>
                    <a:lstStyle/>
                    <a:p>
                      <a:pPr algn="r" fontAlgn="b"/>
                      <a:r>
                        <a:rPr lang="is-IS" sz="2400" u="none" strike="noStrike" dirty="0">
                          <a:effectLst/>
                          <a:latin typeface="Times" charset="0"/>
                          <a:ea typeface="Times" charset="0"/>
                          <a:cs typeface="Times" charset="0"/>
                        </a:rPr>
                        <a:t>29267.64</a:t>
                      </a:r>
                      <a:endParaRPr lang="is-IS" sz="2400" b="0" i="0" u="none" strike="noStrike" dirty="0">
                        <a:solidFill>
                          <a:srgbClr val="000000"/>
                        </a:solidFill>
                        <a:effectLst/>
                        <a:latin typeface="Times" charset="0"/>
                        <a:ea typeface="Times" charset="0"/>
                        <a:cs typeface="Times" charset="0"/>
                      </a:endParaRPr>
                    </a:p>
                  </a:txBody>
                  <a:tcPr marL="12700" marR="12700" marT="12700" marB="0" anchor="b"/>
                </a:tc>
                <a:tc>
                  <a:txBody>
                    <a:bodyPr/>
                    <a:lstStyle/>
                    <a:p>
                      <a:pPr algn="r" fontAlgn="b"/>
                      <a:r>
                        <a:rPr lang="en-US" altLang="zh-CN" sz="2400" u="none" strike="noStrike">
                          <a:effectLst/>
                          <a:latin typeface="Times" charset="0"/>
                          <a:ea typeface="Times" charset="0"/>
                          <a:cs typeface="Times" charset="0"/>
                        </a:rPr>
                        <a:t>190</a:t>
                      </a:r>
                      <a:endParaRPr lang="en-US" altLang="zh-CN" sz="2400" b="0" i="0" u="none" strike="noStrike">
                        <a:solidFill>
                          <a:srgbClr val="000000"/>
                        </a:solidFill>
                        <a:effectLst/>
                        <a:latin typeface="Times" charset="0"/>
                        <a:ea typeface="Times" charset="0"/>
                        <a:cs typeface="Times" charset="0"/>
                      </a:endParaRPr>
                    </a:p>
                  </a:txBody>
                  <a:tcPr marL="12700" marR="12700" marT="12700" marB="0" anchor="b"/>
                </a:tc>
                <a:tc>
                  <a:txBody>
                    <a:bodyPr/>
                    <a:lstStyle/>
                    <a:p>
                      <a:pPr algn="r" fontAlgn="b"/>
                      <a:r>
                        <a:rPr lang="is-IS" sz="2400" u="none" strike="noStrike">
                          <a:effectLst/>
                          <a:latin typeface="Times" charset="0"/>
                          <a:ea typeface="Times" charset="0"/>
                          <a:cs typeface="Times" charset="0"/>
                        </a:rPr>
                        <a:t>154.0402105</a:t>
                      </a:r>
                      <a:endParaRPr lang="is-IS" sz="2400" b="0" i="0" u="none" strike="noStrike">
                        <a:solidFill>
                          <a:srgbClr val="000000"/>
                        </a:solidFill>
                        <a:effectLst/>
                        <a:latin typeface="Times" charset="0"/>
                        <a:ea typeface="Times" charset="0"/>
                        <a:cs typeface="Times" charset="0"/>
                      </a:endParaRPr>
                    </a:p>
                  </a:txBody>
                  <a:tcPr marL="12700" marR="12700" marT="12700" marB="0" anchor="b"/>
                </a:tc>
              </a:tr>
              <a:tr h="492554">
                <a:tc>
                  <a:txBody>
                    <a:bodyPr/>
                    <a:lstStyle/>
                    <a:p>
                      <a:pPr algn="l" fontAlgn="b"/>
                      <a:r>
                        <a:rPr lang="is-IS" sz="2400" u="none" strike="noStrike" dirty="0">
                          <a:effectLst/>
                          <a:latin typeface="Times" charset="0"/>
                          <a:ea typeface="Times" charset="0"/>
                          <a:cs typeface="Times" charset="0"/>
                        </a:rPr>
                        <a:t>(20,30)</a:t>
                      </a:r>
                      <a:endParaRPr lang="is-IS" sz="2400" b="0" i="0" u="none" strike="noStrike" dirty="0">
                        <a:solidFill>
                          <a:srgbClr val="000000"/>
                        </a:solidFill>
                        <a:effectLst/>
                        <a:latin typeface="Times" charset="0"/>
                        <a:ea typeface="Times" charset="0"/>
                        <a:cs typeface="Times" charset="0"/>
                      </a:endParaRPr>
                    </a:p>
                  </a:txBody>
                  <a:tcPr marL="12700" marR="12700" marT="12700" marB="0" anchor="b"/>
                </a:tc>
                <a:tc>
                  <a:txBody>
                    <a:bodyPr/>
                    <a:lstStyle/>
                    <a:p>
                      <a:pPr algn="r" fontAlgn="b"/>
                      <a:r>
                        <a:rPr lang="hr-HR" sz="2400" u="none" strike="noStrike" dirty="0">
                          <a:effectLst/>
                          <a:latin typeface="Times" charset="0"/>
                          <a:ea typeface="Times" charset="0"/>
                          <a:cs typeface="Times" charset="0"/>
                        </a:rPr>
                        <a:t>865359.65</a:t>
                      </a:r>
                      <a:endParaRPr lang="hr-HR" sz="2400" b="0" i="0" u="none" strike="noStrike" dirty="0">
                        <a:solidFill>
                          <a:srgbClr val="000000"/>
                        </a:solidFill>
                        <a:effectLst/>
                        <a:latin typeface="Times" charset="0"/>
                        <a:ea typeface="Times" charset="0"/>
                        <a:cs typeface="Times" charset="0"/>
                      </a:endParaRPr>
                    </a:p>
                  </a:txBody>
                  <a:tcPr marL="12700" marR="12700" marT="12700" marB="0" anchor="b"/>
                </a:tc>
                <a:tc>
                  <a:txBody>
                    <a:bodyPr/>
                    <a:lstStyle/>
                    <a:p>
                      <a:pPr algn="r" fontAlgn="b"/>
                      <a:r>
                        <a:rPr lang="is-IS" sz="2400" u="none" strike="noStrike" dirty="0">
                          <a:effectLst/>
                          <a:latin typeface="Times" charset="0"/>
                          <a:ea typeface="Times" charset="0"/>
                          <a:cs typeface="Times" charset="0"/>
                        </a:rPr>
                        <a:t>5337</a:t>
                      </a:r>
                      <a:endParaRPr lang="is-IS" sz="2400" b="0" i="0" u="none" strike="noStrike" dirty="0">
                        <a:solidFill>
                          <a:srgbClr val="000000"/>
                        </a:solidFill>
                        <a:effectLst/>
                        <a:latin typeface="Times" charset="0"/>
                        <a:ea typeface="Times" charset="0"/>
                        <a:cs typeface="Times" charset="0"/>
                      </a:endParaRPr>
                    </a:p>
                  </a:txBody>
                  <a:tcPr marL="12700" marR="12700" marT="12700" marB="0" anchor="b"/>
                </a:tc>
                <a:tc>
                  <a:txBody>
                    <a:bodyPr/>
                    <a:lstStyle/>
                    <a:p>
                      <a:pPr algn="r" fontAlgn="b"/>
                      <a:r>
                        <a:rPr lang="is-IS" sz="2400" u="none" strike="noStrike" dirty="0">
                          <a:effectLst/>
                          <a:latin typeface="Times" charset="0"/>
                          <a:ea typeface="Times" charset="0"/>
                          <a:cs typeface="Times" charset="0"/>
                        </a:rPr>
                        <a:t>162.1434607</a:t>
                      </a:r>
                      <a:endParaRPr lang="is-IS" sz="2400" b="0" i="0" u="none" strike="noStrike" dirty="0">
                        <a:solidFill>
                          <a:srgbClr val="000000"/>
                        </a:solidFill>
                        <a:effectLst/>
                        <a:latin typeface="Times" charset="0"/>
                        <a:ea typeface="Times" charset="0"/>
                        <a:cs typeface="Times" charset="0"/>
                      </a:endParaRPr>
                    </a:p>
                  </a:txBody>
                  <a:tcPr marL="12700" marR="12700" marT="12700" marB="0" anchor="b"/>
                </a:tc>
              </a:tr>
              <a:tr h="492554">
                <a:tc>
                  <a:txBody>
                    <a:bodyPr/>
                    <a:lstStyle/>
                    <a:p>
                      <a:pPr algn="l" fontAlgn="b"/>
                      <a:r>
                        <a:rPr lang="mr-IN" sz="2400" u="none" strike="noStrike">
                          <a:effectLst/>
                          <a:latin typeface="Times" charset="0"/>
                          <a:ea typeface="Times" charset="0"/>
                          <a:cs typeface="Times" charset="0"/>
                        </a:rPr>
                        <a:t>(30,40)</a:t>
                      </a:r>
                      <a:endParaRPr lang="mr-IN" sz="2400" b="0" i="0" u="none" strike="noStrike">
                        <a:solidFill>
                          <a:srgbClr val="000000"/>
                        </a:solidFill>
                        <a:effectLst/>
                        <a:latin typeface="Times" charset="0"/>
                        <a:ea typeface="Times" charset="0"/>
                        <a:cs typeface="Times" charset="0"/>
                      </a:endParaRPr>
                    </a:p>
                  </a:txBody>
                  <a:tcPr marL="12700" marR="12700" marT="12700" marB="0" anchor="b"/>
                </a:tc>
                <a:tc>
                  <a:txBody>
                    <a:bodyPr/>
                    <a:lstStyle/>
                    <a:p>
                      <a:pPr algn="r" fontAlgn="b"/>
                      <a:r>
                        <a:rPr lang="is-IS" sz="2400" u="none" strike="noStrike">
                          <a:effectLst/>
                          <a:latin typeface="Times" charset="0"/>
                          <a:ea typeface="Times" charset="0"/>
                          <a:cs typeface="Times" charset="0"/>
                        </a:rPr>
                        <a:t>627155.66</a:t>
                      </a:r>
                      <a:endParaRPr lang="is-IS" sz="2400" b="0" i="0" u="none" strike="noStrike">
                        <a:solidFill>
                          <a:srgbClr val="000000"/>
                        </a:solidFill>
                        <a:effectLst/>
                        <a:latin typeface="Times" charset="0"/>
                        <a:ea typeface="Times" charset="0"/>
                        <a:cs typeface="Times" charset="0"/>
                      </a:endParaRPr>
                    </a:p>
                  </a:txBody>
                  <a:tcPr marL="12700" marR="12700" marT="12700" marB="0" anchor="b"/>
                </a:tc>
                <a:tc>
                  <a:txBody>
                    <a:bodyPr/>
                    <a:lstStyle/>
                    <a:p>
                      <a:pPr algn="r" fontAlgn="b"/>
                      <a:r>
                        <a:rPr lang="is-IS" sz="2400" u="none" strike="noStrike" dirty="0">
                          <a:effectLst/>
                          <a:latin typeface="Times" charset="0"/>
                          <a:ea typeface="Times" charset="0"/>
                          <a:cs typeface="Times" charset="0"/>
                        </a:rPr>
                        <a:t>3200</a:t>
                      </a:r>
                      <a:endParaRPr lang="is-IS" sz="2400" b="0" i="0" u="none" strike="noStrike" dirty="0">
                        <a:solidFill>
                          <a:srgbClr val="000000"/>
                        </a:solidFill>
                        <a:effectLst/>
                        <a:latin typeface="Times" charset="0"/>
                        <a:ea typeface="Times" charset="0"/>
                        <a:cs typeface="Times" charset="0"/>
                      </a:endParaRPr>
                    </a:p>
                  </a:txBody>
                  <a:tcPr marL="12700" marR="12700" marT="12700" marB="0" anchor="b"/>
                </a:tc>
                <a:tc>
                  <a:txBody>
                    <a:bodyPr/>
                    <a:lstStyle/>
                    <a:p>
                      <a:pPr algn="r" fontAlgn="b"/>
                      <a:r>
                        <a:rPr lang="is-IS" sz="2400" u="none" strike="noStrike">
                          <a:effectLst/>
                          <a:latin typeface="Times" charset="0"/>
                          <a:ea typeface="Times" charset="0"/>
                          <a:cs typeface="Times" charset="0"/>
                        </a:rPr>
                        <a:t>195.9861438</a:t>
                      </a:r>
                      <a:endParaRPr lang="is-IS" sz="2400" b="0" i="0" u="none" strike="noStrike">
                        <a:solidFill>
                          <a:srgbClr val="000000"/>
                        </a:solidFill>
                        <a:effectLst/>
                        <a:latin typeface="Times" charset="0"/>
                        <a:ea typeface="Times" charset="0"/>
                        <a:cs typeface="Times" charset="0"/>
                      </a:endParaRPr>
                    </a:p>
                  </a:txBody>
                  <a:tcPr marL="12700" marR="12700" marT="12700" marB="0" anchor="b"/>
                </a:tc>
              </a:tr>
              <a:tr h="492554">
                <a:tc>
                  <a:txBody>
                    <a:bodyPr/>
                    <a:lstStyle/>
                    <a:p>
                      <a:pPr algn="l" fontAlgn="b"/>
                      <a:r>
                        <a:rPr lang="mr-IN" sz="2400" u="none" strike="noStrike">
                          <a:effectLst/>
                          <a:latin typeface="Times" charset="0"/>
                          <a:ea typeface="Times" charset="0"/>
                          <a:cs typeface="Times" charset="0"/>
                        </a:rPr>
                        <a:t>(40,50)</a:t>
                      </a:r>
                      <a:endParaRPr lang="mr-IN" sz="2400" b="0" i="0" u="none" strike="noStrike">
                        <a:solidFill>
                          <a:srgbClr val="000000"/>
                        </a:solidFill>
                        <a:effectLst/>
                        <a:latin typeface="Times" charset="0"/>
                        <a:ea typeface="Times" charset="0"/>
                        <a:cs typeface="Times" charset="0"/>
                      </a:endParaRPr>
                    </a:p>
                  </a:txBody>
                  <a:tcPr marL="12700" marR="12700" marT="12700" marB="0" anchor="b"/>
                </a:tc>
                <a:tc>
                  <a:txBody>
                    <a:bodyPr/>
                    <a:lstStyle/>
                    <a:p>
                      <a:pPr algn="r" fontAlgn="b"/>
                      <a:r>
                        <a:rPr lang="fi-FI" sz="2400" u="none" strike="noStrike">
                          <a:effectLst/>
                          <a:latin typeface="Times" charset="0"/>
                          <a:ea typeface="Times" charset="0"/>
                          <a:cs typeface="Times" charset="0"/>
                        </a:rPr>
                        <a:t>443423.79</a:t>
                      </a:r>
                      <a:endParaRPr lang="fi-FI" sz="2400" b="0" i="0" u="none" strike="noStrike">
                        <a:solidFill>
                          <a:srgbClr val="000000"/>
                        </a:solidFill>
                        <a:effectLst/>
                        <a:latin typeface="Times" charset="0"/>
                        <a:ea typeface="Times" charset="0"/>
                        <a:cs typeface="Times" charset="0"/>
                      </a:endParaRPr>
                    </a:p>
                  </a:txBody>
                  <a:tcPr marL="12700" marR="12700" marT="12700" marB="0" anchor="b"/>
                </a:tc>
                <a:tc>
                  <a:txBody>
                    <a:bodyPr/>
                    <a:lstStyle/>
                    <a:p>
                      <a:pPr algn="r" fontAlgn="b"/>
                      <a:r>
                        <a:rPr lang="is-IS" sz="2400" u="none" strike="noStrike" dirty="0">
                          <a:effectLst/>
                          <a:latin typeface="Times" charset="0"/>
                          <a:ea typeface="Times" charset="0"/>
                          <a:cs typeface="Times" charset="0"/>
                        </a:rPr>
                        <a:t>1953</a:t>
                      </a:r>
                      <a:endParaRPr lang="is-IS" sz="2400" b="0" i="0" u="none" strike="noStrike" dirty="0">
                        <a:solidFill>
                          <a:srgbClr val="000000"/>
                        </a:solidFill>
                        <a:effectLst/>
                        <a:latin typeface="Times" charset="0"/>
                        <a:ea typeface="Times" charset="0"/>
                        <a:cs typeface="Times" charset="0"/>
                      </a:endParaRPr>
                    </a:p>
                  </a:txBody>
                  <a:tcPr marL="12700" marR="12700" marT="12700" marB="0" anchor="b"/>
                </a:tc>
                <a:tc>
                  <a:txBody>
                    <a:bodyPr/>
                    <a:lstStyle/>
                    <a:p>
                      <a:pPr algn="r" fontAlgn="b"/>
                      <a:r>
                        <a:rPr lang="is-IS" sz="2400" u="none" strike="noStrike">
                          <a:effectLst/>
                          <a:latin typeface="Times" charset="0"/>
                          <a:ea typeface="Times" charset="0"/>
                          <a:cs typeface="Times" charset="0"/>
                        </a:rPr>
                        <a:t>227.0475115</a:t>
                      </a:r>
                      <a:endParaRPr lang="is-IS" sz="2400" b="0" i="0" u="none" strike="noStrike">
                        <a:solidFill>
                          <a:srgbClr val="000000"/>
                        </a:solidFill>
                        <a:effectLst/>
                        <a:latin typeface="Times" charset="0"/>
                        <a:ea typeface="Times" charset="0"/>
                        <a:cs typeface="Times" charset="0"/>
                      </a:endParaRPr>
                    </a:p>
                  </a:txBody>
                  <a:tcPr marL="12700" marR="12700" marT="12700" marB="0" anchor="b"/>
                </a:tc>
              </a:tr>
              <a:tr h="492554">
                <a:tc>
                  <a:txBody>
                    <a:bodyPr/>
                    <a:lstStyle/>
                    <a:p>
                      <a:pPr algn="l" fontAlgn="b"/>
                      <a:r>
                        <a:rPr lang="mr-IN" sz="2400" u="none" strike="noStrike">
                          <a:effectLst/>
                          <a:latin typeface="Times" charset="0"/>
                          <a:ea typeface="Times" charset="0"/>
                          <a:cs typeface="Times" charset="0"/>
                        </a:rPr>
                        <a:t>(50,60)</a:t>
                      </a:r>
                      <a:endParaRPr lang="mr-IN" sz="2400" b="0" i="0" u="none" strike="noStrike">
                        <a:solidFill>
                          <a:srgbClr val="000000"/>
                        </a:solidFill>
                        <a:effectLst/>
                        <a:latin typeface="Times" charset="0"/>
                        <a:ea typeface="Times" charset="0"/>
                        <a:cs typeface="Times" charset="0"/>
                      </a:endParaRPr>
                    </a:p>
                  </a:txBody>
                  <a:tcPr marL="12700" marR="12700" marT="12700" marB="0" anchor="b"/>
                </a:tc>
                <a:tc>
                  <a:txBody>
                    <a:bodyPr/>
                    <a:lstStyle/>
                    <a:p>
                      <a:pPr algn="r" fontAlgn="b"/>
                      <a:r>
                        <a:rPr lang="hr-HR" sz="2400" u="none" strike="noStrike">
                          <a:effectLst/>
                          <a:latin typeface="Times" charset="0"/>
                          <a:ea typeface="Times" charset="0"/>
                          <a:cs typeface="Times" charset="0"/>
                        </a:rPr>
                        <a:t>62034.85</a:t>
                      </a:r>
                      <a:endParaRPr lang="hr-HR" sz="2400" b="0" i="0" u="none" strike="noStrike">
                        <a:solidFill>
                          <a:srgbClr val="000000"/>
                        </a:solidFill>
                        <a:effectLst/>
                        <a:latin typeface="Times" charset="0"/>
                        <a:ea typeface="Times" charset="0"/>
                        <a:cs typeface="Times" charset="0"/>
                      </a:endParaRPr>
                    </a:p>
                  </a:txBody>
                  <a:tcPr marL="12700" marR="12700" marT="12700" marB="0" anchor="b"/>
                </a:tc>
                <a:tc>
                  <a:txBody>
                    <a:bodyPr/>
                    <a:lstStyle/>
                    <a:p>
                      <a:pPr algn="r" fontAlgn="b"/>
                      <a:r>
                        <a:rPr lang="cs-CZ" sz="2400" u="none" strike="noStrike" dirty="0">
                          <a:effectLst/>
                          <a:latin typeface="Times" charset="0"/>
                          <a:ea typeface="Times" charset="0"/>
                          <a:cs typeface="Times" charset="0"/>
                        </a:rPr>
                        <a:t>194</a:t>
                      </a:r>
                      <a:endParaRPr lang="cs-CZ" sz="2400" b="0" i="0" u="none" strike="noStrike" dirty="0">
                        <a:solidFill>
                          <a:srgbClr val="000000"/>
                        </a:solidFill>
                        <a:effectLst/>
                        <a:latin typeface="Times" charset="0"/>
                        <a:ea typeface="Times" charset="0"/>
                        <a:cs typeface="Times" charset="0"/>
                      </a:endParaRPr>
                    </a:p>
                  </a:txBody>
                  <a:tcPr marL="12700" marR="12700" marT="12700" marB="0" anchor="b"/>
                </a:tc>
                <a:tc>
                  <a:txBody>
                    <a:bodyPr/>
                    <a:lstStyle/>
                    <a:p>
                      <a:pPr algn="r" fontAlgn="b"/>
                      <a:r>
                        <a:rPr lang="is-IS" sz="2400" u="none" strike="noStrike" dirty="0">
                          <a:effectLst/>
                          <a:latin typeface="Times" charset="0"/>
                          <a:ea typeface="Times" charset="0"/>
                          <a:cs typeface="Times" charset="0"/>
                        </a:rPr>
                        <a:t>319.767268</a:t>
                      </a:r>
                      <a:endParaRPr lang="is-IS" sz="2400" b="0" i="0" u="none" strike="noStrike" dirty="0">
                        <a:solidFill>
                          <a:srgbClr val="000000"/>
                        </a:solidFill>
                        <a:effectLst/>
                        <a:latin typeface="Times" charset="0"/>
                        <a:ea typeface="Times" charset="0"/>
                        <a:cs typeface="Times" charset="0"/>
                      </a:endParaRPr>
                    </a:p>
                  </a:txBody>
                  <a:tcPr marL="12700" marR="12700" marT="12700" marB="0" anchor="b"/>
                </a:tc>
              </a:tr>
              <a:tr h="492554">
                <a:tc>
                  <a:txBody>
                    <a:bodyPr/>
                    <a:lstStyle/>
                    <a:p>
                      <a:pPr algn="l" fontAlgn="b"/>
                      <a:r>
                        <a:rPr lang="mr-IN" sz="2400" u="none" strike="noStrike">
                          <a:effectLst/>
                          <a:latin typeface="Times" charset="0"/>
                          <a:ea typeface="Times" charset="0"/>
                          <a:cs typeface="Times" charset="0"/>
                        </a:rPr>
                        <a:t>(60,70)</a:t>
                      </a:r>
                      <a:endParaRPr lang="mr-IN" sz="2400" b="0" i="0" u="none" strike="noStrike">
                        <a:solidFill>
                          <a:srgbClr val="000000"/>
                        </a:solidFill>
                        <a:effectLst/>
                        <a:latin typeface="Times" charset="0"/>
                        <a:ea typeface="Times" charset="0"/>
                        <a:cs typeface="Times" charset="0"/>
                      </a:endParaRPr>
                    </a:p>
                  </a:txBody>
                  <a:tcPr marL="12700" marR="12700" marT="12700" marB="0" anchor="b"/>
                </a:tc>
                <a:tc>
                  <a:txBody>
                    <a:bodyPr/>
                    <a:lstStyle/>
                    <a:p>
                      <a:pPr algn="r" fontAlgn="b"/>
                      <a:r>
                        <a:rPr lang="is-IS" sz="2400" u="none" strike="noStrike">
                          <a:effectLst/>
                          <a:latin typeface="Times" charset="0"/>
                          <a:ea typeface="Times" charset="0"/>
                          <a:cs typeface="Times" charset="0"/>
                        </a:rPr>
                        <a:t>29267.64</a:t>
                      </a:r>
                      <a:endParaRPr lang="is-IS" sz="2400" b="0" i="0" u="none" strike="noStrike">
                        <a:solidFill>
                          <a:srgbClr val="000000"/>
                        </a:solidFill>
                        <a:effectLst/>
                        <a:latin typeface="Times" charset="0"/>
                        <a:ea typeface="Times" charset="0"/>
                        <a:cs typeface="Times" charset="0"/>
                      </a:endParaRPr>
                    </a:p>
                  </a:txBody>
                  <a:tcPr marL="12700" marR="12700" marT="12700" marB="0" anchor="b"/>
                </a:tc>
                <a:tc>
                  <a:txBody>
                    <a:bodyPr/>
                    <a:lstStyle/>
                    <a:p>
                      <a:pPr algn="r" fontAlgn="b"/>
                      <a:r>
                        <a:rPr lang="en-US" altLang="zh-CN" sz="2400" u="none" strike="noStrike">
                          <a:effectLst/>
                          <a:latin typeface="Times" charset="0"/>
                          <a:ea typeface="Times" charset="0"/>
                          <a:cs typeface="Times" charset="0"/>
                        </a:rPr>
                        <a:t>190</a:t>
                      </a:r>
                      <a:endParaRPr lang="en-US" altLang="zh-CN" sz="2400" b="0" i="0" u="none" strike="noStrike">
                        <a:solidFill>
                          <a:srgbClr val="000000"/>
                        </a:solidFill>
                        <a:effectLst/>
                        <a:latin typeface="Times" charset="0"/>
                        <a:ea typeface="Times" charset="0"/>
                        <a:cs typeface="Times" charset="0"/>
                      </a:endParaRPr>
                    </a:p>
                  </a:txBody>
                  <a:tcPr marL="12700" marR="12700" marT="12700" marB="0" anchor="b"/>
                </a:tc>
                <a:tc>
                  <a:txBody>
                    <a:bodyPr/>
                    <a:lstStyle/>
                    <a:p>
                      <a:pPr algn="r" fontAlgn="b"/>
                      <a:r>
                        <a:rPr lang="is-IS" sz="2400" u="none" strike="noStrike" dirty="0">
                          <a:effectLst/>
                          <a:latin typeface="Times" charset="0"/>
                          <a:ea typeface="Times" charset="0"/>
                          <a:cs typeface="Times" charset="0"/>
                        </a:rPr>
                        <a:t>154.0402105</a:t>
                      </a:r>
                      <a:endParaRPr lang="is-IS" sz="2400" b="0" i="0" u="none" strike="noStrike" dirty="0">
                        <a:solidFill>
                          <a:srgbClr val="000000"/>
                        </a:solidFill>
                        <a:effectLst/>
                        <a:latin typeface="Times" charset="0"/>
                        <a:ea typeface="Times" charset="0"/>
                        <a:cs typeface="Times" charset="0"/>
                      </a:endParaRPr>
                    </a:p>
                  </a:txBody>
                  <a:tcPr marL="12700" marR="12700" marT="12700" marB="0" anchor="b"/>
                </a:tc>
              </a:tr>
              <a:tr h="492554">
                <a:tc>
                  <a:txBody>
                    <a:bodyPr/>
                    <a:lstStyle/>
                    <a:p>
                      <a:pPr algn="l" fontAlgn="b"/>
                      <a:r>
                        <a:rPr lang="mr-IN" sz="2400" u="none" strike="noStrike">
                          <a:effectLst/>
                          <a:latin typeface="Times" charset="0"/>
                          <a:ea typeface="Times" charset="0"/>
                          <a:cs typeface="Times" charset="0"/>
                        </a:rPr>
                        <a:t>&gt;=70</a:t>
                      </a:r>
                      <a:endParaRPr lang="mr-IN" sz="2400" b="0" i="0" u="none" strike="noStrike">
                        <a:solidFill>
                          <a:srgbClr val="000000"/>
                        </a:solidFill>
                        <a:effectLst/>
                        <a:latin typeface="Times" charset="0"/>
                        <a:ea typeface="Times" charset="0"/>
                        <a:cs typeface="Times" charset="0"/>
                      </a:endParaRPr>
                    </a:p>
                  </a:txBody>
                  <a:tcPr marL="12700" marR="12700" marT="12700" marB="0" anchor="b"/>
                </a:tc>
                <a:tc>
                  <a:txBody>
                    <a:bodyPr/>
                    <a:lstStyle/>
                    <a:p>
                      <a:pPr algn="r" fontAlgn="b"/>
                      <a:r>
                        <a:rPr lang="nb-NO" sz="2400" u="none" strike="noStrike">
                          <a:effectLst/>
                          <a:latin typeface="Times" charset="0"/>
                          <a:ea typeface="Times" charset="0"/>
                          <a:cs typeface="Times" charset="0"/>
                        </a:rPr>
                        <a:t>10845.25</a:t>
                      </a:r>
                      <a:endParaRPr lang="nb-NO" sz="2400" b="0" i="0" u="none" strike="noStrike">
                        <a:solidFill>
                          <a:srgbClr val="000000"/>
                        </a:solidFill>
                        <a:effectLst/>
                        <a:latin typeface="Times" charset="0"/>
                        <a:ea typeface="Times" charset="0"/>
                        <a:cs typeface="Times" charset="0"/>
                      </a:endParaRPr>
                    </a:p>
                  </a:txBody>
                  <a:tcPr marL="12700" marR="12700" marT="12700" marB="0" anchor="b"/>
                </a:tc>
                <a:tc>
                  <a:txBody>
                    <a:bodyPr/>
                    <a:lstStyle/>
                    <a:p>
                      <a:pPr algn="r" fontAlgn="b"/>
                      <a:r>
                        <a:rPr lang="ru-RU" sz="2400" u="none" strike="noStrike">
                          <a:effectLst/>
                          <a:latin typeface="Times" charset="0"/>
                          <a:ea typeface="Times" charset="0"/>
                          <a:cs typeface="Times" charset="0"/>
                        </a:rPr>
                        <a:t>34</a:t>
                      </a:r>
                      <a:endParaRPr lang="ru-RU" sz="2400" b="0" i="0" u="none" strike="noStrike">
                        <a:solidFill>
                          <a:srgbClr val="000000"/>
                        </a:solidFill>
                        <a:effectLst/>
                        <a:latin typeface="Times" charset="0"/>
                        <a:ea typeface="Times" charset="0"/>
                        <a:cs typeface="Times" charset="0"/>
                      </a:endParaRPr>
                    </a:p>
                  </a:txBody>
                  <a:tcPr marL="12700" marR="12700" marT="12700" marB="0" anchor="b"/>
                </a:tc>
                <a:tc>
                  <a:txBody>
                    <a:bodyPr/>
                    <a:lstStyle/>
                    <a:p>
                      <a:pPr algn="r" fontAlgn="b"/>
                      <a:r>
                        <a:rPr lang="fi-FI" sz="2400" u="none" strike="noStrike" dirty="0">
                          <a:effectLst/>
                          <a:latin typeface="Times" charset="0"/>
                          <a:ea typeface="Times" charset="0"/>
                          <a:cs typeface="Times" charset="0"/>
                        </a:rPr>
                        <a:t>318.9779412</a:t>
                      </a:r>
                      <a:endParaRPr lang="fi-FI" sz="2400" b="0" i="0" u="none" strike="noStrike" dirty="0">
                        <a:solidFill>
                          <a:srgbClr val="000000"/>
                        </a:solidFill>
                        <a:effectLst/>
                        <a:latin typeface="Times" charset="0"/>
                        <a:ea typeface="Times" charset="0"/>
                        <a:cs typeface="Times" charset="0"/>
                      </a:endParaRPr>
                    </a:p>
                  </a:txBody>
                  <a:tcPr marL="12700" marR="12700" marT="12700" marB="0" anchor="b"/>
                </a:tc>
              </a:tr>
            </a:tbl>
          </a:graphicData>
        </a:graphic>
      </p:graphicFrame>
      <p:sp>
        <p:nvSpPr>
          <p:cNvPr id="5" name="文本框 4"/>
          <p:cNvSpPr txBox="1"/>
          <p:nvPr/>
        </p:nvSpPr>
        <p:spPr>
          <a:xfrm>
            <a:off x="6617970" y="-308610"/>
            <a:ext cx="5349240" cy="7571303"/>
          </a:xfrm>
          <a:prstGeom prst="rect">
            <a:avLst/>
          </a:prstGeom>
          <a:noFill/>
        </p:spPr>
        <p:txBody>
          <a:bodyPr wrap="square" rtlCol="0">
            <a:spAutoFit/>
          </a:bodyPr>
          <a:lstStyle/>
          <a:p>
            <a:endParaRPr kumimoji="1" lang="en-US" altLang="zh-CN" dirty="0" smtClean="0"/>
          </a:p>
          <a:p>
            <a:endParaRPr kumimoji="1" lang="en-US" altLang="zh-CN" dirty="0"/>
          </a:p>
          <a:p>
            <a:pPr marL="342900" indent="-342900">
              <a:buAutoNum type="arabicPeriod"/>
            </a:pPr>
            <a:r>
              <a:rPr kumimoji="1" lang="en-US" altLang="zh-CN" sz="2200" dirty="0" smtClean="0">
                <a:latin typeface="Times" charset="0"/>
                <a:ea typeface="Times" charset="0"/>
                <a:cs typeface="Times" charset="0"/>
              </a:rPr>
              <a:t>Customers under the age of 20 have a small transaction amount and a small number of transactions.</a:t>
            </a:r>
          </a:p>
          <a:p>
            <a:pPr marL="342900" indent="-342900">
              <a:buAutoNum type="arabicPeriod"/>
            </a:pPr>
            <a:r>
              <a:rPr kumimoji="1" lang="en-US" altLang="zh-CN" sz="2200" dirty="0" smtClean="0">
                <a:latin typeface="Times" charset="0"/>
                <a:ea typeface="Times" charset="0"/>
                <a:cs typeface="Times" charset="0"/>
              </a:rPr>
              <a:t>Customers aged 20-30 have the most number of transaction , but the average transaction amount is at a low level.</a:t>
            </a:r>
          </a:p>
          <a:p>
            <a:pPr marL="342900" indent="-342900">
              <a:buAutoNum type="arabicPeriod"/>
            </a:pPr>
            <a:r>
              <a:rPr kumimoji="1" lang="en-US" altLang="zh-CN" sz="2200" dirty="0" smtClean="0">
                <a:latin typeface="Times" charset="0"/>
                <a:ea typeface="Times" charset="0"/>
                <a:cs typeface="Times" charset="0"/>
              </a:rPr>
              <a:t>ANZ customers over the age of 70 have the lowest number of transaction, but the average transaction amount is at a relatively high level.</a:t>
            </a:r>
          </a:p>
          <a:p>
            <a:pPr marL="342900" indent="-342900">
              <a:buAutoNum type="arabicPeriod"/>
            </a:pPr>
            <a:r>
              <a:rPr kumimoji="1" lang="en-US" altLang="zh-CN" sz="2200" dirty="0" smtClean="0">
                <a:latin typeface="Times" charset="0"/>
                <a:ea typeface="Times" charset="0"/>
                <a:cs typeface="Times" charset="0"/>
              </a:rPr>
              <a:t>Young customers are more inclined to make large number of transactions with small transaction amount , and older customers tend to make small number of transactions with large transaction amount . With age, the number of transaction gradually decreases, and the amount of each transaction gradually increases.</a:t>
            </a:r>
          </a:p>
          <a:p>
            <a:endParaRPr kumimoji="1" lang="en-US" altLang="zh-CN" dirty="0" smtClean="0"/>
          </a:p>
          <a:p>
            <a:endParaRPr kumimoji="1" lang="en-US" altLang="zh-CN" dirty="0"/>
          </a:p>
          <a:p>
            <a:endParaRPr kumimoji="1" lang="en-US" altLang="zh-CN" dirty="0" smtClean="0"/>
          </a:p>
        </p:txBody>
      </p:sp>
    </p:spTree>
    <p:extLst>
      <p:ext uri="{BB962C8B-B14F-4D97-AF65-F5344CB8AC3E}">
        <p14:creationId xmlns:p14="http://schemas.microsoft.com/office/powerpoint/2010/main" val="1197502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en-US" altLang="zh-CN" dirty="0">
                <a:hlinkClick r:id="rId2"/>
              </a:rPr>
              <a:t>https://rpubs.com</a:t>
            </a:r>
            <a:r>
              <a:rPr lang="en-US" altLang="zh-CN">
                <a:hlinkClick r:id="rId2"/>
              </a:rPr>
              <a:t>/thongtran94/anz1</a:t>
            </a:r>
            <a:endParaRPr kumimoji="1" lang="zh-CN" altLang="en-US"/>
          </a:p>
        </p:txBody>
      </p:sp>
    </p:spTree>
    <p:extLst>
      <p:ext uri="{BB962C8B-B14F-4D97-AF65-F5344CB8AC3E}">
        <p14:creationId xmlns:p14="http://schemas.microsoft.com/office/powerpoint/2010/main" val="5148099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7429</TotalTime>
  <Words>426</Words>
  <Application>Microsoft Macintosh PowerPoint</Application>
  <PresentationFormat>宽屏</PresentationFormat>
  <Paragraphs>87</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DengXian</vt:lpstr>
      <vt:lpstr>DengXian Light</vt:lpstr>
      <vt:lpstr>Times</vt:lpstr>
      <vt:lpstr>Arial</vt:lpstr>
      <vt:lpstr>Office 主题</vt:lpstr>
      <vt:lpstr>Analysis of ANZ Customer Transaction Data</vt:lpstr>
      <vt:lpstr>Data for Each Month</vt:lpstr>
      <vt:lpstr>PowerPoint 演示文稿</vt:lpstr>
      <vt:lpstr>PowerPoint 演示文稿</vt:lpstr>
      <vt:lpstr>PowerPoint 演示文稿</vt:lpstr>
      <vt:lpstr>PowerPoint 演示文稿</vt:lpstr>
      <vt:lpstr>Gender</vt:lpstr>
      <vt:lpstr>Age</vt:lpstr>
      <vt:lpstr>PowerPoint 演示文稿</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ANZ Customer Transaction Data</dc:title>
  <dc:creator>Microsoft Office User</dc:creator>
  <cp:lastModifiedBy>Microsoft Office User</cp:lastModifiedBy>
  <cp:revision>11</cp:revision>
  <dcterms:created xsi:type="dcterms:W3CDTF">2020-11-25T04:53:28Z</dcterms:created>
  <dcterms:modified xsi:type="dcterms:W3CDTF">2020-12-04T13:14:05Z</dcterms:modified>
</cp:coreProperties>
</file>