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65" r:id="rId5"/>
    <p:sldId id="261" r:id="rId6"/>
    <p:sldId id="298" r:id="rId7"/>
    <p:sldId id="268" r:id="rId8"/>
    <p:sldId id="283" r:id="rId9"/>
    <p:sldId id="297" r:id="rId10"/>
    <p:sldId id="270" r:id="rId11"/>
    <p:sldId id="301" r:id="rId12"/>
    <p:sldId id="302" r:id="rId13"/>
    <p:sldId id="303" r:id="rId14"/>
    <p:sldId id="292" r:id="rId15"/>
    <p:sldId id="304" r:id="rId16"/>
    <p:sldId id="307" r:id="rId17"/>
    <p:sldId id="262"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7E20A-DEE0-46CB-9330-F52E5F46FEA3}" v="1" dt="2019-05-29T06:42:14.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1" autoAdjust="0"/>
    <p:restoredTop sz="94660"/>
  </p:normalViewPr>
  <p:slideViewPr>
    <p:cSldViewPr>
      <p:cViewPr varScale="1">
        <p:scale>
          <a:sx n="137" d="100"/>
          <a:sy n="137" d="100"/>
        </p:scale>
        <p:origin x="546" y="126"/>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a Dang" userId="cc20792f-8e49-4718-adb0-e1d4254545ce" providerId="ADAL" clId="{C2C7E20A-DEE0-46CB-9330-F52E5F46FEA3}"/>
    <pc:docChg chg="custSel modSld">
      <pc:chgData name="Olivia Dang" userId="cc20792f-8e49-4718-adb0-e1d4254545ce" providerId="ADAL" clId="{C2C7E20A-DEE0-46CB-9330-F52E5F46FEA3}" dt="2019-05-29T06:42:22.424" v="3" actId="478"/>
      <pc:docMkLst>
        <pc:docMk/>
      </pc:docMkLst>
      <pc:sldChg chg="addSp delSp modSp">
        <pc:chgData name="Olivia Dang" userId="cc20792f-8e49-4718-adb0-e1d4254545ce" providerId="ADAL" clId="{C2C7E20A-DEE0-46CB-9330-F52E5F46FEA3}" dt="2019-05-29T06:42:22.424" v="3" actId="478"/>
        <pc:sldMkLst>
          <pc:docMk/>
          <pc:sldMk cId="2971841378" sldId="256"/>
        </pc:sldMkLst>
        <pc:spChg chg="add del mod">
          <ac:chgData name="Olivia Dang" userId="cc20792f-8e49-4718-adb0-e1d4254545ce" providerId="ADAL" clId="{C2C7E20A-DEE0-46CB-9330-F52E5F46FEA3}" dt="2019-05-29T06:42:22.424" v="3" actId="478"/>
          <ac:spMkLst>
            <pc:docMk/>
            <pc:sldMk cId="2971841378" sldId="256"/>
            <ac:spMk id="7" creationId="{2C196CD6-1A27-4A09-AB87-AB09858750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2021-04-06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23528" y="2427734"/>
            <a:ext cx="4752528" cy="1440161"/>
          </a:xfrm>
        </p:spPr>
        <p:txBody>
          <a:bodyPr/>
          <a:lstStyle/>
          <a:p>
            <a:pPr>
              <a:lnSpc>
                <a:spcPct val="100000"/>
              </a:lnSpc>
            </a:pPr>
            <a:r>
              <a:rPr lang="en-US" altLang="ko-KR" dirty="0">
                <a:ea typeface="맑은 고딕" pitchFamily="50" charset="-127"/>
              </a:rPr>
              <a:t>Moon Trip </a:t>
            </a:r>
          </a:p>
          <a:p>
            <a:pPr>
              <a:lnSpc>
                <a:spcPct val="100000"/>
              </a:lnSpc>
            </a:pPr>
            <a:r>
              <a:rPr lang="en-US" altLang="ko-KR" dirty="0">
                <a:ea typeface="맑은 고딕" pitchFamily="50" charset="-127"/>
              </a:rPr>
              <a:t>Booking System</a:t>
            </a:r>
            <a:endParaRPr lang="en-US" altLang="ko-KR" dirty="0"/>
          </a:p>
        </p:txBody>
      </p:sp>
      <p:sp>
        <p:nvSpPr>
          <p:cNvPr id="4" name="Text Placeholder 3"/>
          <p:cNvSpPr>
            <a:spLocks noGrp="1"/>
          </p:cNvSpPr>
          <p:nvPr>
            <p:ph type="body" sz="quarter" idx="11"/>
          </p:nvPr>
        </p:nvSpPr>
        <p:spPr>
          <a:xfrm>
            <a:off x="323380" y="3867894"/>
            <a:ext cx="4032596" cy="504056"/>
          </a:xfrm>
        </p:spPr>
        <p:txBody>
          <a:bodyPr/>
          <a:lstStyle/>
          <a:p>
            <a:pPr>
              <a:spcBef>
                <a:spcPts val="0"/>
              </a:spcBef>
              <a:defRPr/>
            </a:pPr>
            <a:r>
              <a:rPr lang="en-US" altLang="ko-KR" b="1" dirty="0"/>
              <a:t>Phuong Anh Dang (Olivia)</a:t>
            </a:r>
          </a:p>
          <a:p>
            <a:pPr>
              <a:spcBef>
                <a:spcPts val="0"/>
              </a:spcBef>
              <a:defRPr/>
            </a:pPr>
            <a:r>
              <a:rPr lang="en-US" altLang="ko-KR" b="1" dirty="0"/>
              <a:t>Fast Track Sydney, 2021</a:t>
            </a:r>
            <a:endParaRPr lang="en-US" altLang="ko-KR" dirty="0"/>
          </a:p>
        </p:txBody>
      </p:sp>
      <p:sp>
        <p:nvSpPr>
          <p:cNvPr id="2" name="Rectangle 1">
            <a:extLst>
              <a:ext uri="{FF2B5EF4-FFF2-40B4-BE49-F238E27FC236}">
                <a16:creationId xmlns:a16="http://schemas.microsoft.com/office/drawing/2014/main" id="{EDDA04BA-F6E2-44D8-823A-0E9F72C91536}"/>
              </a:ext>
            </a:extLst>
          </p:cNvPr>
          <p:cNvSpPr/>
          <p:nvPr/>
        </p:nvSpPr>
        <p:spPr>
          <a:xfrm>
            <a:off x="4361597" y="3144619"/>
            <a:ext cx="5651520" cy="1446550"/>
          </a:xfrm>
          <a:prstGeom prst="rect">
            <a:avLst/>
          </a:prstGeom>
          <a:noFill/>
        </p:spPr>
        <p:txBody>
          <a:bodyPr wrap="square" lIns="91440" tIns="45720" rIns="91440" bIns="45720">
            <a:spAutoFit/>
          </a:bodyPr>
          <a:lstStyle/>
          <a:p>
            <a:pPr algn="ct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Moonlight </a:t>
            </a:r>
          </a:p>
          <a:p>
            <a:pPr algn="ctr"/>
            <a:r>
              <a:rPr lang="en-US" sz="4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Travel</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6D319-14C2-411C-B6C3-17E6B6BE5957}"/>
              </a:ext>
            </a:extLst>
          </p:cNvPr>
          <p:cNvPicPr>
            <a:picLocks noChangeAspect="1"/>
          </p:cNvPicPr>
          <p:nvPr/>
        </p:nvPicPr>
        <p:blipFill>
          <a:blip r:embed="rId2"/>
          <a:stretch>
            <a:fillRect/>
          </a:stretch>
        </p:blipFill>
        <p:spPr>
          <a:xfrm>
            <a:off x="2384603" y="753005"/>
            <a:ext cx="4680519" cy="1158428"/>
          </a:xfrm>
          <a:prstGeom prst="rect">
            <a:avLst/>
          </a:prstGeom>
          <a:noFill/>
        </p:spPr>
      </p:pic>
      <p:sp>
        <p:nvSpPr>
          <p:cNvPr id="2" name="Text Placeholder 1"/>
          <p:cNvSpPr>
            <a:spLocks noGrp="1"/>
          </p:cNvSpPr>
          <p:nvPr>
            <p:ph type="body" sz="quarter" idx="10"/>
          </p:nvPr>
        </p:nvSpPr>
        <p:spPr>
          <a:xfrm>
            <a:off x="0" y="123478"/>
            <a:ext cx="9144000" cy="576064"/>
          </a:xfrm>
        </p:spPr>
        <p:txBody>
          <a:bodyPr anchor="ctr">
            <a:normAutofit/>
          </a:bodyPr>
          <a:lstStyle/>
          <a:p>
            <a:pPr>
              <a:lnSpc>
                <a:spcPct val="90000"/>
              </a:lnSpc>
            </a:pPr>
            <a:r>
              <a:rPr lang="en-US" altLang="ko-KR" sz="3300" b="0" kern="1200" baseline="0">
                <a:latin typeface="+mj-lt"/>
                <a:ea typeface="+mn-ea"/>
                <a:cs typeface="Arial" pitchFamily="34" charset="0"/>
              </a:rPr>
              <a:t>Ruby Gems</a:t>
            </a:r>
          </a:p>
        </p:txBody>
      </p:sp>
      <p:sp>
        <p:nvSpPr>
          <p:cNvPr id="5" name="TextBox 4">
            <a:extLst>
              <a:ext uri="{FF2B5EF4-FFF2-40B4-BE49-F238E27FC236}">
                <a16:creationId xmlns:a16="http://schemas.microsoft.com/office/drawing/2014/main" id="{9AD959DF-960C-4EBD-A260-4C6B6DF5CE2D}"/>
              </a:ext>
            </a:extLst>
          </p:cNvPr>
          <p:cNvSpPr txBox="1"/>
          <p:nvPr/>
        </p:nvSpPr>
        <p:spPr>
          <a:xfrm>
            <a:off x="802890" y="1431811"/>
            <a:ext cx="1440160" cy="288032"/>
          </a:xfrm>
          <a:prstGeom prst="rect">
            <a:avLst/>
          </a:prstGeom>
        </p:spPr>
        <p:txBody>
          <a:bodyPr rtlCol="0" anchor="ctr">
            <a:normAutofit/>
          </a:bodyPr>
          <a:lstStyle/>
          <a:p>
            <a:pPr algn="ctr">
              <a:lnSpc>
                <a:spcPct val="90000"/>
              </a:lnSpc>
              <a:spcBef>
                <a:spcPct val="20000"/>
              </a:spcBef>
            </a:pPr>
            <a:r>
              <a:rPr lang="en-US" altLang="ko-KR" sz="1400" b="0" kern="1200" baseline="0" dirty="0" err="1">
                <a:solidFill>
                  <a:schemeClr val="tx1">
                    <a:lumMod val="75000"/>
                    <a:lumOff val="25000"/>
                  </a:schemeClr>
                </a:solidFill>
                <a:latin typeface="+mn-lt"/>
                <a:ea typeface="+mn-ea"/>
                <a:cs typeface="Arial" pitchFamily="34" charset="0"/>
              </a:rPr>
              <a:t>tty</a:t>
            </a:r>
            <a:r>
              <a:rPr lang="en-US" altLang="ko-KR" sz="1400" b="0" kern="1200" baseline="0" dirty="0">
                <a:solidFill>
                  <a:schemeClr val="tx1">
                    <a:lumMod val="75000"/>
                    <a:lumOff val="25000"/>
                  </a:schemeClr>
                </a:solidFill>
                <a:latin typeface="+mn-lt"/>
                <a:ea typeface="+mn-ea"/>
                <a:cs typeface="Arial" pitchFamily="34" charset="0"/>
              </a:rPr>
              <a:t>-prompt</a:t>
            </a:r>
          </a:p>
        </p:txBody>
      </p:sp>
      <p:pic>
        <p:nvPicPr>
          <p:cNvPr id="8" name="Picture 7">
            <a:extLst>
              <a:ext uri="{FF2B5EF4-FFF2-40B4-BE49-F238E27FC236}">
                <a16:creationId xmlns:a16="http://schemas.microsoft.com/office/drawing/2014/main" id="{2D832560-9780-4CD9-B703-2FB46E383B63}"/>
              </a:ext>
            </a:extLst>
          </p:cNvPr>
          <p:cNvPicPr>
            <a:picLocks noChangeAspect="1"/>
          </p:cNvPicPr>
          <p:nvPr/>
        </p:nvPicPr>
        <p:blipFill>
          <a:blip r:embed="rId3"/>
          <a:stretch>
            <a:fillRect/>
          </a:stretch>
        </p:blipFill>
        <p:spPr>
          <a:xfrm>
            <a:off x="2384603" y="1946290"/>
            <a:ext cx="4697624" cy="649222"/>
          </a:xfrm>
          <a:prstGeom prst="rect">
            <a:avLst/>
          </a:prstGeom>
        </p:spPr>
      </p:pic>
      <p:sp>
        <p:nvSpPr>
          <p:cNvPr id="9" name="TextBox 8">
            <a:extLst>
              <a:ext uri="{FF2B5EF4-FFF2-40B4-BE49-F238E27FC236}">
                <a16:creationId xmlns:a16="http://schemas.microsoft.com/office/drawing/2014/main" id="{495D6A99-D404-4AA9-96AB-B2381F35748E}"/>
              </a:ext>
            </a:extLst>
          </p:cNvPr>
          <p:cNvSpPr txBox="1"/>
          <p:nvPr/>
        </p:nvSpPr>
        <p:spPr>
          <a:xfrm>
            <a:off x="683568" y="3552867"/>
            <a:ext cx="1584176" cy="288032"/>
          </a:xfrm>
          <a:prstGeom prst="rect">
            <a:avLst/>
          </a:prstGeom>
        </p:spPr>
        <p:txBody>
          <a:bodyPr rtlCol="0" anchor="ctr">
            <a:normAutofit/>
          </a:bodyPr>
          <a:lstStyle/>
          <a:p>
            <a:pPr algn="ctr">
              <a:lnSpc>
                <a:spcPct val="90000"/>
              </a:lnSpc>
              <a:spcBef>
                <a:spcPct val="20000"/>
              </a:spcBef>
            </a:pPr>
            <a:r>
              <a:rPr lang="en-US" altLang="ko-KR" sz="1400" dirty="0" err="1">
                <a:solidFill>
                  <a:schemeClr val="tx1">
                    <a:lumMod val="75000"/>
                    <a:lumOff val="25000"/>
                  </a:schemeClr>
                </a:solidFill>
                <a:cs typeface="Arial" pitchFamily="34" charset="0"/>
              </a:rPr>
              <a:t>t</a:t>
            </a:r>
            <a:r>
              <a:rPr lang="en-US" altLang="ko-KR" sz="1400" b="0" kern="1200" baseline="0" dirty="0" err="1">
                <a:solidFill>
                  <a:schemeClr val="tx1">
                    <a:lumMod val="75000"/>
                    <a:lumOff val="25000"/>
                  </a:schemeClr>
                </a:solidFill>
                <a:latin typeface="+mn-lt"/>
                <a:ea typeface="+mn-ea"/>
                <a:cs typeface="Arial" pitchFamily="34" charset="0"/>
              </a:rPr>
              <a:t>ty</a:t>
            </a:r>
            <a:r>
              <a:rPr lang="en-US" altLang="ko-KR" sz="1400" b="0" kern="1200" baseline="0" dirty="0">
                <a:solidFill>
                  <a:schemeClr val="tx1">
                    <a:lumMod val="75000"/>
                    <a:lumOff val="25000"/>
                  </a:schemeClr>
                </a:solidFill>
                <a:latin typeface="+mn-lt"/>
                <a:ea typeface="+mn-ea"/>
                <a:cs typeface="Arial" pitchFamily="34" charset="0"/>
              </a:rPr>
              <a:t>-table</a:t>
            </a:r>
          </a:p>
        </p:txBody>
      </p:sp>
      <p:pic>
        <p:nvPicPr>
          <p:cNvPr id="11" name="Picture 10">
            <a:extLst>
              <a:ext uri="{FF2B5EF4-FFF2-40B4-BE49-F238E27FC236}">
                <a16:creationId xmlns:a16="http://schemas.microsoft.com/office/drawing/2014/main" id="{D5F730ED-7B48-4003-A646-7BF9A093EF70}"/>
              </a:ext>
            </a:extLst>
          </p:cNvPr>
          <p:cNvPicPr>
            <a:picLocks noChangeAspect="1"/>
          </p:cNvPicPr>
          <p:nvPr/>
        </p:nvPicPr>
        <p:blipFill>
          <a:blip r:embed="rId4"/>
          <a:stretch>
            <a:fillRect/>
          </a:stretch>
        </p:blipFill>
        <p:spPr>
          <a:xfrm>
            <a:off x="2195736" y="2846498"/>
            <a:ext cx="5346286" cy="1988801"/>
          </a:xfrm>
          <a:prstGeom prst="rect">
            <a:avLst/>
          </a:prstGeom>
        </p:spPr>
      </p:pic>
    </p:spTree>
    <p:extLst>
      <p:ext uri="{BB962C8B-B14F-4D97-AF65-F5344CB8AC3E}">
        <p14:creationId xmlns:p14="http://schemas.microsoft.com/office/powerpoint/2010/main" val="15940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chor="ctr">
            <a:normAutofit/>
          </a:bodyPr>
          <a:lstStyle/>
          <a:p>
            <a:pPr>
              <a:lnSpc>
                <a:spcPct val="90000"/>
              </a:lnSpc>
            </a:pPr>
            <a:r>
              <a:rPr lang="en-US" altLang="ko-KR" sz="3300" b="0" kern="1200" baseline="0" dirty="0">
                <a:latin typeface="+mj-lt"/>
                <a:ea typeface="+mn-ea"/>
                <a:cs typeface="Arial" pitchFamily="34" charset="0"/>
              </a:rPr>
              <a:t>Persistent storage</a:t>
            </a:r>
          </a:p>
        </p:txBody>
      </p:sp>
      <p:sp>
        <p:nvSpPr>
          <p:cNvPr id="5" name="TextBox 4">
            <a:extLst>
              <a:ext uri="{FF2B5EF4-FFF2-40B4-BE49-F238E27FC236}">
                <a16:creationId xmlns:a16="http://schemas.microsoft.com/office/drawing/2014/main" id="{9AD959DF-960C-4EBD-A260-4C6B6DF5CE2D}"/>
              </a:ext>
            </a:extLst>
          </p:cNvPr>
          <p:cNvSpPr txBox="1"/>
          <p:nvPr/>
        </p:nvSpPr>
        <p:spPr>
          <a:xfrm>
            <a:off x="3635896" y="915566"/>
            <a:ext cx="1440160" cy="288032"/>
          </a:xfrm>
          <a:prstGeom prst="rect">
            <a:avLst/>
          </a:prstGeom>
        </p:spPr>
        <p:txBody>
          <a:bodyPr rtlCol="0" anchor="ctr">
            <a:normAutofit/>
          </a:bodyPr>
          <a:lstStyle/>
          <a:p>
            <a:pPr algn="ctr">
              <a:lnSpc>
                <a:spcPct val="90000"/>
              </a:lnSpc>
              <a:spcBef>
                <a:spcPct val="20000"/>
              </a:spcBef>
            </a:pPr>
            <a:r>
              <a:rPr lang="en-US" altLang="ko-KR" sz="1400" b="0" kern="1200" baseline="0" dirty="0">
                <a:solidFill>
                  <a:schemeClr val="tx1">
                    <a:lumMod val="75000"/>
                    <a:lumOff val="25000"/>
                  </a:schemeClr>
                </a:solidFill>
                <a:latin typeface="+mn-lt"/>
                <a:ea typeface="+mn-ea"/>
                <a:cs typeface="Arial" pitchFamily="34" charset="0"/>
              </a:rPr>
              <a:t>YAML</a:t>
            </a:r>
          </a:p>
        </p:txBody>
      </p:sp>
      <p:pic>
        <p:nvPicPr>
          <p:cNvPr id="10" name="Picture 9">
            <a:extLst>
              <a:ext uri="{FF2B5EF4-FFF2-40B4-BE49-F238E27FC236}">
                <a16:creationId xmlns:a16="http://schemas.microsoft.com/office/drawing/2014/main" id="{70EEBC5A-257F-47EC-A2A2-B7AF4DD4EED1}"/>
              </a:ext>
            </a:extLst>
          </p:cNvPr>
          <p:cNvPicPr>
            <a:picLocks noChangeAspect="1"/>
          </p:cNvPicPr>
          <p:nvPr/>
        </p:nvPicPr>
        <p:blipFill>
          <a:blip r:embed="rId2"/>
          <a:stretch>
            <a:fillRect/>
          </a:stretch>
        </p:blipFill>
        <p:spPr>
          <a:xfrm>
            <a:off x="2024062" y="1347614"/>
            <a:ext cx="5095875" cy="2743200"/>
          </a:xfrm>
          <a:prstGeom prst="rect">
            <a:avLst/>
          </a:prstGeom>
        </p:spPr>
      </p:pic>
    </p:spTree>
    <p:extLst>
      <p:ext uri="{BB962C8B-B14F-4D97-AF65-F5344CB8AC3E}">
        <p14:creationId xmlns:p14="http://schemas.microsoft.com/office/powerpoint/2010/main" val="2688888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Challenge</a:t>
            </a:r>
            <a:endParaRPr lang="ko-KR" altLang="en-US" dirty="0"/>
          </a:p>
        </p:txBody>
      </p:sp>
      <p:grpSp>
        <p:nvGrpSpPr>
          <p:cNvPr id="10" name="Group 9"/>
          <p:cNvGrpSpPr/>
          <p:nvPr/>
        </p:nvGrpSpPr>
        <p:grpSpPr>
          <a:xfrm>
            <a:off x="3440115" y="1095586"/>
            <a:ext cx="5077558" cy="3412253"/>
            <a:chOff x="3663743" y="1203597"/>
            <a:chExt cx="2276409" cy="3412253"/>
          </a:xfrm>
          <a:solidFill>
            <a:schemeClr val="bg1"/>
          </a:solidFill>
        </p:grpSpPr>
        <p:sp>
          <p:nvSpPr>
            <p:cNvPr id="6" name="TextBox 5"/>
            <p:cNvSpPr txBox="1"/>
            <p:nvPr/>
          </p:nvSpPr>
          <p:spPr>
            <a:xfrm>
              <a:off x="3687661" y="1568862"/>
              <a:ext cx="2252491" cy="3046988"/>
            </a:xfrm>
            <a:prstGeom prst="rect">
              <a:avLst/>
            </a:prstGeom>
            <a:grpFill/>
          </p:spPr>
          <p:txBody>
            <a:bodyPr wrap="square" rtlCol="0">
              <a:spAutoFit/>
            </a:bodyPr>
            <a:lstStyle/>
            <a:p>
              <a:r>
                <a:rPr lang="en-AU" altLang="ko-KR" sz="1200" dirty="0">
                  <a:solidFill>
                    <a:schemeClr val="tx1">
                      <a:lumMod val="75000"/>
                      <a:lumOff val="25000"/>
                    </a:schemeClr>
                  </a:solidFill>
                  <a:cs typeface="Arial" pitchFamily="34" charset="0"/>
                </a:rPr>
                <a:t>It took me 3 days to code "create function". The most difficult part is using YAML as a database. I thought of .txt, but when I did research on the internet, professionals don't usually use file.txt to store data. So I tried to play around with YAML, create an instant called BOOKINGS:</a:t>
              </a:r>
            </a:p>
            <a:p>
              <a:r>
                <a:rPr lang="en-AU" sz="1200" b="0" dirty="0">
                  <a:solidFill>
                    <a:srgbClr val="4FC1FF"/>
                  </a:solidFill>
                  <a:effectLst/>
                  <a:latin typeface="Consolas" panose="020B0609020204030204" pitchFamily="49" charset="0"/>
                </a:rPr>
                <a:t>BOOKINGS</a:t>
              </a:r>
              <a:r>
                <a:rPr lang="en-AU" sz="1200" b="0" dirty="0">
                  <a:solidFill>
                    <a:srgbClr val="D4D4D4"/>
                  </a:solidFill>
                  <a:effectLst/>
                  <a:latin typeface="Consolas" panose="020B0609020204030204" pitchFamily="49" charset="0"/>
                </a:rPr>
                <a:t> = </a:t>
              </a:r>
              <a:r>
                <a:rPr lang="en-AU" sz="1200" b="0" dirty="0" err="1">
                  <a:solidFill>
                    <a:srgbClr val="4EC9B0"/>
                  </a:solidFill>
                  <a:effectLst/>
                  <a:latin typeface="Consolas" panose="020B0609020204030204" pitchFamily="49" charset="0"/>
                </a:rPr>
                <a:t>YAML</a:t>
              </a:r>
              <a:r>
                <a:rPr lang="en-AU" sz="1200" b="0" dirty="0" err="1">
                  <a:solidFill>
                    <a:srgbClr val="D4D4D4"/>
                  </a:solidFill>
                  <a:effectLst/>
                  <a:latin typeface="Consolas" panose="020B0609020204030204" pitchFamily="49" charset="0"/>
                </a:rPr>
                <a:t>.</a:t>
              </a:r>
              <a:r>
                <a:rPr lang="en-AU" sz="1200" b="0" dirty="0" err="1">
                  <a:solidFill>
                    <a:srgbClr val="DCDCAA"/>
                  </a:solidFill>
                  <a:effectLst/>
                  <a:latin typeface="Consolas" panose="020B0609020204030204" pitchFamily="49" charset="0"/>
                </a:rPr>
                <a:t>load</a:t>
              </a:r>
              <a:r>
                <a:rPr lang="en-AU" sz="1200" b="0" dirty="0">
                  <a:solidFill>
                    <a:srgbClr val="D4D4D4"/>
                  </a:solidFill>
                  <a:effectLst/>
                  <a:latin typeface="Consolas" panose="020B0609020204030204" pitchFamily="49" charset="0"/>
                </a:rPr>
                <a:t>(</a:t>
              </a:r>
              <a:r>
                <a:rPr lang="en-AU" sz="1200" b="0" dirty="0" err="1">
                  <a:solidFill>
                    <a:srgbClr val="4EC9B0"/>
                  </a:solidFill>
                  <a:effectLst/>
                  <a:latin typeface="Consolas" panose="020B0609020204030204" pitchFamily="49" charset="0"/>
                </a:rPr>
                <a:t>File</a:t>
              </a:r>
              <a:r>
                <a:rPr lang="en-AU" sz="1200" b="0" dirty="0" err="1">
                  <a:solidFill>
                    <a:srgbClr val="D4D4D4"/>
                  </a:solidFill>
                  <a:effectLst/>
                  <a:latin typeface="Consolas" panose="020B0609020204030204" pitchFamily="49" charset="0"/>
                </a:rPr>
                <a:t>.read</a:t>
              </a:r>
              <a:r>
                <a:rPr lang="en-AU" sz="1200" b="0" dirty="0">
                  <a:solidFill>
                    <a:srgbClr val="D4D4D4"/>
                  </a:solidFill>
                  <a:effectLst/>
                  <a:latin typeface="Consolas" panose="020B0609020204030204" pitchFamily="49" charset="0"/>
                </a:rPr>
                <a:t>(</a:t>
              </a:r>
              <a:r>
                <a:rPr lang="en-AU" sz="1200" b="0" dirty="0">
                  <a:solidFill>
                    <a:srgbClr val="CE9178"/>
                  </a:solidFill>
                  <a:effectLst/>
                  <a:latin typeface="Consolas" panose="020B0609020204030204" pitchFamily="49" charset="0"/>
                </a:rPr>
                <a:t>'</a:t>
              </a:r>
              <a:r>
                <a:rPr lang="en-AU" sz="1200" b="0" dirty="0" err="1">
                  <a:solidFill>
                    <a:srgbClr val="CE9178"/>
                  </a:solidFill>
                  <a:effectLst/>
                  <a:latin typeface="Consolas" panose="020B0609020204030204" pitchFamily="49" charset="0"/>
                </a:rPr>
                <a:t>bookings.yml</a:t>
              </a:r>
              <a:r>
                <a:rPr lang="en-AU" sz="1200" b="0" dirty="0">
                  <a:solidFill>
                    <a:srgbClr val="CE9178"/>
                  </a:solidFill>
                  <a:effectLst/>
                  <a:latin typeface="Consolas" panose="020B0609020204030204" pitchFamily="49" charset="0"/>
                </a:rPr>
                <a:t>'</a:t>
              </a:r>
              <a:r>
                <a:rPr lang="en-AU" sz="1200" b="0" dirty="0">
                  <a:solidFill>
                    <a:srgbClr val="D4D4D4"/>
                  </a:solidFill>
                  <a:effectLst/>
                  <a:latin typeface="Consolas" panose="020B0609020204030204" pitchFamily="49" charset="0"/>
                </a:rPr>
                <a:t>)) </a:t>
              </a:r>
              <a:r>
                <a:rPr lang="en-AU" sz="1200" b="0" dirty="0">
                  <a:solidFill>
                    <a:srgbClr val="C586C0"/>
                  </a:solidFill>
                  <a:effectLst/>
                  <a:latin typeface="Consolas" panose="020B0609020204030204" pitchFamily="49" charset="0"/>
                </a:rPr>
                <a:t>rescue</a:t>
              </a:r>
              <a:r>
                <a:rPr lang="en-AU" sz="1200" b="0" dirty="0">
                  <a:solidFill>
                    <a:srgbClr val="D4D4D4"/>
                  </a:solidFill>
                  <a:effectLst/>
                  <a:latin typeface="Consolas" panose="020B0609020204030204" pitchFamily="49" charset="0"/>
                </a:rPr>
                <a:t> []</a:t>
              </a:r>
            </a:p>
            <a:p>
              <a:endParaRPr lang="en-AU"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CRUD worked fine. However, </a:t>
              </a:r>
              <a:r>
                <a:rPr lang="en-US" altLang="ko-KR" sz="1200" dirty="0">
                  <a:solidFill>
                    <a:schemeClr val="tx1">
                      <a:lumMod val="75000"/>
                      <a:lumOff val="25000"/>
                    </a:schemeClr>
                  </a:solidFill>
                  <a:cs typeface="Arial" pitchFamily="34" charset="0"/>
                </a:rPr>
                <a:t>whenever I “quit” app and run again, the storage file “</a:t>
              </a:r>
              <a:r>
                <a:rPr lang="en-US" altLang="ko-KR" sz="1200" dirty="0" err="1">
                  <a:solidFill>
                    <a:schemeClr val="tx1">
                      <a:lumMod val="75000"/>
                      <a:lumOff val="25000"/>
                    </a:schemeClr>
                  </a:solidFill>
                  <a:cs typeface="Arial" pitchFamily="34" charset="0"/>
                </a:rPr>
                <a:t>booking.yml</a:t>
              </a:r>
              <a:r>
                <a:rPr lang="en-US" altLang="ko-KR" sz="1200" dirty="0">
                  <a:solidFill>
                    <a:schemeClr val="tx1">
                      <a:lumMod val="75000"/>
                      <a:lumOff val="25000"/>
                    </a:schemeClr>
                  </a:solidFill>
                  <a:cs typeface="Arial" pitchFamily="34" charset="0"/>
                </a:rPr>
                <a:t>” cannot load existing data at start and kept overwriting with new bookings. </a:t>
              </a:r>
              <a:r>
                <a:rPr lang="en-AU" altLang="ko-KR" sz="1200" dirty="0">
                  <a:solidFill>
                    <a:schemeClr val="tx1">
                      <a:lumMod val="75000"/>
                      <a:lumOff val="25000"/>
                    </a:schemeClr>
                  </a:solidFill>
                  <a:cs typeface="Arial" pitchFamily="34" charset="0"/>
                </a:rPr>
                <a:t>This is very annoying and no longer permanently store data as a database. </a:t>
              </a:r>
            </a:p>
            <a:p>
              <a:endParaRPr lang="en-AU"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I knew the problem but couldn’t fix it. I watched Michael's lecture again and again, from the basic design until he successfully moved the database to YAML. Following his steps, he said we shouldn’t use a constant to store data. Maybe this is my problem.</a:t>
              </a:r>
            </a:p>
            <a:p>
              <a:r>
                <a:rPr lang="en-AU" altLang="ko-KR" sz="1200" dirty="0">
                  <a:solidFill>
                    <a:schemeClr val="tx1">
                      <a:lumMod val="75000"/>
                      <a:lumOff val="25000"/>
                    </a:schemeClr>
                  </a:solidFill>
                  <a:cs typeface="Arial" pitchFamily="34" charset="0"/>
                </a:rPr>
                <a:t>I didn't fully understand in class but after many failures, I finally nailed it.</a:t>
              </a:r>
              <a:endParaRPr lang="en-US" altLang="ko-KR" sz="1200" dirty="0">
                <a:solidFill>
                  <a:schemeClr val="tx1">
                    <a:lumMod val="75000"/>
                    <a:lumOff val="25000"/>
                  </a:schemeClr>
                </a:solidFill>
                <a:cs typeface="Arial" pitchFamily="34" charset="0"/>
              </a:endParaRPr>
            </a:p>
          </p:txBody>
        </p:sp>
        <p:sp>
          <p:nvSpPr>
            <p:cNvPr id="7" name="TextBox 6"/>
            <p:cNvSpPr txBox="1"/>
            <p:nvPr/>
          </p:nvSpPr>
          <p:spPr>
            <a:xfrm>
              <a:off x="3663743" y="1203597"/>
              <a:ext cx="2252491" cy="307777"/>
            </a:xfrm>
            <a:prstGeom prst="rect">
              <a:avLst/>
            </a:prstGeom>
            <a:grpFill/>
          </p:spPr>
          <p:txBody>
            <a:bodyPr wrap="square" rtlCol="0">
              <a:spAutoFit/>
            </a:bodyPr>
            <a:lstStyle/>
            <a:p>
              <a:pPr algn="ctr"/>
              <a:r>
                <a:rPr lang="en-US" altLang="ko-KR" sz="1400" b="1" dirty="0">
                  <a:solidFill>
                    <a:schemeClr val="tx1">
                      <a:lumMod val="75000"/>
                      <a:lumOff val="25000"/>
                    </a:schemeClr>
                  </a:solidFill>
                  <a:cs typeface="Arial" pitchFamily="34" charset="0"/>
                </a:rPr>
                <a:t>YAML error</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95280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Challenge</a:t>
            </a:r>
            <a:endParaRPr lang="ko-KR" altLang="en-US" dirty="0"/>
          </a:p>
        </p:txBody>
      </p:sp>
      <p:grpSp>
        <p:nvGrpSpPr>
          <p:cNvPr id="10" name="Group 9"/>
          <p:cNvGrpSpPr/>
          <p:nvPr/>
        </p:nvGrpSpPr>
        <p:grpSpPr>
          <a:xfrm>
            <a:off x="3508231" y="1082094"/>
            <a:ext cx="2252491" cy="2119590"/>
            <a:chOff x="3687661" y="1203598"/>
            <a:chExt cx="2252491" cy="2119590"/>
          </a:xfrm>
          <a:solidFill>
            <a:schemeClr val="bg1"/>
          </a:solidFill>
        </p:grpSpPr>
        <p:sp>
          <p:nvSpPr>
            <p:cNvPr id="6" name="TextBox 5"/>
            <p:cNvSpPr txBox="1"/>
            <p:nvPr/>
          </p:nvSpPr>
          <p:spPr>
            <a:xfrm>
              <a:off x="3687661" y="1568862"/>
              <a:ext cx="2252491" cy="1754326"/>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I want the app to show availability of each trip and each travel package, but I still don’t know how to.</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I also want the app to create Users, but this is too tough can I’m afraid I don’t have enough time to learn and code.</a:t>
              </a:r>
            </a:p>
          </p:txBody>
        </p:sp>
        <p:sp>
          <p:nvSpPr>
            <p:cNvPr id="7" name="TextBox 6"/>
            <p:cNvSpPr txBox="1"/>
            <p:nvPr/>
          </p:nvSpPr>
          <p:spPr>
            <a:xfrm>
              <a:off x="3687661" y="1203598"/>
              <a:ext cx="2252491" cy="307777"/>
            </a:xfrm>
            <a:prstGeom prst="rect">
              <a:avLst/>
            </a:prstGeom>
            <a:grpFill/>
          </p:spPr>
          <p:txBody>
            <a:bodyPr wrap="square" rtlCol="0">
              <a:spAutoFit/>
            </a:bodyPr>
            <a:lstStyle/>
            <a:p>
              <a:pPr algn="ctr"/>
              <a:r>
                <a:rPr lang="en-US" altLang="ko-KR" sz="1400" b="1" dirty="0">
                  <a:solidFill>
                    <a:schemeClr val="tx1">
                      <a:lumMod val="75000"/>
                      <a:lumOff val="25000"/>
                    </a:schemeClr>
                  </a:solidFill>
                  <a:cs typeface="Arial" pitchFamily="34" charset="0"/>
                </a:rPr>
                <a:t>Add more features</a:t>
              </a:r>
              <a:endParaRPr lang="ko-KR" altLang="en-US" sz="1400" b="1" dirty="0">
                <a:solidFill>
                  <a:schemeClr val="tx1">
                    <a:lumMod val="75000"/>
                    <a:lumOff val="25000"/>
                  </a:schemeClr>
                </a:solidFill>
                <a:cs typeface="Arial" pitchFamily="34" charset="0"/>
              </a:endParaRPr>
            </a:p>
          </p:txBody>
        </p:sp>
      </p:grpSp>
      <p:grpSp>
        <p:nvGrpSpPr>
          <p:cNvPr id="11" name="Group 10"/>
          <p:cNvGrpSpPr/>
          <p:nvPr/>
        </p:nvGrpSpPr>
        <p:grpSpPr>
          <a:xfrm>
            <a:off x="6120762" y="1082094"/>
            <a:ext cx="2252491" cy="3042920"/>
            <a:chOff x="3687661" y="1203598"/>
            <a:chExt cx="2252491" cy="3042920"/>
          </a:xfrm>
          <a:solidFill>
            <a:schemeClr val="bg1"/>
          </a:solidFill>
        </p:grpSpPr>
        <p:sp>
          <p:nvSpPr>
            <p:cNvPr id="12" name="TextBox 11"/>
            <p:cNvSpPr txBox="1"/>
            <p:nvPr/>
          </p:nvSpPr>
          <p:spPr>
            <a:xfrm>
              <a:off x="3687661" y="1568862"/>
              <a:ext cx="2252491" cy="2677656"/>
            </a:xfrm>
            <a:prstGeom prst="rect">
              <a:avLst/>
            </a:prstGeom>
            <a:grpFill/>
          </p:spPr>
          <p:txBody>
            <a:bodyPr wrap="square" rtlCol="0">
              <a:spAutoFit/>
            </a:bodyPr>
            <a:lstStyle/>
            <a:p>
              <a:r>
                <a:rPr lang="en-AU" altLang="ko-KR" sz="1200" dirty="0">
                  <a:solidFill>
                    <a:schemeClr val="tx1">
                      <a:lumMod val="75000"/>
                      <a:lumOff val="25000"/>
                    </a:schemeClr>
                  </a:solidFill>
                  <a:cs typeface="Arial" pitchFamily="34" charset="0"/>
                </a:rPr>
                <a:t>I spent 10 hours doing challenges.</a:t>
              </a:r>
            </a:p>
            <a:p>
              <a:r>
                <a:rPr lang="en-AU" altLang="ko-KR" sz="1200" dirty="0">
                  <a:solidFill>
                    <a:schemeClr val="tx1">
                      <a:lumMod val="75000"/>
                      <a:lumOff val="25000"/>
                    </a:schemeClr>
                  </a:solidFill>
                  <a:cs typeface="Arial" pitchFamily="34" charset="0"/>
                </a:rPr>
                <a:t>I didn't understand what is </a:t>
              </a:r>
              <a:r>
                <a:rPr lang="en-AU" altLang="ko-KR" sz="1200" dirty="0" err="1">
                  <a:solidFill>
                    <a:schemeClr val="tx1">
                      <a:lumMod val="75000"/>
                      <a:lumOff val="25000"/>
                    </a:schemeClr>
                  </a:solidFill>
                  <a:cs typeface="Arial" pitchFamily="34" charset="0"/>
                </a:rPr>
                <a:t>standardError</a:t>
              </a:r>
              <a:r>
                <a:rPr lang="en-AU" altLang="ko-KR" sz="1200" dirty="0">
                  <a:solidFill>
                    <a:schemeClr val="tx1">
                      <a:lumMod val="75000"/>
                      <a:lumOff val="25000"/>
                    </a:schemeClr>
                  </a:solidFill>
                  <a:cs typeface="Arial" pitchFamily="34" charset="0"/>
                </a:rPr>
                <a:t>, what's not</a:t>
              </a:r>
            </a:p>
            <a:p>
              <a:r>
                <a:rPr lang="en-AU" altLang="ko-KR" sz="1200" dirty="0">
                  <a:solidFill>
                    <a:schemeClr val="tx1">
                      <a:lumMod val="75000"/>
                      <a:lumOff val="25000"/>
                    </a:schemeClr>
                  </a:solidFill>
                  <a:cs typeface="Arial" pitchFamily="34" charset="0"/>
                </a:rPr>
                <a:t>the difference between raise and rescue. </a:t>
              </a:r>
            </a:p>
            <a:p>
              <a:r>
                <a:rPr lang="en-AU" altLang="ko-KR" sz="1200" dirty="0">
                  <a:solidFill>
                    <a:schemeClr val="tx1">
                      <a:lumMod val="75000"/>
                      <a:lumOff val="25000"/>
                    </a:schemeClr>
                  </a:solidFill>
                  <a:cs typeface="Arial" pitchFamily="34" charset="0"/>
                </a:rPr>
                <a:t>Now I got it. 15 attempts for the Invalid Words challenge and 19 attempts for Invalid Division. </a:t>
              </a:r>
            </a:p>
            <a:p>
              <a:endParaRPr lang="en-AU"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BUT I still cannot handle all possible errors, for example nil name input.</a:t>
              </a:r>
              <a:endParaRPr lang="en-US" altLang="ko-KR" sz="1200" dirty="0">
                <a:solidFill>
                  <a:schemeClr val="tx1">
                    <a:lumMod val="75000"/>
                    <a:lumOff val="25000"/>
                  </a:schemeClr>
                </a:solidFill>
                <a:cs typeface="Arial" pitchFamily="34" charset="0"/>
              </a:endParaRPr>
            </a:p>
          </p:txBody>
        </p:sp>
        <p:sp>
          <p:nvSpPr>
            <p:cNvPr id="13" name="TextBox 12"/>
            <p:cNvSpPr txBox="1"/>
            <p:nvPr/>
          </p:nvSpPr>
          <p:spPr>
            <a:xfrm>
              <a:off x="3687661" y="1203598"/>
              <a:ext cx="2252491" cy="307777"/>
            </a:xfrm>
            <a:prstGeom prst="rect">
              <a:avLst/>
            </a:prstGeom>
            <a:grpFill/>
          </p:spPr>
          <p:txBody>
            <a:bodyPr wrap="square" rtlCol="0">
              <a:spAutoFit/>
            </a:bodyPr>
            <a:lstStyle/>
            <a:p>
              <a:pPr algn="ctr"/>
              <a:r>
                <a:rPr lang="en-US" altLang="ko-KR" sz="1400" b="1" dirty="0">
                  <a:solidFill>
                    <a:schemeClr val="tx1">
                      <a:lumMod val="75000"/>
                      <a:lumOff val="25000"/>
                    </a:schemeClr>
                  </a:solidFill>
                  <a:cs typeface="Arial" pitchFamily="34" charset="0"/>
                </a:rPr>
                <a:t>Errors Handling</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40743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Challenge</a:t>
            </a:r>
            <a:endParaRPr lang="ko-KR" altLang="en-US" dirty="0"/>
          </a:p>
        </p:txBody>
      </p:sp>
      <p:grpSp>
        <p:nvGrpSpPr>
          <p:cNvPr id="10" name="Group 9"/>
          <p:cNvGrpSpPr/>
          <p:nvPr/>
        </p:nvGrpSpPr>
        <p:grpSpPr>
          <a:xfrm>
            <a:off x="5508104" y="1095586"/>
            <a:ext cx="3009570" cy="3412253"/>
            <a:chOff x="4590879" y="1203597"/>
            <a:chExt cx="1349273" cy="3412253"/>
          </a:xfrm>
          <a:solidFill>
            <a:schemeClr val="bg1"/>
          </a:solidFill>
        </p:grpSpPr>
        <p:sp>
          <p:nvSpPr>
            <p:cNvPr id="6" name="TextBox 5"/>
            <p:cNvSpPr txBox="1"/>
            <p:nvPr/>
          </p:nvSpPr>
          <p:spPr>
            <a:xfrm>
              <a:off x="4590879" y="1568862"/>
              <a:ext cx="1349273" cy="3046988"/>
            </a:xfrm>
            <a:prstGeom prst="rect">
              <a:avLst/>
            </a:prstGeom>
            <a:grpFill/>
          </p:spPr>
          <p:txBody>
            <a:bodyPr wrap="square" rtlCol="0">
              <a:spAutoFit/>
            </a:bodyPr>
            <a:lstStyle/>
            <a:p>
              <a:r>
                <a:rPr lang="en-AU" altLang="ko-KR" sz="1200" dirty="0">
                  <a:solidFill>
                    <a:schemeClr val="tx1">
                      <a:lumMod val="75000"/>
                      <a:lumOff val="25000"/>
                    </a:schemeClr>
                  </a:solidFill>
                  <a:cs typeface="Arial" pitchFamily="34" charset="0"/>
                </a:rPr>
                <a:t>It was not until yesterday (Tuesday) that I listen to the TDD videos. I can understand them and understand Michael’s lecture, but I cannot actively use </a:t>
              </a:r>
              <a:r>
                <a:rPr lang="en-AU" altLang="ko-KR" sz="1200" dirty="0" err="1">
                  <a:solidFill>
                    <a:schemeClr val="tx1">
                      <a:lumMod val="75000"/>
                      <a:lumOff val="25000"/>
                    </a:schemeClr>
                  </a:solidFill>
                  <a:cs typeface="Arial" pitchFamily="34" charset="0"/>
                </a:rPr>
                <a:t>rspec</a:t>
              </a:r>
              <a:r>
                <a:rPr lang="en-AU" altLang="ko-KR" sz="1200" dirty="0">
                  <a:solidFill>
                    <a:schemeClr val="tx1">
                      <a:lumMod val="75000"/>
                      <a:lumOff val="25000"/>
                    </a:schemeClr>
                  </a:solidFill>
                  <a:cs typeface="Arial" pitchFamily="34" charset="0"/>
                </a:rPr>
                <a:t> to write tests for now. Maybe too much new technology to learn so I was overwhelmed.</a:t>
              </a:r>
            </a:p>
            <a:p>
              <a:endParaRPr lang="en-AU"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Although it seems like I happened to follow Red/Green/Refactor when I code. I wrote out the app idea and started making a simple MVP. I always test along the way whenever I moved code snippets to a new file or new module, change the variables' name, after creating a new method that may break existing function.</a:t>
              </a:r>
              <a:endParaRPr lang="en-US" altLang="ko-KR" sz="1200" dirty="0">
                <a:solidFill>
                  <a:schemeClr val="tx1">
                    <a:lumMod val="75000"/>
                    <a:lumOff val="25000"/>
                  </a:schemeClr>
                </a:solidFill>
                <a:cs typeface="Arial" pitchFamily="34" charset="0"/>
              </a:endParaRPr>
            </a:p>
          </p:txBody>
        </p:sp>
        <p:sp>
          <p:nvSpPr>
            <p:cNvPr id="7" name="TextBox 6"/>
            <p:cNvSpPr txBox="1"/>
            <p:nvPr/>
          </p:nvSpPr>
          <p:spPr>
            <a:xfrm>
              <a:off x="4590879" y="1203597"/>
              <a:ext cx="1325355" cy="307777"/>
            </a:xfrm>
            <a:prstGeom prst="rect">
              <a:avLst/>
            </a:prstGeom>
            <a:grpFill/>
          </p:spPr>
          <p:txBody>
            <a:bodyPr wrap="square" rtlCol="0">
              <a:spAutoFit/>
            </a:bodyPr>
            <a:lstStyle/>
            <a:p>
              <a:pPr algn="ctr"/>
              <a:r>
                <a:rPr lang="en-US" altLang="ko-KR" sz="1400" b="1" dirty="0">
                  <a:solidFill>
                    <a:schemeClr val="tx1">
                      <a:lumMod val="75000"/>
                      <a:lumOff val="25000"/>
                    </a:schemeClr>
                  </a:solidFill>
                  <a:cs typeface="Arial" pitchFamily="34" charset="0"/>
                </a:rPr>
                <a:t>TDD</a:t>
              </a:r>
              <a:endParaRPr lang="ko-KR" altLang="en-US" sz="1400" b="1" dirty="0">
                <a:solidFill>
                  <a:schemeClr val="tx1">
                    <a:lumMod val="75000"/>
                    <a:lumOff val="25000"/>
                  </a:schemeClr>
                </a:solidFill>
                <a:cs typeface="Arial" pitchFamily="34" charset="0"/>
              </a:endParaRPr>
            </a:p>
          </p:txBody>
        </p:sp>
      </p:grpSp>
      <p:pic>
        <p:nvPicPr>
          <p:cNvPr id="4" name="Picture 3" descr="A picture containing text, whiteboard&#10;&#10;Description automatically generated">
            <a:extLst>
              <a:ext uri="{FF2B5EF4-FFF2-40B4-BE49-F238E27FC236}">
                <a16:creationId xmlns:a16="http://schemas.microsoft.com/office/drawing/2014/main" id="{AA0E5AD7-125F-4537-8802-5253319C7A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414161"/>
            <a:ext cx="3140968" cy="2355726"/>
          </a:xfrm>
          <a:prstGeom prst="rect">
            <a:avLst/>
          </a:prstGeom>
        </p:spPr>
      </p:pic>
    </p:spTree>
    <p:extLst>
      <p:ext uri="{BB962C8B-B14F-4D97-AF65-F5344CB8AC3E}">
        <p14:creationId xmlns:p14="http://schemas.microsoft.com/office/powerpoint/2010/main" val="162022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See you at our Space Station</a:t>
            </a:r>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13480" y="2668266"/>
            <a:ext cx="3894936" cy="576063"/>
          </a:xfrm>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2813480" y="3316338"/>
            <a:ext cx="3894936" cy="288032"/>
          </a:xfrm>
        </p:spPr>
        <p:txBody>
          <a:bodyPr/>
          <a:lstStyle/>
          <a:p>
            <a:pPr lvl="0"/>
            <a:r>
              <a:rPr lang="en-US" altLang="ko-KR" dirty="0"/>
              <a:t>Fly you to the Moon</a:t>
            </a:r>
          </a:p>
        </p:txBody>
      </p:sp>
      <p:sp>
        <p:nvSpPr>
          <p:cNvPr id="5" name="TextBox 4"/>
          <p:cNvSpPr txBox="1"/>
          <p:nvPr/>
        </p:nvSpPr>
        <p:spPr>
          <a:xfrm>
            <a:off x="3104764" y="3651870"/>
            <a:ext cx="3312368"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Moonlight Travel’s mission is to empower your dream about space travel, making it come true</a:t>
            </a:r>
          </a:p>
        </p:txBody>
      </p:sp>
    </p:spTree>
    <p:extLst>
      <p:ext uri="{BB962C8B-B14F-4D97-AF65-F5344CB8AC3E}">
        <p14:creationId xmlns:p14="http://schemas.microsoft.com/office/powerpoint/2010/main" val="323940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cs typeface="Arial" pitchFamily="34" charset="0"/>
              </a:rPr>
              <a:t>Agenda Style</a:t>
            </a:r>
          </a:p>
        </p:txBody>
      </p:sp>
      <p:sp>
        <p:nvSpPr>
          <p:cNvPr id="7" name="Rectangle 6"/>
          <p:cNvSpPr/>
          <p:nvPr/>
        </p:nvSpPr>
        <p:spPr>
          <a:xfrm>
            <a:off x="3060504" y="138369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9" name="Group 8"/>
          <p:cNvGrpSpPr/>
          <p:nvPr/>
        </p:nvGrpSpPr>
        <p:grpSpPr>
          <a:xfrm>
            <a:off x="3263981" y="1447862"/>
            <a:ext cx="5040560" cy="559668"/>
            <a:chOff x="2175371" y="1762964"/>
            <a:chExt cx="5040560" cy="559668"/>
          </a:xfrm>
          <a:solidFill>
            <a:schemeClr val="bg1"/>
          </a:solidFill>
        </p:grpSpPr>
        <p:sp>
          <p:nvSpPr>
            <p:cNvPr id="10" name="TextBox 10"/>
            <p:cNvSpPr txBox="1"/>
            <p:nvPr/>
          </p:nvSpPr>
          <p:spPr bwMode="auto">
            <a:xfrm>
              <a:off x="2175371" y="1762964"/>
              <a:ext cx="5040560" cy="322659"/>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Overview</a:t>
              </a:r>
            </a:p>
          </p:txBody>
        </p:sp>
        <p:sp>
          <p:nvSpPr>
            <p:cNvPr id="11" name="TextBox 10"/>
            <p:cNvSpPr txBox="1"/>
            <p:nvPr/>
          </p:nvSpPr>
          <p:spPr bwMode="auto">
            <a:xfrm>
              <a:off x="2175371" y="2032239"/>
              <a:ext cx="5040560" cy="290393"/>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Overall structure of Moon Trip Booking System</a:t>
              </a:r>
              <a:endParaRPr lang="ko-KR" altLang="en-US" sz="1200" dirty="0">
                <a:solidFill>
                  <a:schemeClr val="tx1">
                    <a:lumMod val="65000"/>
                    <a:lumOff val="35000"/>
                  </a:schemeClr>
                </a:solidFill>
                <a:cs typeface="Arial" pitchFamily="34" charset="0"/>
              </a:endParaRPr>
            </a:p>
          </p:txBody>
        </p:sp>
      </p:grpSp>
      <p:sp>
        <p:nvSpPr>
          <p:cNvPr id="12" name="Chevron 11"/>
          <p:cNvSpPr/>
          <p:nvPr/>
        </p:nvSpPr>
        <p:spPr>
          <a:xfrm rot="16200000">
            <a:off x="2096802" y="125013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39223" y="134144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224940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0" name="Group 29"/>
          <p:cNvGrpSpPr/>
          <p:nvPr/>
        </p:nvGrpSpPr>
        <p:grpSpPr>
          <a:xfrm>
            <a:off x="3263981" y="2313572"/>
            <a:ext cx="5040560" cy="559668"/>
            <a:chOff x="2175371" y="1762964"/>
            <a:chExt cx="5040560" cy="559668"/>
          </a:xfrm>
          <a:solidFill>
            <a:schemeClr val="bg1"/>
          </a:solidFill>
        </p:grpSpPr>
        <p:sp>
          <p:nvSpPr>
            <p:cNvPr id="33" name="TextBox 10"/>
            <p:cNvSpPr txBox="1"/>
            <p:nvPr/>
          </p:nvSpPr>
          <p:spPr bwMode="auto">
            <a:xfrm>
              <a:off x="2175371" y="1762964"/>
              <a:ext cx="5040560" cy="322659"/>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Development Process</a:t>
              </a:r>
            </a:p>
          </p:txBody>
        </p:sp>
        <p:sp>
          <p:nvSpPr>
            <p:cNvPr id="34" name="TextBox 33"/>
            <p:cNvSpPr txBox="1"/>
            <p:nvPr/>
          </p:nvSpPr>
          <p:spPr bwMode="auto">
            <a:xfrm>
              <a:off x="2175371" y="2032239"/>
              <a:ext cx="5040560" cy="290393"/>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From idea to application design and deployment</a:t>
              </a:r>
              <a:endParaRPr lang="ko-KR" altLang="en-US" sz="1200" dirty="0">
                <a:solidFill>
                  <a:schemeClr val="tx1">
                    <a:lumMod val="65000"/>
                    <a:lumOff val="35000"/>
                  </a:schemeClr>
                </a:solidFill>
                <a:cs typeface="Arial" pitchFamily="34" charset="0"/>
              </a:endParaRPr>
            </a:p>
          </p:txBody>
        </p:sp>
      </p:grpSp>
      <p:sp>
        <p:nvSpPr>
          <p:cNvPr id="31" name="Chevron 30"/>
          <p:cNvSpPr/>
          <p:nvPr/>
        </p:nvSpPr>
        <p:spPr>
          <a:xfrm rot="16200000">
            <a:off x="2096802" y="211584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9223" y="220715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311511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37" name="Group 36"/>
          <p:cNvGrpSpPr/>
          <p:nvPr/>
        </p:nvGrpSpPr>
        <p:grpSpPr>
          <a:xfrm>
            <a:off x="3263981" y="3179282"/>
            <a:ext cx="5040560" cy="559668"/>
            <a:chOff x="2175371" y="1762964"/>
            <a:chExt cx="5040560" cy="559668"/>
          </a:xfrm>
          <a:solidFill>
            <a:schemeClr val="bg1"/>
          </a:solidFill>
        </p:grpSpPr>
        <p:sp>
          <p:nvSpPr>
            <p:cNvPr id="40" name="TextBox 10"/>
            <p:cNvSpPr txBox="1"/>
            <p:nvPr/>
          </p:nvSpPr>
          <p:spPr bwMode="auto">
            <a:xfrm>
              <a:off x="2175371" y="1762964"/>
              <a:ext cx="5040560" cy="322659"/>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Features</a:t>
              </a:r>
            </a:p>
          </p:txBody>
        </p:sp>
        <p:sp>
          <p:nvSpPr>
            <p:cNvPr id="41" name="TextBox 40"/>
            <p:cNvSpPr txBox="1"/>
            <p:nvPr/>
          </p:nvSpPr>
          <p:spPr bwMode="auto">
            <a:xfrm>
              <a:off x="2175371" y="2032239"/>
              <a:ext cx="5040560" cy="290393"/>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Main features of Moonlight Travel application</a:t>
              </a:r>
              <a:endParaRPr lang="ko-KR" altLang="en-US" sz="1200" dirty="0">
                <a:solidFill>
                  <a:schemeClr val="tx1">
                    <a:lumMod val="65000"/>
                    <a:lumOff val="35000"/>
                  </a:schemeClr>
                </a:solidFill>
                <a:cs typeface="Arial" pitchFamily="34" charset="0"/>
              </a:endParaRPr>
            </a:p>
          </p:txBody>
        </p:sp>
      </p:grpSp>
      <p:sp>
        <p:nvSpPr>
          <p:cNvPr id="38" name="Chevron 37"/>
          <p:cNvSpPr/>
          <p:nvPr/>
        </p:nvSpPr>
        <p:spPr>
          <a:xfrm rot="16200000">
            <a:off x="2096802" y="298155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9" name="TextBox 38"/>
          <p:cNvSpPr txBox="1"/>
          <p:nvPr/>
        </p:nvSpPr>
        <p:spPr>
          <a:xfrm>
            <a:off x="2239223" y="307286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60504" y="398082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grpSp>
        <p:nvGrpSpPr>
          <p:cNvPr id="44" name="Group 43"/>
          <p:cNvGrpSpPr/>
          <p:nvPr/>
        </p:nvGrpSpPr>
        <p:grpSpPr>
          <a:xfrm>
            <a:off x="3263981" y="4044992"/>
            <a:ext cx="5040560" cy="559668"/>
            <a:chOff x="2175371" y="1762964"/>
            <a:chExt cx="5040560" cy="559668"/>
          </a:xfrm>
          <a:solidFill>
            <a:schemeClr val="bg1"/>
          </a:solidFill>
        </p:grpSpPr>
        <p:sp>
          <p:nvSpPr>
            <p:cNvPr id="47" name="TextBox 10"/>
            <p:cNvSpPr txBox="1"/>
            <p:nvPr/>
          </p:nvSpPr>
          <p:spPr bwMode="auto">
            <a:xfrm>
              <a:off x="2175371" y="1762964"/>
              <a:ext cx="5040560" cy="322659"/>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65000"/>
                      <a:lumOff val="35000"/>
                    </a:schemeClr>
                  </a:solidFill>
                  <a:cs typeface="Arial" pitchFamily="34" charset="0"/>
                </a:rPr>
                <a:t>Challenges</a:t>
              </a:r>
            </a:p>
          </p:txBody>
        </p:sp>
        <p:sp>
          <p:nvSpPr>
            <p:cNvPr id="48" name="TextBox 47"/>
            <p:cNvSpPr txBox="1"/>
            <p:nvPr/>
          </p:nvSpPr>
          <p:spPr bwMode="auto">
            <a:xfrm>
              <a:off x="2175371" y="2032239"/>
              <a:ext cx="5040560" cy="290393"/>
            </a:xfrm>
            <a:prstGeom prst="round2SameRect">
              <a:avLst/>
            </a:prstGeom>
            <a:grp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tx1">
                      <a:lumMod val="65000"/>
                      <a:lumOff val="35000"/>
                    </a:schemeClr>
                  </a:solidFill>
                  <a:cs typeface="Arial" pitchFamily="34" charset="0"/>
                </a:rPr>
                <a:t>Errors, bugs and difficulties</a:t>
              </a:r>
              <a:endParaRPr lang="ko-KR" altLang="en-US" sz="1200" dirty="0">
                <a:solidFill>
                  <a:schemeClr val="tx1">
                    <a:lumMod val="65000"/>
                    <a:lumOff val="35000"/>
                  </a:schemeClr>
                </a:solidFill>
                <a:cs typeface="Arial" pitchFamily="34" charset="0"/>
              </a:endParaRPr>
            </a:p>
          </p:txBody>
        </p:sp>
      </p:grpSp>
      <p:sp>
        <p:nvSpPr>
          <p:cNvPr id="45" name="Chevron 44"/>
          <p:cNvSpPr/>
          <p:nvPr/>
        </p:nvSpPr>
        <p:spPr>
          <a:xfrm rot="16200000">
            <a:off x="2096802" y="384726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39223" y="3938571"/>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D651B8C4-6A04-4349-A2DB-9E73B237B8C5}"/>
              </a:ext>
            </a:extLst>
          </p:cNvPr>
          <p:cNvSpPr>
            <a:spLocks noGrp="1"/>
          </p:cNvSpPr>
          <p:nvPr>
            <p:ph type="pic" idx="1"/>
          </p:nvPr>
        </p:nvSpPr>
        <p:spPr>
          <a:xfrm>
            <a:off x="0" y="-1"/>
            <a:ext cx="6300192" cy="5143501"/>
          </a:xfrm>
        </p:spPr>
      </p:sp>
      <p:sp>
        <p:nvSpPr>
          <p:cNvPr id="6" name="Frame 5"/>
          <p:cNvSpPr/>
          <p:nvPr/>
        </p:nvSpPr>
        <p:spPr>
          <a:xfrm>
            <a:off x="197768" y="159481"/>
            <a:ext cx="5814392"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 Placeholder 1"/>
          <p:cNvSpPr txBox="1">
            <a:spLocks/>
          </p:cNvSpPr>
          <p:nvPr/>
        </p:nvSpPr>
        <p:spPr>
          <a:xfrm>
            <a:off x="6719889" y="267494"/>
            <a:ext cx="2120485" cy="12399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Overview</a:t>
            </a:r>
          </a:p>
        </p:txBody>
      </p:sp>
      <p:sp>
        <p:nvSpPr>
          <p:cNvPr id="10" name="TextBox 9"/>
          <p:cNvSpPr txBox="1"/>
          <p:nvPr/>
        </p:nvSpPr>
        <p:spPr>
          <a:xfrm>
            <a:off x="6719890" y="1059582"/>
            <a:ext cx="2120485" cy="2862322"/>
          </a:xfrm>
          <a:prstGeom prst="rect">
            <a:avLst/>
          </a:prstGeom>
          <a:solidFill>
            <a:schemeClr val="bg1"/>
          </a:solidFill>
        </p:spPr>
        <p:txBody>
          <a:bodyPr wrap="square" rtlCol="0">
            <a:spAutoFit/>
          </a:bodyPr>
          <a:lstStyle/>
          <a:p>
            <a:r>
              <a:rPr lang="en-AU" altLang="ko-KR" sz="1200" dirty="0">
                <a:solidFill>
                  <a:schemeClr val="tx1">
                    <a:lumMod val="75000"/>
                    <a:lumOff val="25000"/>
                  </a:schemeClr>
                </a:solidFill>
                <a:cs typeface="Arial" pitchFamily="34" charset="0"/>
              </a:rPr>
              <a:t>Basically, this is a very simple tour booking system.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When the app runs, it will show a welcome banner and then description about the Moon Trip.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main menu is followed. Users will choose which action to take. Unless users choose to quit, the program will always go back to the main menu after each action is taken.</a:t>
            </a:r>
          </a:p>
        </p:txBody>
      </p:sp>
      <p:pic>
        <p:nvPicPr>
          <p:cNvPr id="7" name="Picture 6" descr="Diagram&#10;&#10;Description automatically generated">
            <a:extLst>
              <a:ext uri="{FF2B5EF4-FFF2-40B4-BE49-F238E27FC236}">
                <a16:creationId xmlns:a16="http://schemas.microsoft.com/office/drawing/2014/main" id="{4B736E92-E73D-4CE6-9ECD-18A7E2927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5" y="201839"/>
            <a:ext cx="5674494" cy="4739822"/>
          </a:xfrm>
          <a:prstGeom prst="rect">
            <a:avLst/>
          </a:prstGeom>
        </p:spPr>
      </p:pic>
    </p:spTree>
    <p:extLst>
      <p:ext uri="{BB962C8B-B14F-4D97-AF65-F5344CB8AC3E}">
        <p14:creationId xmlns:p14="http://schemas.microsoft.com/office/powerpoint/2010/main" val="99005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97601" y="2344692"/>
            <a:ext cx="6133512" cy="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 name="Text Placeholder 1"/>
          <p:cNvSpPr>
            <a:spLocks noGrp="1"/>
          </p:cNvSpPr>
          <p:nvPr>
            <p:ph type="body" sz="quarter" idx="10"/>
          </p:nvPr>
        </p:nvSpPr>
        <p:spPr/>
        <p:txBody>
          <a:bodyPr/>
          <a:lstStyle/>
          <a:p>
            <a:r>
              <a:rPr lang="en-US" altLang="ko-KR" dirty="0"/>
              <a:t>Development process</a:t>
            </a:r>
            <a:endParaRPr lang="ko-KR" altLang="en-US" dirty="0"/>
          </a:p>
        </p:txBody>
      </p:sp>
      <p:sp>
        <p:nvSpPr>
          <p:cNvPr id="5" name="Block Arc 14"/>
          <p:cNvSpPr/>
          <p:nvPr/>
        </p:nvSpPr>
        <p:spPr>
          <a:xfrm rot="16200000">
            <a:off x="7461077" y="1586376"/>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rapezoid 22"/>
          <p:cNvSpPr/>
          <p:nvPr/>
        </p:nvSpPr>
        <p:spPr>
          <a:xfrm>
            <a:off x="3319763" y="1643413"/>
            <a:ext cx="444684" cy="226220"/>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Freeform 6"/>
          <p:cNvSpPr/>
          <p:nvPr/>
        </p:nvSpPr>
        <p:spPr>
          <a:xfrm>
            <a:off x="5398485" y="1563638"/>
            <a:ext cx="376248" cy="38577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25"/>
          <p:cNvSpPr/>
          <p:nvPr/>
        </p:nvSpPr>
        <p:spPr>
          <a:xfrm>
            <a:off x="1322589" y="1628267"/>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Oval 3"/>
          <p:cNvSpPr/>
          <p:nvPr/>
        </p:nvSpPr>
        <p:spPr>
          <a:xfrm>
            <a:off x="1353585"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3398089"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Oval 10"/>
          <p:cNvSpPr/>
          <p:nvPr/>
        </p:nvSpPr>
        <p:spPr>
          <a:xfrm>
            <a:off x="5442593"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Oval 11"/>
          <p:cNvSpPr/>
          <p:nvPr/>
        </p:nvSpPr>
        <p:spPr>
          <a:xfrm>
            <a:off x="7487097" y="2218676"/>
            <a:ext cx="288032" cy="288032"/>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TextBox 15"/>
          <p:cNvSpPr txBox="1"/>
          <p:nvPr/>
        </p:nvSpPr>
        <p:spPr>
          <a:xfrm>
            <a:off x="836175" y="2643758"/>
            <a:ext cx="132285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Idea</a:t>
            </a:r>
            <a:endParaRPr lang="ko-KR" altLang="en-US" sz="1200" b="1" dirty="0">
              <a:solidFill>
                <a:schemeClr val="tx1">
                  <a:lumMod val="75000"/>
                  <a:lumOff val="25000"/>
                </a:schemeClr>
              </a:solidFill>
              <a:cs typeface="Arial" pitchFamily="34" charset="0"/>
            </a:endParaRPr>
          </a:p>
        </p:txBody>
      </p:sp>
      <p:sp>
        <p:nvSpPr>
          <p:cNvPr id="19" name="TextBox 18"/>
          <p:cNvSpPr txBox="1"/>
          <p:nvPr/>
        </p:nvSpPr>
        <p:spPr>
          <a:xfrm>
            <a:off x="2880679" y="2643758"/>
            <a:ext cx="1322851"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Design</a:t>
            </a:r>
            <a:endParaRPr lang="ko-KR" altLang="en-US" sz="1200" b="1" dirty="0">
              <a:solidFill>
                <a:schemeClr val="tx1">
                  <a:lumMod val="75000"/>
                  <a:lumOff val="25000"/>
                </a:schemeClr>
              </a:solidFill>
              <a:cs typeface="Arial" pitchFamily="34" charset="0"/>
            </a:endParaRPr>
          </a:p>
        </p:txBody>
      </p:sp>
      <p:sp>
        <p:nvSpPr>
          <p:cNvPr id="22" name="TextBox 21"/>
          <p:cNvSpPr txBox="1"/>
          <p:nvPr/>
        </p:nvSpPr>
        <p:spPr>
          <a:xfrm>
            <a:off x="4925183" y="2643758"/>
            <a:ext cx="132285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Code &amp; test MVP, fix bugs</a:t>
            </a:r>
            <a:endParaRPr lang="ko-KR" altLang="en-US" sz="1200" b="1" dirty="0">
              <a:solidFill>
                <a:schemeClr val="tx1">
                  <a:lumMod val="75000"/>
                  <a:lumOff val="25000"/>
                </a:schemeClr>
              </a:solidFill>
              <a:cs typeface="Arial" pitchFamily="34" charset="0"/>
            </a:endParaRPr>
          </a:p>
        </p:txBody>
      </p:sp>
      <p:sp>
        <p:nvSpPr>
          <p:cNvPr id="25" name="TextBox 24"/>
          <p:cNvSpPr txBox="1"/>
          <p:nvPr/>
        </p:nvSpPr>
        <p:spPr>
          <a:xfrm>
            <a:off x="6969687" y="2643758"/>
            <a:ext cx="1322851" cy="461665"/>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 more features</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1332867" y="3651870"/>
            <a:ext cx="6478266" cy="646331"/>
          </a:xfrm>
          <a:prstGeom prst="rect">
            <a:avLst/>
          </a:prstGeom>
          <a:solidFill>
            <a:schemeClr val="bg1"/>
          </a:solidFill>
        </p:spPr>
        <p:txBody>
          <a:bodyPr wrap="square" rtlCol="0">
            <a:spAutoFit/>
          </a:bodyPr>
          <a:lstStyle/>
          <a:p>
            <a:pPr algn="ctr"/>
            <a:r>
              <a:rPr lang="en-US" altLang="ko-KR" sz="1200" dirty="0">
                <a:solidFill>
                  <a:schemeClr val="tx1">
                    <a:lumMod val="75000"/>
                    <a:lumOff val="25000"/>
                  </a:schemeClr>
                </a:solidFill>
                <a:cs typeface="Arial" pitchFamily="34" charset="0"/>
              </a:rPr>
              <a:t>I know that I’m still in “kindergarten level” when it comes to reading about Objects, class, YAML, testing …, so I’ll try to make an “enough-to-pass” MVP first, </a:t>
            </a:r>
            <a:r>
              <a:rPr lang="en-AU" altLang="ko-KR" sz="1200" dirty="0">
                <a:solidFill>
                  <a:schemeClr val="tx1">
                    <a:lumMod val="75000"/>
                    <a:lumOff val="25000"/>
                  </a:schemeClr>
                </a:solidFill>
                <a:cs typeface="Arial" pitchFamily="34" charset="0"/>
              </a:rPr>
              <a:t>and then fancier features later, and then refactoring, syntactic sugar or pretty code later.</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50881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picture containing transport&#10;&#10;Description automatically generated">
            <a:extLst>
              <a:ext uri="{FF2B5EF4-FFF2-40B4-BE49-F238E27FC236}">
                <a16:creationId xmlns:a16="http://schemas.microsoft.com/office/drawing/2014/main" id="{0FD39E49-09EB-43A1-A503-EFBB5C8C7D3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56" r="5556"/>
          <a:stretch>
            <a:fillRect/>
          </a:stretch>
        </p:blipFill>
        <p:spPr/>
      </p:pic>
      <p:sp>
        <p:nvSpPr>
          <p:cNvPr id="6" name="Frame 5"/>
          <p:cNvSpPr/>
          <p:nvPr/>
        </p:nvSpPr>
        <p:spPr>
          <a:xfrm>
            <a:off x="197768" y="159481"/>
            <a:ext cx="4176464" cy="4824536"/>
          </a:xfrm>
          <a:prstGeom prst="frame">
            <a:avLst>
              <a:gd name="adj1" fmla="val 10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xt Placeholder 1"/>
          <p:cNvSpPr txBox="1">
            <a:spLocks/>
          </p:cNvSpPr>
          <p:nvPr/>
        </p:nvSpPr>
        <p:spPr>
          <a:xfrm>
            <a:off x="4820277" y="467746"/>
            <a:ext cx="4104456" cy="12399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dirty="0">
                <a:solidFill>
                  <a:schemeClr val="tx1">
                    <a:lumMod val="75000"/>
                    <a:lumOff val="25000"/>
                  </a:schemeClr>
                </a:solidFill>
                <a:latin typeface="+mj-lt"/>
                <a:cs typeface="Arial" pitchFamily="34" charset="0"/>
              </a:rPr>
              <a:t>Idea</a:t>
            </a:r>
            <a:endParaRPr lang="ko-KR" altLang="en-US" b="1" dirty="0">
              <a:solidFill>
                <a:schemeClr val="tx1">
                  <a:lumMod val="75000"/>
                  <a:lumOff val="25000"/>
                </a:schemeClr>
              </a:solidFill>
              <a:latin typeface="+mj-lt"/>
              <a:cs typeface="Arial" pitchFamily="34" charset="0"/>
            </a:endParaRPr>
          </a:p>
        </p:txBody>
      </p:sp>
      <p:sp>
        <p:nvSpPr>
          <p:cNvPr id="10" name="TextBox 9"/>
          <p:cNvSpPr txBox="1"/>
          <p:nvPr/>
        </p:nvSpPr>
        <p:spPr>
          <a:xfrm>
            <a:off x="4820277" y="1203598"/>
            <a:ext cx="3496139" cy="2492990"/>
          </a:xfrm>
          <a:prstGeom prst="rect">
            <a:avLst/>
          </a:prstGeom>
          <a:solidFill>
            <a:schemeClr val="bg1"/>
          </a:solidFill>
        </p:spPr>
        <p:txBody>
          <a:bodyPr wrap="square" rtlCol="0">
            <a:spAutoFit/>
          </a:bodyPr>
          <a:lstStyle/>
          <a:p>
            <a:r>
              <a:rPr lang="en-US" altLang="ko-KR" sz="1200" dirty="0">
                <a:solidFill>
                  <a:schemeClr val="tx1">
                    <a:lumMod val="75000"/>
                    <a:lumOff val="25000"/>
                  </a:schemeClr>
                </a:solidFill>
                <a:cs typeface="Arial" pitchFamily="34" charset="0"/>
              </a:rPr>
              <a:t>When I heard about the terminal app assignment, I kept thinking what I would like to do? I looked up in the night sky and smiled: “Let’s go to the moon”. And that’s how I started making a Moon Trip Booking System.</a:t>
            </a:r>
          </a:p>
          <a:p>
            <a:endParaRPr lang="en-US"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At first, I want to make a flight booking system to the Moon only, but people can't just take a flight by rocket to the Moon, because they cannot travel by themselves, book an Airbnb elsewhere and find their own food. Therefore, it makes more sense if I offer a Full Package Moon Trip with date and package options.</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9126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Features</a:t>
            </a:r>
            <a:endParaRPr lang="ko-KR" altLang="en-US" dirty="0"/>
          </a:p>
        </p:txBody>
      </p:sp>
      <p:sp>
        <p:nvSpPr>
          <p:cNvPr id="26" name="TextBox 25"/>
          <p:cNvSpPr txBox="1"/>
          <p:nvPr/>
        </p:nvSpPr>
        <p:spPr>
          <a:xfrm>
            <a:off x="899592" y="987574"/>
            <a:ext cx="2375037" cy="2677656"/>
          </a:xfrm>
          <a:prstGeom prst="rect">
            <a:avLst/>
          </a:prstGeom>
          <a:solidFill>
            <a:schemeClr val="bg1"/>
          </a:solidFill>
        </p:spPr>
        <p:txBody>
          <a:bodyPr wrap="square" rtlCol="0">
            <a:spAutoFit/>
          </a:bodyPr>
          <a:lstStyle/>
          <a:p>
            <a:r>
              <a:rPr lang="en-AU" altLang="ko-KR" sz="1200" dirty="0">
                <a:solidFill>
                  <a:schemeClr val="tx1">
                    <a:lumMod val="75000"/>
                    <a:lumOff val="25000"/>
                  </a:schemeClr>
                </a:solidFill>
                <a:cs typeface="Arial" pitchFamily="34" charset="0"/>
              </a:rPr>
              <a:t>As a tourism booking application, this app can create a booking, modify a booking, view a booking, delete a booking. Those are basic functions that end-users (tourists) would like to do when booking a tour. I also created "list all bookings" function. This is basically just for the tourism company to manage all bookings. </a:t>
            </a:r>
          </a:p>
          <a:p>
            <a:endParaRPr lang="en-AU" altLang="ko-KR" sz="1200" dirty="0">
              <a:solidFill>
                <a:schemeClr val="tx1">
                  <a:lumMod val="75000"/>
                  <a:lumOff val="25000"/>
                </a:schemeClr>
              </a:solidFill>
              <a:cs typeface="Arial" pitchFamily="34" charset="0"/>
            </a:endParaRPr>
          </a:p>
          <a:p>
            <a:r>
              <a:rPr lang="en-AU" altLang="ko-KR" sz="1200" dirty="0">
                <a:solidFill>
                  <a:schemeClr val="tx1">
                    <a:lumMod val="75000"/>
                    <a:lumOff val="25000"/>
                  </a:schemeClr>
                </a:solidFill>
                <a:cs typeface="Arial" pitchFamily="34" charset="0"/>
              </a:rPr>
              <a:t>Target audience: tourism company and tourists (end-user)</a:t>
            </a:r>
            <a:endParaRPr lang="en-US" altLang="ko-KR" sz="1200" dirty="0">
              <a:solidFill>
                <a:schemeClr val="tx1">
                  <a:lumMod val="75000"/>
                  <a:lumOff val="25000"/>
                </a:schemeClr>
              </a:solidFill>
              <a:cs typeface="Arial" pitchFamily="34" charset="0"/>
            </a:endParaRPr>
          </a:p>
        </p:txBody>
      </p:sp>
      <p:pic>
        <p:nvPicPr>
          <p:cNvPr id="31" name="Picture 30" descr="Text&#10;&#10;Description automatically generated">
            <a:extLst>
              <a:ext uri="{FF2B5EF4-FFF2-40B4-BE49-F238E27FC236}">
                <a16:creationId xmlns:a16="http://schemas.microsoft.com/office/drawing/2014/main" id="{623220D6-91AC-4872-A059-99E47084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552" y="1347614"/>
            <a:ext cx="4680520" cy="1738201"/>
          </a:xfrm>
          <a:prstGeom prst="rect">
            <a:avLst/>
          </a:prstGeom>
        </p:spPr>
      </p:pic>
    </p:spTree>
    <p:extLst>
      <p:ext uri="{BB962C8B-B14F-4D97-AF65-F5344CB8AC3E}">
        <p14:creationId xmlns:p14="http://schemas.microsoft.com/office/powerpoint/2010/main" val="114720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CRUD Feature</a:t>
            </a:r>
            <a:endParaRPr lang="ko-KR" altLang="en-US" dirty="0"/>
          </a:p>
        </p:txBody>
      </p:sp>
      <p:grpSp>
        <p:nvGrpSpPr>
          <p:cNvPr id="4" name="Group 3"/>
          <p:cNvGrpSpPr/>
          <p:nvPr/>
        </p:nvGrpSpPr>
        <p:grpSpPr>
          <a:xfrm>
            <a:off x="3547075" y="987574"/>
            <a:ext cx="1020696" cy="1020696"/>
            <a:chOff x="3623312" y="1131590"/>
            <a:chExt cx="1020696" cy="1020696"/>
          </a:xfrm>
          <a:solidFill>
            <a:schemeClr val="tx1">
              <a:lumMod val="75000"/>
              <a:lumOff val="25000"/>
            </a:schemeClr>
          </a:solidFill>
        </p:grpSpPr>
        <p:sp>
          <p:nvSpPr>
            <p:cNvPr id="5" name="Teardrop 4"/>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 name="Group 6"/>
          <p:cNvGrpSpPr/>
          <p:nvPr/>
        </p:nvGrpSpPr>
        <p:grpSpPr>
          <a:xfrm>
            <a:off x="3410857" y="2031141"/>
            <a:ext cx="1020696" cy="1020696"/>
            <a:chOff x="3623312" y="1131590"/>
            <a:chExt cx="1020696" cy="1020696"/>
          </a:xfrm>
          <a:solidFill>
            <a:schemeClr val="tx1">
              <a:lumMod val="75000"/>
              <a:lumOff val="25000"/>
            </a:schemeClr>
          </a:solidFill>
        </p:grpSpPr>
        <p:sp>
          <p:nvSpPr>
            <p:cNvPr id="8" name="Teardrop 7"/>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Group 9"/>
          <p:cNvGrpSpPr/>
          <p:nvPr/>
        </p:nvGrpSpPr>
        <p:grpSpPr>
          <a:xfrm>
            <a:off x="3271627" y="3051837"/>
            <a:ext cx="1020696" cy="1020696"/>
            <a:chOff x="3623312" y="1131590"/>
            <a:chExt cx="1020696" cy="1020696"/>
          </a:xfrm>
          <a:solidFill>
            <a:schemeClr val="tx1">
              <a:lumMod val="75000"/>
              <a:lumOff val="25000"/>
            </a:schemeClr>
          </a:solidFill>
        </p:grpSpPr>
        <p:sp>
          <p:nvSpPr>
            <p:cNvPr id="11" name="Teardrop 10"/>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12"/>
          <p:cNvGrpSpPr/>
          <p:nvPr/>
        </p:nvGrpSpPr>
        <p:grpSpPr>
          <a:xfrm flipH="1">
            <a:off x="4631764" y="1675332"/>
            <a:ext cx="1020696" cy="1020696"/>
            <a:chOff x="3623312" y="1131590"/>
            <a:chExt cx="1020696" cy="1020696"/>
          </a:xfrm>
          <a:solidFill>
            <a:schemeClr val="tx1">
              <a:lumMod val="75000"/>
              <a:lumOff val="25000"/>
            </a:schemeClr>
          </a:solidFill>
        </p:grpSpPr>
        <p:sp>
          <p:nvSpPr>
            <p:cNvPr id="14" name="Teardrop 13"/>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5"/>
          <p:cNvGrpSpPr/>
          <p:nvPr/>
        </p:nvGrpSpPr>
        <p:grpSpPr>
          <a:xfrm flipH="1">
            <a:off x="4768910" y="2717571"/>
            <a:ext cx="1020696" cy="1020696"/>
            <a:chOff x="3623312" y="1131590"/>
            <a:chExt cx="1020696" cy="1020696"/>
          </a:xfrm>
          <a:solidFill>
            <a:schemeClr val="tx1">
              <a:lumMod val="75000"/>
              <a:lumOff val="25000"/>
            </a:schemeClr>
          </a:solidFill>
        </p:grpSpPr>
        <p:sp>
          <p:nvSpPr>
            <p:cNvPr id="17" name="Teardrop 16"/>
            <p:cNvSpPr/>
            <p:nvPr/>
          </p:nvSpPr>
          <p:spPr>
            <a:xfrm rot="5400000">
              <a:off x="3623312" y="1131590"/>
              <a:ext cx="1020696" cy="1020696"/>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p:nvSpPr>
          <p:spPr>
            <a:xfrm>
              <a:off x="3699550" y="1207828"/>
              <a:ext cx="868221" cy="8682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9" name="Rectangle 18"/>
          <p:cNvSpPr/>
          <p:nvPr/>
        </p:nvSpPr>
        <p:spPr>
          <a:xfrm>
            <a:off x="4494617" y="1903500"/>
            <a:ext cx="72000" cy="324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0" name="Rectangle 19"/>
          <p:cNvSpPr/>
          <p:nvPr/>
        </p:nvSpPr>
        <p:spPr>
          <a:xfrm>
            <a:off x="4631764"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ectangle 20"/>
          <p:cNvSpPr/>
          <p:nvPr/>
        </p:nvSpPr>
        <p:spPr>
          <a:xfrm>
            <a:off x="4357470" y="2659500"/>
            <a:ext cx="72000" cy="2484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4220323"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4768910" y="3595500"/>
            <a:ext cx="72000" cy="154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Block Arc 14"/>
          <p:cNvSpPr/>
          <p:nvPr/>
        </p:nvSpPr>
        <p:spPr>
          <a:xfrm rot="16200000">
            <a:off x="3874796" y="1315174"/>
            <a:ext cx="365255" cy="36549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ectangle 36"/>
          <p:cNvSpPr/>
          <p:nvPr/>
        </p:nvSpPr>
        <p:spPr>
          <a:xfrm>
            <a:off x="3769322" y="2401892"/>
            <a:ext cx="303765" cy="25392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ardrop 6"/>
          <p:cNvSpPr/>
          <p:nvPr/>
        </p:nvSpPr>
        <p:spPr>
          <a:xfrm rot="8100000">
            <a:off x="4995471" y="203904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7" name="Rectangle 16"/>
          <p:cNvSpPr/>
          <p:nvPr/>
        </p:nvSpPr>
        <p:spPr>
          <a:xfrm rot="2700000">
            <a:off x="5167444" y="3015186"/>
            <a:ext cx="223629" cy="42546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ounded Rectangle 27"/>
          <p:cNvSpPr/>
          <p:nvPr/>
        </p:nvSpPr>
        <p:spPr>
          <a:xfrm>
            <a:off x="3592136" y="3435800"/>
            <a:ext cx="329069" cy="25276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a:off x="880389" y="1066241"/>
            <a:ext cx="2539483" cy="863358"/>
            <a:chOff x="803640" y="3362835"/>
            <a:chExt cx="2059657" cy="863358"/>
          </a:xfrm>
          <a:solidFill>
            <a:schemeClr val="bg1"/>
          </a:solidFill>
        </p:grpSpPr>
        <p:sp>
          <p:nvSpPr>
            <p:cNvPr id="30" name="TextBox 29"/>
            <p:cNvSpPr txBox="1"/>
            <p:nvPr/>
          </p:nvSpPr>
          <p:spPr>
            <a:xfrm>
              <a:off x="803640" y="3579862"/>
              <a:ext cx="2059657" cy="646331"/>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Users can create a booking in the system: Choose date, choose package, enter name, age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grpFill/>
          </p:spPr>
          <p:txBody>
            <a:bodyPr wrap="square" rtlCol="0">
              <a:spAutoFit/>
            </a:bodyPr>
            <a:lstStyle/>
            <a:p>
              <a:pPr algn="r"/>
              <a:r>
                <a:rPr lang="en-US" altLang="ko-KR" sz="1200" b="1" dirty="0">
                  <a:solidFill>
                    <a:schemeClr val="tx1">
                      <a:lumMod val="75000"/>
                      <a:lumOff val="25000"/>
                    </a:schemeClr>
                  </a:solidFill>
                  <a:cs typeface="Arial" pitchFamily="34" charset="0"/>
                </a:rPr>
                <a:t>Create a new booking</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781978" y="2079031"/>
            <a:ext cx="2539483" cy="863358"/>
            <a:chOff x="803640" y="3362835"/>
            <a:chExt cx="2059657" cy="863358"/>
          </a:xfrm>
          <a:solidFill>
            <a:schemeClr val="bg1"/>
          </a:solidFill>
        </p:grpSpPr>
        <p:sp>
          <p:nvSpPr>
            <p:cNvPr id="33" name="TextBox 32"/>
            <p:cNvSpPr txBox="1"/>
            <p:nvPr/>
          </p:nvSpPr>
          <p:spPr>
            <a:xfrm>
              <a:off x="803640" y="3579862"/>
              <a:ext cx="2059657" cy="646331"/>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Users can see all bookings stored in </a:t>
              </a:r>
              <a:r>
                <a:rPr lang="en-US" altLang="ko-KR" sz="1200" dirty="0" err="1">
                  <a:solidFill>
                    <a:schemeClr val="tx1">
                      <a:lumMod val="75000"/>
                      <a:lumOff val="25000"/>
                    </a:schemeClr>
                  </a:solidFill>
                  <a:cs typeface="Arial" pitchFamily="34" charset="0"/>
                </a:rPr>
                <a:t>bookings.yml</a:t>
              </a:r>
              <a:r>
                <a:rPr lang="en-US" altLang="ko-KR" sz="1200" dirty="0">
                  <a:solidFill>
                    <a:schemeClr val="tx1">
                      <a:lumMod val="75000"/>
                      <a:lumOff val="25000"/>
                    </a:schemeClr>
                  </a:solidFill>
                  <a:cs typeface="Arial" pitchFamily="34" charset="0"/>
                </a:rPr>
                <a:t> as a persistent database</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grpFill/>
          </p:spPr>
          <p:txBody>
            <a:bodyPr wrap="square" rtlCol="0">
              <a:spAutoFit/>
            </a:bodyPr>
            <a:lstStyle/>
            <a:p>
              <a:pPr algn="r"/>
              <a:r>
                <a:rPr lang="en-US" altLang="ko-KR" sz="1200" b="1" dirty="0">
                  <a:solidFill>
                    <a:schemeClr val="tx1">
                      <a:lumMod val="75000"/>
                      <a:lumOff val="25000"/>
                    </a:schemeClr>
                  </a:solidFill>
                  <a:cs typeface="Arial" pitchFamily="34" charset="0"/>
                </a:rPr>
                <a:t>List all bookings</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683568" y="3091821"/>
            <a:ext cx="2539483" cy="678692"/>
            <a:chOff x="803640" y="3362835"/>
            <a:chExt cx="2059657" cy="678692"/>
          </a:xfrm>
          <a:solidFill>
            <a:schemeClr val="bg1"/>
          </a:solidFill>
        </p:grpSpPr>
        <p:sp>
          <p:nvSpPr>
            <p:cNvPr id="36" name="TextBox 35"/>
            <p:cNvSpPr txBox="1"/>
            <p:nvPr/>
          </p:nvSpPr>
          <p:spPr>
            <a:xfrm>
              <a:off x="803640" y="3579862"/>
              <a:ext cx="2059657" cy="461665"/>
            </a:xfrm>
            <a:prstGeom prst="rect">
              <a:avLst/>
            </a:prstGeom>
            <a:grpFill/>
          </p:spPr>
          <p:txBody>
            <a:bodyPr wrap="square" rtlCol="0">
              <a:spAutoFit/>
            </a:bodyPr>
            <a:lstStyle/>
            <a:p>
              <a:pPr algn="r"/>
              <a:r>
                <a:rPr lang="en-US" altLang="ko-KR" sz="1200" dirty="0">
                  <a:solidFill>
                    <a:schemeClr val="tx1">
                      <a:lumMod val="75000"/>
                      <a:lumOff val="25000"/>
                    </a:schemeClr>
                  </a:solidFill>
                  <a:cs typeface="Arial" pitchFamily="34" charset="0"/>
                </a:rPr>
                <a:t>Users can enter booking reference to see a specific booking</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grpFill/>
          </p:spPr>
          <p:txBody>
            <a:bodyPr wrap="square" rtlCol="0">
              <a:spAutoFit/>
            </a:bodyPr>
            <a:lstStyle/>
            <a:p>
              <a:pPr algn="r"/>
              <a:r>
                <a:rPr lang="en-US" altLang="ko-KR" sz="1200" b="1" dirty="0">
                  <a:solidFill>
                    <a:schemeClr val="tx1">
                      <a:lumMod val="75000"/>
                      <a:lumOff val="25000"/>
                    </a:schemeClr>
                  </a:solidFill>
                  <a:cs typeface="Arial" pitchFamily="34" charset="0"/>
                </a:rPr>
                <a:t>View your booking</a:t>
              </a:r>
              <a:endParaRPr lang="ko-KR" altLang="en-US" sz="1200" b="1" dirty="0">
                <a:solidFill>
                  <a:schemeClr val="tx1">
                    <a:lumMod val="75000"/>
                    <a:lumOff val="25000"/>
                  </a:schemeClr>
                </a:solidFill>
                <a:cs typeface="Arial" pitchFamily="34" charset="0"/>
              </a:endParaRPr>
            </a:p>
          </p:txBody>
        </p:sp>
      </p:grpSp>
      <p:grpSp>
        <p:nvGrpSpPr>
          <p:cNvPr id="38" name="Group 37"/>
          <p:cNvGrpSpPr/>
          <p:nvPr/>
        </p:nvGrpSpPr>
        <p:grpSpPr>
          <a:xfrm>
            <a:off x="5834941" y="1785851"/>
            <a:ext cx="2539483" cy="678692"/>
            <a:chOff x="803640" y="3362835"/>
            <a:chExt cx="2059657" cy="678692"/>
          </a:xfrm>
          <a:solidFill>
            <a:schemeClr val="bg1"/>
          </a:solidFill>
        </p:grpSpPr>
        <p:sp>
          <p:nvSpPr>
            <p:cNvPr id="39" name="TextBox 38"/>
            <p:cNvSpPr txBox="1"/>
            <p:nvPr/>
          </p:nvSpPr>
          <p:spPr>
            <a:xfrm>
              <a:off x="803640" y="3579862"/>
              <a:ext cx="2059657" cy="461665"/>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Users can update a booking using booking reference</a:t>
              </a:r>
              <a:endParaRPr lang="ko-KR" altLang="en-US" sz="1200" dirty="0">
                <a:solidFill>
                  <a:schemeClr val="tx1">
                    <a:lumMod val="75000"/>
                    <a:lumOff val="25000"/>
                  </a:schemeClr>
                </a:solidFill>
                <a:cs typeface="Arial" pitchFamily="34" charset="0"/>
              </a:endParaRPr>
            </a:p>
          </p:txBody>
        </p:sp>
        <p:sp>
          <p:nvSpPr>
            <p:cNvPr id="40" name="TextBox 39"/>
            <p:cNvSpPr txBox="1"/>
            <p:nvPr/>
          </p:nvSpPr>
          <p:spPr>
            <a:xfrm>
              <a:off x="803640" y="3362835"/>
              <a:ext cx="2059657"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Modify your booking</a:t>
              </a:r>
              <a:endParaRPr lang="ko-KR" altLang="en-US" sz="1200" b="1" dirty="0">
                <a:solidFill>
                  <a:schemeClr val="tx1">
                    <a:lumMod val="75000"/>
                    <a:lumOff val="25000"/>
                  </a:schemeClr>
                </a:solidFill>
                <a:cs typeface="Arial" pitchFamily="34" charset="0"/>
              </a:endParaRPr>
            </a:p>
          </p:txBody>
        </p:sp>
      </p:grpSp>
      <p:grpSp>
        <p:nvGrpSpPr>
          <p:cNvPr id="41" name="Group 40"/>
          <p:cNvGrpSpPr/>
          <p:nvPr/>
        </p:nvGrpSpPr>
        <p:grpSpPr>
          <a:xfrm>
            <a:off x="5865378" y="2798672"/>
            <a:ext cx="2539483" cy="678692"/>
            <a:chOff x="803640" y="3362835"/>
            <a:chExt cx="2059657" cy="678692"/>
          </a:xfrm>
          <a:solidFill>
            <a:schemeClr val="bg1"/>
          </a:solidFill>
        </p:grpSpPr>
        <p:sp>
          <p:nvSpPr>
            <p:cNvPr id="42" name="TextBox 41"/>
            <p:cNvSpPr txBox="1"/>
            <p:nvPr/>
          </p:nvSpPr>
          <p:spPr>
            <a:xfrm>
              <a:off x="803640" y="3579862"/>
              <a:ext cx="2059657" cy="461665"/>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Users can delete a booking using booking reference</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grpFill/>
          </p:spPr>
          <p:txBody>
            <a:bodyPr wrap="square" rtlCol="0">
              <a:spAutoFit/>
            </a:bodyPr>
            <a:lstStyle/>
            <a:p>
              <a:r>
                <a:rPr lang="en-US" altLang="ko-KR" sz="1200" b="1" dirty="0">
                  <a:solidFill>
                    <a:schemeClr val="tx1">
                      <a:lumMod val="75000"/>
                      <a:lumOff val="25000"/>
                    </a:schemeClr>
                  </a:solidFill>
                  <a:cs typeface="Arial" pitchFamily="34" charset="0"/>
                </a:rPr>
                <a:t>Cancel your booking</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5811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Ruby Gems</a:t>
            </a:r>
            <a:endParaRPr lang="ko-KR" altLang="en-US" dirty="0"/>
          </a:p>
        </p:txBody>
      </p:sp>
      <p:sp>
        <p:nvSpPr>
          <p:cNvPr id="5" name="TextBox 4">
            <a:extLst>
              <a:ext uri="{FF2B5EF4-FFF2-40B4-BE49-F238E27FC236}">
                <a16:creationId xmlns:a16="http://schemas.microsoft.com/office/drawing/2014/main" id="{9AD959DF-960C-4EBD-A260-4C6B6DF5CE2D}"/>
              </a:ext>
            </a:extLst>
          </p:cNvPr>
          <p:cNvSpPr txBox="1"/>
          <p:nvPr/>
        </p:nvSpPr>
        <p:spPr>
          <a:xfrm>
            <a:off x="683568" y="2387084"/>
            <a:ext cx="889987" cy="369332"/>
          </a:xfrm>
          <a:prstGeom prst="rect">
            <a:avLst/>
          </a:prstGeom>
          <a:noFill/>
        </p:spPr>
        <p:txBody>
          <a:bodyPr wrap="none" rtlCol="0">
            <a:spAutoFit/>
          </a:bodyPr>
          <a:lstStyle/>
          <a:p>
            <a:r>
              <a:rPr lang="en-AU" dirty="0" err="1"/>
              <a:t>tty</a:t>
            </a:r>
            <a:r>
              <a:rPr lang="en-AU" dirty="0"/>
              <a:t>-font</a:t>
            </a:r>
          </a:p>
        </p:txBody>
      </p:sp>
      <p:pic>
        <p:nvPicPr>
          <p:cNvPr id="7" name="Picture 6" descr="Text&#10;&#10;Description automatically generated">
            <a:extLst>
              <a:ext uri="{FF2B5EF4-FFF2-40B4-BE49-F238E27FC236}">
                <a16:creationId xmlns:a16="http://schemas.microsoft.com/office/drawing/2014/main" id="{EB2EABAA-64F9-439F-9A31-5E2A60BC1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915566"/>
            <a:ext cx="5989373" cy="3042832"/>
          </a:xfrm>
          <a:prstGeom prst="rect">
            <a:avLst/>
          </a:prstGeom>
        </p:spPr>
      </p:pic>
    </p:spTree>
    <p:extLst>
      <p:ext uri="{BB962C8B-B14F-4D97-AF65-F5344CB8AC3E}">
        <p14:creationId xmlns:p14="http://schemas.microsoft.com/office/powerpoint/2010/main" val="4081317528"/>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6602</TotalTime>
  <Words>927</Words>
  <Application>Microsoft Office PowerPoint</Application>
  <PresentationFormat>On-screen Show (16:9)</PresentationFormat>
  <Paragraphs>88</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맑은 고딕</vt:lpstr>
      <vt:lpstr>Arial</vt:lpstr>
      <vt:lpstr>Consolas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Olivia</cp:lastModifiedBy>
  <cp:revision>111</cp:revision>
  <dcterms:created xsi:type="dcterms:W3CDTF">2016-12-05T23:26:54Z</dcterms:created>
  <dcterms:modified xsi:type="dcterms:W3CDTF">2021-04-06T06:57:33Z</dcterms:modified>
</cp:coreProperties>
</file>