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778240" y="4754880"/>
            <a:ext cx="800000" cy="300000"/>
          </a:xfrm>
          <a:prstGeom prst="rect">
            <a:avLst/>
          </a:prstGeom>
        </p:spPr>
        <p:txBody>
          <a:bodyPr/>
          <a:lstStyle>
            <a:lvl1pPr>
              <a:defRPr sz="1300">
                <a:solidFill>
                  <a:srgbClr val="9297A8"/>
                </a:solidFill>
                <a:latin typeface="Calibri" panose="020F0502020204030204"/>
                <a:ea typeface="Calibri" panose="020F0502020204030204"/>
                <a:cs typeface="Calibri" panose="020F0502020204030204"/>
              </a:defRPr>
            </a:lvl1pPr>
          </a:lstStyle>
          <a:p>
            <a:pPr algn="l"/>
            <a:fld id="{F7021451-1387-4CA6-816F-3879F97B5CBC}" type="slidenum">
              <a:rPr lang="en-US" b="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778240" y="4754880"/>
            <a:ext cx="800000" cy="300000"/>
          </a:xfrm>
          <a:prstGeom prst="rect">
            <a:avLst/>
          </a:prstGeom>
        </p:spPr>
        <p:txBody>
          <a:bodyPr/>
          <a:lstStyle>
            <a:lvl1pPr>
              <a:defRPr sz="1300">
                <a:solidFill>
                  <a:srgbClr val="9297A8"/>
                </a:solidFill>
                <a:latin typeface="Calibri" panose="020F0502020204030204"/>
                <a:ea typeface="Calibri" panose="020F0502020204030204"/>
                <a:cs typeface="Calibri" panose="020F0502020204030204"/>
              </a:defRPr>
            </a:lvl1pPr>
          </a:lstStyle>
          <a:p>
            <a:pPr algn="l"/>
            <a:fld id="{F7021451-1387-4CA6-816F-3879F97B5CBC}" type="slidenum">
              <a:rPr lang="en-US" b="0"/>
            </a:fld>
            <a:endParaRPr 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2" Type="http://schemas.openxmlformats.org/officeDocument/2006/relationships/image" Target="../media/image6.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hyperlink" Target="https://pitch.com?utm_medium=product-presentation&amp;utm_source=powerpoint-export&amp;utm_campaign=bottom_bar_cta&amp;utm_content=84eda7c5-2eca-43a0-b258-6718ac90853c&amp;utm_term=PDF-PPTX-lastslide" TargetMode="Externa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1143089" y="1808902"/>
            <a:ext cx="6857822" cy="213360"/>
          </a:xfrm>
          <a:prstGeom prst="rect">
            <a:avLst/>
          </a:prstGeom>
          <a:noFill/>
        </p:spPr>
        <p:txBody>
          <a:bodyPr wrap="square" lIns="0" tIns="0" rIns="0" bIns="0" rtlCol="0" anchor="t"/>
          <a:lstStyle/>
          <a:p>
            <a:pPr algn="ctr">
              <a:lnSpc>
                <a:spcPts val="1680"/>
              </a:lnSpc>
            </a:pPr>
            <a:r>
              <a:rPr lang="en-US" sz="1100" b="0" kern="0" spc="240" dirty="0">
                <a:solidFill>
                  <a:srgbClr val="A2C799"/>
                </a:solidFill>
                <a:latin typeface="Fira Code" pitchFamily="34" charset="0"/>
                <a:ea typeface="Fira Code" pitchFamily="34" charset="-122"/>
                <a:cs typeface="Fira Code" pitchFamily="34" charset="-120"/>
              </a:rPr>
              <a:t>&lt;/&gt;</a:t>
            </a:r>
            <a:endParaRPr lang="en-US" sz="1050" dirty="0"/>
          </a:p>
        </p:txBody>
      </p:sp>
      <p:sp>
        <p:nvSpPr>
          <p:cNvPr id="5" name="Text 1"/>
          <p:cNvSpPr/>
          <p:nvPr/>
        </p:nvSpPr>
        <p:spPr>
          <a:xfrm>
            <a:off x="2334747" y="2228547"/>
            <a:ext cx="4633198" cy="685800"/>
          </a:xfrm>
          <a:prstGeom prst="rect">
            <a:avLst/>
          </a:prstGeom>
          <a:noFill/>
        </p:spPr>
        <p:txBody>
          <a:bodyPr wrap="none" lIns="0" tIns="0" rIns="0" bIns="0" rtlCol="0" anchor="t">
            <a:spAutoFit/>
          </a:bodyPr>
          <a:lstStyle/>
          <a:p>
            <a:pPr algn="l"/>
            <a:r>
              <a:rPr lang="en-US" sz="45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XML PROCESSORS</a:t>
            </a:r>
            <a:endParaRPr lang="en-US" sz="450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
        <p:nvSpPr>
          <p:cNvPr id="25" name="Slide Number Placeholder 0"/>
          <p:cNvSpPr>
            <a:spLocks noGrp="1"/>
          </p:cNvSpPr>
          <p:nvPr>
            <p:ph type="sldNum" sz="quarter" idx="4294967295"/>
          </p:nvPr>
        </p:nvSpPr>
        <p:spPr>
          <a:xfrm>
            <a:off x="8778240" y="4754880"/>
            <a:ext cx="800000" cy="300000"/>
          </a:xfrm>
          <a:prstGeom prst="rect">
            <a:avLst/>
          </a:prstGeom>
        </p:spPr>
        <p:txBody>
          <a:bodyPr/>
          <a:lstStyle>
            <a:lvl1pPr>
              <a:defRPr sz="1300">
                <a:solidFill>
                  <a:srgbClr val="9297A8"/>
                </a:solidFill>
                <a:latin typeface="Calibri" panose="020F0502020204030204"/>
                <a:ea typeface="Calibri" panose="020F0502020204030204"/>
                <a:cs typeface="Calibri" panose="020F0502020204030204"/>
              </a:defRPr>
            </a:lvl1pPr>
          </a:lstStyle>
          <a:p>
            <a:pPr algn="l"/>
            <a:fld id="{F7021451-1387-4CA6-816F-3879F97B5CBC}" type="slidenum">
              <a:rPr lang="en-US" b="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Shape 0"/>
          <p:cNvSpPr/>
          <p:nvPr/>
        </p:nvSpPr>
        <p:spPr>
          <a:xfrm>
            <a:off x="476868" y="478215"/>
            <a:ext cx="9525" cy="4189842"/>
          </a:xfrm>
          <a:prstGeom prst="roundRect">
            <a:avLst>
              <a:gd name="adj" fmla="val -9600000"/>
            </a:avLst>
          </a:prstGeom>
          <a:solidFill>
            <a:srgbClr val="9B81BC">
              <a:alpha val="30000"/>
            </a:srgbClr>
          </a:solidFill>
        </p:spPr>
      </p:sp>
      <p:sp>
        <p:nvSpPr>
          <p:cNvPr id="5" name="Text 1"/>
          <p:cNvSpPr/>
          <p:nvPr/>
        </p:nvSpPr>
        <p:spPr>
          <a:xfrm>
            <a:off x="485100" y="805316"/>
            <a:ext cx="5015805" cy="731520"/>
          </a:xfrm>
          <a:prstGeom prst="rect">
            <a:avLst/>
          </a:prstGeom>
          <a:noFill/>
        </p:spPr>
        <p:txBody>
          <a:bodyPr wrap="none" lIns="0" tIns="0" rIns="0" bIns="0" rtlCol="0" anchor="t">
            <a:spAutoFit/>
          </a:bodyPr>
          <a:lstStyle/>
          <a:p>
            <a:pPr algn="l"/>
            <a:r>
              <a:rPr lang="en-US" sz="24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NEED FOR API FOR XML PROCESSORS</a:t>
            </a:r>
            <a:endParaRPr lang="en-US" sz="2400" dirty="0"/>
          </a:p>
          <a:p>
            <a:pPr algn="l"/>
            <a:endParaRPr lang="en-US" sz="2400" dirty="0"/>
          </a:p>
        </p:txBody>
      </p:sp>
      <p:sp>
        <p:nvSpPr>
          <p:cNvPr id="6" name="Text 2"/>
          <p:cNvSpPr/>
          <p:nvPr/>
        </p:nvSpPr>
        <p:spPr>
          <a:xfrm>
            <a:off x="485100" y="1538013"/>
            <a:ext cx="8182630" cy="1706880"/>
          </a:xfrm>
          <a:prstGeom prst="rect">
            <a:avLst/>
          </a:prstGeom>
          <a:noFill/>
        </p:spPr>
        <p:txBody>
          <a:bodyPr wrap="square" lIns="0" tIns="0" rIns="0" bIns="0" rtlCol="0" anchor="t"/>
          <a:lstStyle/>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ALTHOUGH AN XML DOCUMENT EXHIBITS A REGULAR AND ELEGANT STRUCTURE, THE STRUCTURE DOES NOT PROVIDE APPLICATIONS CONVENIENT ACCESS TO THE DOCUMENT'S DATA. BECAUSE THE PROCESS OF THE INITIAL SYNTACTIC ANALYSIS REQUIRED TO EXPOSE THE EMBEDDED DATA MUST BE REPEATED FOR EVERY APPLICATION THAT PROCESSES XML DOCUMENTS, IT WAS RECOGNIZED EARLY ON THAT STANDARD SYNTAX ANALYZERS FOR XML DOCUMENTS WERE NEEDED. THIS LED TO DEVELOPMENT OF API FOR XML PROCESSORS.</a:t>
            </a:r>
            <a:endParaRPr lang="en-US" sz="1050" dirty="0"/>
          </a:p>
        </p:txBody>
      </p:sp>
      <p:pic>
        <p:nvPicPr>
          <p:cNvPr id="7"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399" y="476250"/>
            <a:ext cx="8191202" cy="213360"/>
          </a:xfrm>
          <a:prstGeom prst="rect">
            <a:avLst/>
          </a:prstGeom>
          <a:noFill/>
        </p:spPr>
        <p:txBody>
          <a:bodyPr wrap="square" lIns="0" tIns="0" rIns="0" bIns="0" rtlCol="0" anchor="t"/>
          <a:lstStyle/>
          <a:p>
            <a:pPr algn="ctr">
              <a:lnSpc>
                <a:spcPts val="1680"/>
              </a:lnSpc>
            </a:pPr>
            <a:r>
              <a:rPr lang="en-US" sz="1100" b="0" kern="0" spc="240" dirty="0">
                <a:solidFill>
                  <a:srgbClr val="A2C799"/>
                </a:solidFill>
                <a:latin typeface="Fira Code" pitchFamily="34" charset="0"/>
                <a:ea typeface="Fira Code" pitchFamily="34" charset="-122"/>
                <a:cs typeface="Fira Code" pitchFamily="34" charset="-120"/>
              </a:rPr>
              <a:t>&lt;/&gt;</a:t>
            </a:r>
            <a:endParaRPr lang="en-US" sz="1050" dirty="0"/>
          </a:p>
        </p:txBody>
      </p:sp>
      <p:sp>
        <p:nvSpPr>
          <p:cNvPr id="5" name="Text 1"/>
          <p:cNvSpPr/>
          <p:nvPr/>
        </p:nvSpPr>
        <p:spPr>
          <a:xfrm>
            <a:off x="476250" y="741045"/>
            <a:ext cx="2094309" cy="731520"/>
          </a:xfrm>
          <a:prstGeom prst="rect">
            <a:avLst/>
          </a:prstGeom>
          <a:noFill/>
        </p:spPr>
        <p:txBody>
          <a:bodyPr wrap="none" lIns="0" tIns="0" rIns="0" bIns="0" rtlCol="0" anchor="t">
            <a:spAutoFit/>
          </a:bodyPr>
          <a:lstStyle/>
          <a:p>
            <a:pPr algn="l"/>
            <a:r>
              <a:rPr lang="en-US" sz="24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SAX APPROACH</a:t>
            </a:r>
            <a:endParaRPr lang="en-US" sz="2400" dirty="0"/>
          </a:p>
          <a:p>
            <a:pPr algn="l"/>
            <a:endParaRPr lang="en-US" sz="2400" dirty="0"/>
          </a:p>
        </p:txBody>
      </p:sp>
      <p:sp>
        <p:nvSpPr>
          <p:cNvPr id="6" name="Text 2"/>
          <p:cNvSpPr/>
          <p:nvPr/>
        </p:nvSpPr>
        <p:spPr>
          <a:xfrm>
            <a:off x="361200" y="1293901"/>
            <a:ext cx="8191500" cy="2346960"/>
          </a:xfrm>
          <a:prstGeom prst="rect">
            <a:avLst/>
          </a:prstGeom>
          <a:noFill/>
        </p:spPr>
        <p:txBody>
          <a:bodyPr wrap="square" lIns="0" tIns="0" rIns="0" bIns="0" rtlCol="0" anchor="t"/>
          <a:lstStyle/>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THE SAX STANDARD, RELEASED IN MAY 1998, WAS DEVELOPED BY AN XML USER GROUP, XML-DEV. SAX HAS BEEN WIDELY ACCEPTED AS A DE FACTO STANDARD AND IS WIDELY SUPPORTED BY XML PROCESSORS.</a:t>
            </a: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a:t>
            </a: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THE SAX APPROACH TO PROCESSING IS KNOWN AS EVENT PROCESSING. THE PROCESSOR SCANS THE DOCUMENT FROM BEGINNING TO END SEQUENTIALLY. EVERY TIME A SYNTACTIC STRUCTURE LIKE OPENING TAG, ATTRIBUTES, TEXT OR A CLOSING TAG IS RECOGNIZED, THE PROCESSOR SIGNALS AN EVENT TO THE APPLICATION BY CALLING AN EVENT HANDLER FOR THE PARTICULAR STRUCTURE THAT WAS FOUND. THE INTERFACES THAT DESCRIBE THE EVENT HANDLERS FORM THE SAX API.</a:t>
            </a:r>
            <a:endParaRPr lang="en-US" sz="1050" dirty="0"/>
          </a:p>
        </p:txBody>
      </p:sp>
      <p:pic>
        <p:nvPicPr>
          <p:cNvPr id="7"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399" y="476250"/>
            <a:ext cx="8191202" cy="213360"/>
          </a:xfrm>
          <a:prstGeom prst="rect">
            <a:avLst/>
          </a:prstGeom>
          <a:noFill/>
        </p:spPr>
        <p:txBody>
          <a:bodyPr wrap="square" lIns="0" tIns="0" rIns="0" bIns="0" rtlCol="0" anchor="t"/>
          <a:lstStyle/>
          <a:p>
            <a:pPr algn="ctr">
              <a:lnSpc>
                <a:spcPts val="1680"/>
              </a:lnSpc>
            </a:pPr>
            <a:r>
              <a:rPr lang="en-US" sz="1100" b="0" kern="0" spc="240" dirty="0">
                <a:solidFill>
                  <a:srgbClr val="A2C799"/>
                </a:solidFill>
                <a:latin typeface="Fira Code" pitchFamily="34" charset="0"/>
                <a:ea typeface="Fira Code" pitchFamily="34" charset="-122"/>
                <a:cs typeface="Fira Code" pitchFamily="34" charset="-120"/>
              </a:rPr>
              <a:t>&lt;/&gt;</a:t>
            </a:r>
            <a:endParaRPr lang="en-US" sz="1050" dirty="0"/>
          </a:p>
        </p:txBody>
      </p:sp>
      <p:sp>
        <p:nvSpPr>
          <p:cNvPr id="5" name="Text 1"/>
          <p:cNvSpPr/>
          <p:nvPr/>
        </p:nvSpPr>
        <p:spPr>
          <a:xfrm>
            <a:off x="785999" y="926895"/>
            <a:ext cx="8191500" cy="3291840"/>
          </a:xfrm>
          <a:prstGeom prst="rect">
            <a:avLst/>
          </a:prstGeom>
          <a:noFill/>
        </p:spPr>
        <p:txBody>
          <a:bodyPr wrap="square" lIns="0" tIns="0" rIns="0" bIns="0" rtlCol="0" anchor="t"/>
          <a:lstStyle/>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Below is an example Java program which reads an XML document using SAX API:</a:t>
            </a:r>
            <a:endParaRPr lang="en-US" sz="1200" dirty="0"/>
          </a:p>
          <a:p>
            <a:pPr algn="l">
              <a:lnSpc>
                <a:spcPts val="2160"/>
              </a:lnSpc>
            </a:pP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//file.xml - XML document &lt;?xml version="1.0"?&gt;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&lt;company&gt;&lt;staff&gt;&lt;first name&gt;Yong&lt;/first 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&lt;last name&gt;mook Kim&lt;/last 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&lt;nickname&gt;Myong&lt;/nickname&gt;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&lt;salary&gt;100000&lt;/salary&gt;&lt;/staff&gt;&lt;staff&gt;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&lt;first name&gt;low&lt;/first 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&lt;last name&gt;yin Fong&lt;/last 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&lt;nickname&gt;Fong Fong&lt;/nickname&gt;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&lt;salary&gt;200000&lt;/salary&gt;&lt;/staff&gt;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&lt;/company&gt;</a:t>
            </a:r>
            <a:endParaRPr lang="en-US" sz="120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399" y="476250"/>
            <a:ext cx="8191202" cy="213360"/>
          </a:xfrm>
          <a:prstGeom prst="rect">
            <a:avLst/>
          </a:prstGeom>
          <a:noFill/>
        </p:spPr>
        <p:txBody>
          <a:bodyPr wrap="square" lIns="0" tIns="0" rIns="0" bIns="0" rtlCol="0" anchor="t"/>
          <a:lstStyle/>
          <a:p>
            <a:pPr algn="ctr">
              <a:lnSpc>
                <a:spcPts val="1680"/>
              </a:lnSpc>
            </a:pPr>
            <a:r>
              <a:rPr lang="en-US" sz="1100" b="0" kern="0" spc="240" dirty="0">
                <a:solidFill>
                  <a:srgbClr val="A2C799"/>
                </a:solidFill>
                <a:latin typeface="Fira Code" pitchFamily="34" charset="0"/>
                <a:ea typeface="Fira Code" pitchFamily="34" charset="-122"/>
                <a:cs typeface="Fira Code" pitchFamily="34" charset="-120"/>
              </a:rPr>
              <a:t>&lt;/&gt;</a:t>
            </a:r>
            <a:endParaRPr lang="en-US" sz="1050" dirty="0"/>
          </a:p>
        </p:txBody>
      </p:sp>
      <p:sp>
        <p:nvSpPr>
          <p:cNvPr id="5" name="Text 1"/>
          <p:cNvSpPr/>
          <p:nvPr/>
        </p:nvSpPr>
        <p:spPr>
          <a:xfrm>
            <a:off x="476250" y="741045"/>
            <a:ext cx="8191500" cy="3291840"/>
          </a:xfrm>
          <a:prstGeom prst="rect">
            <a:avLst/>
          </a:prstGeom>
          <a:noFill/>
        </p:spPr>
        <p:txBody>
          <a:bodyPr wrap="square" lIns="0" tIns="0" rIns="0" bIns="0" rtlCol="0" anchor="t"/>
          <a:lstStyle/>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//ReadXMLFile.java - Java File import javax.xml.parsers.SAXParser;</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import javax.xml.parsers.SAXParserFactory;</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import org.xml.sax.Attributes;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import org.xml.sax.SAXException;</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import org.xml.sax.helpers.DefaultHandler;</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public class ReadXMLFile { public static void main(String argv[])</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 try { SAXParserFactory factory = SAXParserFactory.newInstance();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SAXParser saxParser = factory.newSAXParser();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DefaultHandler handler = new DefaultHandler()</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 boolean bfname = false; boolean blname = false;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boolean bnname = false;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boolean bsalary = false;</a:t>
            </a:r>
            <a:endParaRPr lang="en-US" sz="120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399" y="476250"/>
            <a:ext cx="8191202" cy="213360"/>
          </a:xfrm>
          <a:prstGeom prst="rect">
            <a:avLst/>
          </a:prstGeom>
          <a:noFill/>
        </p:spPr>
        <p:txBody>
          <a:bodyPr wrap="square" lIns="0" tIns="0" rIns="0" bIns="0" rtlCol="0" anchor="t"/>
          <a:lstStyle/>
          <a:p>
            <a:pPr algn="ctr">
              <a:lnSpc>
                <a:spcPts val="1680"/>
              </a:lnSpc>
            </a:pPr>
            <a:r>
              <a:rPr lang="en-US" sz="1100" b="0" kern="0" spc="240" dirty="0">
                <a:solidFill>
                  <a:srgbClr val="A2C799"/>
                </a:solidFill>
                <a:latin typeface="Fira Code" pitchFamily="34" charset="0"/>
                <a:ea typeface="Fira Code" pitchFamily="34" charset="-122"/>
                <a:cs typeface="Fira Code" pitchFamily="34" charset="-120"/>
              </a:rPr>
              <a:t>&lt;/&gt;</a:t>
            </a:r>
            <a:endParaRPr lang="en-US" sz="1050" dirty="0"/>
          </a:p>
        </p:txBody>
      </p:sp>
      <p:sp>
        <p:nvSpPr>
          <p:cNvPr id="5" name="Text 1"/>
          <p:cNvSpPr/>
          <p:nvPr/>
        </p:nvSpPr>
        <p:spPr>
          <a:xfrm>
            <a:off x="476250" y="741045"/>
            <a:ext cx="8191500" cy="3566160"/>
          </a:xfrm>
          <a:prstGeom prst="rect">
            <a:avLst/>
          </a:prstGeom>
          <a:noFill/>
        </p:spPr>
        <p:txBody>
          <a:bodyPr wrap="square" lIns="0" tIns="0" rIns="0" bIns="0" rtlCol="0" anchor="t"/>
          <a:lstStyle/>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public void startElement(String uri, String localName,String qName,Attributes attributes)</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throws SAXException</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 System.out.println("Start Element :" + qName);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if (qName.equalsIgnoreCase("FIRSTNAME")) { bfname = true;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if (qName.equalsIgnoreCase("LASTNAME")) { blname = true; }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if (qName.equalsIgnoreCase("NICKNAME")) { bnname = true;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if (qName.equalsIgnoreCase("SALARY")) { bsalary = true; } }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public void endElement(String uri, String localName,String qName) throws SAXException</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 System.out.println("End Element :" + qName);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public void characters(char ch[], int start, int length) throws SAXException { if (bfname)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 System.out.println("First Name : " + new String(ch, start, length)); bfname = false; } </a:t>
            </a:r>
            <a:endParaRPr lang="en-US" sz="120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250" y="657878"/>
            <a:ext cx="2210455" cy="731520"/>
          </a:xfrm>
          <a:prstGeom prst="rect">
            <a:avLst/>
          </a:prstGeom>
          <a:noFill/>
        </p:spPr>
        <p:txBody>
          <a:bodyPr wrap="none" lIns="0" tIns="0" rIns="0" bIns="0" rtlCol="0" anchor="t">
            <a:spAutoFit/>
          </a:bodyPr>
          <a:lstStyle/>
          <a:p>
            <a:pPr algn="l"/>
            <a:r>
              <a:rPr lang="en-US" sz="24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DOM APPROACH</a:t>
            </a:r>
            <a:endParaRPr lang="en-US" sz="2400" dirty="0"/>
          </a:p>
          <a:p>
            <a:pPr algn="l"/>
            <a:endParaRPr lang="en-US" sz="2400" dirty="0"/>
          </a:p>
        </p:txBody>
      </p:sp>
      <p:sp>
        <p:nvSpPr>
          <p:cNvPr id="5" name="Text 1"/>
          <p:cNvSpPr/>
          <p:nvPr/>
        </p:nvSpPr>
        <p:spPr>
          <a:xfrm>
            <a:off x="476250" y="1604299"/>
            <a:ext cx="8191500" cy="2133600"/>
          </a:xfrm>
          <a:prstGeom prst="rect">
            <a:avLst/>
          </a:prstGeom>
          <a:noFill/>
        </p:spPr>
        <p:txBody>
          <a:bodyPr wrap="square" lIns="0" tIns="0" rIns="0" bIns="0" rtlCol="0" anchor="t"/>
          <a:lstStyle/>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DOCUMENT OBJECT MODEL (DOM) BUILDS A HIERARCHICAL SYNTACTIC STRUCTURE OF THE DOCUMENT.</a:t>
            </a:r>
            <a:endParaRPr lang="en-US" sz="1050" dirty="0"/>
          </a:p>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THE PARSER PART OF XML PROCESSORS BUILDS THE DOM TREE.</a:t>
            </a:r>
            <a:endParaRPr lang="en-US" sz="1050" dirty="0"/>
          </a:p>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NODES OF TREE ARE REPRESENTED AS OBJECTS THAT CAN BE ACCESSED AND PROCESSED OR MODIFIED BY THE APPLICATION.</a:t>
            </a:r>
            <a:endParaRPr lang="en-US" sz="1050" dirty="0"/>
          </a:p>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AFTER PARSING THE DOM REPRESENTATION IS IN MEMORY AND CAN BE ACCESSED USING TREE TRAVERSALS AS WELL AS RANDOM ACCESSES.</a:t>
            </a:r>
            <a:endParaRPr lang="en-US" sz="105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399" y="476250"/>
            <a:ext cx="8191202" cy="213360"/>
          </a:xfrm>
          <a:prstGeom prst="rect">
            <a:avLst/>
          </a:prstGeom>
          <a:noFill/>
        </p:spPr>
        <p:txBody>
          <a:bodyPr wrap="square" lIns="0" tIns="0" rIns="0" bIns="0" rtlCol="0" anchor="t"/>
          <a:lstStyle/>
          <a:p>
            <a:pPr algn="ctr">
              <a:lnSpc>
                <a:spcPts val="1680"/>
              </a:lnSpc>
            </a:pPr>
            <a:r>
              <a:rPr lang="en-US" sz="1100" b="0" kern="0" spc="240" dirty="0">
                <a:solidFill>
                  <a:srgbClr val="A2C799"/>
                </a:solidFill>
                <a:latin typeface="Fira Code" pitchFamily="34" charset="0"/>
                <a:ea typeface="Fira Code" pitchFamily="34" charset="-122"/>
                <a:cs typeface="Fira Code" pitchFamily="34" charset="-120"/>
              </a:rPr>
              <a:t>&lt;/&gt;</a:t>
            </a:r>
            <a:endParaRPr lang="en-US" sz="1050" dirty="0"/>
          </a:p>
        </p:txBody>
      </p:sp>
      <p:sp>
        <p:nvSpPr>
          <p:cNvPr id="5" name="Text 1"/>
          <p:cNvSpPr/>
          <p:nvPr/>
        </p:nvSpPr>
        <p:spPr>
          <a:xfrm>
            <a:off x="476250" y="741045"/>
            <a:ext cx="8191500" cy="3566160"/>
          </a:xfrm>
          <a:prstGeom prst="rect">
            <a:avLst/>
          </a:prstGeom>
          <a:noFill/>
        </p:spPr>
        <p:txBody>
          <a:bodyPr wrap="square" lIns="0" tIns="0" rIns="0" bIns="0" rtlCol="0" anchor="t"/>
          <a:lstStyle/>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Below is an example Java program which reads an XML document using DOM API:</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//file.xml - XML document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&lt;?xml version="1.0"?&gt;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&lt;company&gt;&lt;staffid="1001"&gt;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&lt;firstname&gt;yong&lt;/firstname&gt;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&lt;lastname&gt;mook kim&lt;/lastname&gt;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&lt;nickname&gt;mkyong&lt;/nickname&gt;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&lt;salary&gt;100000&lt;/salary&gt;&lt;/staff&gt;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&lt;staffid="2001"&gt;&lt;firstname&gt;low&lt;/firstname&gt;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&lt;lastname&gt;yin fong&lt;/lastname&gt;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&lt;nickname&gt;fong fong&lt;/nickname&gt;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&lt;salary&gt;200000&lt;/salary&gt;&lt;/staff&gt;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&lt;/company&gt;</a:t>
            </a:r>
            <a:endParaRPr lang="en-US" sz="120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399" y="564750"/>
            <a:ext cx="8191202" cy="213360"/>
          </a:xfrm>
          <a:prstGeom prst="rect">
            <a:avLst/>
          </a:prstGeom>
          <a:noFill/>
        </p:spPr>
        <p:txBody>
          <a:bodyPr wrap="square" lIns="0" tIns="0" rIns="0" bIns="0" rtlCol="0" anchor="t"/>
          <a:lstStyle/>
          <a:p>
            <a:pPr algn="ctr">
              <a:lnSpc>
                <a:spcPts val="1680"/>
              </a:lnSpc>
            </a:pPr>
            <a:r>
              <a:rPr lang="en-US" sz="1100" b="0" kern="0" spc="240" dirty="0">
                <a:solidFill>
                  <a:srgbClr val="A2C799"/>
                </a:solidFill>
                <a:latin typeface="Fira Code" pitchFamily="34" charset="0"/>
                <a:ea typeface="Fira Code" pitchFamily="34" charset="-122"/>
                <a:cs typeface="Fira Code" pitchFamily="34" charset="-120"/>
              </a:rPr>
              <a:t>&lt;/&gt;</a:t>
            </a:r>
            <a:endParaRPr lang="en-US" sz="1050" dirty="0"/>
          </a:p>
        </p:txBody>
      </p:sp>
      <p:sp>
        <p:nvSpPr>
          <p:cNvPr id="5" name="Text 1"/>
          <p:cNvSpPr/>
          <p:nvPr/>
        </p:nvSpPr>
        <p:spPr>
          <a:xfrm>
            <a:off x="476250" y="829545"/>
            <a:ext cx="8191500" cy="3291840"/>
          </a:xfrm>
          <a:prstGeom prst="rect">
            <a:avLst/>
          </a:prstGeom>
          <a:noFill/>
        </p:spPr>
        <p:txBody>
          <a:bodyPr wrap="square" lIns="0" tIns="0" rIns="0" bIns="0" rtlCol="0" anchor="t"/>
          <a:lstStyle/>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//ReadXMLFile.java -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Java File import javax.xml.parsers.DocumentBuilderFactory;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import javax.xml.parsers.DocumentBuilder;</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import org.w3c.dom.Document;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import org.w3c.dom.NodeList;</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import org.w3c.dom.Node;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import org.w3c.dom.Element;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import java.io.File;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public class ReadXMLFile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 public static void main(String argv[]) { try { File fXmlFile = new File("/Users/mkyong/staff.xml"); DocumentBuilderFactory dbFactory = DocumentBuilderFactory.newInstance();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DocumentBuilder dBuilder = dbFactory.newDocumentBuilder();</a:t>
            </a:r>
            <a:endParaRPr lang="en-US" sz="120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666960" y="785018"/>
            <a:ext cx="4379119" cy="731520"/>
          </a:xfrm>
          <a:prstGeom prst="rect">
            <a:avLst/>
          </a:prstGeom>
          <a:noFill/>
        </p:spPr>
        <p:txBody>
          <a:bodyPr wrap="none" lIns="0" tIns="0" rIns="0" bIns="0" rtlCol="0" anchor="t">
            <a:spAutoFit/>
          </a:bodyPr>
          <a:lstStyle/>
          <a:p>
            <a:pPr algn="l"/>
            <a:r>
              <a:rPr lang="en-US" sz="24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ADVANTAGES OF SAX APPROACH</a:t>
            </a:r>
            <a:endParaRPr lang="en-US" sz="2400" dirty="0"/>
          </a:p>
          <a:p>
            <a:pPr algn="l"/>
            <a:endParaRPr lang="en-US" sz="2400" dirty="0"/>
          </a:p>
        </p:txBody>
      </p:sp>
      <p:sp>
        <p:nvSpPr>
          <p:cNvPr id="5" name="Text 1"/>
          <p:cNvSpPr/>
          <p:nvPr/>
        </p:nvSpPr>
        <p:spPr>
          <a:xfrm>
            <a:off x="1375311" y="1640625"/>
            <a:ext cx="4160520" cy="426720"/>
          </a:xfrm>
          <a:prstGeom prst="rect">
            <a:avLst/>
          </a:prstGeom>
          <a:noFill/>
        </p:spPr>
        <p:txBody>
          <a:bodyPr wrap="none" lIns="0" tIns="0" rIns="0" bIns="0" rtlCol="0" anchor="t">
            <a:spAutoFit/>
          </a:bodyPr>
          <a:lstStyle/>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SAX STRUCTURE IS NOT STORED IN MEMORY</a:t>
            </a: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SAX IS FASTER THAN DOM APPROACH.</a:t>
            </a:r>
            <a:endParaRPr lang="en-US" sz="105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250" y="476250"/>
            <a:ext cx="4495205" cy="731520"/>
          </a:xfrm>
          <a:prstGeom prst="rect">
            <a:avLst/>
          </a:prstGeom>
          <a:noFill/>
        </p:spPr>
        <p:txBody>
          <a:bodyPr wrap="none" lIns="0" tIns="0" rIns="0" bIns="0" rtlCol="0" anchor="t">
            <a:spAutoFit/>
          </a:bodyPr>
          <a:lstStyle/>
          <a:p>
            <a:pPr algn="l"/>
            <a:r>
              <a:rPr lang="en-US" sz="24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ADVANTAGES OF DOM APPROACH</a:t>
            </a:r>
            <a:endParaRPr lang="en-US" sz="2400" dirty="0"/>
          </a:p>
          <a:p>
            <a:pPr algn="l"/>
            <a:endParaRPr lang="en-US" sz="2400" dirty="0"/>
          </a:p>
        </p:txBody>
      </p:sp>
      <p:sp>
        <p:nvSpPr>
          <p:cNvPr id="5" name="Text 1"/>
          <p:cNvSpPr/>
          <p:nvPr/>
        </p:nvSpPr>
        <p:spPr>
          <a:xfrm>
            <a:off x="476250" y="1259205"/>
            <a:ext cx="8191500" cy="1706880"/>
          </a:xfrm>
          <a:prstGeom prst="rect">
            <a:avLst/>
          </a:prstGeom>
          <a:noFill/>
        </p:spPr>
        <p:txBody>
          <a:bodyPr wrap="square" lIns="0" tIns="0" rIns="0" bIns="0" rtlCol="0" anchor="t"/>
          <a:lstStyle/>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IF ANY PART OF DOCUMENT MUST BE ACCESSED MORE THAN ONCE BY THE APPLICATION.</a:t>
            </a:r>
            <a:endParaRPr lang="en-US" sz="1050" dirty="0"/>
          </a:p>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IF A APPLICATION IS REQUIRED TO DO ANY REARRANGEMENT OF DOCUMENT , THAT CAN BE DONE IF WHOLE DOCUMENT IS ACCESSIBLE AT THE SAME TIME.</a:t>
            </a:r>
            <a:endParaRPr lang="en-US" sz="1050" dirty="0"/>
          </a:p>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 IT AVOIDS ANY PROCESSING OF A DOCUMENT THAT IS LATER FOUND TO BE INVALID.</a:t>
            </a: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ACCESSES TO RANDOM PART OF DOCUMENT ARE POSSIBLE</a:t>
            </a:r>
            <a:endParaRPr lang="en-US" sz="105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Shape 0"/>
          <p:cNvSpPr/>
          <p:nvPr/>
        </p:nvSpPr>
        <p:spPr>
          <a:xfrm>
            <a:off x="0" y="-273489"/>
            <a:ext cx="4572000" cy="5145700"/>
          </a:xfrm>
          <a:prstGeom prst="roundRect">
            <a:avLst>
              <a:gd name="adj" fmla="val -20000"/>
            </a:avLst>
          </a:prstGeom>
          <a:solidFill>
            <a:srgbClr val="9B81BC">
              <a:alpha val="10000"/>
            </a:srgbClr>
          </a:solidFill>
        </p:spPr>
      </p:sp>
      <p:sp>
        <p:nvSpPr>
          <p:cNvPr id="5" name="Text 1"/>
          <p:cNvSpPr/>
          <p:nvPr/>
        </p:nvSpPr>
        <p:spPr>
          <a:xfrm>
            <a:off x="1529695" y="1675721"/>
            <a:ext cx="3619262" cy="365760"/>
          </a:xfrm>
          <a:prstGeom prst="rect">
            <a:avLst/>
          </a:prstGeom>
          <a:noFill/>
        </p:spPr>
        <p:txBody>
          <a:bodyPr wrap="square" lIns="0" tIns="0" rIns="0" bIns="0" rtlCol="0" anchor="t"/>
          <a:lstStyle/>
          <a:p>
            <a:pPr algn="l"/>
            <a:r>
              <a:rPr lang="en-US" sz="24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Agenda</a:t>
            </a:r>
            <a:endParaRPr lang="en-US" sz="2400" dirty="0"/>
          </a:p>
        </p:txBody>
      </p:sp>
      <p:sp>
        <p:nvSpPr>
          <p:cNvPr id="6" name="Text 2"/>
          <p:cNvSpPr/>
          <p:nvPr/>
        </p:nvSpPr>
        <p:spPr>
          <a:xfrm>
            <a:off x="4570869" y="652985"/>
            <a:ext cx="3619143" cy="1828800"/>
          </a:xfrm>
          <a:prstGeom prst="rect">
            <a:avLst/>
          </a:prstGeom>
          <a:noFill/>
        </p:spPr>
        <p:txBody>
          <a:bodyPr wrap="square" lIns="0" tIns="0" rIns="0" bIns="0" rtlCol="0" anchor="t"/>
          <a:lstStyle/>
          <a:p>
            <a:pPr marL="190500" indent="-190500" algn="l">
              <a:lnSpc>
                <a:spcPts val="2400"/>
              </a:lnSpc>
              <a:buSzPct val="100000"/>
              <a:buChar char="•"/>
            </a:pPr>
            <a:r>
              <a:rPr lang="en-US" sz="1200" b="0"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XML PROCESSOR</a:t>
            </a:r>
            <a:endParaRPr lang="en-US" sz="1200" dirty="0"/>
          </a:p>
          <a:p>
            <a:pPr marL="190500" indent="-190500" algn="l">
              <a:lnSpc>
                <a:spcPts val="2400"/>
              </a:lnSpc>
              <a:buSzPct val="100000"/>
              <a:buChar char="•"/>
            </a:pPr>
            <a:r>
              <a:rPr lang="en-US" sz="1200" b="0"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PURPOSE OF XML PROCESSOR</a:t>
            </a:r>
            <a:endParaRPr lang="en-US" sz="1200" dirty="0"/>
          </a:p>
          <a:p>
            <a:pPr marL="190500" indent="-190500" algn="l">
              <a:lnSpc>
                <a:spcPts val="2400"/>
              </a:lnSpc>
              <a:buSzPct val="100000"/>
              <a:buChar char="•"/>
            </a:pPr>
            <a:r>
              <a:rPr lang="en-US" sz="1200" b="0"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NEED FOR API FOR XML PROCESSOR</a:t>
            </a:r>
            <a:endParaRPr lang="en-US" sz="1200" dirty="0"/>
          </a:p>
          <a:p>
            <a:pPr marL="190500" indent="-190500" algn="l">
              <a:lnSpc>
                <a:spcPts val="2400"/>
              </a:lnSpc>
              <a:buSzPct val="100000"/>
              <a:buChar char="•"/>
            </a:pPr>
            <a:r>
              <a:rPr lang="en-US" sz="1200" b="0"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SAX APPROACH</a:t>
            </a:r>
            <a:endParaRPr lang="en-US" sz="1200" dirty="0"/>
          </a:p>
          <a:p>
            <a:pPr marL="190500" indent="-190500" algn="l">
              <a:lnSpc>
                <a:spcPts val="2400"/>
              </a:lnSpc>
              <a:buSzPct val="100000"/>
              <a:buChar char="•"/>
            </a:pPr>
            <a:r>
              <a:rPr lang="en-US" sz="1200" b="0"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DOM APPROACH</a:t>
            </a:r>
            <a:endParaRPr lang="en-US" sz="1200" dirty="0"/>
          </a:p>
          <a:p>
            <a:pPr marL="190500" indent="-190500" algn="l">
              <a:lnSpc>
                <a:spcPts val="2400"/>
              </a:lnSpc>
              <a:buSzPct val="100000"/>
              <a:buChar char="•"/>
            </a:pPr>
            <a:r>
              <a:rPr lang="en-US" sz="1200" b="0"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ADVANTAGES OF SAX AND DOM</a:t>
            </a:r>
            <a:endParaRPr lang="en-US" sz="1200" dirty="0"/>
          </a:p>
        </p:txBody>
      </p:sp>
      <p:pic>
        <p:nvPicPr>
          <p:cNvPr id="7"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1144886" y="2289336"/>
            <a:ext cx="6857822" cy="685800"/>
          </a:xfrm>
          <a:prstGeom prst="rect">
            <a:avLst/>
          </a:prstGeom>
          <a:noFill/>
        </p:spPr>
        <p:txBody>
          <a:bodyPr wrap="square" lIns="0" tIns="0" rIns="0" bIns="0" rtlCol="0" anchor="t"/>
          <a:lstStyle/>
          <a:p>
            <a:pPr algn="ctr"/>
            <a:r>
              <a:rPr lang="en-US" sz="45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THANK YOU</a:t>
            </a:r>
            <a:endParaRPr lang="en-US" sz="4500" dirty="0"/>
          </a:p>
        </p:txBody>
      </p:sp>
      <p:sp>
        <p:nvSpPr>
          <p:cNvPr id="5" name="Text 1"/>
          <p:cNvSpPr/>
          <p:nvPr/>
        </p:nvSpPr>
        <p:spPr>
          <a:xfrm>
            <a:off x="1143089" y="1808902"/>
            <a:ext cx="6857822" cy="213360"/>
          </a:xfrm>
          <a:prstGeom prst="rect">
            <a:avLst/>
          </a:prstGeom>
          <a:noFill/>
        </p:spPr>
        <p:txBody>
          <a:bodyPr wrap="square" lIns="0" tIns="0" rIns="0" bIns="0" rtlCol="0" anchor="t"/>
          <a:lstStyle/>
          <a:p>
            <a:pPr algn="ctr">
              <a:lnSpc>
                <a:spcPts val="1680"/>
              </a:lnSpc>
            </a:pPr>
            <a:r>
              <a:rPr lang="en-US" sz="1100" b="0" kern="0" spc="240" dirty="0">
                <a:solidFill>
                  <a:srgbClr val="A2C799"/>
                </a:solidFill>
                <a:latin typeface="Fira Code" pitchFamily="34" charset="0"/>
                <a:ea typeface="Fira Code" pitchFamily="34" charset="-122"/>
                <a:cs typeface="Fira Code" pitchFamily="34" charset="-120"/>
              </a:rPr>
              <a:t>&lt;/&gt;</a:t>
            </a:r>
            <a:endParaRPr lang="en-US" sz="105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
        <p:nvSpPr>
          <p:cNvPr id="25" name="Slide Number Placeholder 0"/>
          <p:cNvSpPr>
            <a:spLocks noGrp="1"/>
          </p:cNvSpPr>
          <p:nvPr>
            <p:ph type="sldNum" sz="quarter" idx="4294967295"/>
          </p:nvPr>
        </p:nvSpPr>
        <p:spPr>
          <a:xfrm>
            <a:off x="8778240" y="4754880"/>
            <a:ext cx="800000" cy="300000"/>
          </a:xfrm>
          <a:prstGeom prst="rect">
            <a:avLst/>
          </a:prstGeom>
        </p:spPr>
        <p:txBody>
          <a:bodyPr/>
          <a:lstStyle>
            <a:lvl1pPr>
              <a:defRPr sz="1300">
                <a:solidFill>
                  <a:srgbClr val="9297A8"/>
                </a:solidFill>
                <a:latin typeface="Calibri" panose="020F0502020204030204"/>
                <a:ea typeface="Calibri" panose="020F0502020204030204"/>
                <a:cs typeface="Calibri" panose="020F0502020204030204"/>
              </a:defRPr>
            </a:lvl1pPr>
          </a:lstStyle>
          <a:p>
            <a:pPr algn="l"/>
            <a:fld id="{F7021451-1387-4CA6-816F-3879F97B5CBC}" type="slidenum">
              <a:rPr lang="en-US" b="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E13"/>
        </a:solid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250" y="476250"/>
            <a:ext cx="2471023" cy="365760"/>
          </a:xfrm>
          <a:prstGeom prst="rect">
            <a:avLst/>
          </a:prstGeom>
          <a:noFill/>
        </p:spPr>
        <p:txBody>
          <a:bodyPr wrap="none" lIns="0" tIns="0" rIns="0" bIns="0" rtlCol="0" anchor="t">
            <a:spAutoFit/>
          </a:bodyPr>
          <a:lstStyle/>
          <a:p>
            <a:pPr algn="l"/>
            <a:r>
              <a:rPr lang="en-US" sz="24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XML PROCESSORS</a:t>
            </a:r>
            <a:endParaRPr lang="en-US" sz="2400" dirty="0"/>
          </a:p>
        </p:txBody>
      </p:sp>
      <p:sp>
        <p:nvSpPr>
          <p:cNvPr id="5" name="Text 1"/>
          <p:cNvSpPr/>
          <p:nvPr/>
        </p:nvSpPr>
        <p:spPr>
          <a:xfrm>
            <a:off x="812549" y="1273994"/>
            <a:ext cx="7518857" cy="3200400"/>
          </a:xfrm>
          <a:prstGeom prst="rect">
            <a:avLst/>
          </a:prstGeom>
          <a:noFill/>
        </p:spPr>
        <p:txBody>
          <a:bodyPr wrap="square" lIns="0" tIns="0" rIns="0" bIns="0" rtlCol="0" anchor="t"/>
          <a:lstStyle/>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WHEN A SOFTWARE PROGRAM READS AN XML DOCUMENT AND TAKES ACTIONS ACCORDINGLY, THIS IS CALLED </a:t>
            </a:r>
            <a:r>
              <a:rPr lang="en-US" sz="1100" b="0" i="1" kern="0" spc="240" dirty="0">
                <a:solidFill>
                  <a:srgbClr val="9B81BC"/>
                </a:solidFill>
                <a:latin typeface="Fira Code" pitchFamily="34" charset="0"/>
                <a:ea typeface="Fira Code" pitchFamily="34" charset="-122"/>
                <a:cs typeface="Fira Code" pitchFamily="34" charset="-120"/>
              </a:rPr>
              <a:t>PROCESSING</a:t>
            </a:r>
            <a:r>
              <a:rPr lang="en-US" sz="1100" b="0" kern="0" spc="240" dirty="0">
                <a:solidFill>
                  <a:srgbClr val="9B81BC"/>
                </a:solidFill>
                <a:latin typeface="Fira Code" pitchFamily="34" charset="0"/>
                <a:ea typeface="Fira Code" pitchFamily="34" charset="-122"/>
                <a:cs typeface="Fira Code" pitchFamily="34" charset="-120"/>
              </a:rPr>
              <a:t> THE XML.</a:t>
            </a:r>
            <a:endParaRPr lang="en-US" sz="1050" dirty="0"/>
          </a:p>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ANY PROGRAM THAT CAN READ AND PROCESS XML DOCUMENTS IS KNOWN AS AN </a:t>
            </a:r>
            <a:r>
              <a:rPr lang="en-US" sz="1100" b="0" i="1" kern="0" spc="240" dirty="0">
                <a:solidFill>
                  <a:srgbClr val="9B81BC"/>
                </a:solidFill>
                <a:latin typeface="Fira Code" pitchFamily="34" charset="0"/>
                <a:ea typeface="Fira Code" pitchFamily="34" charset="-122"/>
                <a:cs typeface="Fira Code" pitchFamily="34" charset="-120"/>
              </a:rPr>
              <a:t>XML PROCESSOR</a:t>
            </a:r>
            <a:r>
              <a:rPr lang="en-US" sz="1100" b="0" kern="0" spc="240" dirty="0">
                <a:solidFill>
                  <a:srgbClr val="9B81BC"/>
                </a:solidFill>
                <a:latin typeface="Fira Code" pitchFamily="34" charset="0"/>
                <a:ea typeface="Fira Code" pitchFamily="34" charset="-122"/>
                <a:cs typeface="Fira Code" pitchFamily="34" charset="-120"/>
              </a:rPr>
              <a:t>.</a:t>
            </a:r>
            <a:endParaRPr lang="en-US" sz="1050" dirty="0"/>
          </a:p>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AN XML PROCESSOR READS THE XML FILE AND TURNS IT INTO IN-MEMORY STRUCTURES THAT THE REST OF THE PROGRAM CAN ACCESS.</a:t>
            </a:r>
            <a:endParaRPr lang="en-US" sz="1050" dirty="0"/>
          </a:p>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THE MOST FUNDAMENTAL XML PROCESSOR READS AN XML DOCUMENT AND CONVERTS IT INTO AN INTERNAL REPRESENTATION FOR OTHER PROGRAMS OR SUBROUTINES TO USE.</a:t>
            </a:r>
            <a:endParaRPr lang="en-US" sz="1050" dirty="0"/>
          </a:p>
          <a:p>
            <a:pPr algn="l">
              <a:lnSpc>
                <a:spcPts val="1680"/>
              </a:lnSpc>
            </a:pPr>
            <a:endParaRPr lang="en-US" sz="1050" dirty="0"/>
          </a:p>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THIS IS CALLED A </a:t>
            </a:r>
            <a:r>
              <a:rPr lang="en-US" sz="1100" b="0" i="1" kern="0" spc="240" dirty="0">
                <a:solidFill>
                  <a:srgbClr val="9B81BC"/>
                </a:solidFill>
                <a:latin typeface="Fira Code" pitchFamily="34" charset="0"/>
                <a:ea typeface="Fira Code" pitchFamily="34" charset="-122"/>
                <a:cs typeface="Fira Code" pitchFamily="34" charset="-120"/>
              </a:rPr>
              <a:t>PARSER</a:t>
            </a:r>
            <a:r>
              <a:rPr lang="en-US" sz="1100" b="0" kern="0" spc="240" dirty="0">
                <a:solidFill>
                  <a:srgbClr val="9B81BC"/>
                </a:solidFill>
                <a:latin typeface="Fira Code" pitchFamily="34" charset="0"/>
                <a:ea typeface="Fira Code" pitchFamily="34" charset="-122"/>
                <a:cs typeface="Fira Code" pitchFamily="34" charset="-120"/>
              </a:rPr>
              <a:t>, AND IT IS AN IMPORTANT COMPONENT OF EVERY XML PROCESSING PROGRAM. </a:t>
            </a:r>
            <a:endParaRPr lang="en-US" sz="1050" dirty="0"/>
          </a:p>
        </p:txBody>
      </p:sp>
      <p:pic>
        <p:nvPicPr>
          <p:cNvPr id="6"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pic>
        <p:nvPicPr>
          <p:cNvPr id="4" name="Image 1" descr="https://pitch-assets-ccb95893-de3f-4266-973c-20049231b248.s3.eu-west-1.amazonaws.com/233268c9-ebf8-4ce8-bbe0-f4e0d624fec9?pitch-bytes=10429&amp;pitch-content-type=image%2Fpng"/>
          <p:cNvPicPr>
            <a:picLocks noChangeAspect="1"/>
          </p:cNvPicPr>
          <p:nvPr/>
        </p:nvPicPr>
        <p:blipFill>
          <a:blip r:embed="rId2"/>
          <a:srcRect t="1303" b="1303"/>
          <a:stretch>
            <a:fillRect/>
          </a:stretch>
        </p:blipFill>
        <p:spPr>
          <a:xfrm>
            <a:off x="82343" y="226632"/>
            <a:ext cx="7143750" cy="1735510"/>
          </a:xfrm>
          <a:prstGeom prst="rect">
            <a:avLst/>
          </a:prstGeom>
        </p:spPr>
      </p:pic>
      <p:pic>
        <p:nvPicPr>
          <p:cNvPr id="5" name="Image 2" descr="https://pitch-assets-ccb95893-de3f-4266-973c-20049231b248.s3.eu-west-1.amazonaws.com/79a6a66b-82aa-415f-9296-07e6227f6bd2?pitch-bytes=13775&amp;pitch-content-type=image%2Fpng"/>
          <p:cNvPicPr>
            <a:picLocks noChangeAspect="1"/>
          </p:cNvPicPr>
          <p:nvPr/>
        </p:nvPicPr>
        <p:blipFill>
          <a:blip r:embed="rId3"/>
          <a:srcRect t="3902" b="3902"/>
          <a:stretch>
            <a:fillRect/>
          </a:stretch>
        </p:blipFill>
        <p:spPr>
          <a:xfrm>
            <a:off x="3033806" y="3267779"/>
            <a:ext cx="5972247" cy="1622974"/>
          </a:xfrm>
          <a:prstGeom prst="rect">
            <a:avLst/>
          </a:prstGeom>
        </p:spPr>
      </p:pic>
      <p:pic>
        <p:nvPicPr>
          <p:cNvPr id="6" name="Image 3" descr="https://pitch-assets-ccb95893-de3f-4266-973c-20049231b248.s3.eu-west-1.amazonaws.com/try-pitch-pdf-export-logo.svg">
            <a:hlinkClick r:id="rId4"/>
          </p:cNvPr>
          <p:cNvPicPr>
            <a:picLocks noChangeAspect="1"/>
          </p:cNvPicPr>
          <p:nvPr/>
        </p:nvPicPr>
        <p:blipFill>
          <a:blip r:embed="rId5">
            <a:extLst>
              <a:ext uri="{96DAC541-7B7A-43D3-8B79-37D633B846F1}">
                <asvg:svgBlip xmlns:asvg="http://schemas.microsoft.com/office/drawing/2016/SVG/main" r:embed="rId6"/>
              </a:ext>
            </a:extLst>
          </a:blip>
          <a:srcRect/>
          <a:stretch>
            <a:fillRect/>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1139194" y="821344"/>
            <a:ext cx="6873657" cy="2743200"/>
          </a:xfrm>
          <a:prstGeom prst="rect">
            <a:avLst/>
          </a:prstGeom>
          <a:noFill/>
        </p:spPr>
        <p:txBody>
          <a:bodyPr wrap="none" lIns="0" tIns="0" rIns="0" bIns="0" rtlCol="0" anchor="t">
            <a:spAutoFit/>
          </a:bodyPr>
          <a:lstStyle/>
          <a:p>
            <a:pPr algn="l">
              <a:lnSpc>
                <a:spcPts val="4320"/>
              </a:lnSpc>
            </a:pPr>
            <a:r>
              <a:rPr lang="en-US" sz="2400" b="1"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XML Usage</a:t>
            </a:r>
            <a:endParaRPr lang="en-US" sz="1200" dirty="0"/>
          </a:p>
          <a:p>
            <a:pPr algn="l">
              <a:lnSpc>
                <a:spcPts val="2160"/>
              </a:lnSpc>
            </a:pP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 short list of XML usage says it all −</a:t>
            </a:r>
            <a:endParaRPr lang="en-US" sz="1200" dirty="0"/>
          </a:p>
          <a:p>
            <a:pPr marL="190500" indent="-190500" algn="l">
              <a:lnSpc>
                <a:spcPts val="2160"/>
              </a:lnSpc>
              <a:buSzPct val="100000"/>
              <a:buChar char="•"/>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XML can work behind the scene to simplify the creation of HTML documents for large web sites.</a:t>
            </a:r>
            <a:endParaRPr lang="en-US" sz="1200" dirty="0"/>
          </a:p>
          <a:p>
            <a:pPr marL="190500" indent="-190500" algn="l">
              <a:lnSpc>
                <a:spcPts val="2160"/>
              </a:lnSpc>
              <a:buSzPct val="100000"/>
              <a:buChar char="•"/>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XML can be used to exchange the information between organizations and systems.</a:t>
            </a:r>
            <a:endParaRPr lang="en-US" sz="1200" dirty="0"/>
          </a:p>
          <a:p>
            <a:pPr marL="190500" indent="-190500" algn="l">
              <a:lnSpc>
                <a:spcPts val="2160"/>
              </a:lnSpc>
              <a:buSzPct val="100000"/>
              <a:buChar char="•"/>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XML can be used for offloading and reloading of databases.</a:t>
            </a:r>
            <a:endParaRPr lang="en-US" sz="1200" dirty="0"/>
          </a:p>
          <a:p>
            <a:pPr marL="190500" indent="-190500" algn="l">
              <a:lnSpc>
                <a:spcPts val="2160"/>
              </a:lnSpc>
              <a:buSzPct val="100000"/>
              <a:buChar char="•"/>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XML can be used to store and arrange the data, which can customize your data handling needs.</a:t>
            </a:r>
            <a:endParaRPr lang="en-US" sz="1200" dirty="0"/>
          </a:p>
          <a:p>
            <a:pPr marL="190500" indent="-190500" algn="l">
              <a:lnSpc>
                <a:spcPts val="2160"/>
              </a:lnSpc>
              <a:buSzPct val="100000"/>
              <a:buChar char="•"/>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XML can easily be merged with style sheets to create almost any desired output.</a:t>
            </a:r>
            <a:endParaRPr lang="en-US" sz="1200" dirty="0"/>
          </a:p>
          <a:p>
            <a:pPr marL="190500" indent="-190500" algn="l">
              <a:lnSpc>
                <a:spcPts val="2160"/>
              </a:lnSpc>
              <a:buSzPct val="100000"/>
              <a:buChar char="•"/>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Virtually, any type of data can be expressed as an XML document.</a:t>
            </a:r>
            <a:endParaRPr lang="en-US" sz="1200" dirty="0"/>
          </a:p>
        </p:txBody>
      </p:sp>
      <p:pic>
        <p:nvPicPr>
          <p:cNvPr id="5"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585227" y="585227"/>
            <a:ext cx="8191500" cy="3977640"/>
          </a:xfrm>
          <a:prstGeom prst="rect">
            <a:avLst/>
          </a:prstGeom>
          <a:noFill/>
        </p:spPr>
        <p:txBody>
          <a:bodyPr wrap="square" lIns="0" tIns="0" rIns="0" bIns="0" rtlCol="0" anchor="t"/>
          <a:lstStyle/>
          <a:p>
            <a:pPr algn="l">
              <a:lnSpc>
                <a:spcPts val="3240"/>
              </a:lnSpc>
            </a:pPr>
            <a:r>
              <a:rPr lang="en-US" sz="1800" b="1"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XML Attributes</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An </a:t>
            </a:r>
            <a:r>
              <a:rPr lang="en-US" sz="1200" b="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attribute</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specifies a single property for the element, using a name/value pair. An XML-element can have one or more attributes. For example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&lt;a href = "http://www.tutorialspoint.com/"&gt;Tutorialspoint!&lt;/a&gt;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Here </a:t>
            </a:r>
            <a:r>
              <a:rPr lang="en-US" sz="1200" b="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href</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is the attribute name and </a:t>
            </a:r>
            <a:r>
              <a:rPr lang="en-US" sz="1200" b="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http://www.tutorialspoint.com/</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is attribute value.</a:t>
            </a:r>
            <a:endParaRPr lang="en-US" sz="1200" dirty="0"/>
          </a:p>
          <a:p>
            <a:pPr algn="l">
              <a:lnSpc>
                <a:spcPts val="2160"/>
              </a:lnSpc>
            </a:pP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Syntax Rules for XML Attributes</a:t>
            </a:r>
            <a:endParaRPr lang="en-US" sz="1200" dirty="0"/>
          </a:p>
          <a:p>
            <a:pPr marL="190500" indent="-190500" algn="l">
              <a:lnSpc>
                <a:spcPts val="2160"/>
              </a:lnSpc>
              <a:buSzPct val="100000"/>
              <a:buChar char="•"/>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Attribute names in XML (unlike HTML) are case sensitive. That is, </a:t>
            </a:r>
            <a:r>
              <a:rPr lang="en-US" sz="1200" b="0" i="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HREF</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and </a:t>
            </a:r>
            <a:r>
              <a:rPr lang="en-US" sz="1200" b="0" i="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href</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are considered two different XML attributes.</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&lt;a b = "x" c = "y" b = "z"&gt;....&lt;/a&gt;</a:t>
            </a:r>
            <a:endParaRPr lang="en-US" sz="1200" dirty="0"/>
          </a:p>
          <a:p>
            <a:pPr algn="l">
              <a:lnSpc>
                <a:spcPts val="2160"/>
              </a:lnSpc>
            </a:pPr>
            <a:endParaRPr lang="en-US" sz="1200" dirty="0"/>
          </a:p>
          <a:p>
            <a:pPr marL="190500" indent="-190500" algn="l">
              <a:lnSpc>
                <a:spcPts val="2160"/>
              </a:lnSpc>
              <a:buSzPct val="100000"/>
              <a:buChar char="•"/>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Attribute names are defined without quotation marks, whereas attribute values must always appear in quotation marks. Following example demonstrates incorrect xml syntax</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&lt;a b = x&gt;....&lt;/a&gt;</a:t>
            </a:r>
            <a:endParaRPr lang="en-US" sz="1200" dirty="0"/>
          </a:p>
        </p:txBody>
      </p:sp>
      <p:pic>
        <p:nvPicPr>
          <p:cNvPr id="5"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603390" y="603390"/>
            <a:ext cx="8191500" cy="3737610"/>
          </a:xfrm>
          <a:prstGeom prst="rect">
            <a:avLst/>
          </a:prstGeom>
          <a:noFill/>
        </p:spPr>
        <p:txBody>
          <a:bodyPr wrap="square" lIns="0" tIns="0" rIns="0" bIns="0" rtlCol="0" anchor="t"/>
          <a:lstStyle/>
          <a:p>
            <a:pPr algn="l">
              <a:lnSpc>
                <a:spcPts val="3240"/>
              </a:lnSpc>
            </a:pPr>
            <a:r>
              <a:rPr lang="en-US" sz="1800" b="1"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XML References</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References usually allow you to add or include additional text or markup in an XML document. References always begin with the symbol </a:t>
            </a:r>
            <a:r>
              <a:rPr lang="en-US" sz="1200" b="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"&amp;"</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which is a reserved character and end with the symbol </a:t>
            </a:r>
            <a:r>
              <a:rPr lang="en-US" sz="1200" b="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XML has two types of references −</a:t>
            </a:r>
            <a:endParaRPr lang="en-US" sz="1200" dirty="0"/>
          </a:p>
          <a:p>
            <a:pPr marL="190500" indent="-190500" algn="l">
              <a:lnSpc>
                <a:spcPts val="2160"/>
              </a:lnSpc>
              <a:buSzPct val="100000"/>
              <a:buChar char="•"/>
            </a:pPr>
            <a:r>
              <a:rPr lang="en-US" sz="1200" b="1"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Entity References</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 An entity reference contains a name between the start and the end delimiters. For example </a:t>
            </a:r>
            <a:r>
              <a:rPr lang="en-US" sz="1200" b="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&amp;amp;</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where </a:t>
            </a:r>
            <a:r>
              <a:rPr lang="en-US" sz="1200" b="0" i="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amp</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is </a:t>
            </a:r>
            <a:r>
              <a:rPr lang="en-US" sz="1200" b="0" i="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name</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The </a:t>
            </a:r>
            <a:r>
              <a:rPr lang="en-US" sz="1200" b="0" i="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name</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refers to a predefined string of text and/or markup.</a:t>
            </a:r>
            <a:endParaRPr lang="en-US" sz="1200" dirty="0"/>
          </a:p>
          <a:p>
            <a:pPr marL="190500" indent="-190500" algn="l">
              <a:lnSpc>
                <a:spcPts val="2160"/>
              </a:lnSpc>
              <a:buSzPct val="100000"/>
              <a:buChar char="•"/>
            </a:pPr>
            <a:r>
              <a:rPr lang="en-US" sz="1200" b="1"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Character References</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 These contain references, such as </a:t>
            </a:r>
            <a:r>
              <a:rPr lang="en-US" sz="1200" b="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&amp;#65;</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contains a hash mark (“#”) followed by a number. The number always refers to the Unicode code of a character. In this case, 65 refers to alphabet "A".</a:t>
            </a:r>
            <a:endParaRPr lang="en-US" sz="1200" dirty="0"/>
          </a:p>
          <a:p>
            <a:pPr algn="l">
              <a:lnSpc>
                <a:spcPts val="2160"/>
              </a:lnSpc>
            </a:pPr>
            <a:endParaRPr lang="en-US" sz="1200" dirty="0"/>
          </a:p>
          <a:p>
            <a:pPr algn="l">
              <a:lnSpc>
                <a:spcPts val="2430"/>
              </a:lnSpc>
            </a:pPr>
            <a:r>
              <a:rPr lang="en-US" sz="1400" b="1"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XML Document Example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A simple document is shown in the following example −</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&lt;?xml version = "1.0"?&gt; &lt;contact-info&gt; &lt;name&gt;Tanmay Patil&lt;/name&gt; &lt;company&gt;Tutorials Point&lt;/company&gt; &lt;phone&gt;(011) 123-4567&lt;/phone&gt; &lt;/contact-info&gt;</a:t>
            </a:r>
            <a:endParaRPr lang="en-US" sz="1200" dirty="0"/>
          </a:p>
        </p:txBody>
      </p:sp>
      <p:pic>
        <p:nvPicPr>
          <p:cNvPr id="5"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Text 0"/>
          <p:cNvSpPr/>
          <p:nvPr/>
        </p:nvSpPr>
        <p:spPr>
          <a:xfrm>
            <a:off x="476250" y="476250"/>
            <a:ext cx="8191500" cy="4149090"/>
          </a:xfrm>
          <a:prstGeom prst="rect">
            <a:avLst/>
          </a:prstGeom>
          <a:noFill/>
        </p:spPr>
        <p:txBody>
          <a:bodyPr wrap="square" lIns="0" tIns="0" rIns="0" bIns="0" rtlCol="0" anchor="t"/>
          <a:lstStyle/>
          <a:p>
            <a:pPr algn="l">
              <a:lnSpc>
                <a:spcPts val="2430"/>
              </a:lnSpc>
            </a:pPr>
            <a:r>
              <a:rPr lang="en-US" sz="1400" b="1" kern="0" spc="12" dirty="0">
                <a:solidFill>
                  <a:srgbClr val="FFFFFF"/>
                </a:solidFill>
                <a:latin typeface="Fira Sans" panose="020B0503050000020004" pitchFamily="34" charset="0"/>
                <a:ea typeface="Fira Sans" panose="020B0503050000020004" pitchFamily="34" charset="-122"/>
                <a:cs typeface="Fira Sans" panose="020B0503050000020004" pitchFamily="34" charset="-120"/>
              </a:rPr>
              <a:t>XML - Parsers</a:t>
            </a:r>
            <a:endParaRPr lang="en-US" sz="1200" dirty="0"/>
          </a:p>
          <a:p>
            <a:pPr algn="l">
              <a:lnSpc>
                <a:spcPts val="2160"/>
              </a:lnSpc>
            </a:pPr>
            <a:r>
              <a:rPr lang="en-US" sz="1200" b="1"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XML parser</a:t>
            </a: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 is a software library or a package that provides interface for client applications to work with XML documents. It checks for proper format of the XML document and may also validate the XML documents. Modern day browsers have built-in XML parsers.</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Following diagram shows how XML parser interacts with XML document −</a:t>
            </a:r>
            <a:endParaRPr lang="en-US" sz="1200" dirty="0"/>
          </a:p>
          <a:p>
            <a:pPr algn="l">
              <a:lnSpc>
                <a:spcPts val="2160"/>
              </a:lnSpc>
            </a:pPr>
            <a:endParaRPr lang="en-US" sz="1200" dirty="0"/>
          </a:p>
          <a:p>
            <a:pPr algn="l">
              <a:lnSpc>
                <a:spcPts val="2160"/>
              </a:lnSpc>
            </a:pPr>
            <a:endParaRPr lang="en-US" sz="1200" dirty="0"/>
          </a:p>
          <a:p>
            <a:pPr algn="l">
              <a:lnSpc>
                <a:spcPts val="2160"/>
              </a:lnSpc>
            </a:pPr>
            <a:endParaRPr lang="en-US" sz="1200" dirty="0"/>
          </a:p>
          <a:p>
            <a:pPr algn="l">
              <a:lnSpc>
                <a:spcPts val="2160"/>
              </a:lnSpc>
            </a:pPr>
            <a:endParaRPr lang="en-US" sz="1200" dirty="0"/>
          </a:p>
          <a:p>
            <a:pPr algn="l">
              <a:lnSpc>
                <a:spcPts val="2160"/>
              </a:lnSpc>
            </a:pPr>
            <a:endParaRPr lang="en-US" sz="1200" dirty="0"/>
          </a:p>
          <a:p>
            <a:pPr algn="l">
              <a:lnSpc>
                <a:spcPts val="2160"/>
              </a:lnSpc>
            </a:pP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The goal of a parser is to transform XML into a readable code.</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To ease the process of parsing, some commercial products are available that facilitate the breakdown of XML document and yield more reliable results.</a:t>
            </a:r>
            <a:endParaRPr lang="en-US" sz="1200" dirty="0"/>
          </a:p>
          <a:p>
            <a:pPr algn="l">
              <a:lnSpc>
                <a:spcPts val="2160"/>
              </a:lnSpc>
            </a:pPr>
            <a:r>
              <a:rPr lang="en-US" sz="1200" b="0" kern="0" spc="12" dirty="0">
                <a:solidFill>
                  <a:srgbClr val="9297A8"/>
                </a:solidFill>
                <a:latin typeface="Fira Sans" panose="020B0503050000020004" pitchFamily="34" charset="0"/>
                <a:ea typeface="Fira Sans" panose="020B0503050000020004" pitchFamily="34" charset="-122"/>
                <a:cs typeface="Fira Sans" panose="020B0503050000020004" pitchFamily="34" charset="-120"/>
              </a:rPr>
              <a:t>Some commonly used parsers are listed below −</a:t>
            </a:r>
            <a:endParaRPr lang="en-US" sz="1200" dirty="0"/>
          </a:p>
        </p:txBody>
      </p:sp>
      <p:pic>
        <p:nvPicPr>
          <p:cNvPr id="5" name="Image 1" descr="https://pitch-assets-ccb95893-de3f-4266-973c-20049231b248.s3.eu-west-1.amazonaws.com/a938a8c7-eaa5-4a24-9bf1-b66c1e05d9ef?pitch-bytes=21998&amp;pitch-content-type=image%2Fpng"/>
          <p:cNvPicPr>
            <a:picLocks noChangeAspect="1"/>
          </p:cNvPicPr>
          <p:nvPr/>
        </p:nvPicPr>
        <p:blipFill>
          <a:blip r:embed="rId2"/>
          <a:srcRect/>
          <a:stretch>
            <a:fillRect/>
          </a:stretch>
        </p:blipFill>
        <p:spPr>
          <a:xfrm>
            <a:off x="699880" y="2088917"/>
            <a:ext cx="3657600" cy="1201783"/>
          </a:xfrm>
          <a:prstGeom prst="rect">
            <a:avLst/>
          </a:prstGeom>
        </p:spPr>
      </p:pic>
      <p:pic>
        <p:nvPicPr>
          <p:cNvPr id="6" name="Image 2" descr="https://pitch-assets-ccb95893-de3f-4266-973c-20049231b248.s3.eu-west-1.amazonaws.com/try-pitch-pdf-export-logo.svg">
            <a:hlinkClick r:id="rId3"/>
          </p:cNvPr>
          <p:cNvPicPr>
            <a:picLocks noChangeAspect="1"/>
          </p:cNvPicPr>
          <p:nvPr/>
        </p:nvPicPr>
        <p:blipFill>
          <a:blip r:embed="rId4">
            <a:extLst>
              <a:ext uri="{96DAC541-7B7A-43D3-8B79-37D633B846F1}">
                <asvg:svgBlip xmlns:asvg="http://schemas.microsoft.com/office/drawing/2016/SVG/main" r:embed="rId5"/>
              </a:ext>
            </a:extLst>
          </a:blip>
          <a:srcRect/>
          <a:stretch>
            <a:fillRect/>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222B"/>
        </a:solidFill>
        <a:effectLst/>
      </p:bgPr>
    </p:bg>
    <p:spTree>
      <p:nvGrpSpPr>
        <p:cNvPr id="1" name=""/>
        <p:cNvGrpSpPr/>
        <p:nvPr/>
      </p:nvGrpSpPr>
      <p:grpSpPr>
        <a:xfrm>
          <a:off x="0" y="0"/>
          <a:ext cx="0" cy="0"/>
          <a:chOff x="0" y="0"/>
          <a:chExt cx="0" cy="0"/>
        </a:xfrm>
      </p:grpSpPr>
      <p:pic>
        <p:nvPicPr>
          <p:cNvPr id="3" name="Image 0" descr="https://images.unsplash.com/photo-1614850523011-8f49ffc73908?crop=entropy&amp;cs=tinysrgb&amp;fit=max&amp;fm=jpg&amp;ixid=M3wyMTIyMnwwfDF8c2VhcmNofDQxfHxHcmFkaWVudHxlbnwwfHx8fDE3MTYxMzAyMjd8MA&amp;ixlib=rb-4.0.3&amp;q=80&amp;w=1080"/>
          <p:cNvPicPr>
            <a:picLocks noChangeAspect="1"/>
          </p:cNvPicPr>
          <p:nvPr/>
        </p:nvPicPr>
        <p:blipFill>
          <a:blip r:embed="rId1"/>
          <a:srcRect t="7813" b="7813"/>
          <a:stretch>
            <a:fillRect/>
          </a:stretch>
        </p:blipFill>
        <p:spPr>
          <a:xfrm>
            <a:off x="0" y="0"/>
            <a:ext cx="9144000" cy="5143500"/>
          </a:xfrm>
          <a:prstGeom prst="rect">
            <a:avLst/>
          </a:prstGeom>
        </p:spPr>
      </p:pic>
      <p:sp>
        <p:nvSpPr>
          <p:cNvPr id="4" name="Shape 0"/>
          <p:cNvSpPr/>
          <p:nvPr/>
        </p:nvSpPr>
        <p:spPr>
          <a:xfrm>
            <a:off x="476868" y="478215"/>
            <a:ext cx="9525" cy="4189842"/>
          </a:xfrm>
          <a:prstGeom prst="roundRect">
            <a:avLst>
              <a:gd name="adj" fmla="val -9600000"/>
            </a:avLst>
          </a:prstGeom>
          <a:solidFill>
            <a:srgbClr val="9B81BC">
              <a:alpha val="30000"/>
            </a:srgbClr>
          </a:solidFill>
        </p:spPr>
      </p:sp>
      <p:sp>
        <p:nvSpPr>
          <p:cNvPr id="5" name="Text 1"/>
          <p:cNvSpPr/>
          <p:nvPr/>
        </p:nvSpPr>
        <p:spPr>
          <a:xfrm>
            <a:off x="485100" y="726184"/>
            <a:ext cx="4272082" cy="365760"/>
          </a:xfrm>
          <a:prstGeom prst="rect">
            <a:avLst/>
          </a:prstGeom>
          <a:noFill/>
        </p:spPr>
        <p:txBody>
          <a:bodyPr wrap="none" lIns="0" tIns="0" rIns="0" bIns="0" rtlCol="0" anchor="t">
            <a:spAutoFit/>
          </a:bodyPr>
          <a:lstStyle/>
          <a:p>
            <a:pPr algn="l"/>
            <a:r>
              <a:rPr lang="en-US" sz="2400" b="1" dirty="0">
                <a:solidFill>
                  <a:srgbClr val="FFFFFF"/>
                </a:solidFill>
                <a:latin typeface="Fira Sans" panose="020B0503050000020004" pitchFamily="34" charset="0"/>
                <a:ea typeface="Fira Sans" panose="020B0503050000020004" pitchFamily="34" charset="-122"/>
                <a:cs typeface="Fira Sans" panose="020B0503050000020004" pitchFamily="34" charset="-120"/>
              </a:rPr>
              <a:t>PURPOSE OF XML PROCESSORS</a:t>
            </a:r>
            <a:endParaRPr lang="en-US" sz="2400" dirty="0"/>
          </a:p>
        </p:txBody>
      </p:sp>
      <p:sp>
        <p:nvSpPr>
          <p:cNvPr id="6" name="Text 2"/>
          <p:cNvSpPr/>
          <p:nvPr/>
        </p:nvSpPr>
        <p:spPr>
          <a:xfrm>
            <a:off x="476250" y="1717382"/>
            <a:ext cx="7616250" cy="1706880"/>
          </a:xfrm>
          <a:prstGeom prst="rect">
            <a:avLst/>
          </a:prstGeom>
          <a:noFill/>
        </p:spPr>
        <p:txBody>
          <a:bodyPr wrap="square" lIns="0" tIns="0" rIns="0" bIns="0" rtlCol="0" anchor="t"/>
          <a:lstStyle/>
          <a:p>
            <a:pPr algn="l">
              <a:lnSpc>
                <a:spcPts val="1680"/>
              </a:lnSpc>
            </a:pPr>
            <a:r>
              <a:rPr lang="en-US" sz="1100" b="0" kern="0" spc="240" dirty="0">
                <a:solidFill>
                  <a:srgbClr val="9B81BC"/>
                </a:solidFill>
                <a:latin typeface="Fira Code" pitchFamily="34" charset="0"/>
                <a:ea typeface="Fira Code" pitchFamily="34" charset="-122"/>
                <a:cs typeface="Fira Code" pitchFamily="34" charset="-120"/>
              </a:rPr>
              <a:t>THE MOST FUNDAMENTAL XML PROCESSOR READS AN XML DOCUMENT AND CONVERTS IT INTO AN INTERNAL REPRESENTATION FOR OTHER PROGRAMS OR SUBROUTINES TO USE.</a:t>
            </a:r>
            <a:endParaRPr lang="en-US" sz="1050" dirty="0"/>
          </a:p>
          <a:p>
            <a:pPr algn="l">
              <a:lnSpc>
                <a:spcPts val="1680"/>
              </a:lnSpc>
            </a:pPr>
            <a:endParaRPr lang="en-US" sz="1050" dirty="0"/>
          </a:p>
          <a:p>
            <a:pPr marL="190500" indent="-190500" algn="l">
              <a:lnSpc>
                <a:spcPts val="1680"/>
              </a:lnSpc>
              <a:buSzPct val="100000"/>
              <a:buChar char="•"/>
            </a:pPr>
            <a:r>
              <a:rPr lang="en-US" sz="1100" b="0" kern="0" spc="240" dirty="0">
                <a:solidFill>
                  <a:srgbClr val="9B81BC"/>
                </a:solidFill>
                <a:latin typeface="Fira Code" pitchFamily="34" charset="0"/>
                <a:ea typeface="Fira Code" pitchFamily="34" charset="-122"/>
                <a:cs typeface="Fira Code" pitchFamily="34" charset="-120"/>
              </a:rPr>
              <a:t>CHECK THE DOCUMENT'S SYNTAX FOR WELL-FORMEDNESS</a:t>
            </a:r>
            <a:endParaRPr lang="en-US" sz="1050" dirty="0"/>
          </a:p>
          <a:p>
            <a:pPr marL="190500" indent="-190500" algn="l">
              <a:lnSpc>
                <a:spcPts val="1680"/>
              </a:lnSpc>
              <a:buSzPct val="100000"/>
              <a:buChar char="•"/>
            </a:pPr>
            <a:r>
              <a:rPr lang="en-US" sz="1100" b="0" kern="0" spc="240" dirty="0">
                <a:solidFill>
                  <a:srgbClr val="9B81BC"/>
                </a:solidFill>
                <a:latin typeface="Fira Code" pitchFamily="34" charset="0"/>
                <a:ea typeface="Fira Code" pitchFamily="34" charset="-122"/>
                <a:cs typeface="Fira Code" pitchFamily="34" charset="-120"/>
              </a:rPr>
              <a:t>REPLACE ENTITY OCCURRENCES WITH THEIR DEFINITIONS</a:t>
            </a:r>
            <a:endParaRPr lang="en-US" sz="1050" dirty="0"/>
          </a:p>
          <a:p>
            <a:pPr marL="190500" indent="-190500" algn="l">
              <a:lnSpc>
                <a:spcPts val="1680"/>
              </a:lnSpc>
              <a:buSzPct val="100000"/>
              <a:buChar char="•"/>
            </a:pPr>
            <a:r>
              <a:rPr lang="en-US" sz="1100" b="0" kern="0" spc="240" dirty="0">
                <a:solidFill>
                  <a:srgbClr val="9B81BC"/>
                </a:solidFill>
                <a:latin typeface="Fira Code" pitchFamily="34" charset="0"/>
                <a:ea typeface="Fira Code" pitchFamily="34" charset="-122"/>
                <a:cs typeface="Fira Code" pitchFamily="34" charset="-120"/>
              </a:rPr>
              <a:t>COPY DEFAULT ATTRIBUTE VALUES</a:t>
            </a:r>
            <a:endParaRPr lang="en-US" sz="1050" dirty="0"/>
          </a:p>
          <a:p>
            <a:pPr marL="190500" indent="-190500" algn="l">
              <a:lnSpc>
                <a:spcPts val="1680"/>
              </a:lnSpc>
              <a:buSzPct val="100000"/>
              <a:buChar char="•"/>
            </a:pPr>
            <a:r>
              <a:rPr lang="en-US" sz="1100" b="0" kern="0" spc="240" dirty="0">
                <a:solidFill>
                  <a:srgbClr val="9B81BC"/>
                </a:solidFill>
                <a:latin typeface="Fira Code" pitchFamily="34" charset="0"/>
                <a:ea typeface="Fira Code" pitchFamily="34" charset="-122"/>
                <a:cs typeface="Fira Code" pitchFamily="34" charset="-120"/>
              </a:rPr>
              <a:t>CHECK THE XML DOCUMENT'S VALIDITY IF IT INCLUDES A DTD OR XML SCHEMA</a:t>
            </a:r>
            <a:endParaRPr lang="en-US" sz="1050" dirty="0"/>
          </a:p>
        </p:txBody>
      </p:sp>
      <p:pic>
        <p:nvPicPr>
          <p:cNvPr id="7" name="Image 1" descr="https://pitch-assets-ccb95893-de3f-4266-973c-20049231b248.s3.eu-west-1.amazonaws.com/try-pitch-pdf-export-logo.svg">
            <a:hlinkClick r:id="rId2"/>
          </p:cNvPr>
          <p:cNvPicPr>
            <a:picLocks noChangeAspect="1"/>
          </p:cNvPicPr>
          <p:nvPr/>
        </p:nvPicPr>
        <p:blipFill>
          <a:blip r:embed="rId3">
            <a:extLst>
              <a:ext uri="{96DAC541-7B7A-43D3-8B79-37D633B846F1}">
                <asvg:svgBlip xmlns:asvg="http://schemas.microsoft.com/office/drawing/2016/SVG/main" r:embed="rId4"/>
              </a:ext>
            </a:extLst>
          </a:blip>
          <a:srcRect/>
          <a:stretch>
            <a:fillRect/>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8252</Words>
  <Application>WPS Presentation</Application>
  <PresentationFormat>On-screen Show (16:9)</PresentationFormat>
  <Paragraphs>203</Paragraphs>
  <Slides>21</Slides>
  <Notes>21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Calibri</vt:lpstr>
      <vt:lpstr>Fira Code</vt:lpstr>
      <vt:lpstr>Segoe Print</vt:lpstr>
      <vt:lpstr>Fira Code</vt:lpstr>
      <vt:lpstr>Fira Code</vt:lpstr>
      <vt:lpstr>Fira Sans</vt:lpstr>
      <vt:lpstr>Fira Sans</vt:lpstr>
      <vt:lpstr>Fira Sans</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 PROCESSORS</dc:title>
  <dc:creator>Pitch Software GmbH</dc:creator>
  <dc:subject>PptxGenJS Presentation</dc:subject>
  <cp:lastModifiedBy>bhuvan</cp:lastModifiedBy>
  <cp:revision>2</cp:revision>
  <dcterms:created xsi:type="dcterms:W3CDTF">2024-05-20T03:37:00Z</dcterms:created>
  <dcterms:modified xsi:type="dcterms:W3CDTF">2024-05-20T03:38:16Z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19A2CDCEA89B4670BD663ACBA86C9F04_12</vt:lpwstr>
  </property>
  <property fmtid="{D5CDD505-2E9C-101B-9397-08002B2CF9AE}" pid="3" name="KSOProductBuildVer">
    <vt:lpwstr>1033-12.2.0.16909</vt:lpwstr>
  </property>
</Properties>
</file>