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2" r:id="rId3"/>
    <p:sldId id="261" r:id="rId4"/>
    <p:sldId id="264" r:id="rId5"/>
    <p:sldId id="274" r:id="rId6"/>
    <p:sldId id="275" r:id="rId7"/>
    <p:sldId id="276" r:id="rId8"/>
    <p:sldId id="265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9" r:id="rId17"/>
    <p:sldId id="278" r:id="rId18"/>
    <p:sldId id="266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/>
    <p:restoredTop sz="95329"/>
  </p:normalViewPr>
  <p:slideViewPr>
    <p:cSldViewPr snapToGrid="0" snapToObjects="1">
      <p:cViewPr>
        <p:scale>
          <a:sx n="90" d="100"/>
          <a:sy n="90" d="100"/>
        </p:scale>
        <p:origin x="8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9A58-357C-8A42-9167-5E6EF15C21B3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53072-E5CD-3549-ABC6-679B1FEC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74382-A4AE-BE43-B123-9BFA5376A761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BE747-78AF-5546-857D-566D05A9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74382-A4AE-BE43-B123-9BFA5376A761}" type="datetime1">
              <a:rPr lang="en-US" smtClean="0"/>
              <a:t>12/7/16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48733-5503-5749-AFB5-EC3F143E1E4F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E0FE54-C8BC-8B43-9B66-17C6E0FBF6C8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EA085-F2E7-F84F-B3CE-CB7346E8451B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E0611B-6B3C-2F49-BD6B-DFFC688B4870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E40FC-D8B0-CB49-A20B-D0ED290717F3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E9E0FB-C0BD-CC43-8B12-279BACAECFEF}" type="datetime1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149E9-1EF6-BD42-9F31-A8725413EB40}" type="datetime1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3B28A-3132-7C4F-8460-F7D7017ECE50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0FBA-2737-074F-B56F-423D0E085D0C}" type="datetime1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137D01-1FAD-ED44-94A9-C683B90DCD9E}" type="datetime1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1F8F1-6F14-BE47-AB99-EBA047A5E4B3}" type="datetime1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7000" y="4341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850900"/>
            <a:ext cx="11290300" cy="127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411-&#173;&#8208;&#8209;on-&#173;&#8208;&#8209;311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9" y="1727056"/>
            <a:ext cx="5526046" cy="3377889"/>
          </a:xfrm>
          <a:prstGeom prst="rect">
            <a:avLst/>
          </a:prstGeom>
        </p:spPr>
      </p:pic>
      <p:pic>
        <p:nvPicPr>
          <p:cNvPr id="11" name="Shape 138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5066" y="277835"/>
            <a:ext cx="620712" cy="571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0"/>
          <p:cNvCxnSpPr/>
          <p:nvPr/>
        </p:nvCxnSpPr>
        <p:spPr>
          <a:xfrm>
            <a:off x="6405571" y="2963606"/>
            <a:ext cx="5181593" cy="8194"/>
          </a:xfrm>
          <a:prstGeom prst="straightConnector1">
            <a:avLst/>
          </a:prstGeom>
          <a:noFill/>
          <a:ln w="19050" cap="flat" cmpd="sng">
            <a:solidFill>
              <a:srgbClr val="7B230B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41"/>
          <p:cNvSpPr txBox="1">
            <a:spLocks/>
          </p:cNvSpPr>
          <p:nvPr/>
        </p:nvSpPr>
        <p:spPr>
          <a:xfrm>
            <a:off x="5239033" y="2156978"/>
            <a:ext cx="6159212" cy="109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3600" dirty="0" smtClean="0"/>
              <a:t>DSO-545  MyLA311 Project</a:t>
            </a:r>
            <a:endParaRPr lang="en" sz="3600" dirty="0"/>
          </a:p>
        </p:txBody>
      </p:sp>
      <p:sp>
        <p:nvSpPr>
          <p:cNvPr id="16" name="Shape 142"/>
          <p:cNvSpPr txBox="1">
            <a:spLocks/>
          </p:cNvSpPr>
          <p:nvPr/>
        </p:nvSpPr>
        <p:spPr>
          <a:xfrm>
            <a:off x="6348097" y="2657468"/>
            <a:ext cx="5586722" cy="197112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C0C0C"/>
                </a:solidFill>
              </a:rPr>
              <a:t>December 9, 2016</a:t>
            </a:r>
            <a:endParaRPr lang="en-US" sz="1800" dirty="0" smtClean="0">
              <a:solidFill>
                <a:srgbClr val="0C0C0C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Chang (</a:t>
            </a:r>
            <a:r>
              <a:rPr lang="en-US" sz="1800" dirty="0"/>
              <a:t>Olivia) </a:t>
            </a:r>
            <a:r>
              <a:rPr lang="en-US" sz="1800" dirty="0" err="1"/>
              <a:t>Bian</a:t>
            </a:r>
            <a:r>
              <a:rPr lang="en-US" sz="1800" dirty="0"/>
              <a:t>, </a:t>
            </a:r>
            <a:r>
              <a:rPr lang="en-US" sz="1800" dirty="0" err="1"/>
              <a:t>Manwen</a:t>
            </a:r>
            <a:r>
              <a:rPr lang="en-US" sz="1800" dirty="0"/>
              <a:t> (</a:t>
            </a:r>
            <a:r>
              <a:rPr lang="en-US" sz="1800" dirty="0" err="1"/>
              <a:t>Momo</a:t>
            </a:r>
            <a:r>
              <a:rPr lang="en-US" sz="1800" dirty="0"/>
              <a:t>) </a:t>
            </a:r>
            <a:r>
              <a:rPr lang="en-US" sz="1800" dirty="0" err="1" smtClean="0"/>
              <a:t>Hu,Jiayue</a:t>
            </a:r>
            <a:r>
              <a:rPr lang="en-US" sz="1800" dirty="0" smtClean="0"/>
              <a:t> </a:t>
            </a:r>
            <a:r>
              <a:rPr lang="en-US" sz="1800" dirty="0"/>
              <a:t>(Echo) </a:t>
            </a:r>
            <a:r>
              <a:rPr lang="en-US" sz="1800" dirty="0" err="1" smtClean="0"/>
              <a:t>Huang,TzeChieh</a:t>
            </a:r>
            <a:r>
              <a:rPr lang="en-US" sz="1800" dirty="0" smtClean="0"/>
              <a:t> (Jerry) Lin, </a:t>
            </a:r>
            <a:r>
              <a:rPr lang="en-US" sz="1800" dirty="0" err="1" smtClean="0"/>
              <a:t>Jiatong</a:t>
            </a:r>
            <a:r>
              <a:rPr lang="en-US" sz="1800" dirty="0" smtClean="0"/>
              <a:t> (Jackie) </a:t>
            </a:r>
            <a:r>
              <a:rPr lang="en-US" sz="1800" dirty="0" err="1" smtClean="0"/>
              <a:t>Zhong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21" name="Shape 95"/>
          <p:cNvSpPr txBox="1"/>
          <p:nvPr/>
        </p:nvSpPr>
        <p:spPr>
          <a:xfrm>
            <a:off x="0" y="5803900"/>
            <a:ext cx="12192000" cy="1052511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63500" dist="23000" dir="5400000">
              <a:srgbClr val="808080">
                <a:alpha val="3372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96"/>
          <p:cNvSpPr txBox="1"/>
          <p:nvPr/>
        </p:nvSpPr>
        <p:spPr>
          <a:xfrm rot="10800000" flipH="1">
            <a:off x="0" y="5808661"/>
            <a:ext cx="12192000" cy="46036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63500" dist="20000" dir="5400000">
              <a:srgbClr val="808080">
                <a:alpha val="3647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97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386" y="6457950"/>
            <a:ext cx="1822449" cy="15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98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00" y="6138862"/>
            <a:ext cx="1841499" cy="43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311 </a:t>
            </a:r>
            <a:r>
              <a:rPr lang="en" sz="3200" dirty="0"/>
              <a:t>Request </a:t>
            </a:r>
            <a:r>
              <a:rPr lang="en" sz="3200" dirty="0" smtClean="0"/>
              <a:t>Type</a:t>
            </a:r>
            <a:r>
              <a:rPr lang="en-US" sz="3200" dirty="0" smtClean="0"/>
              <a:t> CHC vs. LA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474154" y="1531938"/>
            <a:ext cx="7790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Top 3 request types in Chicago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018" y="2216168"/>
            <a:ext cx="448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Graffiti-removal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Street-lights-all-out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Potholes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74154" y="6100426"/>
            <a:ext cx="6439307" cy="40095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 resource: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github.com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dssg</a:t>
            </a:r>
            <a:r>
              <a:rPr lang="en-US" sz="1200" dirty="0">
                <a:hlinkClick r:id="rId3"/>
              </a:rPr>
              <a:t>/411-­‐‑on-­‐‑311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1" y="1274761"/>
            <a:ext cx="6448979" cy="464451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17018" y="2216165"/>
            <a:ext cx="3275646" cy="433382"/>
          </a:xfrm>
          <a:prstGeom prst="rect">
            <a:avLst/>
          </a:prstGeom>
          <a:noFill/>
          <a:ln w="3810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" y="3646447"/>
            <a:ext cx="2756974" cy="249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25" y="3209277"/>
            <a:ext cx="2580764" cy="16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9069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Top Request Types Filled by Channel</a:t>
            </a:r>
          </a:p>
          <a:p>
            <a:endParaRPr lang="en-US" sz="3200" dirty="0"/>
          </a:p>
        </p:txBody>
      </p:sp>
      <p:pic>
        <p:nvPicPr>
          <p:cNvPr id="20" name="Shape 135" descr="Distribution of Request Type Categorized by Request Sourc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8" y="1871759"/>
            <a:ext cx="7294433" cy="41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2011122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equest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bulky items generally are made by call rather than mobile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Residents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might be agitated with bulky items and therefore unconsciously choose calls which better lets out their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emotion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141" descr="Screen Shot 2016-12-02 at 12.29.09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1868" y="4199075"/>
            <a:ext cx="9508843" cy="77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hape 142"/>
          <p:cNvCxnSpPr/>
          <p:nvPr/>
        </p:nvCxnSpPr>
        <p:spPr>
          <a:xfrm>
            <a:off x="4521407" y="1297559"/>
            <a:ext cx="14690" cy="291641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Shape 143" descr="By Month By Request Typ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82" y="1297562"/>
            <a:ext cx="4070367" cy="30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44" descr="By Weekday By Request Typ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87" y="1311237"/>
            <a:ext cx="4288477" cy="30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45" descr="By Hour By Request Type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89" y="1311237"/>
            <a:ext cx="4175703" cy="3029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146"/>
          <p:cNvCxnSpPr/>
          <p:nvPr/>
        </p:nvCxnSpPr>
        <p:spPr>
          <a:xfrm>
            <a:off x="1635252" y="1472458"/>
            <a:ext cx="28249" cy="242932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147"/>
          <p:cNvCxnSpPr/>
          <p:nvPr/>
        </p:nvCxnSpPr>
        <p:spPr>
          <a:xfrm>
            <a:off x="4324370" y="1476265"/>
            <a:ext cx="7595" cy="242932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3" y="947163"/>
            <a:ext cx="9055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</a:t>
            </a:r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Request Types by 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Hour/D</a:t>
            </a:r>
            <a:r>
              <a:rPr lang="en-US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/Month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sz="3200" dirty="0"/>
          </a:p>
        </p:txBody>
      </p:sp>
      <p:sp>
        <p:nvSpPr>
          <p:cNvPr id="43" name="Content Placeholder 1"/>
          <p:cNvSpPr>
            <a:spLocks noGrp="1"/>
          </p:cNvSpPr>
          <p:nvPr>
            <p:ph idx="1"/>
          </p:nvPr>
        </p:nvSpPr>
        <p:spPr>
          <a:xfrm>
            <a:off x="525975" y="4461880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Requests for single streetlight issues increase at 4 AM and 10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PM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Requests for bulky items account for nearly half of all requests throughout the year—validate the idea that residents’ impression on 311 call center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service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Graffiti removal has second largest portion of requests, yet its request sharply decreases toward the end of the year, which is December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6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</a:rPr>
              <a:t>Visualization </a:t>
            </a:r>
            <a:r>
              <a:rPr lang="en" sz="3200" dirty="0">
                <a:solidFill>
                  <a:schemeClr val="dk1"/>
                </a:solidFill>
              </a:rPr>
              <a:t>of Average Process Time</a:t>
            </a:r>
          </a:p>
          <a:p>
            <a:endParaRPr lang="en-US" sz="3200" dirty="0"/>
          </a:p>
        </p:txBody>
      </p:sp>
      <p:pic>
        <p:nvPicPr>
          <p:cNvPr id="20" name="Shape 154" descr="Distribution of Average Process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" y="1815667"/>
            <a:ext cx="7529513" cy="440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1840135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Feedback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 Homeless Encampment both require more process time as they are activities involved with more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communication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There are quite a few requests with no assigned police precinct, and they generally take up more process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time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6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Total Requests Over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0" name="Shape 161" descr="Change Volume of Requests over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90" y="1791687"/>
            <a:ext cx="7394448" cy="433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2011122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sym typeface="Arial"/>
              </a:rPr>
              <a:t>From 2015 to 2016</a:t>
            </a:r>
            <a:r>
              <a:rPr lang="en" sz="2000" dirty="0" smtClean="0"/>
              <a:t>, </a:t>
            </a:r>
            <a:r>
              <a:rPr lang="en" sz="2000" dirty="0"/>
              <a:t>the overall</a:t>
            </a:r>
            <a:r>
              <a:rPr lang="en" sz="2000" dirty="0">
                <a:sym typeface="Arial"/>
              </a:rPr>
              <a:t> total number of requests is </a:t>
            </a:r>
            <a:r>
              <a:rPr lang="en" sz="2000" dirty="0" smtClean="0">
                <a:sym typeface="Arial"/>
              </a:rPr>
              <a:t>increasing</a:t>
            </a:r>
            <a:endParaRPr lang="en-US" sz="2000" dirty="0" smtClean="0">
              <a:sym typeface="Arial"/>
            </a:endParaRPr>
          </a:p>
          <a:p>
            <a:r>
              <a:rPr lang="en-US" sz="2000" dirty="0"/>
              <a:t>T</a:t>
            </a:r>
            <a:r>
              <a:rPr lang="en" sz="2000" dirty="0" smtClean="0"/>
              <a:t>here </a:t>
            </a:r>
            <a:r>
              <a:rPr lang="en" sz="2000" dirty="0"/>
              <a:t>are less requests toward the end of the year regardless of lack of data in November, </a:t>
            </a:r>
            <a:r>
              <a:rPr lang="en" sz="2000" dirty="0" smtClean="0"/>
              <a:t>201</a:t>
            </a:r>
            <a:r>
              <a:rPr lang="en-US" sz="2000" dirty="0" smtClean="0"/>
              <a:t>6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5965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20" name="Rectangle 19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Total Requests Over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 (Cont’d)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1" name="Shape 169" descr="Change Volume of Requests by Mobile App over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3" y="1793068"/>
            <a:ext cx="5468112" cy="29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70" descr="Change Volume of Requests by Call over Tim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922" y="1751235"/>
            <a:ext cx="5472113" cy="299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3876" y="4573982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distribution of requests by mobile App is quite volatile in 2015 with a peak in September--maybe there is new update on the App around that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time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Request by Call is still most popular-- almost 3 times of the requests by mobile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App</a:t>
            </a:r>
            <a:endParaRPr lang="en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9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People Call 311 ?</a:t>
            </a:r>
            <a:endParaRPr lang="en-US" sz="3200" dirty="0"/>
          </a:p>
        </p:txBody>
      </p:sp>
      <p:pic>
        <p:nvPicPr>
          <p:cNvPr id="20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895422"/>
            <a:ext cx="6383846" cy="421962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628626" y="1999184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Validate our previous statement: request by call is still the most popular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channel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Email only takes up 3.21%--has potential to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grow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ncourage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residents to report some of the non-urgent problems via emails to reduce overhead cost </a:t>
            </a:r>
          </a:p>
          <a:p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>
                <a:solidFill>
                  <a:schemeClr val="dk1"/>
                </a:solidFill>
              </a:rPr>
              <a:t>Visualization </a:t>
            </a:r>
            <a:r>
              <a:rPr lang="en" sz="3200" dirty="0">
                <a:solidFill>
                  <a:schemeClr val="dk1"/>
                </a:solidFill>
              </a:rPr>
              <a:t>of Operating System Usage</a:t>
            </a:r>
            <a:endParaRPr lang="en-US" sz="3200" dirty="0"/>
          </a:p>
        </p:txBody>
      </p:sp>
      <p:pic>
        <p:nvPicPr>
          <p:cNvPr id="20" name="Shape 183" descr="Android vs. iOS Over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846387"/>
            <a:ext cx="7255384" cy="43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628626" y="1999184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/>
              <a:t>There is VERY LIMITED iOS user during 2015 given our data, whereas iOS users account for more than half of total users during </a:t>
            </a:r>
            <a:r>
              <a:rPr lang="en" sz="2000" dirty="0" smtClean="0"/>
              <a:t>2016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/>
              <a:t>D</a:t>
            </a:r>
            <a:r>
              <a:rPr lang="en" sz="2000" dirty="0" err="1" smtClean="0"/>
              <a:t>ata</a:t>
            </a:r>
            <a:r>
              <a:rPr lang="en" sz="2000" dirty="0" smtClean="0"/>
              <a:t> </a:t>
            </a:r>
            <a:r>
              <a:rPr lang="en" sz="2000" dirty="0"/>
              <a:t>for Year of 2015 is biased? Missing data</a:t>
            </a:r>
            <a:r>
              <a:rPr lang="en" sz="2000" dirty="0" smtClean="0"/>
              <a:t>?</a:t>
            </a:r>
            <a:r>
              <a:rPr lang="en-US" sz="2000" dirty="0" smtClean="0"/>
              <a:t> (</a:t>
            </a:r>
            <a:r>
              <a:rPr lang="en" sz="2000" dirty="0"/>
              <a:t>MyLA311 app launched on iOS and </a:t>
            </a:r>
            <a:r>
              <a:rPr lang="en" sz="2000" dirty="0" smtClean="0"/>
              <a:t>Android</a:t>
            </a:r>
            <a:r>
              <a:rPr lang="en-US" sz="2000" dirty="0" smtClean="0"/>
              <a:t> in 2013)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7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95199" y="1622108"/>
            <a:ext cx="4540611" cy="4635959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68580" rIns="0" bIns="0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solidFill>
                <a:schemeClr val="tx1"/>
              </a:solidFill>
              <a:latin typeface="GE Inspira" panose="020F0603030400020203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38" name="Rectangle 37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Recommendations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dk1"/>
                </a:solidFill>
              </a:rPr>
              <a:t>Recommendation and Conclusion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74154" y="1877613"/>
            <a:ext cx="1136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Potential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in increasing online user </a:t>
            </a:r>
            <a:r>
              <a:rPr lang="en-US" sz="2000" dirty="0"/>
              <a:t>---</a:t>
            </a:r>
            <a:r>
              <a:rPr lang="en-US" sz="2000" dirty="0">
                <a:solidFill>
                  <a:srgbClr val="0070C0"/>
                </a:solidFill>
              </a:rPr>
              <a:t> Promote its app and make it more </a:t>
            </a:r>
            <a:r>
              <a:rPr lang="en-US" sz="2000" dirty="0" smtClean="0">
                <a:solidFill>
                  <a:srgbClr val="0070C0"/>
                </a:solidFill>
              </a:rPr>
              <a:t>user-friendly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Save human resource in call center to answer phone calls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Users could add more details such as photos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Low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efficiency in some requests--- </a:t>
            </a:r>
            <a:r>
              <a:rPr lang="en-US" sz="2000" dirty="0">
                <a:solidFill>
                  <a:srgbClr val="0070C0"/>
                </a:solidFill>
              </a:rPr>
              <a:t>Redistribute requests by the usage of resources of all police precincts to a specific </a:t>
            </a:r>
            <a:r>
              <a:rPr lang="en-US" sz="2000" dirty="0" smtClean="0">
                <a:solidFill>
                  <a:srgbClr val="0070C0"/>
                </a:solidFill>
              </a:rPr>
              <a:t>one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Expect to have faster response time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High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referred and transferred rate </a:t>
            </a:r>
            <a:r>
              <a:rPr lang="en-US" sz="2000" dirty="0"/>
              <a:t>---</a:t>
            </a:r>
            <a:r>
              <a:rPr lang="en-US" sz="2000" dirty="0">
                <a:solidFill>
                  <a:srgbClr val="0070C0"/>
                </a:solidFill>
              </a:rPr>
              <a:t> Clarify the function of each department to the </a:t>
            </a:r>
            <a:r>
              <a:rPr lang="en-US" sz="2000" dirty="0" smtClean="0">
                <a:solidFill>
                  <a:srgbClr val="0070C0"/>
                </a:solidFill>
              </a:rPr>
              <a:t>public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Reduce communication time in phone calls to understand resident’s requests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Improve efficiency when handling requests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24" y="4739935"/>
            <a:ext cx="1555629" cy="12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Nest Steps…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Next steps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474154" y="1597055"/>
            <a:ext cx="106272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We want to combine 311 call center tracking data with demographic information if it is available. Several grouping may include: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Age Group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Income Group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Race</a:t>
            </a:r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having these information, we might be able to </a:t>
            </a:r>
            <a:r>
              <a:rPr lang="en-US" sz="2000" dirty="0" smtClean="0"/>
              <a:t>analyze what kind of services be requested  more in specific group so we can improve efficiency and predict future demand.</a:t>
            </a:r>
            <a:endParaRPr lang="en-US" sz="2000" dirty="0"/>
          </a:p>
        </p:txBody>
      </p:sp>
      <p:pic>
        <p:nvPicPr>
          <p:cNvPr id="40" name="Shape 227" descr="gl_dashboard_excel_brow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591" y="4000498"/>
            <a:ext cx="3922948" cy="2200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2</a:t>
            </a:fld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-1" y="6501238"/>
            <a:ext cx="12192001" cy="365760"/>
            <a:chOff x="-1" y="6529386"/>
            <a:chExt cx="12192001" cy="328615"/>
          </a:xfrm>
        </p:grpSpPr>
        <p:sp>
          <p:nvSpPr>
            <p:cNvPr id="32" name="Rectangle 31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Objectives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Project Objectives 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6026" y="1932082"/>
            <a:ext cx="1861002" cy="711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311 Call Center  Tracking Data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0311" y="1860643"/>
            <a:ext cx="512397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ea typeface="Arial"/>
                <a:cs typeface="Arial"/>
                <a:sym typeface="Arial"/>
              </a:rPr>
              <a:t>Visualize </a:t>
            </a:r>
            <a:r>
              <a:rPr lang="en-US" sz="2000" b="1" dirty="0">
                <a:ea typeface="Arial"/>
                <a:cs typeface="Arial"/>
                <a:sym typeface="Arial"/>
              </a:rPr>
              <a:t>D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istribution, Trend and </a:t>
            </a:r>
            <a:r>
              <a:rPr lang="en-US" sz="2000" b="1" dirty="0">
                <a:ea typeface="Arial"/>
                <a:cs typeface="Arial"/>
                <a:sym typeface="Arial"/>
              </a:rPr>
              <a:t>O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ther </a:t>
            </a:r>
            <a:r>
              <a:rPr lang="en-US" sz="2000" b="1" dirty="0">
                <a:ea typeface="Arial"/>
                <a:cs typeface="Arial"/>
                <a:sym typeface="Arial"/>
              </a:rPr>
              <a:t>F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acts</a:t>
            </a:r>
            <a:endParaRPr lang="en-US" sz="2000" dirty="0" smtClean="0"/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</a:rPr>
              <a:t>311_Call_Center_Tracking_Data (2011-15)</a:t>
            </a:r>
            <a:endParaRPr lang="en-US" sz="2000" dirty="0">
              <a:ea typeface="Arial"/>
              <a:cs typeface="Arial"/>
            </a:endParaRP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</a:rPr>
              <a:t>MyLA311_Service_Request_Data_2016</a:t>
            </a:r>
            <a:endParaRPr lang="en-US" sz="2000" dirty="0">
              <a:ea typeface="Arial"/>
              <a:cs typeface="Arial"/>
            </a:endParaRP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Tools: R &amp; Tableau</a:t>
            </a:r>
            <a:endParaRPr lang="en-US" sz="2000" dirty="0">
              <a:ea typeface="Arial"/>
              <a:cs typeface="Arial"/>
              <a:sym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9822" y="3908350"/>
            <a:ext cx="512397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ea typeface="Arial"/>
                <a:cs typeface="Arial"/>
                <a:sym typeface="Arial"/>
              </a:rPr>
              <a:t>Interpret Graphs and Figure </a:t>
            </a:r>
            <a:r>
              <a:rPr lang="en-US" sz="2000" b="1" dirty="0">
                <a:ea typeface="Arial"/>
                <a:cs typeface="Arial"/>
                <a:sym typeface="Arial"/>
              </a:rPr>
              <a:t>O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ut Insights</a:t>
            </a:r>
            <a:endParaRPr lang="en-US" sz="2000" dirty="0"/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Identify potential challenges or current issues call center faces</a:t>
            </a: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Provide recommendations that city of Los Angeles may offer residents and local community better services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08499" y="2225595"/>
            <a:ext cx="1764629" cy="2684788"/>
            <a:chOff x="4353751" y="2368475"/>
            <a:chExt cx="1764629" cy="268478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4353751" y="2368475"/>
              <a:ext cx="1764629" cy="1"/>
            </a:xfrm>
            <a:prstGeom prst="straightConnector1">
              <a:avLst/>
            </a:prstGeom>
            <a:ln w="98425">
              <a:solidFill>
                <a:srgbClr val="1E5A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33474" y="2511355"/>
              <a:ext cx="0" cy="2541908"/>
            </a:xfrm>
            <a:prstGeom prst="line">
              <a:avLst/>
            </a:prstGeom>
            <a:ln w="98425">
              <a:solidFill>
                <a:srgbClr val="1E5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83120" y="5053263"/>
              <a:ext cx="996696" cy="0"/>
            </a:xfrm>
            <a:prstGeom prst="straightConnector1">
              <a:avLst/>
            </a:prstGeom>
            <a:ln w="98425">
              <a:solidFill>
                <a:srgbClr val="1E5A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6" y="1596507"/>
            <a:ext cx="4545719" cy="39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1000" y="123634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r>
              <a:rPr lang="en-US" sz="2000" dirty="0" smtClean="0"/>
              <a:t>Questions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18" y="2517599"/>
            <a:ext cx="3450842" cy="33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Background Information</a:t>
            </a:r>
            <a:endParaRPr lang="en-US" sz="3200" dirty="0"/>
          </a:p>
        </p:txBody>
      </p: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474154" y="1260474"/>
            <a:ext cx="6634162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The purpose of 311 call center is to help Los </a:t>
            </a:r>
            <a:r>
              <a:rPr lang="en-US" sz="2000" dirty="0"/>
              <a:t>Angeles </a:t>
            </a:r>
            <a:r>
              <a:rPr lang="en-US" sz="2000" dirty="0" smtClean="0"/>
              <a:t>residents complain </a:t>
            </a:r>
            <a:r>
              <a:rPr lang="en-US" sz="2000" dirty="0"/>
              <a:t>about graffiti, abandoned furniture, potholes, broken street lights and fallen </a:t>
            </a:r>
            <a:r>
              <a:rPr lang="en-US" sz="2000" dirty="0" smtClean="0"/>
              <a:t>trees</a:t>
            </a:r>
          </a:p>
          <a:p>
            <a:pPr lvl="0"/>
            <a:r>
              <a:rPr lang="en-US" sz="2000" dirty="0" smtClean="0">
                <a:sym typeface="Arial"/>
              </a:rPr>
              <a:t>Popular services include Animal Services, Bulky Item Collection, Public Safety and Emergency Services and more…</a:t>
            </a:r>
          </a:p>
          <a:p>
            <a:pPr lvl="0"/>
            <a:r>
              <a:rPr lang="en-US" sz="2000" dirty="0" smtClean="0">
                <a:sym typeface="Arial"/>
              </a:rPr>
              <a:t>The website launched 18 years ago</a:t>
            </a:r>
            <a:endParaRPr lang="en-US" sz="2000" dirty="0">
              <a:sym typeface="Arial"/>
            </a:endParaRPr>
          </a:p>
          <a:p>
            <a:pPr lvl="0"/>
            <a:r>
              <a:rPr lang="en-US" sz="2000" dirty="0" smtClean="0">
                <a:sym typeface="Arial"/>
              </a:rPr>
              <a:t>2013: </a:t>
            </a:r>
            <a:r>
              <a:rPr lang="en-US" sz="2000" dirty="0"/>
              <a:t>The app was </a:t>
            </a:r>
            <a:r>
              <a:rPr lang="en-US" sz="2000" dirty="0" smtClean="0"/>
              <a:t>launched on mobile devices and</a:t>
            </a:r>
            <a:r>
              <a:rPr lang="en-US" sz="2000" dirty="0"/>
              <a:t> </a:t>
            </a:r>
            <a:r>
              <a:rPr lang="en-US" sz="2000" dirty="0" smtClean="0"/>
              <a:t>was </a:t>
            </a:r>
            <a:r>
              <a:rPr lang="en-US" sz="2000" dirty="0"/>
              <a:t>available for download both in the iTunes store and Google Play store </a:t>
            </a:r>
            <a:r>
              <a:rPr lang="en-US" sz="2000" dirty="0" smtClean="0"/>
              <a:t>in March</a:t>
            </a:r>
            <a:endParaRPr lang="en-US" sz="2000" dirty="0">
              <a:sym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80" y="3909475"/>
            <a:ext cx="4521710" cy="216363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3" name="Rectangle 22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srgbClr val="002060"/>
                  </a:solidFill>
                </a:rPr>
                <a:t>Introductions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smtClean="0">
                <a:sym typeface="Arial"/>
              </a:rPr>
              <a:t>Visualization </a:t>
            </a:r>
            <a:r>
              <a:rPr lang="en" sz="3200" dirty="0">
                <a:sym typeface="Arial"/>
              </a:rPr>
              <a:t>of Peak Season/Month/Hour</a:t>
            </a:r>
          </a:p>
          <a:p>
            <a:endParaRPr lang="en-US" sz="3200" dirty="0"/>
          </a:p>
        </p:txBody>
      </p:sp>
      <p:pic>
        <p:nvPicPr>
          <p:cNvPr id="45" name="Shape 68" descr="Heatmap of 311 Requests in Los Angeles(DoW&amp;Hour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2" y="1582042"/>
            <a:ext cx="5579328" cy="331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69" descr="Heatmap of 311 Requests in Los Angeles (Month&amp;Hour)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199" y="1582042"/>
            <a:ext cx="557784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95313" y="4580575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May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stands out with more calls than other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months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onsider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signing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contractors during peak hours (9-11am) and peak season such as May to improve efficiency</a:t>
            </a:r>
          </a:p>
          <a:p>
            <a:endParaRPr lang="en-US" sz="2000" dirty="0" smtClean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ym typeface="Arial"/>
              </a:rPr>
              <a:t>Handle Rate vs. Referred Rate</a:t>
            </a:r>
            <a:endParaRPr lang="en" sz="3200" dirty="0">
              <a:sym typeface="Arial"/>
            </a:endParaRPr>
          </a:p>
          <a:p>
            <a:endParaRPr lang="en-US" sz="32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23876" y="4573982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There are many departments with high referred rate (even greater than 75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%)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Citizens might be confused about the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duty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or responsibility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department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Promote and guide residents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kind of services each department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could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offer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3" name="Shape 77" descr="ercentage of Handled vs. Referre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0" y="1668889"/>
            <a:ext cx="5869033" cy="33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8" descr="Top 10 Departments with Highest Referred Rat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146" y="1726043"/>
            <a:ext cx="5870448" cy="30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79"/>
          <p:cNvSpPr txBox="1"/>
          <p:nvPr/>
        </p:nvSpPr>
        <p:spPr>
          <a:xfrm>
            <a:off x="2688729" y="2845902"/>
            <a:ext cx="555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53%</a:t>
            </a:r>
          </a:p>
        </p:txBody>
      </p:sp>
      <p:sp>
        <p:nvSpPr>
          <p:cNvPr id="26" name="Shape 80"/>
          <p:cNvSpPr txBox="1"/>
          <p:nvPr/>
        </p:nvSpPr>
        <p:spPr>
          <a:xfrm>
            <a:off x="2002929" y="2845902"/>
            <a:ext cx="555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1414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95312" y="4704760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LADBS</a:t>
            </a:r>
            <a:r>
              <a:rPr lang="en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BOS, </a:t>
            </a:r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BPW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BSL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have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volumes of requests, yet their rates of transferred calls are quite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low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residents understand what kind of services these departments could offer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ym typeface="Arial"/>
              </a:rPr>
              <a:t>Handle Rate vs. Referred Rate (Cont’d)</a:t>
            </a:r>
            <a:endParaRPr lang="en" sz="3200" dirty="0">
              <a:sym typeface="Arial"/>
            </a:endParaRPr>
          </a:p>
          <a:p>
            <a:endParaRPr lang="en-US" sz="3200" dirty="0"/>
          </a:p>
        </p:txBody>
      </p:sp>
      <p:pic>
        <p:nvPicPr>
          <p:cNvPr id="27" name="Shape 88" descr="Top 10 Departments with Lowest Referred Rat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23" y="1745219"/>
            <a:ext cx="5365630" cy="307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89" descr="Top 10 Departments Receiving Most Request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2" y="1745219"/>
            <a:ext cx="4890257" cy="31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0"/>
          <p:cNvSpPr/>
          <p:nvPr/>
        </p:nvSpPr>
        <p:spPr>
          <a:xfrm>
            <a:off x="807288" y="2043009"/>
            <a:ext cx="4526376" cy="1994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91"/>
          <p:cNvSpPr/>
          <p:nvPr/>
        </p:nvSpPr>
        <p:spPr>
          <a:xfrm>
            <a:off x="793000" y="2287673"/>
            <a:ext cx="4526376" cy="199438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92"/>
          <p:cNvSpPr/>
          <p:nvPr/>
        </p:nvSpPr>
        <p:spPr>
          <a:xfrm>
            <a:off x="6299347" y="3598772"/>
            <a:ext cx="4574367" cy="19518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93"/>
          <p:cNvSpPr/>
          <p:nvPr/>
        </p:nvSpPr>
        <p:spPr>
          <a:xfrm>
            <a:off x="6299349" y="2730048"/>
            <a:ext cx="4574367" cy="1756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94"/>
          <p:cNvSpPr/>
          <p:nvPr/>
        </p:nvSpPr>
        <p:spPr>
          <a:xfrm>
            <a:off x="807288" y="2524094"/>
            <a:ext cx="4526376" cy="199438"/>
          </a:xfrm>
          <a:prstGeom prst="rect">
            <a:avLst/>
          </a:prstGeom>
          <a:noFill/>
          <a:ln w="254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95"/>
          <p:cNvSpPr/>
          <p:nvPr/>
        </p:nvSpPr>
        <p:spPr>
          <a:xfrm>
            <a:off x="6299347" y="2255521"/>
            <a:ext cx="4574367" cy="195184"/>
          </a:xfrm>
          <a:prstGeom prst="rect">
            <a:avLst/>
          </a:prstGeom>
          <a:noFill/>
          <a:ln w="254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96"/>
          <p:cNvSpPr/>
          <p:nvPr/>
        </p:nvSpPr>
        <p:spPr>
          <a:xfrm>
            <a:off x="807288" y="3162347"/>
            <a:ext cx="4526376" cy="199438"/>
          </a:xfrm>
          <a:prstGeom prst="rect">
            <a:avLst/>
          </a:prstGeom>
          <a:noFill/>
          <a:ln w="254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97"/>
          <p:cNvSpPr/>
          <p:nvPr/>
        </p:nvSpPr>
        <p:spPr>
          <a:xfrm>
            <a:off x="6299347" y="2492784"/>
            <a:ext cx="4574367" cy="195184"/>
          </a:xfrm>
          <a:prstGeom prst="rect">
            <a:avLst/>
          </a:prstGeom>
          <a:noFill/>
          <a:ln w="254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/>
              <a:t>Visualize Request Distribution on Geographic Level</a:t>
            </a:r>
            <a:endParaRPr lang="en-US" sz="32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7363025" y="1853230"/>
            <a:ext cx="4662748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 smtClean="0">
                <a:ea typeface="Calibri"/>
                <a:cs typeface="Calibri"/>
                <a:sym typeface="Calibri"/>
              </a:rPr>
              <a:t>Requests </a:t>
            </a:r>
            <a:r>
              <a:rPr lang="en" sz="2000" dirty="0">
                <a:ea typeface="Calibri"/>
                <a:cs typeface="Calibri"/>
                <a:sym typeface="Calibri"/>
              </a:rPr>
              <a:t>are quite widely spread out among different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regions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ea typeface="Calibri"/>
                <a:cs typeface="Calibri"/>
                <a:sym typeface="Calibri"/>
              </a:rPr>
              <a:t>Downtown LA </a:t>
            </a:r>
            <a:r>
              <a:rPr lang="en-US" sz="2000" dirty="0" smtClean="0">
                <a:ea typeface="Calibri"/>
                <a:cs typeface="Calibri"/>
                <a:sym typeface="Calibri"/>
              </a:rPr>
              <a:t> area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receives </a:t>
            </a:r>
            <a:r>
              <a:rPr lang="en" sz="2000" dirty="0">
                <a:ea typeface="Calibri"/>
                <a:cs typeface="Calibri"/>
                <a:sym typeface="Calibri"/>
              </a:rPr>
              <a:t>most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requests</a:t>
            </a:r>
            <a:endParaRPr lang="en" sz="2000" dirty="0">
              <a:ea typeface="Calibri"/>
              <a:cs typeface="Calibri"/>
              <a:sym typeface="Calibri"/>
            </a:endParaRPr>
          </a:p>
        </p:txBody>
      </p:sp>
      <p:pic>
        <p:nvPicPr>
          <p:cNvPr id="2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56" y="1603378"/>
            <a:ext cx="6614033" cy="458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02" y="4443413"/>
            <a:ext cx="1625619" cy="10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40" name="Rectangle 39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Visualization </a:t>
            </a:r>
            <a:r>
              <a:rPr lang="en" sz="3200" dirty="0"/>
              <a:t>of 311 Request Type</a:t>
            </a:r>
            <a:endParaRPr lang="en-US" sz="3200" dirty="0"/>
          </a:p>
        </p:txBody>
      </p:sp>
      <p:pic>
        <p:nvPicPr>
          <p:cNvPr id="41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37" y="1531938"/>
            <a:ext cx="8621738" cy="476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8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Visualization </a:t>
            </a:r>
            <a:r>
              <a:rPr lang="en" sz="3200" dirty="0"/>
              <a:t>of 311 Request </a:t>
            </a:r>
            <a:r>
              <a:rPr lang="en" sz="3200" dirty="0" smtClean="0"/>
              <a:t>Type</a:t>
            </a:r>
            <a:r>
              <a:rPr lang="en-US" sz="3200" dirty="0" smtClean="0"/>
              <a:t> (Cont’d)</a:t>
            </a:r>
            <a:endParaRPr lang="en-US" sz="3200" dirty="0"/>
          </a:p>
        </p:txBody>
      </p:sp>
      <p:pic>
        <p:nvPicPr>
          <p:cNvPr id="20" name="Shape 122" descr="Distribution of Request Typ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694082"/>
            <a:ext cx="7183946" cy="43638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1654395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Top 3 request types: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Bulky </a:t>
            </a:r>
            <a:r>
              <a:rPr lang="en" sz="2000" b="1" dirty="0">
                <a:ea typeface="Calibri"/>
                <a:cs typeface="Calibri"/>
                <a:sym typeface="Calibri"/>
              </a:rPr>
              <a:t>I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tems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Graffiti Removal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Metal/ Household </a:t>
            </a:r>
            <a:r>
              <a:rPr lang="en" sz="2000" b="1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Appliances</a:t>
            </a:r>
          </a:p>
          <a:p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Residents’ im</a:t>
            </a:r>
            <a:r>
              <a:rPr lang="en" sz="2000" dirty="0">
                <a:ea typeface="Calibri"/>
                <a:cs typeface="Calibri"/>
                <a:sym typeface="Calibri"/>
              </a:rPr>
              <a:t>p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ressions on 311 Call Center is heavily restricted within the service of “Bulky Items”-</a:t>
            </a:r>
            <a:r>
              <a:rPr lang="en" sz="2000" dirty="0">
                <a:ea typeface="Calibri"/>
                <a:cs typeface="Calibri"/>
                <a:sym typeface="Calibri"/>
              </a:rPr>
              <a:t>- it takes up the most portion for each police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precinct</a:t>
            </a:r>
            <a:endParaRPr lang="en-US" sz="2000" dirty="0" smtClean="0"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" sz="200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romote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other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services to residents as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well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(311 can help residents more than this !)</a:t>
            </a:r>
            <a:endParaRPr lang="en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1068</Words>
  <Application>Microsoft Macintosh PowerPoint</Application>
  <PresentationFormat>Widescreen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Courier New</vt:lpstr>
      <vt:lpstr>GE Inspira</vt:lpstr>
      <vt:lpstr>Wingdings</vt:lpstr>
      <vt:lpstr>Arial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Newport Corporation Leader in the Generation and Management of Light</dc:title>
  <dc:creator>Lin, Tze Chieh (Jerry)</dc:creator>
  <cp:lastModifiedBy>Lin, Tze Chieh (Jerry)</cp:lastModifiedBy>
  <cp:revision>368</cp:revision>
  <dcterms:created xsi:type="dcterms:W3CDTF">2016-03-29T00:14:25Z</dcterms:created>
  <dcterms:modified xsi:type="dcterms:W3CDTF">2016-12-07T15:59:56Z</dcterms:modified>
</cp:coreProperties>
</file>