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61"/>
  </p:notesMasterIdLst>
  <p:sldIdLst>
    <p:sldId id="256" r:id="rId2"/>
    <p:sldId id="433" r:id="rId3"/>
    <p:sldId id="879" r:id="rId4"/>
    <p:sldId id="432" r:id="rId5"/>
    <p:sldId id="279" r:id="rId6"/>
    <p:sldId id="280" r:id="rId7"/>
    <p:sldId id="418" r:id="rId8"/>
    <p:sldId id="435" r:id="rId9"/>
    <p:sldId id="796" r:id="rId10"/>
    <p:sldId id="422" r:id="rId11"/>
    <p:sldId id="886" r:id="rId12"/>
    <p:sldId id="419" r:id="rId13"/>
    <p:sldId id="434" r:id="rId14"/>
    <p:sldId id="343" r:id="rId15"/>
    <p:sldId id="423" r:id="rId16"/>
    <p:sldId id="424" r:id="rId17"/>
    <p:sldId id="425" r:id="rId18"/>
    <p:sldId id="882" r:id="rId19"/>
    <p:sldId id="885" r:id="rId20"/>
    <p:sldId id="880" r:id="rId21"/>
    <p:sldId id="881" r:id="rId22"/>
    <p:sldId id="883" r:id="rId23"/>
    <p:sldId id="887" r:id="rId24"/>
    <p:sldId id="894" r:id="rId25"/>
    <p:sldId id="888" r:id="rId26"/>
    <p:sldId id="889" r:id="rId27"/>
    <p:sldId id="884" r:id="rId28"/>
    <p:sldId id="858" r:id="rId29"/>
    <p:sldId id="859" r:id="rId30"/>
    <p:sldId id="426" r:id="rId31"/>
    <p:sldId id="860" r:id="rId32"/>
    <p:sldId id="871" r:id="rId33"/>
    <p:sldId id="814" r:id="rId34"/>
    <p:sldId id="815" r:id="rId35"/>
    <p:sldId id="890" r:id="rId36"/>
    <p:sldId id="281" r:id="rId37"/>
    <p:sldId id="892" r:id="rId38"/>
    <p:sldId id="816" r:id="rId39"/>
    <p:sldId id="293" r:id="rId40"/>
    <p:sldId id="863" r:id="rId41"/>
    <p:sldId id="874" r:id="rId42"/>
    <p:sldId id="817" r:id="rId43"/>
    <p:sldId id="284" r:id="rId44"/>
    <p:sldId id="304" r:id="rId45"/>
    <p:sldId id="818" r:id="rId46"/>
    <p:sldId id="819" r:id="rId47"/>
    <p:sldId id="820" r:id="rId48"/>
    <p:sldId id="289" r:id="rId49"/>
    <p:sldId id="821" r:id="rId50"/>
    <p:sldId id="822" r:id="rId51"/>
    <p:sldId id="893" r:id="rId52"/>
    <p:sldId id="872" r:id="rId53"/>
    <p:sldId id="873" r:id="rId54"/>
    <p:sldId id="875" r:id="rId55"/>
    <p:sldId id="288" r:id="rId56"/>
    <p:sldId id="864" r:id="rId57"/>
    <p:sldId id="282" r:id="rId58"/>
    <p:sldId id="823" r:id="rId59"/>
    <p:sldId id="388"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E8B429-D763-7545-874E-23CF8DE259A1}" v="31" dt="2021-02-08T14:27:26.1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236"/>
  </p:normalViewPr>
  <p:slideViewPr>
    <p:cSldViewPr>
      <p:cViewPr varScale="1">
        <p:scale>
          <a:sx n="113" d="100"/>
          <a:sy n="113" d="100"/>
        </p:scale>
        <p:origin x="1840" y="184"/>
      </p:cViewPr>
      <p:guideLst>
        <p:guide orient="horz" pos="2160"/>
        <p:guide pos="2880"/>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5AB6B3-EFC3-4AB3-A663-06EF8092204A}" type="datetimeFigureOut">
              <a:rPr lang="en-US" smtClean="0"/>
              <a:pPr/>
              <a:t>1/24/23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076C17-00F2-4F63-ADDE-14174DE37C0F}" type="slidenum">
              <a:rPr lang="en-US" smtClean="0"/>
              <a:pPr/>
              <a:t>‹#›</a:t>
            </a:fld>
            <a:endParaRPr lang="en-US"/>
          </a:p>
        </p:txBody>
      </p:sp>
    </p:spTree>
    <p:extLst>
      <p:ext uri="{BB962C8B-B14F-4D97-AF65-F5344CB8AC3E}">
        <p14:creationId xmlns:p14="http://schemas.microsoft.com/office/powerpoint/2010/main" val="3775397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early dose ranging trials</a:t>
            </a:r>
          </a:p>
          <a:p>
            <a:r>
              <a:rPr lang="en-US" dirty="0"/>
              <a:t>PK</a:t>
            </a:r>
          </a:p>
          <a:p>
            <a:r>
              <a:rPr lang="en-US" dirty="0"/>
              <a:t>intro of drugs in human.</a:t>
            </a:r>
          </a:p>
          <a:p>
            <a:r>
              <a:rPr lang="en-US" dirty="0" err="1"/>
              <a:t>characterisze</a:t>
            </a:r>
            <a:r>
              <a:rPr lang="en-US" dirty="0"/>
              <a:t> pharm effect</a:t>
            </a:r>
          </a:p>
          <a:p>
            <a:endParaRPr lang="en-US" dirty="0"/>
          </a:p>
          <a:p>
            <a:r>
              <a:rPr lang="en-US" dirty="0" err="1"/>
              <a:t>Obj</a:t>
            </a:r>
            <a:r>
              <a:rPr lang="en-US" dirty="0"/>
              <a:t>: MTD</a:t>
            </a:r>
          </a:p>
          <a:p>
            <a:r>
              <a:rPr lang="en-US" dirty="0"/>
              <a:t>not </a:t>
            </a:r>
            <a:r>
              <a:rPr lang="en-US" dirty="0" err="1"/>
              <a:t>effiacacy</a:t>
            </a:r>
            <a:r>
              <a:rPr lang="en-US" dirty="0"/>
              <a:t> although it will be </a:t>
            </a:r>
            <a:r>
              <a:rPr lang="en-US" dirty="0" err="1"/>
              <a:t>assessed;not</a:t>
            </a:r>
            <a:r>
              <a:rPr lang="en-US" dirty="0"/>
              <a:t> formally tested</a:t>
            </a:r>
          </a:p>
          <a:p>
            <a:r>
              <a:rPr lang="en-US" dirty="0" err="1"/>
              <a:t>absorption,distribution,metabolism,elimination,clearance</a:t>
            </a:r>
            <a:r>
              <a:rPr lang="en-US" dirty="0"/>
              <a:t> and half life</a:t>
            </a:r>
          </a:p>
          <a:p>
            <a:endParaRPr lang="en-US" dirty="0"/>
          </a:p>
        </p:txBody>
      </p:sp>
      <p:sp>
        <p:nvSpPr>
          <p:cNvPr id="4" name="Slide Number Placeholder 3"/>
          <p:cNvSpPr>
            <a:spLocks noGrp="1"/>
          </p:cNvSpPr>
          <p:nvPr>
            <p:ph type="sldNum" sz="quarter" idx="5"/>
          </p:nvPr>
        </p:nvSpPr>
        <p:spPr/>
        <p:txBody>
          <a:bodyPr/>
          <a:lstStyle/>
          <a:p>
            <a:fld id="{A2076C17-00F2-4F63-ADDE-14174DE37C0F}" type="slidenum">
              <a:rPr lang="en-US" smtClean="0"/>
              <a:pPr/>
              <a:t>9</a:t>
            </a:fld>
            <a:endParaRPr lang="en-US"/>
          </a:p>
        </p:txBody>
      </p:sp>
    </p:spTree>
    <p:extLst>
      <p:ext uri="{BB962C8B-B14F-4D97-AF65-F5344CB8AC3E}">
        <p14:creationId xmlns:p14="http://schemas.microsoft.com/office/powerpoint/2010/main" val="2231096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076C17-00F2-4F63-ADDE-14174DE37C0F}" type="slidenum">
              <a:rPr lang="en-US" smtClean="0"/>
              <a:pPr/>
              <a:t>37</a:t>
            </a:fld>
            <a:endParaRPr lang="en-US"/>
          </a:p>
        </p:txBody>
      </p:sp>
    </p:spTree>
    <p:extLst>
      <p:ext uri="{BB962C8B-B14F-4D97-AF65-F5344CB8AC3E}">
        <p14:creationId xmlns:p14="http://schemas.microsoft.com/office/powerpoint/2010/main" val="2588079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4AC8DAE-8439-E24C-AFCD-C714E27AA0D3}" type="datetime1">
              <a:rPr lang="en-US" smtClean="0"/>
              <a:t>1/24/23</a:t>
            </a:fld>
            <a:endParaRPr lang="en-US"/>
          </a:p>
        </p:txBody>
      </p:sp>
      <p:sp>
        <p:nvSpPr>
          <p:cNvPr id="8" name="Slide Number Placeholder 7"/>
          <p:cNvSpPr>
            <a:spLocks noGrp="1"/>
          </p:cNvSpPr>
          <p:nvPr>
            <p:ph type="sldNum" sz="quarter" idx="11"/>
          </p:nvPr>
        </p:nvSpPr>
        <p:spPr/>
        <p:txBody>
          <a:bodyPr/>
          <a:lstStyle/>
          <a:p>
            <a:fld id="{DF28FB93-0A08-4E7D-8E63-9EFA29F1E093}"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3DB46-3001-2D42-BE4F-7038D7CF91A7}" type="datetime1">
              <a:rPr lang="en-US" smtClean="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3285A5-2486-CA41-8490-27A8D6F40E37}" type="datetime1">
              <a:rPr lang="en-US" smtClean="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2E5EC-906A-4FF7-88F5-90F7CA8F080E}"/>
              </a:ext>
            </a:extLst>
          </p:cNvPr>
          <p:cNvSpPr>
            <a:spLocks noGrp="1"/>
          </p:cNvSpPr>
          <p:nvPr>
            <p:ph type="title"/>
          </p:nvPr>
        </p:nvSpPr>
        <p:spPr>
          <a:xfrm>
            <a:off x="1143000" y="609600"/>
            <a:ext cx="77724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E1A258-AAA5-4234-9BDF-7D09BF910C15}"/>
              </a:ext>
            </a:extLst>
          </p:cNvPr>
          <p:cNvSpPr>
            <a:spLocks noGrp="1"/>
          </p:cNvSpPr>
          <p:nvPr>
            <p:ph type="body" sz="half" idx="1"/>
          </p:nvPr>
        </p:nvSpPr>
        <p:spPr>
          <a:xfrm>
            <a:off x="11430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F7B299-1232-48AA-9D80-03367A4D80B1}"/>
              </a:ext>
            </a:extLst>
          </p:cNvPr>
          <p:cNvSpPr>
            <a:spLocks noGrp="1"/>
          </p:cNvSpPr>
          <p:nvPr>
            <p:ph sz="half" idx="2"/>
          </p:nvPr>
        </p:nvSpPr>
        <p:spPr>
          <a:xfrm>
            <a:off x="51054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6">
            <a:extLst>
              <a:ext uri="{FF2B5EF4-FFF2-40B4-BE49-F238E27FC236}">
                <a16:creationId xmlns:a16="http://schemas.microsoft.com/office/drawing/2014/main" id="{416A9FE0-4822-9F41-978B-A3193D15EEC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37">
            <a:extLst>
              <a:ext uri="{FF2B5EF4-FFF2-40B4-BE49-F238E27FC236}">
                <a16:creationId xmlns:a16="http://schemas.microsoft.com/office/drawing/2014/main" id="{805EBD37-E721-2A4A-A2EC-D919C6224B5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38">
            <a:extLst>
              <a:ext uri="{FF2B5EF4-FFF2-40B4-BE49-F238E27FC236}">
                <a16:creationId xmlns:a16="http://schemas.microsoft.com/office/drawing/2014/main" id="{51040C99-47B3-1D4C-B122-D2B448CB5680}"/>
              </a:ext>
            </a:extLst>
          </p:cNvPr>
          <p:cNvSpPr>
            <a:spLocks noGrp="1" noChangeArrowheads="1"/>
          </p:cNvSpPr>
          <p:nvPr>
            <p:ph type="sldNum" sz="quarter" idx="12"/>
          </p:nvPr>
        </p:nvSpPr>
        <p:spPr>
          <a:ln/>
        </p:spPr>
        <p:txBody>
          <a:bodyPr/>
          <a:lstStyle>
            <a:lvl1pPr>
              <a:defRPr/>
            </a:lvl1pPr>
          </a:lstStyle>
          <a:p>
            <a:fld id="{91E79122-0F36-184F-B6B4-5AF1EE74577C}" type="slidenum">
              <a:rPr lang="en-US" altLang="en-US"/>
              <a:pPr/>
              <a:t>‹#›</a:t>
            </a:fld>
            <a:endParaRPr lang="en-US" altLang="en-US"/>
          </a:p>
        </p:txBody>
      </p:sp>
    </p:spTree>
    <p:extLst>
      <p:ext uri="{BB962C8B-B14F-4D97-AF65-F5344CB8AC3E}">
        <p14:creationId xmlns:p14="http://schemas.microsoft.com/office/powerpoint/2010/main" val="2312994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CADC-E1E6-8947-8A5E-7EA332767246}"/>
              </a:ext>
            </a:extLst>
          </p:cNvPr>
          <p:cNvSpPr>
            <a:spLocks noGrp="1"/>
          </p:cNvSpPr>
          <p:nvPr>
            <p:ph type="title"/>
          </p:nvPr>
        </p:nvSpPr>
        <p:spPr>
          <a:xfrm>
            <a:off x="685800" y="609600"/>
            <a:ext cx="7772400" cy="1143000"/>
          </a:xfrm>
        </p:spPr>
        <p:txBody>
          <a:bodyPr/>
          <a:lstStyle/>
          <a:p>
            <a:r>
              <a:rPr lang="en-US"/>
              <a:t>Click to edit Master title style</a:t>
            </a:r>
          </a:p>
        </p:txBody>
      </p:sp>
      <p:sp>
        <p:nvSpPr>
          <p:cNvPr id="3" name="SmartArt Placeholder 2">
            <a:extLst>
              <a:ext uri="{FF2B5EF4-FFF2-40B4-BE49-F238E27FC236}">
                <a16:creationId xmlns:a16="http://schemas.microsoft.com/office/drawing/2014/main" id="{9E40F3E2-8D12-314C-BF39-8444C4E61FDD}"/>
              </a:ext>
            </a:extLst>
          </p:cNvPr>
          <p:cNvSpPr>
            <a:spLocks noGrp="1"/>
          </p:cNvSpPr>
          <p:nvPr>
            <p:ph type="dgm" idx="1"/>
          </p:nvPr>
        </p:nvSpPr>
        <p:spPr>
          <a:xfrm>
            <a:off x="685800" y="1981200"/>
            <a:ext cx="7772400" cy="4114800"/>
          </a:xfrm>
        </p:spPr>
        <p:txBody>
          <a:bodyPr/>
          <a:lstStyle/>
          <a:p>
            <a:endParaRPr lang="en-US"/>
          </a:p>
        </p:txBody>
      </p:sp>
      <p:sp>
        <p:nvSpPr>
          <p:cNvPr id="4" name="Date Placeholder 3">
            <a:extLst>
              <a:ext uri="{FF2B5EF4-FFF2-40B4-BE49-F238E27FC236}">
                <a16:creationId xmlns:a16="http://schemas.microsoft.com/office/drawing/2014/main" id="{6A630663-8B48-7944-87C1-89769B404116}"/>
              </a:ext>
            </a:extLst>
          </p:cNvPr>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9B01F31-2C88-A547-BC6D-31BED1EEA852}"/>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25E9034F-9C95-584A-8E89-7E7452198B51}"/>
              </a:ext>
            </a:extLst>
          </p:cNvPr>
          <p:cNvSpPr>
            <a:spLocks noGrp="1"/>
          </p:cNvSpPr>
          <p:nvPr>
            <p:ph type="sldNum" sz="quarter" idx="12"/>
          </p:nvPr>
        </p:nvSpPr>
        <p:spPr>
          <a:xfrm>
            <a:off x="6553200" y="6248400"/>
            <a:ext cx="1905000" cy="457200"/>
          </a:xfrm>
        </p:spPr>
        <p:txBody>
          <a:bodyPr/>
          <a:lstStyle>
            <a:lvl1pPr>
              <a:defRPr/>
            </a:lvl1pPr>
          </a:lstStyle>
          <a:p>
            <a:fld id="{5BBED32A-2874-A441-BC5E-FA035A8E6898}" type="slidenum">
              <a:rPr lang="en-US" altLang="en-US"/>
              <a:pPr/>
              <a:t>‹#›</a:t>
            </a:fld>
            <a:endParaRPr lang="en-US" altLang="en-US"/>
          </a:p>
        </p:txBody>
      </p:sp>
    </p:spTree>
    <p:extLst>
      <p:ext uri="{BB962C8B-B14F-4D97-AF65-F5344CB8AC3E}">
        <p14:creationId xmlns:p14="http://schemas.microsoft.com/office/powerpoint/2010/main" val="1096060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BB52B8-7E21-1E44-8A17-2AACFA4C4EAB}" type="datetime1">
              <a:rPr lang="en-US" smtClean="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CE6436-4E6C-0744-9571-19097CB774DB}" type="datetime1">
              <a:rPr lang="en-US" smtClean="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7C283F3-568B-2647-9580-59B50E33320D}" type="datetime1">
              <a:rPr lang="en-US" smtClean="0"/>
              <a:t>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9E7B9-9D62-42F2-81CD-D85AC9647F2D}"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en-US"/>
              <a:t>Click to edit Master title style</a:t>
            </a:r>
          </a:p>
        </p:txBody>
      </p:sp>
      <p:sp>
        <p:nvSpPr>
          <p:cNvPr id="8" name="Content Placeholder 7"/>
          <p:cNvSpPr>
            <a:spLocks noGrp="1"/>
          </p:cNvSpPr>
          <p:nvPr>
            <p:ph sz="quarter" idx="13"/>
          </p:nvPr>
        </p:nvSpPr>
        <p:spPr>
          <a:xfrm>
            <a:off x="914400" y="2743200"/>
            <a:ext cx="356616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743200"/>
            <a:ext cx="356616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774BCAE-885C-8C4D-94C1-C3B0071B6F20}" type="datetime1">
              <a:rPr lang="en-US" smtClean="0"/>
              <a:t>1/24/23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9E7B9-9D62-42F2-81CD-D85AC9647F2D}" type="slidenum">
              <a:rPr lang="en-US" smtClean="0"/>
              <a:pPr/>
              <a:t>‹#›</a:t>
            </a:fld>
            <a:endParaRPr lang="en-US"/>
          </a:p>
        </p:txBody>
      </p:sp>
      <p:sp>
        <p:nvSpPr>
          <p:cNvPr id="10" name="Title 9"/>
          <p:cNvSpPr>
            <a:spLocks noGrp="1"/>
          </p:cNvSpPr>
          <p:nvPr>
            <p:ph type="title"/>
          </p:nvPr>
        </p:nvSpPr>
        <p:spPr>
          <a:xfrm>
            <a:off x="914400" y="1544715"/>
            <a:ext cx="731520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E779CD2-F490-E44E-815F-57538D3629DB}" type="datetime1">
              <a:rPr lang="en-US" smtClean="0"/>
              <a:t>1/24/23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3BFC40-8497-B041-A914-5BAFC7628E85}" type="datetime1">
              <a:rPr lang="en-US" smtClean="0"/>
              <a:t>1/24/23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CEF3C0-87BE-9440-A9A9-726BC1C1E90F}" type="datetime1">
              <a:rPr lang="en-US" smtClean="0"/>
              <a:t>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A76559-C367-3D44-BDC1-F25DA5B7C750}" type="datetime1">
              <a:rPr lang="en-US" smtClean="0"/>
              <a:t>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3D285694-2B53-F74A-AAD4-A78E2EBCAF93}" type="datetime1">
              <a:rPr lang="en-US" smtClean="0"/>
              <a:t>1/24/23</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F789E7B9-9D62-42F2-81CD-D85AC9647F2D}"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1" r:id="rId12"/>
    <p:sldLayoutId id="2147483902" r:id="rId13"/>
  </p:sldLayoutIdLst>
  <p:hf sldNum="0"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cancer.unc.edu/biostatistics/program/ivanova/SimonsTwoStageDesign.aspx" TargetMode="Externa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Bios 520-Clinical Trials</a:t>
            </a:r>
          </a:p>
        </p:txBody>
      </p:sp>
      <p:sp>
        <p:nvSpPr>
          <p:cNvPr id="3" name="Subtitle 2"/>
          <p:cNvSpPr>
            <a:spLocks noGrp="1"/>
          </p:cNvSpPr>
          <p:nvPr>
            <p:ph type="subTitle" idx="1"/>
          </p:nvPr>
        </p:nvSpPr>
        <p:spPr/>
        <p:txBody>
          <a:bodyPr/>
          <a:lstStyle/>
          <a:p>
            <a:r>
              <a:rPr lang="en-US" dirty="0"/>
              <a:t>January 26, 2023</a:t>
            </a:r>
          </a:p>
        </p:txBody>
      </p:sp>
    </p:spTree>
    <p:extLst>
      <p:ext uri="{BB962C8B-B14F-4D97-AF65-F5344CB8AC3E}">
        <p14:creationId xmlns:p14="http://schemas.microsoft.com/office/powerpoint/2010/main" val="1985289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9194D3E5-6202-6B49-993B-E5CD7CB6CA7C}"/>
              </a:ext>
            </a:extLst>
          </p:cNvPr>
          <p:cNvPicPr>
            <a:picLocks noChangeAspect="1" noChangeArrowheads="1"/>
          </p:cNvPicPr>
          <p:nvPr/>
        </p:nvPicPr>
        <p:blipFill>
          <a:blip r:embed="rId2" cstate="print">
            <a:lum bright="6000"/>
            <a:extLst>
              <a:ext uri="{28A0092B-C50C-407E-A947-70E740481C1C}">
                <a14:useLocalDpi xmlns:a14="http://schemas.microsoft.com/office/drawing/2010/main" val="0"/>
              </a:ext>
            </a:extLst>
          </a:blip>
          <a:srcRect t="11269" r="-1239" b="10513"/>
          <a:stretch>
            <a:fillRect/>
          </a:stretch>
        </p:blipFill>
        <p:spPr bwMode="auto">
          <a:xfrm>
            <a:off x="762000" y="1400175"/>
            <a:ext cx="7772400" cy="5000625"/>
          </a:xfrm>
          <a:prstGeom prst="rect">
            <a:avLst/>
          </a:prstGeom>
          <a:noFill/>
          <a:extLst>
            <a:ext uri="{909E8E84-426E-40DD-AFC4-6F175D3DCCD1}">
              <a14:hiddenFill xmlns:a14="http://schemas.microsoft.com/office/drawing/2010/main">
                <a:solidFill>
                  <a:srgbClr val="FFFFFF"/>
                </a:solidFill>
              </a14:hiddenFill>
            </a:ext>
          </a:extLst>
        </p:spPr>
      </p:pic>
      <p:sp>
        <p:nvSpPr>
          <p:cNvPr id="9219" name="Text Box 3">
            <a:extLst>
              <a:ext uri="{FF2B5EF4-FFF2-40B4-BE49-F238E27FC236}">
                <a16:creationId xmlns:a16="http://schemas.microsoft.com/office/drawing/2014/main" id="{21E6C1A6-3B65-6745-808A-DFD140CBCEE3}"/>
              </a:ext>
            </a:extLst>
          </p:cNvPr>
          <p:cNvSpPr txBox="1">
            <a:spLocks noChangeArrowheads="1"/>
          </p:cNvSpPr>
          <p:nvPr/>
        </p:nvSpPr>
        <p:spPr bwMode="auto">
          <a:xfrm>
            <a:off x="1727200" y="152400"/>
            <a:ext cx="5664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dirty="0">
                <a:solidFill>
                  <a:schemeClr val="tx2"/>
                </a:solidFill>
                <a:latin typeface="Arial" panose="020B0604020202020204" pitchFamily="34" charset="0"/>
              </a:rPr>
              <a:t>Dose-response curves </a:t>
            </a:r>
          </a:p>
          <a:p>
            <a:pPr algn="ctr"/>
            <a:r>
              <a:rPr lang="en-US" altLang="en-US" sz="3200" b="1" dirty="0">
                <a:solidFill>
                  <a:schemeClr val="tx2"/>
                </a:solidFill>
                <a:latin typeface="Arial" panose="020B0604020202020204" pitchFamily="34" charset="0"/>
              </a:rPr>
              <a:t>used in simulations</a:t>
            </a:r>
            <a:endParaRPr lang="en-US" altLang="en-US" dirty="0">
              <a:solidFill>
                <a:schemeClr val="tx2"/>
              </a:solidFill>
            </a:endParaRPr>
          </a:p>
        </p:txBody>
      </p:sp>
    </p:spTree>
    <p:extLst>
      <p:ext uri="{BB962C8B-B14F-4D97-AF65-F5344CB8AC3E}">
        <p14:creationId xmlns:p14="http://schemas.microsoft.com/office/powerpoint/2010/main" val="2451884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7565-3ADA-2CAA-3744-D3F1B8BCF14D}"/>
              </a:ext>
            </a:extLst>
          </p:cNvPr>
          <p:cNvSpPr>
            <a:spLocks noGrp="1"/>
          </p:cNvSpPr>
          <p:nvPr>
            <p:ph type="title"/>
          </p:nvPr>
        </p:nvSpPr>
        <p:spPr>
          <a:xfrm>
            <a:off x="877711" y="571218"/>
            <a:ext cx="7315200" cy="1154097"/>
          </a:xfrm>
        </p:spPr>
        <p:txBody>
          <a:bodyPr/>
          <a:lstStyle/>
          <a:p>
            <a:r>
              <a:rPr lang="en-US" dirty="0"/>
              <a:t>MTD</a:t>
            </a:r>
          </a:p>
        </p:txBody>
      </p:sp>
      <p:sp>
        <p:nvSpPr>
          <p:cNvPr id="3" name="Content Placeholder 2">
            <a:extLst>
              <a:ext uri="{FF2B5EF4-FFF2-40B4-BE49-F238E27FC236}">
                <a16:creationId xmlns:a16="http://schemas.microsoft.com/office/drawing/2014/main" id="{11FCBB16-9646-3824-4E72-09E472DDC22B}"/>
              </a:ext>
            </a:extLst>
          </p:cNvPr>
          <p:cNvSpPr>
            <a:spLocks noGrp="1"/>
          </p:cNvSpPr>
          <p:nvPr>
            <p:ph idx="1"/>
          </p:nvPr>
        </p:nvSpPr>
        <p:spPr>
          <a:xfrm>
            <a:off x="877711" y="1828800"/>
            <a:ext cx="7315200" cy="3539527"/>
          </a:xfrm>
        </p:spPr>
        <p:txBody>
          <a:bodyPr/>
          <a:lstStyle/>
          <a:p>
            <a:r>
              <a:rPr lang="en-US" sz="2400" dirty="0"/>
              <a:t>MTD is defined</a:t>
            </a:r>
            <a:r>
              <a:rPr lang="en-US" altLang="en-US" sz="2400" dirty="0"/>
              <a:t> as the dose expected to produce some degree of medically unacceptable dose-limiting toxicity in a specified proportion </a:t>
            </a:r>
            <a:r>
              <a:rPr lang="el-GR" altLang="en-US" sz="2400" dirty="0">
                <a:cs typeface="Arial" panose="020B0604020202020204" pitchFamily="34" charset="0"/>
              </a:rPr>
              <a:t>θ</a:t>
            </a:r>
            <a:r>
              <a:rPr lang="en-US" altLang="en-US" sz="2400" dirty="0">
                <a:cs typeface="Arial" panose="020B0604020202020204" pitchFamily="34" charset="0"/>
              </a:rPr>
              <a:t> of patients.</a:t>
            </a:r>
          </a:p>
          <a:p>
            <a:endParaRPr lang="en-US" altLang="en-US" sz="2400" dirty="0">
              <a:cs typeface="Arial" panose="020B0604020202020204" pitchFamily="34" charset="0"/>
            </a:endParaRPr>
          </a:p>
          <a:p>
            <a:r>
              <a:rPr lang="en-US" altLang="en-US" sz="2400" dirty="0">
                <a:cs typeface="Arial" panose="020B0604020202020204" pitchFamily="34" charset="0"/>
              </a:rPr>
              <a:t>The value of </a:t>
            </a:r>
            <a:r>
              <a:rPr lang="el-GR" altLang="en-US" sz="2400" dirty="0">
                <a:cs typeface="Arial" panose="020B0604020202020204" pitchFamily="34" charset="0"/>
              </a:rPr>
              <a:t>θ</a:t>
            </a:r>
            <a:r>
              <a:rPr lang="en-US" altLang="en-US" sz="2400" dirty="0">
                <a:cs typeface="Arial" panose="020B0604020202020204" pitchFamily="34" charset="0"/>
              </a:rPr>
              <a:t> could be set relatively high when the DLT  is a transient, correctible, or nonfatal condition, and low when it is lethal or life-threatening.</a:t>
            </a:r>
            <a:endParaRPr lang="el-GR" altLang="en-US" sz="2400" dirty="0">
              <a:cs typeface="Arial" panose="020B0604020202020204" pitchFamily="34" charset="0"/>
            </a:endParaRPr>
          </a:p>
          <a:p>
            <a:endParaRPr lang="en-US" altLang="en-US" sz="2000" dirty="0">
              <a:cs typeface="Arial" panose="020B0604020202020204" pitchFamily="34" charset="0"/>
            </a:endParaRPr>
          </a:p>
          <a:p>
            <a:endParaRPr lang="en-US" dirty="0"/>
          </a:p>
        </p:txBody>
      </p:sp>
    </p:spTree>
    <p:extLst>
      <p:ext uri="{BB962C8B-B14F-4D97-AF65-F5344CB8AC3E}">
        <p14:creationId xmlns:p14="http://schemas.microsoft.com/office/powerpoint/2010/main" val="111138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80BB9DC-C8B7-9E49-9199-3DCC2BEFE068}"/>
              </a:ext>
            </a:extLst>
          </p:cNvPr>
          <p:cNvSpPr>
            <a:spLocks noGrp="1" noChangeArrowheads="1"/>
          </p:cNvSpPr>
          <p:nvPr>
            <p:ph type="title"/>
          </p:nvPr>
        </p:nvSpPr>
        <p:spPr>
          <a:xfrm>
            <a:off x="677863" y="381000"/>
            <a:ext cx="7772400" cy="838200"/>
          </a:xfrm>
        </p:spPr>
        <p:txBody>
          <a:bodyPr/>
          <a:lstStyle/>
          <a:p>
            <a:r>
              <a:rPr lang="en-US" altLang="en-US"/>
              <a:t>Phase I Design</a:t>
            </a:r>
          </a:p>
        </p:txBody>
      </p:sp>
      <p:sp>
        <p:nvSpPr>
          <p:cNvPr id="7171" name="Rectangle 3">
            <a:extLst>
              <a:ext uri="{FF2B5EF4-FFF2-40B4-BE49-F238E27FC236}">
                <a16:creationId xmlns:a16="http://schemas.microsoft.com/office/drawing/2014/main" id="{B59A550B-CECC-2D4C-A144-461E30D36B82}"/>
              </a:ext>
            </a:extLst>
          </p:cNvPr>
          <p:cNvSpPr>
            <a:spLocks noGrp="1" noChangeArrowheads="1"/>
          </p:cNvSpPr>
          <p:nvPr>
            <p:ph type="body" idx="1"/>
          </p:nvPr>
        </p:nvSpPr>
        <p:spPr>
          <a:xfrm>
            <a:off x="304800" y="1219200"/>
            <a:ext cx="8610600" cy="5029200"/>
          </a:xfrm>
        </p:spPr>
        <p:txBody>
          <a:bodyPr/>
          <a:lstStyle/>
          <a:p>
            <a:pPr algn="ctr">
              <a:lnSpc>
                <a:spcPct val="90000"/>
              </a:lnSpc>
              <a:buFontTx/>
              <a:buNone/>
            </a:pPr>
            <a:r>
              <a:rPr lang="en-US" altLang="en-US" sz="2400" u="sng" dirty="0"/>
              <a:t>Typical/Standard Design</a:t>
            </a:r>
          </a:p>
          <a:p>
            <a:pPr>
              <a:lnSpc>
                <a:spcPct val="90000"/>
              </a:lnSpc>
            </a:pPr>
            <a:endParaRPr lang="en-US" altLang="en-US" sz="2000" dirty="0"/>
          </a:p>
          <a:p>
            <a:pPr>
              <a:lnSpc>
                <a:spcPct val="90000"/>
              </a:lnSpc>
            </a:pPr>
            <a:r>
              <a:rPr lang="en-US" altLang="en-US" sz="2800" dirty="0"/>
              <a:t>Based on tradition, not so much on statistical theory</a:t>
            </a:r>
          </a:p>
          <a:p>
            <a:pPr>
              <a:lnSpc>
                <a:spcPct val="90000"/>
              </a:lnSpc>
            </a:pPr>
            <a:endParaRPr lang="en-US" altLang="en-US" sz="2000" dirty="0"/>
          </a:p>
          <a:p>
            <a:pPr>
              <a:lnSpc>
                <a:spcPct val="90000"/>
              </a:lnSpc>
            </a:pPr>
            <a:r>
              <a:rPr lang="en-US" altLang="en-US" sz="2800" dirty="0"/>
              <a:t>Dose escalation to reach maximum tolerated dose (MTD)</a:t>
            </a:r>
          </a:p>
          <a:p>
            <a:pPr>
              <a:lnSpc>
                <a:spcPct val="90000"/>
              </a:lnSpc>
            </a:pPr>
            <a:endParaRPr lang="en-US" altLang="en-US" sz="2000" dirty="0"/>
          </a:p>
          <a:p>
            <a:pPr>
              <a:lnSpc>
                <a:spcPct val="90000"/>
              </a:lnSpc>
            </a:pPr>
            <a:r>
              <a:rPr lang="en-US" altLang="en-US" sz="2800" dirty="0"/>
              <a:t>Dose escalation often based on Fibonacci Series</a:t>
            </a:r>
          </a:p>
          <a:p>
            <a:pPr>
              <a:lnSpc>
                <a:spcPct val="90000"/>
              </a:lnSpc>
            </a:pPr>
            <a:endParaRPr lang="en-US" altLang="en-US" sz="2000" dirty="0"/>
          </a:p>
          <a:p>
            <a:pPr lvl="2">
              <a:lnSpc>
                <a:spcPct val="90000"/>
              </a:lnSpc>
              <a:buFontTx/>
              <a:buNone/>
            </a:pPr>
            <a:r>
              <a:rPr lang="en-US" altLang="en-US" sz="2800" dirty="0"/>
              <a:t>	1  2  3  5  8  13  . . . .</a:t>
            </a:r>
          </a:p>
        </p:txBody>
      </p:sp>
    </p:spTree>
    <p:extLst>
      <p:ext uri="{BB962C8B-B14F-4D97-AF65-F5344CB8AC3E}">
        <p14:creationId xmlns:p14="http://schemas.microsoft.com/office/powerpoint/2010/main" val="2783630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64108-F9F7-FF4F-8C75-F43055388206}"/>
              </a:ext>
            </a:extLst>
          </p:cNvPr>
          <p:cNvSpPr>
            <a:spLocks noGrp="1"/>
          </p:cNvSpPr>
          <p:nvPr>
            <p:ph type="title"/>
          </p:nvPr>
        </p:nvSpPr>
        <p:spPr>
          <a:xfrm>
            <a:off x="813955" y="331803"/>
            <a:ext cx="7315200" cy="1154097"/>
          </a:xfrm>
        </p:spPr>
        <p:txBody>
          <a:bodyPr/>
          <a:lstStyle/>
          <a:p>
            <a:r>
              <a:rPr lang="en-US" dirty="0"/>
              <a:t>Typical phase I (3+3)</a:t>
            </a:r>
          </a:p>
        </p:txBody>
      </p:sp>
      <p:sp>
        <p:nvSpPr>
          <p:cNvPr id="3" name="Content Placeholder 2">
            <a:extLst>
              <a:ext uri="{FF2B5EF4-FFF2-40B4-BE49-F238E27FC236}">
                <a16:creationId xmlns:a16="http://schemas.microsoft.com/office/drawing/2014/main" id="{ED7D5679-549B-F448-997A-0C7146895CAD}"/>
              </a:ext>
            </a:extLst>
          </p:cNvPr>
          <p:cNvSpPr>
            <a:spLocks noGrp="1"/>
          </p:cNvSpPr>
          <p:nvPr>
            <p:ph idx="1"/>
          </p:nvPr>
        </p:nvSpPr>
        <p:spPr>
          <a:xfrm>
            <a:off x="609600" y="1659236"/>
            <a:ext cx="7848600" cy="3539527"/>
          </a:xfrm>
        </p:spPr>
        <p:txBody>
          <a:bodyPr/>
          <a:lstStyle/>
          <a:p>
            <a:r>
              <a:rPr lang="en-US" sz="2800" dirty="0"/>
              <a:t>To limit the number of patients exposed to a potentially toxic or lethal dose of a new drug.  </a:t>
            </a:r>
          </a:p>
          <a:p>
            <a:endParaRPr lang="en-US" dirty="0"/>
          </a:p>
        </p:txBody>
      </p:sp>
      <p:pic>
        <p:nvPicPr>
          <p:cNvPr id="4" name="Picture 3">
            <a:extLst>
              <a:ext uri="{FF2B5EF4-FFF2-40B4-BE49-F238E27FC236}">
                <a16:creationId xmlns:a16="http://schemas.microsoft.com/office/drawing/2014/main" id="{ED0341CC-4D15-7B4E-BCEB-D93ED18241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2743200"/>
            <a:ext cx="5181600" cy="3886200"/>
          </a:xfrm>
          <a:prstGeom prst="rect">
            <a:avLst/>
          </a:prstGeom>
        </p:spPr>
      </p:pic>
    </p:spTree>
    <p:extLst>
      <p:ext uri="{BB962C8B-B14F-4D97-AF65-F5344CB8AC3E}">
        <p14:creationId xmlns:p14="http://schemas.microsoft.com/office/powerpoint/2010/main" val="1435206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5D2DB763-C16D-AF43-8A34-BF403D6C2135}"/>
              </a:ext>
            </a:extLst>
          </p:cNvPr>
          <p:cNvSpPr>
            <a:spLocks noGrp="1" noChangeArrowheads="1"/>
          </p:cNvSpPr>
          <p:nvPr>
            <p:ph type="title"/>
          </p:nvPr>
        </p:nvSpPr>
        <p:spPr>
          <a:xfrm>
            <a:off x="685800" y="304800"/>
            <a:ext cx="7772400" cy="762000"/>
          </a:xfrm>
        </p:spPr>
        <p:txBody>
          <a:bodyPr/>
          <a:lstStyle/>
          <a:p>
            <a:r>
              <a:rPr lang="en-US" altLang="en-US" sz="4400"/>
              <a:t>Typical Scheme</a:t>
            </a:r>
            <a:endParaRPr lang="en-US" altLang="en-US"/>
          </a:p>
        </p:txBody>
      </p:sp>
      <p:sp>
        <p:nvSpPr>
          <p:cNvPr id="99331" name="Rectangle 3">
            <a:extLst>
              <a:ext uri="{FF2B5EF4-FFF2-40B4-BE49-F238E27FC236}">
                <a16:creationId xmlns:a16="http://schemas.microsoft.com/office/drawing/2014/main" id="{8CC089BF-D6E3-194D-8769-B55E254DCC2D}"/>
              </a:ext>
            </a:extLst>
          </p:cNvPr>
          <p:cNvSpPr>
            <a:spLocks noGrp="1" noChangeArrowheads="1"/>
          </p:cNvSpPr>
          <p:nvPr>
            <p:ph type="body" idx="1"/>
          </p:nvPr>
        </p:nvSpPr>
        <p:spPr>
          <a:xfrm>
            <a:off x="685800" y="1219200"/>
            <a:ext cx="8077200" cy="5257800"/>
          </a:xfrm>
        </p:spPr>
        <p:txBody>
          <a:bodyPr/>
          <a:lstStyle/>
          <a:p>
            <a:pPr marL="635000" indent="-635000" defTabSz="909638">
              <a:buFontTx/>
              <a:buNone/>
              <a:tabLst>
                <a:tab pos="1023938" algn="l"/>
              </a:tabLst>
            </a:pPr>
            <a:r>
              <a:rPr lang="en-US" altLang="en-US" sz="2400" dirty="0"/>
              <a:t>1.	Enter 3 patients at a given dose</a:t>
            </a:r>
          </a:p>
          <a:p>
            <a:pPr marL="635000" indent="-635000" defTabSz="909638">
              <a:buFontTx/>
              <a:buNone/>
              <a:tabLst>
                <a:tab pos="1023938" algn="l"/>
              </a:tabLst>
            </a:pPr>
            <a:endParaRPr lang="en-US" altLang="en-US" sz="2400" dirty="0"/>
          </a:p>
          <a:p>
            <a:pPr marL="635000" indent="-635000" defTabSz="909638">
              <a:buFontTx/>
              <a:buNone/>
              <a:tabLst>
                <a:tab pos="1023938" algn="l"/>
              </a:tabLst>
            </a:pPr>
            <a:r>
              <a:rPr lang="en-US" altLang="en-US" sz="2400" dirty="0"/>
              <a:t>2.	If no toxicity, go to next dosage and repeat step 1</a:t>
            </a:r>
          </a:p>
          <a:p>
            <a:pPr marL="635000" indent="-635000" defTabSz="909638">
              <a:buFontTx/>
              <a:buNone/>
              <a:tabLst>
                <a:tab pos="1023938" algn="l"/>
              </a:tabLst>
            </a:pPr>
            <a:endParaRPr lang="en-US" altLang="en-US" sz="2400" dirty="0"/>
          </a:p>
          <a:p>
            <a:pPr marL="635000" indent="-635000" defTabSz="909638">
              <a:buFontTx/>
              <a:buNone/>
              <a:tabLst>
                <a:tab pos="1023938" algn="l"/>
              </a:tabLst>
            </a:pPr>
            <a:r>
              <a:rPr lang="en-US" altLang="en-US" sz="2400" dirty="0"/>
              <a:t>3.	a.	If 1 patient has serious toxicity, add 3 more</a:t>
            </a:r>
          </a:p>
          <a:p>
            <a:pPr marL="635000" indent="-635000" defTabSz="909638">
              <a:buFontTx/>
              <a:buNone/>
              <a:tabLst>
                <a:tab pos="1023938" algn="l"/>
              </a:tabLst>
            </a:pPr>
            <a:r>
              <a:rPr lang="en-US" altLang="en-US" sz="2400" dirty="0"/>
              <a:t>		patients at that dose (go to 4)</a:t>
            </a:r>
          </a:p>
          <a:p>
            <a:pPr marL="635000" indent="-635000" defTabSz="909638">
              <a:buFontTx/>
              <a:buNone/>
              <a:tabLst>
                <a:tab pos="1023938" algn="l"/>
              </a:tabLst>
            </a:pPr>
            <a:r>
              <a:rPr lang="en-US" altLang="en-US" sz="2400" dirty="0"/>
              <a:t>	b.	If 2/3 have serious toxicity, consider MTD</a:t>
            </a:r>
          </a:p>
          <a:p>
            <a:pPr marL="635000" indent="-635000" defTabSz="909638">
              <a:buFontTx/>
              <a:buNone/>
              <a:tabLst>
                <a:tab pos="1023938" algn="l"/>
              </a:tabLst>
            </a:pPr>
            <a:endParaRPr lang="en-US" altLang="en-US" sz="2400" dirty="0"/>
          </a:p>
          <a:p>
            <a:pPr marL="635000" indent="-635000" defTabSz="909638">
              <a:buFontTx/>
              <a:buNone/>
              <a:tabLst>
                <a:tab pos="1023938" algn="l"/>
              </a:tabLst>
            </a:pPr>
            <a:r>
              <a:rPr lang="en-US" altLang="en-US" sz="2400" dirty="0"/>
              <a:t>4.	a.	If 2 or more of 6 patients have toxicity, MTD 	reached (perhaps)</a:t>
            </a:r>
          </a:p>
          <a:p>
            <a:pPr marL="635000" indent="-635000" defTabSz="909638">
              <a:buFontTx/>
              <a:buNone/>
              <a:tabLst>
                <a:tab pos="1023938" algn="l"/>
              </a:tabLst>
            </a:pPr>
            <a:r>
              <a:rPr lang="en-US" altLang="en-US" sz="2400" dirty="0"/>
              <a:t>	b.	If 1 of 6 has toxicity, increase dose and go      	back to step 1	</a:t>
            </a:r>
            <a:endParaRPr lang="en-US" altLang="en-US" dirty="0"/>
          </a:p>
        </p:txBody>
      </p:sp>
    </p:spTree>
    <p:extLst>
      <p:ext uri="{BB962C8B-B14F-4D97-AF65-F5344CB8AC3E}">
        <p14:creationId xmlns:p14="http://schemas.microsoft.com/office/powerpoint/2010/main" val="2198115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91E6330-ABF8-6444-875D-E1B436385EB4}"/>
              </a:ext>
            </a:extLst>
          </p:cNvPr>
          <p:cNvSpPr>
            <a:spLocks noGrp="1" noChangeArrowheads="1"/>
          </p:cNvSpPr>
          <p:nvPr>
            <p:ph type="title"/>
          </p:nvPr>
        </p:nvSpPr>
        <p:spPr>
          <a:xfrm>
            <a:off x="609600" y="228600"/>
            <a:ext cx="8077200" cy="1143000"/>
          </a:xfrm>
        </p:spPr>
        <p:txBody>
          <a:bodyPr/>
          <a:lstStyle/>
          <a:p>
            <a:r>
              <a:rPr lang="en-US" altLang="en-US" sz="3600"/>
              <a:t>Summary of Designs Considered (1)</a:t>
            </a:r>
            <a:br>
              <a:rPr lang="en-US" altLang="en-US" sz="3600"/>
            </a:br>
            <a:r>
              <a:rPr lang="en-US" altLang="en-US" sz="2400" b="0">
                <a:effectLst/>
              </a:rPr>
              <a:t>(Storer, </a:t>
            </a:r>
            <a:r>
              <a:rPr lang="en-US" altLang="en-US" sz="2400" b="0" i="1">
                <a:effectLst/>
              </a:rPr>
              <a:t>Biometrics</a:t>
            </a:r>
            <a:r>
              <a:rPr lang="en-US" altLang="en-US" sz="2400" b="0">
                <a:effectLst/>
              </a:rPr>
              <a:t> 45:925-37, 1989)</a:t>
            </a:r>
          </a:p>
        </p:txBody>
      </p:sp>
      <p:sp>
        <p:nvSpPr>
          <p:cNvPr id="11267" name="Rectangle 3">
            <a:extLst>
              <a:ext uri="{FF2B5EF4-FFF2-40B4-BE49-F238E27FC236}">
                <a16:creationId xmlns:a16="http://schemas.microsoft.com/office/drawing/2014/main" id="{C80FF7A1-30BF-1448-BD7B-DC01E349D2DC}"/>
              </a:ext>
            </a:extLst>
          </p:cNvPr>
          <p:cNvSpPr>
            <a:spLocks noGrp="1" noChangeArrowheads="1"/>
          </p:cNvSpPr>
          <p:nvPr>
            <p:ph type="body" idx="1"/>
          </p:nvPr>
        </p:nvSpPr>
        <p:spPr>
          <a:xfrm>
            <a:off x="990600" y="1676400"/>
            <a:ext cx="7162800" cy="4876800"/>
          </a:xfrm>
        </p:spPr>
        <p:txBody>
          <a:bodyPr/>
          <a:lstStyle/>
          <a:p>
            <a:pPr marL="0" indent="0">
              <a:buFontTx/>
              <a:buNone/>
              <a:tabLst>
                <a:tab pos="461963" algn="l"/>
              </a:tabLst>
            </a:pPr>
            <a:r>
              <a:rPr lang="en-US" altLang="en-US" sz="2400" dirty="0"/>
              <a:t>A.	“Standard”</a:t>
            </a:r>
          </a:p>
          <a:p>
            <a:pPr lvl="1">
              <a:tabLst>
                <a:tab pos="461963" algn="l"/>
              </a:tabLst>
            </a:pPr>
            <a:r>
              <a:rPr lang="en-US" altLang="en-US" sz="2400" dirty="0"/>
              <a:t>Observe group of 3 patients</a:t>
            </a:r>
          </a:p>
          <a:p>
            <a:pPr lvl="1">
              <a:tabLst>
                <a:tab pos="461963" algn="l"/>
              </a:tabLst>
            </a:pPr>
            <a:r>
              <a:rPr lang="en-US" altLang="en-US" sz="2400" dirty="0"/>
              <a:t>No toxicity</a:t>
            </a:r>
            <a:r>
              <a:rPr lang="en-US" altLang="en-US" sz="2400" dirty="0">
                <a:sym typeface="Symbol" pitchFamily="2" charset="2"/>
              </a:rPr>
              <a:t> </a:t>
            </a:r>
            <a:r>
              <a:rPr lang="en-US" altLang="en-US" sz="2400" dirty="0"/>
              <a:t>increase dose</a:t>
            </a:r>
          </a:p>
          <a:p>
            <a:pPr lvl="1">
              <a:tabLst>
                <a:tab pos="461963" algn="l"/>
              </a:tabLst>
            </a:pPr>
            <a:r>
              <a:rPr lang="en-US" altLang="en-US" sz="2400" dirty="0"/>
              <a:t>Any toxicity </a:t>
            </a:r>
            <a:r>
              <a:rPr lang="en-US" altLang="en-US" sz="2400" dirty="0">
                <a:sym typeface="Symbol" pitchFamily="2" charset="2"/>
              </a:rPr>
              <a:t> </a:t>
            </a:r>
            <a:r>
              <a:rPr lang="en-US" altLang="en-US" sz="2400" dirty="0"/>
              <a:t>observe 3 or more</a:t>
            </a:r>
          </a:p>
          <a:p>
            <a:pPr marL="1085850" lvl="2">
              <a:tabLst>
                <a:tab pos="461963" algn="l"/>
              </a:tabLst>
            </a:pPr>
            <a:r>
              <a:rPr lang="en-US" altLang="en-US" dirty="0"/>
              <a:t>One toxicity out of 6 </a:t>
            </a:r>
            <a:r>
              <a:rPr lang="en-US" altLang="en-US" sz="2000" dirty="0">
                <a:sym typeface="Symbol" pitchFamily="2" charset="2"/>
              </a:rPr>
              <a:t> </a:t>
            </a:r>
            <a:r>
              <a:rPr lang="en-US" altLang="en-US" dirty="0"/>
              <a:t>increase dose</a:t>
            </a:r>
          </a:p>
          <a:p>
            <a:pPr marL="1085850" lvl="2">
              <a:tabLst>
                <a:tab pos="461963" algn="l"/>
              </a:tabLst>
            </a:pPr>
            <a:r>
              <a:rPr lang="en-US" altLang="en-US" dirty="0"/>
              <a:t>Two or more toxicity </a:t>
            </a:r>
            <a:r>
              <a:rPr lang="en-US" altLang="en-US" sz="2000" dirty="0">
                <a:sym typeface="Symbol" pitchFamily="2" charset="2"/>
              </a:rPr>
              <a:t> </a:t>
            </a:r>
            <a:r>
              <a:rPr lang="en-US" altLang="en-US" dirty="0"/>
              <a:t>stop</a:t>
            </a:r>
          </a:p>
          <a:p>
            <a:pPr marL="0" indent="0">
              <a:buFontTx/>
              <a:buNone/>
              <a:tabLst>
                <a:tab pos="461963" algn="l"/>
              </a:tabLst>
            </a:pPr>
            <a:endParaRPr lang="en-US" altLang="en-US" sz="2400" dirty="0"/>
          </a:p>
          <a:p>
            <a:pPr marL="0" indent="0">
              <a:buFontTx/>
              <a:buNone/>
              <a:tabLst>
                <a:tab pos="461963" algn="l"/>
              </a:tabLst>
            </a:pPr>
            <a:r>
              <a:rPr lang="en-US" altLang="en-US" sz="2400" dirty="0"/>
              <a:t>B.	“1 Up, 1 Down”</a:t>
            </a:r>
          </a:p>
          <a:p>
            <a:pPr lvl="1">
              <a:tabLst>
                <a:tab pos="461963" algn="l"/>
              </a:tabLst>
            </a:pPr>
            <a:r>
              <a:rPr lang="en-US" altLang="en-US" sz="2400" dirty="0"/>
              <a:t>Observe single patients</a:t>
            </a:r>
          </a:p>
          <a:p>
            <a:pPr lvl="1">
              <a:tabLst>
                <a:tab pos="461963" algn="l"/>
              </a:tabLst>
            </a:pPr>
            <a:r>
              <a:rPr lang="en-US" altLang="en-US" sz="2400" dirty="0"/>
              <a:t>No toxicity </a:t>
            </a:r>
            <a:r>
              <a:rPr lang="en-US" altLang="en-US" sz="2400" dirty="0">
                <a:sym typeface="Symbol" pitchFamily="2" charset="2"/>
              </a:rPr>
              <a:t> </a:t>
            </a:r>
            <a:r>
              <a:rPr lang="en-US" altLang="en-US" sz="2400" dirty="0"/>
              <a:t>increase dose</a:t>
            </a:r>
          </a:p>
          <a:p>
            <a:pPr lvl="1">
              <a:tabLst>
                <a:tab pos="461963" algn="l"/>
              </a:tabLst>
            </a:pPr>
            <a:r>
              <a:rPr lang="en-US" altLang="en-US" sz="2400" dirty="0"/>
              <a:t>Toxicity </a:t>
            </a:r>
            <a:r>
              <a:rPr lang="en-US" altLang="en-US" sz="2400" dirty="0">
                <a:sym typeface="Symbol" pitchFamily="2" charset="2"/>
              </a:rPr>
              <a:t> </a:t>
            </a:r>
            <a:r>
              <a:rPr lang="en-US" altLang="en-US" sz="2400" dirty="0"/>
              <a:t>decrease dose</a:t>
            </a:r>
          </a:p>
        </p:txBody>
      </p:sp>
    </p:spTree>
    <p:extLst>
      <p:ext uri="{BB962C8B-B14F-4D97-AF65-F5344CB8AC3E}">
        <p14:creationId xmlns:p14="http://schemas.microsoft.com/office/powerpoint/2010/main" val="94393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2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26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6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26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9E05DB6-113B-C341-A4F5-8C9E935251A3}"/>
              </a:ext>
            </a:extLst>
          </p:cNvPr>
          <p:cNvSpPr>
            <a:spLocks noGrp="1" noChangeArrowheads="1"/>
          </p:cNvSpPr>
          <p:nvPr>
            <p:ph type="title"/>
          </p:nvPr>
        </p:nvSpPr>
        <p:spPr>
          <a:xfrm>
            <a:off x="474663" y="304800"/>
            <a:ext cx="8212137" cy="1143000"/>
          </a:xfrm>
        </p:spPr>
        <p:txBody>
          <a:bodyPr/>
          <a:lstStyle/>
          <a:p>
            <a:r>
              <a:rPr lang="en-US" altLang="en-US" sz="3600"/>
              <a:t>Summary of Designs Considered (2)</a:t>
            </a:r>
            <a:br>
              <a:rPr lang="en-US" altLang="en-US" sz="3600"/>
            </a:br>
            <a:r>
              <a:rPr lang="en-US" altLang="en-US" sz="2400" b="0">
                <a:effectLst/>
              </a:rPr>
              <a:t>(Storer, </a:t>
            </a:r>
            <a:r>
              <a:rPr lang="en-US" altLang="en-US" sz="2400" b="0" i="1">
                <a:effectLst/>
              </a:rPr>
              <a:t>Biometrics</a:t>
            </a:r>
            <a:r>
              <a:rPr lang="en-US" altLang="en-US" sz="2400" b="0">
                <a:effectLst/>
              </a:rPr>
              <a:t> 45:925-37, 1989)</a:t>
            </a:r>
          </a:p>
        </p:txBody>
      </p:sp>
      <p:sp>
        <p:nvSpPr>
          <p:cNvPr id="12291" name="Rectangle 3">
            <a:extLst>
              <a:ext uri="{FF2B5EF4-FFF2-40B4-BE49-F238E27FC236}">
                <a16:creationId xmlns:a16="http://schemas.microsoft.com/office/drawing/2014/main" id="{14FA813D-C32B-6649-848A-459DA974A1FC}"/>
              </a:ext>
            </a:extLst>
          </p:cNvPr>
          <p:cNvSpPr>
            <a:spLocks noGrp="1" noChangeArrowheads="1"/>
          </p:cNvSpPr>
          <p:nvPr>
            <p:ph type="body" idx="1"/>
          </p:nvPr>
        </p:nvSpPr>
        <p:spPr>
          <a:xfrm>
            <a:off x="1109663" y="1676400"/>
            <a:ext cx="7043737" cy="4572000"/>
          </a:xfrm>
        </p:spPr>
        <p:txBody>
          <a:bodyPr/>
          <a:lstStyle/>
          <a:p>
            <a:pPr marL="0" indent="0">
              <a:buFontTx/>
              <a:buNone/>
              <a:tabLst>
                <a:tab pos="517525" algn="l"/>
              </a:tabLst>
            </a:pPr>
            <a:r>
              <a:rPr lang="en-US" altLang="en-US" sz="2400" dirty="0"/>
              <a:t>C.	“2 Up, 1 Down”</a:t>
            </a:r>
          </a:p>
          <a:p>
            <a:pPr lvl="1">
              <a:tabLst>
                <a:tab pos="517525" algn="l"/>
              </a:tabLst>
            </a:pPr>
            <a:r>
              <a:rPr lang="en-US" altLang="en-US" sz="2400" dirty="0"/>
              <a:t>Observe single patients</a:t>
            </a:r>
          </a:p>
          <a:p>
            <a:pPr lvl="1">
              <a:tabLst>
                <a:tab pos="517525" algn="l"/>
              </a:tabLst>
            </a:pPr>
            <a:r>
              <a:rPr lang="en-US" altLang="en-US" sz="2400" dirty="0"/>
              <a:t>No toxicity in two consecutive </a:t>
            </a:r>
            <a:r>
              <a:rPr lang="en-US" altLang="en-US" sz="2400" dirty="0">
                <a:sym typeface="Symbol" pitchFamily="2" charset="2"/>
              </a:rPr>
              <a:t> </a:t>
            </a:r>
            <a:r>
              <a:rPr lang="en-US" altLang="en-US" sz="2400" dirty="0"/>
              <a:t>increase dose</a:t>
            </a:r>
          </a:p>
          <a:p>
            <a:pPr lvl="1">
              <a:tabLst>
                <a:tab pos="517525" algn="l"/>
              </a:tabLst>
            </a:pPr>
            <a:r>
              <a:rPr lang="en-US" altLang="en-US" sz="2400" dirty="0"/>
              <a:t>Toxicity </a:t>
            </a:r>
            <a:r>
              <a:rPr lang="en-US" altLang="en-US" sz="2400" dirty="0">
                <a:sym typeface="Symbol" pitchFamily="2" charset="2"/>
              </a:rPr>
              <a:t> </a:t>
            </a:r>
            <a:r>
              <a:rPr lang="en-US" altLang="en-US" sz="2400" dirty="0"/>
              <a:t>decrease dose</a:t>
            </a:r>
          </a:p>
          <a:p>
            <a:pPr marL="0" indent="0">
              <a:tabLst>
                <a:tab pos="517525" algn="l"/>
              </a:tabLst>
            </a:pPr>
            <a:endParaRPr lang="en-US" altLang="en-US" sz="2400" dirty="0"/>
          </a:p>
          <a:p>
            <a:pPr marL="0" indent="0">
              <a:buFontTx/>
              <a:buNone/>
              <a:tabLst>
                <a:tab pos="517525" algn="l"/>
              </a:tabLst>
            </a:pPr>
            <a:r>
              <a:rPr lang="en-US" altLang="en-US" sz="2400" dirty="0"/>
              <a:t>D.	“Extended Standard”</a:t>
            </a:r>
          </a:p>
          <a:p>
            <a:pPr lvl="1">
              <a:tabLst>
                <a:tab pos="517525" algn="l"/>
              </a:tabLst>
            </a:pPr>
            <a:r>
              <a:rPr lang="en-US" altLang="en-US" sz="2400" dirty="0"/>
              <a:t>Observe groups of 3 patients</a:t>
            </a:r>
          </a:p>
          <a:p>
            <a:pPr lvl="1">
              <a:tabLst>
                <a:tab pos="517525" algn="l"/>
              </a:tabLst>
            </a:pPr>
            <a:r>
              <a:rPr lang="en-US" altLang="en-US" sz="2400" dirty="0"/>
              <a:t>No toxicity </a:t>
            </a:r>
            <a:r>
              <a:rPr lang="en-US" altLang="en-US" sz="2400" dirty="0">
                <a:sym typeface="Symbol" pitchFamily="2" charset="2"/>
              </a:rPr>
              <a:t> </a:t>
            </a:r>
            <a:r>
              <a:rPr lang="en-US" altLang="en-US" sz="2400" dirty="0"/>
              <a:t>increase dose</a:t>
            </a:r>
          </a:p>
          <a:p>
            <a:pPr lvl="1">
              <a:tabLst>
                <a:tab pos="517525" algn="l"/>
              </a:tabLst>
            </a:pPr>
            <a:r>
              <a:rPr lang="en-US" altLang="en-US" sz="2400" dirty="0"/>
              <a:t>One toxicity </a:t>
            </a:r>
            <a:r>
              <a:rPr lang="en-US" altLang="en-US" sz="2400" dirty="0">
                <a:sym typeface="Symbol" pitchFamily="2" charset="2"/>
              </a:rPr>
              <a:t> </a:t>
            </a:r>
            <a:r>
              <a:rPr lang="en-US" altLang="en-US" sz="2400" dirty="0"/>
              <a:t>dose unchanged</a:t>
            </a:r>
          </a:p>
          <a:p>
            <a:pPr lvl="1">
              <a:tabLst>
                <a:tab pos="517525" algn="l"/>
              </a:tabLst>
            </a:pPr>
            <a:r>
              <a:rPr lang="en-US" altLang="en-US" sz="2400" dirty="0"/>
              <a:t>Two or three toxicity </a:t>
            </a:r>
            <a:r>
              <a:rPr lang="en-US" altLang="en-US" sz="2400" dirty="0">
                <a:sym typeface="Symbol" pitchFamily="2" charset="2"/>
              </a:rPr>
              <a:t> </a:t>
            </a:r>
            <a:r>
              <a:rPr lang="en-US" altLang="en-US" sz="2400" dirty="0"/>
              <a:t>decrease dose</a:t>
            </a:r>
          </a:p>
        </p:txBody>
      </p:sp>
    </p:spTree>
    <p:extLst>
      <p:ext uri="{BB962C8B-B14F-4D97-AF65-F5344CB8AC3E}">
        <p14:creationId xmlns:p14="http://schemas.microsoft.com/office/powerpoint/2010/main" val="261050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29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9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9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29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2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240AE5D-DE6F-2B40-9E7A-E07F215E0410}"/>
              </a:ext>
            </a:extLst>
          </p:cNvPr>
          <p:cNvSpPr>
            <a:spLocks noGrp="1" noChangeArrowheads="1"/>
          </p:cNvSpPr>
          <p:nvPr>
            <p:ph type="title"/>
          </p:nvPr>
        </p:nvSpPr>
        <p:spPr>
          <a:xfrm>
            <a:off x="457200" y="381000"/>
            <a:ext cx="8153400" cy="1143000"/>
          </a:xfrm>
        </p:spPr>
        <p:txBody>
          <a:bodyPr/>
          <a:lstStyle/>
          <a:p>
            <a:r>
              <a:rPr lang="en-US" altLang="en-US" sz="3600"/>
              <a:t>Summary of Designs Considered (3)</a:t>
            </a:r>
            <a:br>
              <a:rPr lang="en-US" altLang="en-US" sz="3600"/>
            </a:br>
            <a:r>
              <a:rPr lang="en-US" altLang="en-US" sz="2400" b="0">
                <a:effectLst/>
              </a:rPr>
              <a:t>(Storer, </a:t>
            </a:r>
            <a:r>
              <a:rPr lang="en-US" altLang="en-US" sz="2400" b="0" i="1">
                <a:effectLst/>
              </a:rPr>
              <a:t>Biometrics</a:t>
            </a:r>
            <a:r>
              <a:rPr lang="en-US" altLang="en-US" sz="2400" b="0">
                <a:effectLst/>
              </a:rPr>
              <a:t> 45:925-37, 1989)</a:t>
            </a:r>
          </a:p>
        </p:txBody>
      </p:sp>
      <p:sp>
        <p:nvSpPr>
          <p:cNvPr id="13315" name="Rectangle 3">
            <a:extLst>
              <a:ext uri="{FF2B5EF4-FFF2-40B4-BE49-F238E27FC236}">
                <a16:creationId xmlns:a16="http://schemas.microsoft.com/office/drawing/2014/main" id="{564E4D13-A1C5-F54F-9E86-304CF3CC2DDC}"/>
              </a:ext>
            </a:extLst>
          </p:cNvPr>
          <p:cNvSpPr>
            <a:spLocks noGrp="1" noChangeArrowheads="1"/>
          </p:cNvSpPr>
          <p:nvPr>
            <p:ph type="body" idx="1"/>
          </p:nvPr>
        </p:nvSpPr>
        <p:spPr>
          <a:xfrm>
            <a:off x="1752600" y="1981200"/>
            <a:ext cx="5791200" cy="4114800"/>
          </a:xfrm>
        </p:spPr>
        <p:txBody>
          <a:bodyPr/>
          <a:lstStyle/>
          <a:p>
            <a:pPr marL="0" indent="0">
              <a:lnSpc>
                <a:spcPct val="90000"/>
              </a:lnSpc>
              <a:buFontTx/>
              <a:buNone/>
              <a:tabLst>
                <a:tab pos="517525" algn="l"/>
              </a:tabLst>
            </a:pPr>
            <a:r>
              <a:rPr lang="en-US" altLang="en-US" sz="2400"/>
              <a:t>E.	“2 Up, 2 Down”</a:t>
            </a:r>
          </a:p>
          <a:p>
            <a:pPr lvl="1">
              <a:lnSpc>
                <a:spcPct val="90000"/>
              </a:lnSpc>
              <a:tabLst>
                <a:tab pos="517525" algn="l"/>
              </a:tabLst>
            </a:pPr>
            <a:r>
              <a:rPr lang="en-US" altLang="en-US" sz="2400"/>
              <a:t>Observe groups of 2 patients</a:t>
            </a:r>
          </a:p>
          <a:p>
            <a:pPr lvl="1">
              <a:lnSpc>
                <a:spcPct val="90000"/>
              </a:lnSpc>
              <a:tabLst>
                <a:tab pos="517525" algn="l"/>
              </a:tabLst>
            </a:pPr>
            <a:r>
              <a:rPr lang="en-US" altLang="en-US" sz="2400"/>
              <a:t>No toxicity </a:t>
            </a:r>
            <a:r>
              <a:rPr lang="en-US" altLang="en-US" sz="2400">
                <a:sym typeface="Symbol" pitchFamily="2" charset="2"/>
              </a:rPr>
              <a:t> </a:t>
            </a:r>
            <a:r>
              <a:rPr lang="en-US" altLang="en-US" sz="2400"/>
              <a:t>increase dose</a:t>
            </a:r>
          </a:p>
          <a:p>
            <a:pPr lvl="1">
              <a:lnSpc>
                <a:spcPct val="90000"/>
              </a:lnSpc>
              <a:tabLst>
                <a:tab pos="517525" algn="l"/>
              </a:tabLst>
            </a:pPr>
            <a:r>
              <a:rPr lang="en-US" altLang="en-US" sz="2400"/>
              <a:t>One toxicity </a:t>
            </a:r>
            <a:r>
              <a:rPr lang="en-US" altLang="en-US" sz="2400">
                <a:sym typeface="Symbol" pitchFamily="2" charset="2"/>
              </a:rPr>
              <a:t> </a:t>
            </a:r>
            <a:r>
              <a:rPr lang="en-US" altLang="en-US" sz="2400"/>
              <a:t>dose unchanged</a:t>
            </a:r>
          </a:p>
          <a:p>
            <a:pPr lvl="1">
              <a:lnSpc>
                <a:spcPct val="90000"/>
              </a:lnSpc>
              <a:tabLst>
                <a:tab pos="517525" algn="l"/>
              </a:tabLst>
            </a:pPr>
            <a:r>
              <a:rPr lang="en-US" altLang="en-US" sz="2400"/>
              <a:t>Both toxicity </a:t>
            </a:r>
            <a:r>
              <a:rPr lang="en-US" altLang="en-US" sz="2400">
                <a:sym typeface="Symbol" pitchFamily="2" charset="2"/>
              </a:rPr>
              <a:t> </a:t>
            </a:r>
            <a:r>
              <a:rPr lang="en-US" altLang="en-US" sz="2400"/>
              <a:t>decrease dose</a:t>
            </a:r>
          </a:p>
          <a:p>
            <a:pPr lvl="1">
              <a:lnSpc>
                <a:spcPct val="90000"/>
              </a:lnSpc>
              <a:tabLst>
                <a:tab pos="517525" algn="l"/>
              </a:tabLst>
            </a:pPr>
            <a:endParaRPr lang="en-US" altLang="en-US" sz="2000"/>
          </a:p>
          <a:p>
            <a:pPr marL="0" indent="0">
              <a:lnSpc>
                <a:spcPct val="90000"/>
              </a:lnSpc>
              <a:buFontTx/>
              <a:buNone/>
              <a:tabLst>
                <a:tab pos="517525" algn="l"/>
              </a:tabLst>
            </a:pPr>
            <a:r>
              <a:rPr lang="en-US" altLang="en-US" sz="2400"/>
              <a:t>B, C, D, E - fixed sample sizes ranging from 12 to 36 patients</a:t>
            </a:r>
          </a:p>
          <a:p>
            <a:pPr marL="0" indent="0">
              <a:lnSpc>
                <a:spcPct val="90000"/>
              </a:lnSpc>
              <a:buFontTx/>
              <a:buNone/>
              <a:tabLst>
                <a:tab pos="517525" algn="l"/>
              </a:tabLst>
            </a:pPr>
            <a:r>
              <a:rPr lang="en-US" altLang="en-US" sz="2400"/>
              <a:t>Can speed up process to get to target dose range</a:t>
            </a:r>
          </a:p>
        </p:txBody>
      </p:sp>
    </p:spTree>
    <p:extLst>
      <p:ext uri="{BB962C8B-B14F-4D97-AF65-F5344CB8AC3E}">
        <p14:creationId xmlns:p14="http://schemas.microsoft.com/office/powerpoint/2010/main" val="702919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7BB4A-0808-28C5-95BA-4E829E08BA85}"/>
              </a:ext>
            </a:extLst>
          </p:cNvPr>
          <p:cNvSpPr>
            <a:spLocks noGrp="1"/>
          </p:cNvSpPr>
          <p:nvPr>
            <p:ph type="title"/>
          </p:nvPr>
        </p:nvSpPr>
        <p:spPr>
          <a:xfrm>
            <a:off x="914400" y="304800"/>
            <a:ext cx="7315200" cy="1154097"/>
          </a:xfrm>
        </p:spPr>
        <p:txBody>
          <a:bodyPr/>
          <a:lstStyle/>
          <a:p>
            <a:r>
              <a:rPr lang="en-US" dirty="0"/>
              <a:t>Delays in Phase I studies</a:t>
            </a:r>
          </a:p>
        </p:txBody>
      </p:sp>
      <p:sp>
        <p:nvSpPr>
          <p:cNvPr id="3" name="Content Placeholder 2">
            <a:extLst>
              <a:ext uri="{FF2B5EF4-FFF2-40B4-BE49-F238E27FC236}">
                <a16:creationId xmlns:a16="http://schemas.microsoft.com/office/drawing/2014/main" id="{F63DBCC8-103A-6C4B-A2C8-F5E46D99A77D}"/>
              </a:ext>
            </a:extLst>
          </p:cNvPr>
          <p:cNvSpPr>
            <a:spLocks noGrp="1"/>
          </p:cNvSpPr>
          <p:nvPr>
            <p:ph idx="1"/>
          </p:nvPr>
        </p:nvSpPr>
        <p:spPr>
          <a:xfrm>
            <a:off x="894644" y="1828800"/>
            <a:ext cx="7315200" cy="3539527"/>
          </a:xfrm>
        </p:spPr>
        <p:txBody>
          <a:bodyPr>
            <a:normAutofit fontScale="85000" lnSpcReduction="10000"/>
          </a:bodyPr>
          <a:lstStyle/>
          <a:p>
            <a:r>
              <a:rPr lang="en-US" dirty="0">
                <a:highlight>
                  <a:srgbClr val="C0C0C0"/>
                </a:highlight>
                <a:latin typeface="Noto Sans" panose="020B0604020202020204" pitchFamily="34" charset="0"/>
              </a:rPr>
              <a:t>I</a:t>
            </a:r>
            <a:r>
              <a:rPr lang="en-US" b="0" i="0" u="none" strike="noStrike" dirty="0">
                <a:effectLst/>
                <a:latin typeface="Noto Sans" panose="020B0604020202020204" pitchFamily="34" charset="0"/>
              </a:rPr>
              <a:t>f none of these three participants experience a DLT, a subsequent three participants are enrolled onto the next highest dose level. If one of three participants at a dose level experiences a DLT, up to three more participants are enrolled. When a DLT is observed in at least two participants in a cohort of three to six, the MTD is exceeded and an additional three participants (up to a total of six) are treated at the next lower dose level. The MTD is defined as the dose level at which none or one of six participants (0% to 17%) experience a DLT, when at least two of three to six participants (33% to 67%) experience a DLT at the next highest dose. </a:t>
            </a:r>
          </a:p>
          <a:p>
            <a:r>
              <a:rPr lang="en-US" b="0" i="0" u="none" strike="noStrike" dirty="0">
                <a:effectLst/>
                <a:latin typeface="Noto Sans" panose="020B0604020202020204" pitchFamily="34" charset="0"/>
              </a:rPr>
              <a:t>In the 3 + 3 design, accrual is suspended after enrollment of each cohort of three patients. When a participant becomes </a:t>
            </a:r>
            <a:r>
              <a:rPr lang="en-US" dirty="0">
                <a:latin typeface="Noto Sans" panose="020B0604020202020204" pitchFamily="34" charset="0"/>
              </a:rPr>
              <a:t>u</a:t>
            </a:r>
            <a:r>
              <a:rPr lang="en-US" b="0" i="0" u="none" strike="noStrike" dirty="0">
                <a:effectLst/>
                <a:latin typeface="Noto Sans" panose="020B0604020202020204" pitchFamily="34" charset="0"/>
              </a:rPr>
              <a:t>nevaluable for toxicity, most commonly because of early disease progression, the cohort is reopened to a single patient. </a:t>
            </a:r>
            <a:endParaRPr lang="en-US" dirty="0"/>
          </a:p>
        </p:txBody>
      </p:sp>
    </p:spTree>
    <p:extLst>
      <p:ext uri="{BB962C8B-B14F-4D97-AF65-F5344CB8AC3E}">
        <p14:creationId xmlns:p14="http://schemas.microsoft.com/office/powerpoint/2010/main" val="2915138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F86A-70AD-5C45-B631-8A1A8FAB89C2}"/>
              </a:ext>
            </a:extLst>
          </p:cNvPr>
          <p:cNvSpPr>
            <a:spLocks noGrp="1"/>
          </p:cNvSpPr>
          <p:nvPr>
            <p:ph type="title"/>
          </p:nvPr>
        </p:nvSpPr>
        <p:spPr>
          <a:xfrm>
            <a:off x="914400" y="537351"/>
            <a:ext cx="7315200" cy="1154097"/>
          </a:xfrm>
        </p:spPr>
        <p:txBody>
          <a:bodyPr/>
          <a:lstStyle/>
          <a:p>
            <a:r>
              <a:rPr lang="en-US" dirty="0"/>
              <a:t>Motivation for rolling 6</a:t>
            </a:r>
          </a:p>
        </p:txBody>
      </p:sp>
      <p:sp>
        <p:nvSpPr>
          <p:cNvPr id="3" name="Content Placeholder 2">
            <a:extLst>
              <a:ext uri="{FF2B5EF4-FFF2-40B4-BE49-F238E27FC236}">
                <a16:creationId xmlns:a16="http://schemas.microsoft.com/office/drawing/2014/main" id="{2F71D5AC-1CBA-D93F-B2AF-59407AF54F99}"/>
              </a:ext>
            </a:extLst>
          </p:cNvPr>
          <p:cNvSpPr>
            <a:spLocks noGrp="1"/>
          </p:cNvSpPr>
          <p:nvPr>
            <p:ph idx="1"/>
          </p:nvPr>
        </p:nvSpPr>
        <p:spPr>
          <a:xfrm>
            <a:off x="914400" y="1828801"/>
            <a:ext cx="7315200" cy="4480560"/>
          </a:xfrm>
        </p:spPr>
        <p:txBody>
          <a:bodyPr>
            <a:normAutofit/>
          </a:bodyPr>
          <a:lstStyle/>
          <a:p>
            <a:r>
              <a:rPr lang="en-US" b="0" i="0" u="none" strike="noStrike" dirty="0">
                <a:effectLst/>
                <a:latin typeface="Noto Sans" panose="020B0502040504020204" pitchFamily="34" charset="0"/>
              </a:rPr>
              <a:t>One of the primary reasons for the original development of the 3 + 3 design was to limit the number of patients exposed to a potentially toxic or lethal dose of a new drug. </a:t>
            </a:r>
          </a:p>
          <a:p>
            <a:r>
              <a:rPr lang="en-US" dirty="0">
                <a:latin typeface="Noto Sans" panose="020B0502040504020204" pitchFamily="34" charset="0"/>
              </a:rPr>
              <a:t>Low mortality rate (&lt;1%)</a:t>
            </a:r>
          </a:p>
          <a:p>
            <a:r>
              <a:rPr lang="en-US" b="0" i="0" u="none" strike="noStrike" dirty="0">
                <a:effectLst/>
                <a:latin typeface="Noto Sans" panose="020B0502040504020204" pitchFamily="34" charset="0"/>
              </a:rPr>
              <a:t>Protocol suspension can be long</a:t>
            </a:r>
          </a:p>
          <a:p>
            <a:r>
              <a:rPr lang="en-US" dirty="0">
                <a:latin typeface="Noto Sans" panose="020B0502040504020204" pitchFamily="34" charset="0"/>
              </a:rPr>
              <a:t>Most doses expand to 6 patient</a:t>
            </a:r>
          </a:p>
          <a:p>
            <a:r>
              <a:rPr lang="en-US" b="0" i="0" u="none" strike="noStrike" dirty="0">
                <a:effectLst/>
                <a:latin typeface="Noto Sans" panose="020B0502040504020204" pitchFamily="34" charset="0"/>
              </a:rPr>
              <a:t>The rolling six design allows for accrual of two to six patients concurrently onto a dose level</a:t>
            </a:r>
            <a:endParaRPr lang="en-US" dirty="0"/>
          </a:p>
        </p:txBody>
      </p:sp>
    </p:spTree>
    <p:extLst>
      <p:ext uri="{BB962C8B-B14F-4D97-AF65-F5344CB8AC3E}">
        <p14:creationId xmlns:p14="http://schemas.microsoft.com/office/powerpoint/2010/main" val="992677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2C2B2-6C2C-E941-9E9D-4D5FA02477E6}"/>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C4AA6898-7C40-FA45-8D3F-0BFA1FB2D288}"/>
              </a:ext>
            </a:extLst>
          </p:cNvPr>
          <p:cNvSpPr>
            <a:spLocks noGrp="1"/>
          </p:cNvSpPr>
          <p:nvPr>
            <p:ph idx="1"/>
          </p:nvPr>
        </p:nvSpPr>
        <p:spPr/>
        <p:txBody>
          <a:bodyPr/>
          <a:lstStyle/>
          <a:p>
            <a:r>
              <a:rPr lang="en-US" dirty="0"/>
              <a:t>Grading/Graders update</a:t>
            </a:r>
          </a:p>
          <a:p>
            <a:r>
              <a:rPr lang="en-US" dirty="0"/>
              <a:t>Homework #1 review </a:t>
            </a:r>
          </a:p>
          <a:p>
            <a:r>
              <a:rPr lang="en-US" dirty="0"/>
              <a:t>Syllabus update</a:t>
            </a:r>
          </a:p>
          <a:p>
            <a:r>
              <a:rPr lang="en-US" dirty="0"/>
              <a:t># </a:t>
            </a:r>
            <a:r>
              <a:rPr lang="en-US" dirty="0" err="1"/>
              <a:t>Homeworks</a:t>
            </a:r>
            <a:r>
              <a:rPr lang="en-US" dirty="0"/>
              <a:t> this semester</a:t>
            </a:r>
          </a:p>
          <a:p>
            <a:r>
              <a:rPr lang="en-US" dirty="0"/>
              <a:t>Survival bootcamp part I</a:t>
            </a:r>
          </a:p>
          <a:p>
            <a:r>
              <a:rPr lang="en-US" dirty="0"/>
              <a:t>Lecture on clinical design</a:t>
            </a:r>
          </a:p>
          <a:p>
            <a:pPr lvl="1"/>
            <a:r>
              <a:rPr lang="en-US" dirty="0"/>
              <a:t>‘Effects’ are not a separate topic but weaved in</a:t>
            </a:r>
          </a:p>
          <a:p>
            <a:endParaRPr lang="en-US" dirty="0"/>
          </a:p>
        </p:txBody>
      </p:sp>
    </p:spTree>
    <p:extLst>
      <p:ext uri="{BB962C8B-B14F-4D97-AF65-F5344CB8AC3E}">
        <p14:creationId xmlns:p14="http://schemas.microsoft.com/office/powerpoint/2010/main" val="2913474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3175E-7D7C-95F5-709C-0E026BC75E31}"/>
              </a:ext>
            </a:extLst>
          </p:cNvPr>
          <p:cNvSpPr>
            <a:spLocks noGrp="1"/>
          </p:cNvSpPr>
          <p:nvPr>
            <p:ph type="title"/>
          </p:nvPr>
        </p:nvSpPr>
        <p:spPr>
          <a:xfrm>
            <a:off x="889000" y="548640"/>
            <a:ext cx="7315200" cy="1154097"/>
          </a:xfrm>
        </p:spPr>
        <p:txBody>
          <a:bodyPr/>
          <a:lstStyle/>
          <a:p>
            <a:r>
              <a:rPr lang="en-US" dirty="0"/>
              <a:t>Rolling Six</a:t>
            </a:r>
          </a:p>
        </p:txBody>
      </p:sp>
      <p:sp>
        <p:nvSpPr>
          <p:cNvPr id="3" name="Content Placeholder 2">
            <a:extLst>
              <a:ext uri="{FF2B5EF4-FFF2-40B4-BE49-F238E27FC236}">
                <a16:creationId xmlns:a16="http://schemas.microsoft.com/office/drawing/2014/main" id="{9D86A6A0-FFDC-11DD-B3D6-7D3D70B3DF43}"/>
              </a:ext>
            </a:extLst>
          </p:cNvPr>
          <p:cNvSpPr>
            <a:spLocks noGrp="1"/>
          </p:cNvSpPr>
          <p:nvPr>
            <p:ph idx="1"/>
          </p:nvPr>
        </p:nvSpPr>
        <p:spPr>
          <a:xfrm>
            <a:off x="685800" y="1659236"/>
            <a:ext cx="7315200" cy="3539527"/>
          </a:xfrm>
        </p:spPr>
        <p:txBody>
          <a:bodyPr>
            <a:noAutofit/>
          </a:bodyPr>
          <a:lstStyle/>
          <a:p>
            <a:r>
              <a:rPr lang="en-US" sz="2400" dirty="0"/>
              <a:t>Mostly a pediatric design</a:t>
            </a:r>
          </a:p>
          <a:p>
            <a:r>
              <a:rPr lang="en-US" sz="2400" dirty="0"/>
              <a:t>Intention to reduce the time to ‘wait’ between enrollment and toxicities observed</a:t>
            </a:r>
          </a:p>
          <a:p>
            <a:r>
              <a:rPr lang="en-US" sz="2400" dirty="0">
                <a:latin typeface="Arial" panose="020B0604020202020204" pitchFamily="34" charset="0"/>
                <a:ea typeface="Calibri" panose="020F0502020204030204" pitchFamily="34" charset="0"/>
              </a:rPr>
              <a:t>Premise: </a:t>
            </a:r>
            <a:r>
              <a:rPr lang="en-US" sz="2400" dirty="0">
                <a:effectLst/>
                <a:latin typeface="Arial" panose="020B0604020202020204" pitchFamily="34" charset="0"/>
                <a:ea typeface="Calibri" panose="020F0502020204030204" pitchFamily="34" charset="0"/>
              </a:rPr>
              <a:t>enroll between two and six patients at a dose level without requiring that the dose-limiting toxicity (DLT) status of the patients already assigned to the same dose level are known.</a:t>
            </a:r>
          </a:p>
        </p:txBody>
      </p:sp>
    </p:spTree>
    <p:extLst>
      <p:ext uri="{BB962C8B-B14F-4D97-AF65-F5344CB8AC3E}">
        <p14:creationId xmlns:p14="http://schemas.microsoft.com/office/powerpoint/2010/main" val="1851707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A4CD6-0ED9-5E51-FD6E-033C7ABBEF47}"/>
              </a:ext>
            </a:extLst>
          </p:cNvPr>
          <p:cNvSpPr>
            <a:spLocks noGrp="1"/>
          </p:cNvSpPr>
          <p:nvPr>
            <p:ph type="title"/>
          </p:nvPr>
        </p:nvSpPr>
        <p:spPr>
          <a:xfrm>
            <a:off x="762000" y="381000"/>
            <a:ext cx="7315200" cy="1154097"/>
          </a:xfrm>
        </p:spPr>
        <p:txBody>
          <a:bodyPr/>
          <a:lstStyle/>
          <a:p>
            <a:r>
              <a:rPr lang="en-US" dirty="0"/>
              <a:t>Typical rolling 6 design</a:t>
            </a:r>
          </a:p>
        </p:txBody>
      </p:sp>
      <p:pic>
        <p:nvPicPr>
          <p:cNvPr id="5" name="Content Placeholder 4" descr="Table&#10;&#10;Description automatically generated">
            <a:extLst>
              <a:ext uri="{FF2B5EF4-FFF2-40B4-BE49-F238E27FC236}">
                <a16:creationId xmlns:a16="http://schemas.microsoft.com/office/drawing/2014/main" id="{C40A3072-A25F-1962-F007-C80D99F6EB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2528" y="1676400"/>
            <a:ext cx="6994143" cy="4556125"/>
          </a:xfrm>
        </p:spPr>
      </p:pic>
    </p:spTree>
    <p:extLst>
      <p:ext uri="{BB962C8B-B14F-4D97-AF65-F5344CB8AC3E}">
        <p14:creationId xmlns:p14="http://schemas.microsoft.com/office/powerpoint/2010/main" val="3029971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B77FA-0FB0-A3B0-D7B5-00C8F1BA3AC8}"/>
              </a:ext>
            </a:extLst>
          </p:cNvPr>
          <p:cNvSpPr>
            <a:spLocks noGrp="1"/>
          </p:cNvSpPr>
          <p:nvPr>
            <p:ph type="title"/>
          </p:nvPr>
        </p:nvSpPr>
        <p:spPr/>
        <p:txBody>
          <a:bodyPr>
            <a:normAutofit fontScale="90000"/>
          </a:bodyPr>
          <a:lstStyle/>
          <a:p>
            <a:br>
              <a:rPr lang="en-US" dirty="0"/>
            </a:br>
            <a:r>
              <a:rPr lang="en-US" dirty="0"/>
              <a:t>Bayesian Optimal Interval Design (BOIN)</a:t>
            </a:r>
          </a:p>
        </p:txBody>
      </p:sp>
      <p:sp>
        <p:nvSpPr>
          <p:cNvPr id="3" name="Content Placeholder 2">
            <a:extLst>
              <a:ext uri="{FF2B5EF4-FFF2-40B4-BE49-F238E27FC236}">
                <a16:creationId xmlns:a16="http://schemas.microsoft.com/office/drawing/2014/main" id="{92D2D34D-20BA-351E-EC2C-7D329FFB222C}"/>
              </a:ext>
            </a:extLst>
          </p:cNvPr>
          <p:cNvSpPr>
            <a:spLocks noGrp="1"/>
          </p:cNvSpPr>
          <p:nvPr>
            <p:ph idx="1"/>
          </p:nvPr>
        </p:nvSpPr>
        <p:spPr/>
        <p:txBody>
          <a:bodyPr/>
          <a:lstStyle/>
          <a:p>
            <a:r>
              <a:rPr lang="en-US" sz="1800" dirty="0">
                <a:latin typeface="Helvetica" pitchFamily="2" charset="0"/>
              </a:rPr>
              <a:t>F</a:t>
            </a:r>
            <a:r>
              <a:rPr lang="en-US" sz="1800" dirty="0">
                <a:effectLst/>
                <a:latin typeface="Helvetica" pitchFamily="2" charset="0"/>
              </a:rPr>
              <a:t>ind the maximum tolerated dose and to minimize the probability of inappropriate dose assignments for patients.</a:t>
            </a:r>
          </a:p>
          <a:p>
            <a:r>
              <a:rPr lang="en-US" sz="1600" dirty="0"/>
              <a:t>BOIN seeks a dose with probability of toxicity close to some pre-specified target level</a:t>
            </a:r>
          </a:p>
          <a:p>
            <a:r>
              <a:rPr lang="en-US" sz="1600" dirty="0"/>
              <a:t>The entire range of possible values can be broken 3 intervals:</a:t>
            </a:r>
          </a:p>
          <a:p>
            <a:r>
              <a:rPr lang="en-US" sz="1600" dirty="0">
                <a:effectLst/>
              </a:rPr>
              <a:t>The underdosing interval (UI)</a:t>
            </a:r>
          </a:p>
          <a:p>
            <a:r>
              <a:rPr lang="en-US" sz="1600" dirty="0">
                <a:effectLst/>
              </a:rPr>
              <a:t>The equivalence interval (EI)</a:t>
            </a:r>
          </a:p>
          <a:p>
            <a:r>
              <a:rPr lang="en-US" sz="1600" dirty="0">
                <a:effectLst/>
              </a:rPr>
              <a:t>The overdosing interval (OI)</a:t>
            </a:r>
            <a:endParaRPr lang="en-US" dirty="0"/>
          </a:p>
          <a:p>
            <a:endParaRPr lang="en-US" dirty="0"/>
          </a:p>
        </p:txBody>
      </p:sp>
    </p:spTree>
    <p:extLst>
      <p:ext uri="{BB962C8B-B14F-4D97-AF65-F5344CB8AC3E}">
        <p14:creationId xmlns:p14="http://schemas.microsoft.com/office/powerpoint/2010/main" val="699715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39482-449A-E73F-EE8A-2C483F58734D}"/>
              </a:ext>
            </a:extLst>
          </p:cNvPr>
          <p:cNvSpPr>
            <a:spLocks noGrp="1"/>
          </p:cNvSpPr>
          <p:nvPr>
            <p:ph type="title"/>
          </p:nvPr>
        </p:nvSpPr>
        <p:spPr>
          <a:xfrm>
            <a:off x="914400" y="609600"/>
            <a:ext cx="7315200" cy="1154097"/>
          </a:xfrm>
        </p:spPr>
        <p:txBody>
          <a:bodyPr/>
          <a:lstStyle/>
          <a:p>
            <a:r>
              <a:rPr lang="en-US" dirty="0"/>
              <a:t>High level view</a:t>
            </a:r>
          </a:p>
        </p:txBody>
      </p:sp>
      <p:sp>
        <p:nvSpPr>
          <p:cNvPr id="3" name="Content Placeholder 2">
            <a:extLst>
              <a:ext uri="{FF2B5EF4-FFF2-40B4-BE49-F238E27FC236}">
                <a16:creationId xmlns:a16="http://schemas.microsoft.com/office/drawing/2014/main" id="{B49FAC3C-8B3F-3365-FB5C-84ED1EE516E1}"/>
              </a:ext>
            </a:extLst>
          </p:cNvPr>
          <p:cNvSpPr>
            <a:spLocks noGrp="1"/>
          </p:cNvSpPr>
          <p:nvPr>
            <p:ph idx="1"/>
          </p:nvPr>
        </p:nvSpPr>
        <p:spPr>
          <a:xfrm>
            <a:off x="838200" y="1981200"/>
            <a:ext cx="7315200" cy="4267200"/>
          </a:xfrm>
        </p:spPr>
        <p:txBody>
          <a:bodyPr>
            <a:normAutofit fontScale="92500"/>
          </a:bodyPr>
          <a:lstStyle/>
          <a:p>
            <a:r>
              <a:rPr lang="en-US" sz="2300" dirty="0">
                <a:effectLst/>
                <a:latin typeface="TimesNRMT"/>
              </a:rPr>
              <a:t>The conduct of a phase I trial can be viewed as a sequence of decision-making steps of dose assignment for patients who are sequentially enrolled in the trial. </a:t>
            </a:r>
          </a:p>
          <a:p>
            <a:r>
              <a:rPr lang="en-US" sz="2300" dirty="0">
                <a:effectLst/>
                <a:latin typeface="TimesNRMT"/>
              </a:rPr>
              <a:t>Three actions: escalate, de-escalate or retain the current dose. </a:t>
            </a:r>
          </a:p>
          <a:p>
            <a:r>
              <a:rPr lang="en-US" sz="2300" dirty="0">
                <a:latin typeface="TimesNRMT"/>
              </a:rPr>
              <a:t>A</a:t>
            </a:r>
            <a:r>
              <a:rPr lang="en-US" sz="2300" dirty="0">
                <a:effectLst/>
                <a:latin typeface="TimesNRMT"/>
              </a:rPr>
              <a:t>ssumption that efficacy monotonically increases with toxicity, an ideal trial design would escalate the dose when the current dose is below the MTD to avoid treating a patient at subtherapeutic dose levels, de-escalate the dose when the current dose is above the MTD to avoid exposing a patient to overly toxic doses and retain the same dose level when the current dose is equal (or close) to the MTD. </a:t>
            </a:r>
          </a:p>
          <a:p>
            <a:endParaRPr lang="en-US" dirty="0"/>
          </a:p>
        </p:txBody>
      </p:sp>
    </p:spTree>
    <p:extLst>
      <p:ext uri="{BB962C8B-B14F-4D97-AF65-F5344CB8AC3E}">
        <p14:creationId xmlns:p14="http://schemas.microsoft.com/office/powerpoint/2010/main" val="2469117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1548-2817-C00A-D39C-B34094BDC589}"/>
              </a:ext>
            </a:extLst>
          </p:cNvPr>
          <p:cNvSpPr>
            <a:spLocks noGrp="1"/>
          </p:cNvSpPr>
          <p:nvPr>
            <p:ph type="title"/>
          </p:nvPr>
        </p:nvSpPr>
        <p:spPr/>
        <p:txBody>
          <a:bodyPr/>
          <a:lstStyle/>
          <a:p>
            <a:r>
              <a:rPr lang="en-US" dirty="0"/>
              <a:t>High level part II</a:t>
            </a:r>
          </a:p>
        </p:txBody>
      </p:sp>
      <p:sp>
        <p:nvSpPr>
          <p:cNvPr id="3" name="Content Placeholder 2">
            <a:extLst>
              <a:ext uri="{FF2B5EF4-FFF2-40B4-BE49-F238E27FC236}">
                <a16:creationId xmlns:a16="http://schemas.microsoft.com/office/drawing/2014/main" id="{FA3F238E-7A8B-C011-0466-6CDE8792B3FF}"/>
              </a:ext>
            </a:extLst>
          </p:cNvPr>
          <p:cNvSpPr>
            <a:spLocks noGrp="1"/>
          </p:cNvSpPr>
          <p:nvPr>
            <p:ph idx="1"/>
          </p:nvPr>
        </p:nvSpPr>
        <p:spPr/>
        <p:txBody>
          <a:bodyPr>
            <a:normAutofit fontScale="92500" lnSpcReduction="20000"/>
          </a:bodyPr>
          <a:lstStyle/>
          <a:p>
            <a:r>
              <a:rPr lang="en-US" sz="2000" dirty="0">
                <a:effectLst/>
                <a:latin typeface="TimesNRMT"/>
              </a:rPr>
              <a:t>However, such an ideal design is not available in practice because we do not know whether the current dose is below, above or equal (or close) to the MTD, and we need to infer that information and to make decisions based on the data collected from patients who have been enrolled in the trial. </a:t>
            </a:r>
          </a:p>
          <a:p>
            <a:r>
              <a:rPr lang="en-US" sz="2000" dirty="0">
                <a:effectLst/>
                <a:latin typeface="TimesNRMT"/>
              </a:rPr>
              <a:t>Given the randomness of the observed data and small sample sizes of phase I trials, the decisions of dose assignment that we make are often incorrect; for example we may escalate (or de-escalate) the dose when it is higher (or lower) than the MTD, which results in overly aggressive (or conservative) dose escalation and treating excessive numbers of patients at dose levels above (or below) the MTD. </a:t>
            </a:r>
          </a:p>
          <a:p>
            <a:r>
              <a:rPr lang="en-US" sz="2000" dirty="0">
                <a:effectLst/>
                <a:latin typeface="TimesNRMT"/>
              </a:rPr>
              <a:t>From a practical and ethical viewpoint, it is highly desirable to minimize such decision errors so that the actual design behaves as closely as possible to the ideal (error-free) design. </a:t>
            </a:r>
            <a:endParaRPr lang="en-US" sz="2000" dirty="0"/>
          </a:p>
          <a:p>
            <a:endParaRPr lang="en-US" dirty="0"/>
          </a:p>
        </p:txBody>
      </p:sp>
    </p:spTree>
    <p:extLst>
      <p:ext uri="{BB962C8B-B14F-4D97-AF65-F5344CB8AC3E}">
        <p14:creationId xmlns:p14="http://schemas.microsoft.com/office/powerpoint/2010/main" val="2316949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CE9E-75D0-02D7-7524-8689D421755E}"/>
              </a:ext>
            </a:extLst>
          </p:cNvPr>
          <p:cNvSpPr>
            <a:spLocks noGrp="1"/>
          </p:cNvSpPr>
          <p:nvPr>
            <p:ph type="title"/>
          </p:nvPr>
        </p:nvSpPr>
        <p:spPr>
          <a:xfrm>
            <a:off x="914400" y="381000"/>
            <a:ext cx="7315200" cy="1154097"/>
          </a:xfrm>
        </p:spPr>
        <p:txBody>
          <a:bodyPr/>
          <a:lstStyle/>
          <a:p>
            <a:r>
              <a:rPr lang="en-US" dirty="0"/>
              <a:t>Example from a SCD study</a:t>
            </a:r>
          </a:p>
        </p:txBody>
      </p:sp>
      <p:sp>
        <p:nvSpPr>
          <p:cNvPr id="3" name="Content Placeholder 2">
            <a:extLst>
              <a:ext uri="{FF2B5EF4-FFF2-40B4-BE49-F238E27FC236}">
                <a16:creationId xmlns:a16="http://schemas.microsoft.com/office/drawing/2014/main" id="{4468807A-BB4B-0EAF-4F90-56598F3E7A52}"/>
              </a:ext>
            </a:extLst>
          </p:cNvPr>
          <p:cNvSpPr>
            <a:spLocks noGrp="1"/>
          </p:cNvSpPr>
          <p:nvPr>
            <p:ph idx="1"/>
          </p:nvPr>
        </p:nvSpPr>
        <p:spPr>
          <a:xfrm>
            <a:off x="914400" y="1905001"/>
            <a:ext cx="7315200" cy="4404360"/>
          </a:xfrm>
        </p:spPr>
        <p:txBody>
          <a:bodyPr>
            <a:normAutofit fontScale="92500" lnSpcReduction="20000"/>
          </a:bodyPr>
          <a:lstStyle/>
          <a:p>
            <a:r>
              <a:rPr lang="en-US" sz="1800" dirty="0">
                <a:effectLst/>
                <a:latin typeface="Times New Roman" panose="02020603050405020304" pitchFamily="18" charset="0"/>
                <a:ea typeface="Times New Roman" panose="02020603050405020304" pitchFamily="18" charset="0"/>
              </a:rPr>
              <a:t>The Bayesian Optimal Interval (BOIN) design based on the cumulative number of patients who experience serious toxicities, infection, GVHD and other transplant related mortality </a:t>
            </a:r>
          </a:p>
          <a:p>
            <a:r>
              <a:rPr lang="en-US" sz="1800" dirty="0">
                <a:effectLst/>
                <a:latin typeface="Times New Roman" panose="02020603050405020304" pitchFamily="18" charset="0"/>
                <a:ea typeface="Times New Roman" panose="02020603050405020304" pitchFamily="18" charset="0"/>
              </a:rPr>
              <a:t>Assumptions for an example: 1) the target true toxicity rate is 0.20; 2) a true toxicity rate of 0.6 times the target rate or lower is deemed sub-therapeutic such that dose escalation is required; 3) a true toxicity rate of 1.4 times the target rate or higher is deemed overly toxic such that a de-escalation is required; 4) non-informative prior. </a:t>
            </a:r>
          </a:p>
          <a:p>
            <a:r>
              <a:rPr lang="en-US" sz="1800" dirty="0">
                <a:effectLst/>
                <a:latin typeface="Times New Roman" panose="02020603050405020304" pitchFamily="18" charset="0"/>
                <a:ea typeface="Times New Roman" panose="02020603050405020304" pitchFamily="18" charset="0"/>
              </a:rPr>
              <a:t>Based on these parameters, the derived BOIN escalation and de-escalation boundaries for the observed toxicity rate are 0.157 and 0.238, respectively. </a:t>
            </a:r>
          </a:p>
          <a:p>
            <a:pPr lvl="1"/>
            <a:r>
              <a:rPr lang="en-US" sz="1600" dirty="0">
                <a:effectLst/>
                <a:latin typeface="Times New Roman" panose="02020603050405020304" pitchFamily="18" charset="0"/>
                <a:ea typeface="Times New Roman" panose="02020603050405020304" pitchFamily="18" charset="0"/>
              </a:rPr>
              <a:t>IF observed toxicity rate at the current dose level is ≤ 0.157, then the dose is escalated for the next cohort. </a:t>
            </a:r>
          </a:p>
          <a:p>
            <a:pPr lvl="1"/>
            <a:r>
              <a:rPr lang="en-US" sz="1600" dirty="0">
                <a:latin typeface="Times New Roman" panose="02020603050405020304" pitchFamily="18" charset="0"/>
                <a:ea typeface="Times New Roman" panose="02020603050405020304" pitchFamily="18" charset="0"/>
              </a:rPr>
              <a:t>IF</a:t>
            </a:r>
            <a:r>
              <a:rPr lang="en-US" sz="1600" dirty="0">
                <a:effectLst/>
                <a:latin typeface="Times New Roman" panose="02020603050405020304" pitchFamily="18" charset="0"/>
                <a:ea typeface="Times New Roman" panose="02020603050405020304" pitchFamily="18" charset="0"/>
              </a:rPr>
              <a:t> the observed toxicity rate is ≥ 0.238, then the dose is de-escalated for the next cohort of subjects. </a:t>
            </a:r>
          </a:p>
          <a:p>
            <a:pPr lvl="1"/>
            <a:r>
              <a:rPr lang="en-US" sz="1600" dirty="0">
                <a:effectLst/>
                <a:latin typeface="Times New Roman" panose="02020603050405020304" pitchFamily="18" charset="0"/>
                <a:ea typeface="Times New Roman" panose="02020603050405020304" pitchFamily="18" charset="0"/>
              </a:rPr>
              <a:t>If the posterior probability that the DLT is above the maximum tolerated dose (MTD) is &gt; 0.95 at the current dose, then the current dose level and higher doses will be eliminated. </a:t>
            </a:r>
          </a:p>
          <a:p>
            <a:r>
              <a:rPr lang="en-US" sz="1800" dirty="0">
                <a:effectLst/>
                <a:latin typeface="Times New Roman" panose="02020603050405020304" pitchFamily="18" charset="0"/>
                <a:ea typeface="Times New Roman" panose="02020603050405020304" pitchFamily="18" charset="0"/>
              </a:rPr>
              <a:t>The trial will be terminated if the lowest dose is eliminated. The number of patients treated at each dose will not exceed 9 in the dose escalation portion of this trial. </a:t>
            </a:r>
          </a:p>
          <a:p>
            <a:endParaRPr lang="en-US" dirty="0"/>
          </a:p>
        </p:txBody>
      </p:sp>
    </p:spTree>
    <p:extLst>
      <p:ext uri="{BB962C8B-B14F-4D97-AF65-F5344CB8AC3E}">
        <p14:creationId xmlns:p14="http://schemas.microsoft.com/office/powerpoint/2010/main" val="721903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3995-463E-9AC3-1B99-38FA7DED50AF}"/>
              </a:ext>
            </a:extLst>
          </p:cNvPr>
          <p:cNvSpPr>
            <a:spLocks noGrp="1"/>
          </p:cNvSpPr>
          <p:nvPr>
            <p:ph type="title"/>
          </p:nvPr>
        </p:nvSpPr>
        <p:spPr/>
        <p:txBody>
          <a:bodyPr/>
          <a:lstStyle/>
          <a:p>
            <a:r>
              <a:rPr lang="en-US" dirty="0"/>
              <a:t>Example</a:t>
            </a:r>
          </a:p>
        </p:txBody>
      </p:sp>
      <p:pic>
        <p:nvPicPr>
          <p:cNvPr id="5" name="Content Placeholder 4" descr="Table&#10;&#10;Description automatically generated">
            <a:extLst>
              <a:ext uri="{FF2B5EF4-FFF2-40B4-BE49-F238E27FC236}">
                <a16:creationId xmlns:a16="http://schemas.microsoft.com/office/drawing/2014/main" id="{0E12DFDB-451B-19BC-4589-C2B0814F29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2850" y="3739356"/>
            <a:ext cx="4178300" cy="1600200"/>
          </a:xfrm>
        </p:spPr>
      </p:pic>
    </p:spTree>
    <p:extLst>
      <p:ext uri="{BB962C8B-B14F-4D97-AF65-F5344CB8AC3E}">
        <p14:creationId xmlns:p14="http://schemas.microsoft.com/office/powerpoint/2010/main" val="1799269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23BCE-5AA2-3C9C-2EB8-CD4724E904F7}"/>
              </a:ext>
            </a:extLst>
          </p:cNvPr>
          <p:cNvSpPr>
            <a:spLocks noGrp="1"/>
          </p:cNvSpPr>
          <p:nvPr>
            <p:ph type="title"/>
          </p:nvPr>
        </p:nvSpPr>
        <p:spPr/>
        <p:txBody>
          <a:bodyPr/>
          <a:lstStyle/>
          <a:p>
            <a:r>
              <a:rPr lang="en-US" dirty="0"/>
              <a:t>Phase I summary</a:t>
            </a:r>
          </a:p>
        </p:txBody>
      </p:sp>
      <p:sp>
        <p:nvSpPr>
          <p:cNvPr id="3" name="Content Placeholder 2">
            <a:extLst>
              <a:ext uri="{FF2B5EF4-FFF2-40B4-BE49-F238E27FC236}">
                <a16:creationId xmlns:a16="http://schemas.microsoft.com/office/drawing/2014/main" id="{8273081A-826E-C854-88BB-1237439AA68A}"/>
              </a:ext>
            </a:extLst>
          </p:cNvPr>
          <p:cNvSpPr>
            <a:spLocks noGrp="1"/>
          </p:cNvSpPr>
          <p:nvPr>
            <p:ph idx="1"/>
          </p:nvPr>
        </p:nvSpPr>
        <p:spPr/>
        <p:txBody>
          <a:bodyPr>
            <a:normAutofit/>
          </a:bodyPr>
          <a:lstStyle/>
          <a:p>
            <a:r>
              <a:rPr lang="en-US" b="0" i="0" u="none" strike="noStrike" dirty="0">
                <a:effectLst/>
                <a:latin typeface="Cambria" panose="02040503050406030204" pitchFamily="18" charset="0"/>
              </a:rPr>
              <a:t>25% of the oncology agents registered by the FDA are labeled at a dose different from that identified in phase I trials</a:t>
            </a:r>
          </a:p>
          <a:p>
            <a:r>
              <a:rPr lang="en-US" b="0" i="0" u="none" strike="noStrike" dirty="0">
                <a:effectLst/>
                <a:latin typeface="Cambria" panose="02040503050406030204" pitchFamily="18" charset="0"/>
              </a:rPr>
              <a:t>Six patients are clearly insufficient to provide an accurate estimate and the statistical community agrees on the limitations of the 3 + 3 method</a:t>
            </a:r>
          </a:p>
          <a:p>
            <a:pPr algn="l">
              <a:spcBef>
                <a:spcPts val="2000"/>
              </a:spcBef>
              <a:spcAft>
                <a:spcPts val="2000"/>
              </a:spcAft>
            </a:pPr>
            <a:r>
              <a:rPr lang="en-US" dirty="0">
                <a:latin typeface="Cambria" panose="02040503050406030204" pitchFamily="18" charset="0"/>
              </a:rPr>
              <a:t>M</a:t>
            </a:r>
            <a:r>
              <a:rPr lang="en-US" b="0" i="0" u="none" strike="noStrike" dirty="0">
                <a:effectLst/>
                <a:latin typeface="Cambria" panose="02040503050406030204" pitchFamily="18" charset="0"/>
              </a:rPr>
              <a:t>echanisms of action of targeted agents strongly challenge the hypothesis that the MTD systematically constitutes the optimal dose, which is the basis of the 3 + 3 design.</a:t>
            </a:r>
          </a:p>
          <a:p>
            <a:pPr marL="45720" indent="0">
              <a:buNone/>
            </a:pPr>
            <a:endParaRPr lang="en-US" dirty="0"/>
          </a:p>
        </p:txBody>
      </p:sp>
    </p:spTree>
    <p:extLst>
      <p:ext uri="{BB962C8B-B14F-4D97-AF65-F5344CB8AC3E}">
        <p14:creationId xmlns:p14="http://schemas.microsoft.com/office/powerpoint/2010/main" val="958084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F955-99FB-F848-80CA-182B7B06C4F4}"/>
              </a:ext>
            </a:extLst>
          </p:cNvPr>
          <p:cNvSpPr>
            <a:spLocks noGrp="1"/>
          </p:cNvSpPr>
          <p:nvPr>
            <p:ph type="title"/>
          </p:nvPr>
        </p:nvSpPr>
        <p:spPr>
          <a:xfrm>
            <a:off x="914400" y="689720"/>
            <a:ext cx="7315200" cy="1154097"/>
          </a:xfrm>
        </p:spPr>
        <p:txBody>
          <a:bodyPr/>
          <a:lstStyle/>
          <a:p>
            <a:r>
              <a:rPr lang="en-US" dirty="0"/>
              <a:t>Phase II</a:t>
            </a:r>
          </a:p>
        </p:txBody>
      </p:sp>
      <p:sp>
        <p:nvSpPr>
          <p:cNvPr id="3" name="Content Placeholder 2">
            <a:extLst>
              <a:ext uri="{FF2B5EF4-FFF2-40B4-BE49-F238E27FC236}">
                <a16:creationId xmlns:a16="http://schemas.microsoft.com/office/drawing/2014/main" id="{2A2A3C28-10E5-A646-AD20-46F1B1A4740A}"/>
              </a:ext>
            </a:extLst>
          </p:cNvPr>
          <p:cNvSpPr>
            <a:spLocks noGrp="1"/>
          </p:cNvSpPr>
          <p:nvPr>
            <p:ph idx="1"/>
          </p:nvPr>
        </p:nvSpPr>
        <p:spPr>
          <a:xfrm>
            <a:off x="815622" y="1981200"/>
            <a:ext cx="7315200" cy="3962400"/>
          </a:xfrm>
        </p:spPr>
        <p:txBody>
          <a:bodyPr/>
          <a:lstStyle/>
          <a:p>
            <a:r>
              <a:rPr lang="en-US" dirty="0"/>
              <a:t>It is desirable to find out about the anti-tumor capacity of new agents and to determine if a treatment is sufficiently promising to warrant a major controlled evaluation. However, recall that there are three basic objectives in conducting phase II clinical trials: </a:t>
            </a:r>
          </a:p>
          <a:p>
            <a:pPr lvl="1"/>
            <a:r>
              <a:rPr lang="en-US" dirty="0"/>
              <a:t>Benefit the patients</a:t>
            </a:r>
          </a:p>
          <a:p>
            <a:pPr lvl="1"/>
            <a:r>
              <a:rPr lang="en-US" dirty="0"/>
              <a:t>Screen agent/drug for anti-tumor activity </a:t>
            </a:r>
          </a:p>
          <a:p>
            <a:pPr lvl="1"/>
            <a:r>
              <a:rPr lang="en-US" dirty="0"/>
              <a:t>Extend knowledge of toxicology and pharmacology of drug/agent. </a:t>
            </a:r>
          </a:p>
          <a:p>
            <a:endParaRPr lang="en-US" dirty="0"/>
          </a:p>
        </p:txBody>
      </p:sp>
      <p:sp>
        <p:nvSpPr>
          <p:cNvPr id="4" name="Oval 3">
            <a:extLst>
              <a:ext uri="{FF2B5EF4-FFF2-40B4-BE49-F238E27FC236}">
                <a16:creationId xmlns:a16="http://schemas.microsoft.com/office/drawing/2014/main" id="{8C2780E2-C9AF-236C-7689-BBAF916BC275}"/>
              </a:ext>
            </a:extLst>
          </p:cNvPr>
          <p:cNvSpPr/>
          <p:nvPr/>
        </p:nvSpPr>
        <p:spPr>
          <a:xfrm>
            <a:off x="1013178" y="3505200"/>
            <a:ext cx="2667000" cy="53340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49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FF2BB-A0F1-A341-8BE8-9DF7AECC741C}"/>
              </a:ext>
            </a:extLst>
          </p:cNvPr>
          <p:cNvSpPr>
            <a:spLocks noGrp="1"/>
          </p:cNvSpPr>
          <p:nvPr>
            <p:ph type="title"/>
          </p:nvPr>
        </p:nvSpPr>
        <p:spPr>
          <a:xfrm>
            <a:off x="762000" y="609600"/>
            <a:ext cx="7315200" cy="1154097"/>
          </a:xfrm>
        </p:spPr>
        <p:txBody>
          <a:bodyPr>
            <a:normAutofit fontScale="90000"/>
          </a:bodyPr>
          <a:lstStyle/>
          <a:p>
            <a:r>
              <a:rPr lang="en-US" dirty="0"/>
              <a:t>The challenge of Phase II studies</a:t>
            </a:r>
          </a:p>
        </p:txBody>
      </p:sp>
      <p:sp>
        <p:nvSpPr>
          <p:cNvPr id="3" name="Content Placeholder 2">
            <a:extLst>
              <a:ext uri="{FF2B5EF4-FFF2-40B4-BE49-F238E27FC236}">
                <a16:creationId xmlns:a16="http://schemas.microsoft.com/office/drawing/2014/main" id="{FC4F7B99-94EB-B940-B1C1-AD58FF48A296}"/>
              </a:ext>
            </a:extLst>
          </p:cNvPr>
          <p:cNvSpPr>
            <a:spLocks noGrp="1"/>
          </p:cNvSpPr>
          <p:nvPr>
            <p:ph idx="1"/>
          </p:nvPr>
        </p:nvSpPr>
        <p:spPr>
          <a:xfrm>
            <a:off x="914400" y="1905001"/>
            <a:ext cx="7315200" cy="4404360"/>
          </a:xfrm>
        </p:spPr>
        <p:txBody>
          <a:bodyPr/>
          <a:lstStyle/>
          <a:p>
            <a:r>
              <a:rPr lang="en-US" dirty="0"/>
              <a:t>The problem is that, if the agent has no or low anti-tumor activity, patients in the phase II trial might die from the disease. Therefore, we often </a:t>
            </a:r>
            <a:r>
              <a:rPr lang="en-US" b="1" dirty="0"/>
              <a:t>wish to minimize the number of patients treated with an ineffective drug. </a:t>
            </a:r>
          </a:p>
          <a:p>
            <a:pPr marL="45720" indent="0">
              <a:buNone/>
            </a:pPr>
            <a:endParaRPr lang="en-US" dirty="0"/>
          </a:p>
          <a:p>
            <a:r>
              <a:rPr lang="en-US" dirty="0"/>
              <a:t>Early acceptance of an highly effective drug is permitted but very rare in phase II trials; however, </a:t>
            </a:r>
            <a:r>
              <a:rPr lang="en-US" b="1" dirty="0"/>
              <a:t>it is ethically imperative to exercise early termination when the drug has no or low anti-tumor activity. </a:t>
            </a:r>
            <a:endParaRPr lang="en-US" dirty="0"/>
          </a:p>
          <a:p>
            <a:endParaRPr lang="en-US" dirty="0"/>
          </a:p>
        </p:txBody>
      </p:sp>
    </p:spTree>
    <p:extLst>
      <p:ext uri="{BB962C8B-B14F-4D97-AF65-F5344CB8AC3E}">
        <p14:creationId xmlns:p14="http://schemas.microsoft.com/office/powerpoint/2010/main" val="4164784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5" name="Object 1027">
            <a:extLst>
              <a:ext uri="{FF2B5EF4-FFF2-40B4-BE49-F238E27FC236}">
                <a16:creationId xmlns:a16="http://schemas.microsoft.com/office/drawing/2014/main" id="{E370A57B-2B41-2340-9513-F568F8895F67}"/>
              </a:ext>
            </a:extLst>
          </p:cNvPr>
          <p:cNvGraphicFramePr>
            <a:graphicFrameLocks noGrp="1" noChangeAspect="1"/>
          </p:cNvGraphicFramePr>
          <p:nvPr>
            <p:ph type="dgm" idx="1"/>
          </p:nvPr>
        </p:nvGraphicFramePr>
        <p:xfrm>
          <a:off x="228600" y="1524000"/>
          <a:ext cx="8731250" cy="3646488"/>
        </p:xfrm>
        <a:graphic>
          <a:graphicData uri="http://schemas.openxmlformats.org/presentationml/2006/ole">
            <mc:AlternateContent xmlns:mc="http://schemas.openxmlformats.org/markup-compatibility/2006">
              <mc:Choice xmlns:v="urn:schemas-microsoft-com:vml" Requires="v">
                <p:oleObj name="MS Org Chart" r:id="rId2" imgW="6985000" imgH="2921000" progId="OrgPlusWOPX.4">
                  <p:embed followColorScheme="full"/>
                </p:oleObj>
              </mc:Choice>
              <mc:Fallback>
                <p:oleObj name="MS Org Chart" r:id="rId2" imgW="6985000" imgH="2921000" progId="OrgPlusWOPX.4">
                  <p:embed followColorScheme="full"/>
                  <p:pic>
                    <p:nvPicPr>
                      <p:cNvPr id="59395" name="Object 1027">
                        <a:extLst>
                          <a:ext uri="{FF2B5EF4-FFF2-40B4-BE49-F238E27FC236}">
                            <a16:creationId xmlns:a16="http://schemas.microsoft.com/office/drawing/2014/main" id="{E370A57B-2B41-2340-9513-F568F8895F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24000"/>
                        <a:ext cx="8731250" cy="3646488"/>
                      </a:xfrm>
                      <a:prstGeom prst="rect">
                        <a:avLst/>
                      </a:prstGeom>
                    </p:spPr>
                  </p:pic>
                </p:oleObj>
              </mc:Fallback>
            </mc:AlternateContent>
          </a:graphicData>
        </a:graphic>
      </p:graphicFrame>
    </p:spTree>
    <p:extLst>
      <p:ext uri="{BB962C8B-B14F-4D97-AF65-F5344CB8AC3E}">
        <p14:creationId xmlns:p14="http://schemas.microsoft.com/office/powerpoint/2010/main" val="1717584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31C566E-46CA-8642-83D1-E7E93383B739}"/>
              </a:ext>
            </a:extLst>
          </p:cNvPr>
          <p:cNvSpPr>
            <a:spLocks noGrp="1" noChangeArrowheads="1"/>
          </p:cNvSpPr>
          <p:nvPr>
            <p:ph type="title"/>
          </p:nvPr>
        </p:nvSpPr>
        <p:spPr>
          <a:xfrm>
            <a:off x="711200" y="171450"/>
            <a:ext cx="7772400" cy="819150"/>
          </a:xfrm>
        </p:spPr>
        <p:txBody>
          <a:bodyPr/>
          <a:lstStyle/>
          <a:p>
            <a:r>
              <a:rPr lang="en-US" altLang="en-US" dirty="0"/>
              <a:t>Phase II Design Goals</a:t>
            </a:r>
          </a:p>
        </p:txBody>
      </p:sp>
      <p:sp>
        <p:nvSpPr>
          <p:cNvPr id="14339" name="Rectangle 3">
            <a:extLst>
              <a:ext uri="{FF2B5EF4-FFF2-40B4-BE49-F238E27FC236}">
                <a16:creationId xmlns:a16="http://schemas.microsoft.com/office/drawing/2014/main" id="{61F73C4F-E097-1E41-9B00-CFEFDC5FFA9B}"/>
              </a:ext>
            </a:extLst>
          </p:cNvPr>
          <p:cNvSpPr>
            <a:spLocks noGrp="1" noChangeArrowheads="1"/>
          </p:cNvSpPr>
          <p:nvPr>
            <p:ph type="body" idx="1"/>
          </p:nvPr>
        </p:nvSpPr>
        <p:spPr>
          <a:xfrm>
            <a:off x="1219200" y="1504950"/>
            <a:ext cx="6807200" cy="4057650"/>
          </a:xfrm>
        </p:spPr>
        <p:txBody>
          <a:bodyPr>
            <a:normAutofit/>
          </a:bodyPr>
          <a:lstStyle/>
          <a:p>
            <a:pPr defTabSz="1085850">
              <a:lnSpc>
                <a:spcPct val="90000"/>
              </a:lnSpc>
              <a:spcBef>
                <a:spcPts val="500"/>
              </a:spcBef>
              <a:buFontTx/>
              <a:buNone/>
              <a:tabLst>
                <a:tab pos="1833563" algn="l"/>
              </a:tabLst>
            </a:pPr>
            <a:endParaRPr lang="en-US" altLang="en-US" sz="2400" dirty="0"/>
          </a:p>
          <a:p>
            <a:pPr defTabSz="1085850">
              <a:lnSpc>
                <a:spcPct val="90000"/>
              </a:lnSpc>
              <a:spcBef>
                <a:spcPts val="500"/>
              </a:spcBef>
              <a:tabLst>
                <a:tab pos="1833563" algn="l"/>
              </a:tabLst>
            </a:pPr>
            <a:r>
              <a:rPr lang="en-US" altLang="en-US" sz="2800" dirty="0"/>
              <a:t>Goal for any phase II study</a:t>
            </a:r>
          </a:p>
          <a:p>
            <a:pPr lvl="1" defTabSz="1085850">
              <a:lnSpc>
                <a:spcPct val="90000"/>
              </a:lnSpc>
              <a:spcBef>
                <a:spcPts val="500"/>
              </a:spcBef>
              <a:tabLst>
                <a:tab pos="1833563" algn="l"/>
              </a:tabLst>
            </a:pPr>
            <a:r>
              <a:rPr lang="en-US" altLang="en-US" sz="2400" dirty="0"/>
              <a:t>Screen for therapeutic activity</a:t>
            </a:r>
          </a:p>
          <a:p>
            <a:pPr lvl="1" defTabSz="1085850">
              <a:lnSpc>
                <a:spcPct val="90000"/>
              </a:lnSpc>
              <a:spcBef>
                <a:spcPts val="500"/>
              </a:spcBef>
              <a:tabLst>
                <a:tab pos="1833563" algn="l"/>
              </a:tabLst>
            </a:pPr>
            <a:r>
              <a:rPr lang="en-US" altLang="en-US" sz="2400" dirty="0"/>
              <a:t>Further evaluate toxicity</a:t>
            </a:r>
          </a:p>
          <a:p>
            <a:pPr lvl="1" defTabSz="1085850">
              <a:lnSpc>
                <a:spcPct val="90000"/>
              </a:lnSpc>
              <a:spcBef>
                <a:spcPts val="500"/>
              </a:spcBef>
              <a:tabLst>
                <a:tab pos="1833563" algn="l"/>
              </a:tabLst>
            </a:pPr>
            <a:r>
              <a:rPr lang="en-US" altLang="en-US" sz="2400" dirty="0"/>
              <a:t>Test using MTD from Phase I</a:t>
            </a:r>
          </a:p>
          <a:p>
            <a:pPr lvl="1" defTabSz="1085850">
              <a:lnSpc>
                <a:spcPct val="90000"/>
              </a:lnSpc>
              <a:spcBef>
                <a:spcPts val="500"/>
              </a:spcBef>
              <a:tabLst>
                <a:tab pos="1833563" algn="l"/>
              </a:tabLst>
            </a:pPr>
            <a:r>
              <a:rPr lang="en-US" altLang="en-US" sz="2400" dirty="0"/>
              <a:t>If drug passes screen, test further</a:t>
            </a:r>
          </a:p>
          <a:p>
            <a:pPr lvl="1" defTabSz="1085850">
              <a:lnSpc>
                <a:spcPct val="90000"/>
              </a:lnSpc>
              <a:spcBef>
                <a:spcPts val="500"/>
              </a:spcBef>
              <a:tabLst>
                <a:tab pos="1833563" algn="l"/>
              </a:tabLst>
            </a:pPr>
            <a:endParaRPr lang="en-US" altLang="en-US" sz="1200" dirty="0"/>
          </a:p>
        </p:txBody>
      </p:sp>
    </p:spTree>
    <p:extLst>
      <p:ext uri="{BB962C8B-B14F-4D97-AF65-F5344CB8AC3E}">
        <p14:creationId xmlns:p14="http://schemas.microsoft.com/office/powerpoint/2010/main" val="348134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0BAF-2919-5F49-A4DC-DA9627348EAE}"/>
              </a:ext>
            </a:extLst>
          </p:cNvPr>
          <p:cNvSpPr>
            <a:spLocks noGrp="1"/>
          </p:cNvSpPr>
          <p:nvPr>
            <p:ph type="title"/>
          </p:nvPr>
        </p:nvSpPr>
        <p:spPr>
          <a:xfrm>
            <a:off x="838200" y="548640"/>
            <a:ext cx="7315200" cy="1154097"/>
          </a:xfrm>
        </p:spPr>
        <p:txBody>
          <a:bodyPr/>
          <a:lstStyle/>
          <a:p>
            <a:r>
              <a:rPr lang="en-US" dirty="0"/>
              <a:t>Two stage design</a:t>
            </a:r>
          </a:p>
        </p:txBody>
      </p:sp>
      <p:sp>
        <p:nvSpPr>
          <p:cNvPr id="3" name="Content Placeholder 2">
            <a:extLst>
              <a:ext uri="{FF2B5EF4-FFF2-40B4-BE49-F238E27FC236}">
                <a16:creationId xmlns:a16="http://schemas.microsoft.com/office/drawing/2014/main" id="{2E8A2E75-D7F7-3649-805B-7306EFA0CA1B}"/>
              </a:ext>
            </a:extLst>
          </p:cNvPr>
          <p:cNvSpPr>
            <a:spLocks noGrp="1"/>
          </p:cNvSpPr>
          <p:nvPr>
            <p:ph idx="1"/>
          </p:nvPr>
        </p:nvSpPr>
        <p:spPr>
          <a:xfrm>
            <a:off x="914400" y="2133601"/>
            <a:ext cx="7315200" cy="4175760"/>
          </a:xfrm>
        </p:spPr>
        <p:txBody>
          <a:bodyPr/>
          <a:lstStyle/>
          <a:p>
            <a:r>
              <a:rPr lang="en-US" dirty="0"/>
              <a:t>The trial is conducted in two stages with the option to stop the trial after the first or after the second stage (and not recommending the agent for further development). </a:t>
            </a:r>
          </a:p>
          <a:p>
            <a:pPr marL="45720" indent="0">
              <a:buNone/>
            </a:pPr>
            <a:endParaRPr lang="en-US" dirty="0"/>
          </a:p>
          <a:p>
            <a:r>
              <a:rPr lang="en-US" dirty="0"/>
              <a:t>The basic approach is to </a:t>
            </a:r>
            <a:r>
              <a:rPr lang="en-US" b="1" dirty="0"/>
              <a:t>“minimize” expected sample size when the true response is low </a:t>
            </a:r>
            <a:r>
              <a:rPr lang="en-US" dirty="0"/>
              <a:t>- say, less than some pre-determined uninterested level. </a:t>
            </a:r>
          </a:p>
          <a:p>
            <a:endParaRPr lang="en-US" dirty="0"/>
          </a:p>
        </p:txBody>
      </p:sp>
    </p:spTree>
    <p:extLst>
      <p:ext uri="{BB962C8B-B14F-4D97-AF65-F5344CB8AC3E}">
        <p14:creationId xmlns:p14="http://schemas.microsoft.com/office/powerpoint/2010/main" val="406504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BA5E7-75DA-5C4C-B798-5510EAE95F1C}"/>
              </a:ext>
            </a:extLst>
          </p:cNvPr>
          <p:cNvSpPr>
            <a:spLocks noGrp="1"/>
          </p:cNvSpPr>
          <p:nvPr>
            <p:ph type="title"/>
          </p:nvPr>
        </p:nvSpPr>
        <p:spPr/>
        <p:txBody>
          <a:bodyPr/>
          <a:lstStyle/>
          <a:p>
            <a:r>
              <a:rPr lang="en-US" dirty="0"/>
              <a:t>Two stage phase II design</a:t>
            </a:r>
          </a:p>
        </p:txBody>
      </p:sp>
      <p:sp>
        <p:nvSpPr>
          <p:cNvPr id="3" name="Content Placeholder 2">
            <a:extLst>
              <a:ext uri="{FF2B5EF4-FFF2-40B4-BE49-F238E27FC236}">
                <a16:creationId xmlns:a16="http://schemas.microsoft.com/office/drawing/2014/main" id="{98E5C846-1410-5144-86C6-B83178399206}"/>
              </a:ext>
            </a:extLst>
          </p:cNvPr>
          <p:cNvSpPr>
            <a:spLocks noGrp="1"/>
          </p:cNvSpPr>
          <p:nvPr>
            <p:ph idx="1"/>
          </p:nvPr>
        </p:nvSpPr>
        <p:spPr/>
        <p:txBody>
          <a:bodyPr/>
          <a:lstStyle/>
          <a:p>
            <a:pPr defTabSz="1085850">
              <a:lnSpc>
                <a:spcPct val="90000"/>
              </a:lnSpc>
              <a:spcBef>
                <a:spcPts val="500"/>
              </a:spcBef>
              <a:tabLst>
                <a:tab pos="1833563" algn="l"/>
              </a:tabLst>
            </a:pPr>
            <a:r>
              <a:rPr lang="en-US" altLang="en-US" sz="2400" dirty="0"/>
              <a:t>Cancer research uses a two stage design</a:t>
            </a:r>
          </a:p>
          <a:p>
            <a:pPr defTabSz="1085850">
              <a:lnSpc>
                <a:spcPct val="90000"/>
              </a:lnSpc>
              <a:spcBef>
                <a:spcPts val="500"/>
              </a:spcBef>
              <a:tabLst>
                <a:tab pos="1833563" algn="l"/>
              </a:tabLst>
            </a:pPr>
            <a:r>
              <a:rPr lang="en-US" altLang="en-US" sz="2400" dirty="0"/>
              <a:t>If not enough responses are seen in first stage, stop study.</a:t>
            </a:r>
          </a:p>
          <a:p>
            <a:pPr defTabSz="1085850">
              <a:lnSpc>
                <a:spcPct val="90000"/>
              </a:lnSpc>
              <a:spcBef>
                <a:spcPts val="500"/>
              </a:spcBef>
              <a:tabLst>
                <a:tab pos="1833563" algn="l"/>
              </a:tabLst>
            </a:pPr>
            <a:r>
              <a:rPr lang="en-US" altLang="en-US" sz="2400" dirty="0"/>
              <a:t>If not enough responses after 2</a:t>
            </a:r>
            <a:r>
              <a:rPr lang="en-US" altLang="en-US" sz="2400" baseline="30000" dirty="0"/>
              <a:t>nd</a:t>
            </a:r>
            <a:r>
              <a:rPr lang="en-US" altLang="en-US" sz="2400" dirty="0"/>
              <a:t> study, conclude the study is not efficacious</a:t>
            </a:r>
          </a:p>
          <a:p>
            <a:pPr defTabSz="1085850">
              <a:lnSpc>
                <a:spcPct val="90000"/>
              </a:lnSpc>
              <a:spcBef>
                <a:spcPts val="500"/>
              </a:spcBef>
              <a:tabLst>
                <a:tab pos="1833563" algn="l"/>
              </a:tabLst>
            </a:pPr>
            <a:endParaRPr lang="en-US" altLang="en-US" dirty="0"/>
          </a:p>
          <a:p>
            <a:endParaRPr lang="en-US" dirty="0"/>
          </a:p>
        </p:txBody>
      </p:sp>
    </p:spTree>
    <p:extLst>
      <p:ext uri="{BB962C8B-B14F-4D97-AF65-F5344CB8AC3E}">
        <p14:creationId xmlns:p14="http://schemas.microsoft.com/office/powerpoint/2010/main" val="267267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059B959-642A-DE47-BC8C-E883AB6BED6D}"/>
              </a:ext>
            </a:extLst>
          </p:cNvPr>
          <p:cNvSpPr>
            <a:spLocks noGrp="1" noChangeArrowheads="1"/>
          </p:cNvSpPr>
          <p:nvPr>
            <p:ph type="title"/>
          </p:nvPr>
        </p:nvSpPr>
        <p:spPr>
          <a:xfrm>
            <a:off x="166255" y="228600"/>
            <a:ext cx="8001000" cy="1752600"/>
          </a:xfrm>
        </p:spPr>
        <p:txBody>
          <a:bodyPr>
            <a:normAutofit fontScale="90000"/>
          </a:bodyPr>
          <a:lstStyle/>
          <a:p>
            <a:r>
              <a:rPr lang="en-US" altLang="en-US" sz="6000" dirty="0"/>
              <a:t>        </a:t>
            </a:r>
            <a:r>
              <a:rPr lang="en-US" altLang="en-US" sz="6600" dirty="0"/>
              <a:t>Simon</a:t>
            </a:r>
            <a:r>
              <a:rPr lang="en-US" altLang="en-US" sz="6000" dirty="0"/>
              <a:t> optimization</a:t>
            </a:r>
          </a:p>
        </p:txBody>
      </p:sp>
      <p:sp>
        <p:nvSpPr>
          <p:cNvPr id="24579" name="Rectangle 3">
            <a:extLst>
              <a:ext uri="{FF2B5EF4-FFF2-40B4-BE49-F238E27FC236}">
                <a16:creationId xmlns:a16="http://schemas.microsoft.com/office/drawing/2014/main" id="{A7978FFE-BE71-4F4B-886D-DA5A37011C13}"/>
              </a:ext>
            </a:extLst>
          </p:cNvPr>
          <p:cNvSpPr>
            <a:spLocks noGrp="1" noChangeArrowheads="1"/>
          </p:cNvSpPr>
          <p:nvPr>
            <p:ph type="body" idx="1"/>
          </p:nvPr>
        </p:nvSpPr>
        <p:spPr>
          <a:xfrm>
            <a:off x="685800" y="2209800"/>
            <a:ext cx="7772400" cy="4114800"/>
          </a:xfrm>
        </p:spPr>
        <p:txBody>
          <a:bodyPr>
            <a:normAutofit/>
          </a:bodyPr>
          <a:lstStyle/>
          <a:p>
            <a:pPr>
              <a:lnSpc>
                <a:spcPct val="90000"/>
              </a:lnSpc>
              <a:defRPr/>
            </a:pPr>
            <a:r>
              <a:rPr lang="en-US" altLang="en-US" sz="3600" dirty="0"/>
              <a:t>Expected ‘n’ is minimized if treatment has low activity </a:t>
            </a:r>
          </a:p>
          <a:p>
            <a:pPr>
              <a:lnSpc>
                <a:spcPct val="90000"/>
              </a:lnSpc>
              <a:defRPr/>
            </a:pPr>
            <a:r>
              <a:rPr lang="en-US" altLang="en-US" sz="3600" dirty="0"/>
              <a:t>Maximum ‘n’ is not minimized</a:t>
            </a:r>
          </a:p>
          <a:p>
            <a:pPr>
              <a:lnSpc>
                <a:spcPct val="90000"/>
              </a:lnSpc>
              <a:defRPr/>
            </a:pPr>
            <a:r>
              <a:rPr lang="en-US" altLang="en-US" sz="3600" dirty="0"/>
              <a:t>H</a:t>
            </a:r>
            <a:r>
              <a:rPr lang="en-US" altLang="en-US" sz="3600" baseline="-25000" dirty="0"/>
              <a:t>0</a:t>
            </a:r>
            <a:r>
              <a:rPr lang="en-US" altLang="en-US" sz="3600" dirty="0"/>
              <a:t>: p=p0 (10%)……….p</a:t>
            </a:r>
            <a:r>
              <a:rPr lang="en-US" altLang="en-US" sz="3600" dirty="0">
                <a:cs typeface="Times New Roman" panose="02020603050405020304" pitchFamily="18" charset="0"/>
              </a:rPr>
              <a:t>≤</a:t>
            </a:r>
            <a:r>
              <a:rPr lang="en-US" altLang="en-US" sz="3600" dirty="0"/>
              <a:t> p</a:t>
            </a:r>
            <a:r>
              <a:rPr lang="en-US" altLang="en-US" sz="3600" baseline="-25000" dirty="0"/>
              <a:t>0</a:t>
            </a:r>
          </a:p>
          <a:p>
            <a:pPr>
              <a:lnSpc>
                <a:spcPct val="90000"/>
              </a:lnSpc>
              <a:defRPr/>
            </a:pPr>
            <a:r>
              <a:rPr lang="en-US" altLang="en-US" sz="3600" dirty="0"/>
              <a:t>H</a:t>
            </a:r>
            <a:r>
              <a:rPr lang="en-US" altLang="en-US" sz="3600" baseline="-25000" dirty="0"/>
              <a:t>a</a:t>
            </a:r>
            <a:r>
              <a:rPr lang="en-US" altLang="en-US" sz="3600" dirty="0"/>
              <a:t>: p&gt;p0 (10%)  ….p</a:t>
            </a:r>
            <a:r>
              <a:rPr lang="en-US" altLang="en-US" sz="3600" dirty="0">
                <a:cs typeface="Times New Roman" panose="02020603050405020304" pitchFamily="18" charset="0"/>
              </a:rPr>
              <a:t>≥</a:t>
            </a:r>
            <a:r>
              <a:rPr lang="en-US" altLang="en-US" sz="3600" dirty="0"/>
              <a:t> p</a:t>
            </a:r>
            <a:r>
              <a:rPr lang="en-US" altLang="en-US" sz="3600" baseline="-25000" dirty="0"/>
              <a:t>1</a:t>
            </a:r>
          </a:p>
          <a:p>
            <a:pPr>
              <a:lnSpc>
                <a:spcPct val="90000"/>
              </a:lnSpc>
              <a:defRPr/>
            </a:pPr>
            <a:endParaRPr lang="en-US" altLang="en-US" sz="3600" dirty="0"/>
          </a:p>
          <a:p>
            <a:pPr>
              <a:lnSpc>
                <a:spcPct val="90000"/>
              </a:lnSpc>
              <a:buFontTx/>
              <a:buNone/>
              <a:defRPr/>
            </a:pPr>
            <a:r>
              <a:rPr lang="en-US" altLang="en-US" sz="1800" dirty="0"/>
              <a:t>Simon R. (1989) “Optimal Two-Stage Designs for Phase II Clinical Trials” Controlled Clin Trials 10:1-10.</a:t>
            </a:r>
          </a:p>
        </p:txBody>
      </p:sp>
    </p:spTree>
    <p:extLst>
      <p:ext uri="{BB962C8B-B14F-4D97-AF65-F5344CB8AC3E}">
        <p14:creationId xmlns:p14="http://schemas.microsoft.com/office/powerpoint/2010/main" val="1269713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514F4B7-9497-6349-B0B8-22926C7DA9C0}"/>
              </a:ext>
            </a:extLst>
          </p:cNvPr>
          <p:cNvSpPr>
            <a:spLocks noGrp="1" noChangeArrowheads="1"/>
          </p:cNvSpPr>
          <p:nvPr>
            <p:ph type="title"/>
          </p:nvPr>
        </p:nvSpPr>
        <p:spPr>
          <a:xfrm>
            <a:off x="381000" y="1104900"/>
            <a:ext cx="7772400" cy="1143000"/>
          </a:xfrm>
        </p:spPr>
        <p:txBody>
          <a:bodyPr>
            <a:normAutofit fontScale="90000"/>
          </a:bodyPr>
          <a:lstStyle/>
          <a:p>
            <a:pPr algn="ctr"/>
            <a:r>
              <a:rPr lang="en-US" altLang="en-US" sz="7200" dirty="0"/>
              <a:t>Properties of Simon procedure</a:t>
            </a:r>
            <a:endParaRPr lang="en-US" altLang="en-US" dirty="0"/>
          </a:p>
        </p:txBody>
      </p:sp>
      <p:sp>
        <p:nvSpPr>
          <p:cNvPr id="50179" name="Rectangle 3">
            <a:extLst>
              <a:ext uri="{FF2B5EF4-FFF2-40B4-BE49-F238E27FC236}">
                <a16:creationId xmlns:a16="http://schemas.microsoft.com/office/drawing/2014/main" id="{E28CDCE5-161D-4190-B7AC-D5EC6CD019F7}"/>
              </a:ext>
            </a:extLst>
          </p:cNvPr>
          <p:cNvSpPr>
            <a:spLocks noGrp="1" noChangeArrowheads="1"/>
          </p:cNvSpPr>
          <p:nvPr>
            <p:ph type="body" idx="1"/>
          </p:nvPr>
        </p:nvSpPr>
        <p:spPr>
          <a:xfrm>
            <a:off x="990600" y="2438400"/>
            <a:ext cx="7924800" cy="2743200"/>
          </a:xfrm>
        </p:spPr>
        <p:txBody>
          <a:bodyPr>
            <a:normAutofit fontScale="85000" lnSpcReduction="20000"/>
          </a:bodyPr>
          <a:lstStyle/>
          <a:p>
            <a:pPr>
              <a:defRPr/>
            </a:pPr>
            <a:r>
              <a:rPr lang="en-US" altLang="en-US" sz="4400" dirty="0">
                <a:effectLst/>
                <a:sym typeface="Symbol" panose="05050102010706020507" pitchFamily="18" charset="2"/>
              </a:rPr>
              <a:t>If H</a:t>
            </a:r>
            <a:r>
              <a:rPr lang="en-US" altLang="en-US" sz="4400" baseline="-25000" dirty="0">
                <a:effectLst/>
                <a:sym typeface="Symbol" panose="05050102010706020507" pitchFamily="18" charset="2"/>
              </a:rPr>
              <a:t>0</a:t>
            </a:r>
            <a:r>
              <a:rPr lang="en-US" altLang="en-US" sz="4400" dirty="0">
                <a:effectLst/>
                <a:sym typeface="Symbol" panose="05050102010706020507" pitchFamily="18" charset="2"/>
              </a:rPr>
              <a:t> true, probability of promising drug &lt; </a:t>
            </a:r>
          </a:p>
          <a:p>
            <a:pPr>
              <a:defRPr/>
            </a:pPr>
            <a:r>
              <a:rPr lang="en-US" altLang="en-US" sz="4400" dirty="0">
                <a:effectLst/>
              </a:rPr>
              <a:t>If H</a:t>
            </a:r>
            <a:r>
              <a:rPr lang="en-US" altLang="en-US" sz="4400" baseline="-25000" dirty="0">
                <a:effectLst/>
              </a:rPr>
              <a:t>a</a:t>
            </a:r>
            <a:r>
              <a:rPr lang="en-US" altLang="en-US" sz="4400" dirty="0">
                <a:effectLst/>
              </a:rPr>
              <a:t> true, probability of rejecting drug &lt; </a:t>
            </a:r>
            <a:r>
              <a:rPr lang="en-US" altLang="en-US" sz="4400" dirty="0">
                <a:effectLst/>
                <a:sym typeface="Symbol" panose="05050102010706020507" pitchFamily="18" charset="2"/>
              </a:rPr>
              <a:t></a:t>
            </a:r>
            <a:endParaRPr lang="en-US" altLang="en-US" sz="4400" i="1" dirty="0">
              <a:effectLst/>
              <a:sym typeface="Symbol" panose="05050102010706020507" pitchFamily="18" charset="2"/>
            </a:endParaRPr>
          </a:p>
          <a:p>
            <a:pPr>
              <a:spcBef>
                <a:spcPts val="500"/>
              </a:spcBef>
              <a:spcAft>
                <a:spcPts val="500"/>
              </a:spcAft>
              <a:defRPr/>
            </a:pPr>
            <a:r>
              <a:rPr lang="en-US" altLang="en-US" sz="4400" dirty="0">
                <a:effectLst/>
              </a:rPr>
              <a:t>Specify </a:t>
            </a:r>
            <a:r>
              <a:rPr lang="en-US" altLang="en-US" sz="4400" dirty="0">
                <a:effectLst/>
                <a:sym typeface="Symbol" panose="05050102010706020507" pitchFamily="18" charset="2"/>
              </a:rPr>
              <a:t>, , p</a:t>
            </a:r>
            <a:r>
              <a:rPr lang="en-US" altLang="en-US" sz="4400" baseline="-25000" dirty="0">
                <a:effectLst/>
                <a:sym typeface="Symbol" panose="05050102010706020507" pitchFamily="18" charset="2"/>
              </a:rPr>
              <a:t>0</a:t>
            </a:r>
            <a:r>
              <a:rPr lang="en-US" altLang="en-US" sz="4400" dirty="0">
                <a:effectLst/>
                <a:sym typeface="Symbol" panose="05050102010706020507" pitchFamily="18" charset="2"/>
              </a:rPr>
              <a:t>, p</a:t>
            </a:r>
            <a:r>
              <a:rPr lang="en-US" altLang="en-US" sz="4400" baseline="-25000" dirty="0">
                <a:effectLst/>
                <a:sym typeface="Symbol" panose="05050102010706020507" pitchFamily="18" charset="2"/>
              </a:rPr>
              <a:t>1</a:t>
            </a:r>
            <a:endParaRPr lang="en-US" altLang="en-US" sz="4400" baseline="-25000" dirty="0">
              <a:effectLst/>
            </a:endParaRPr>
          </a:p>
          <a:p>
            <a:pPr>
              <a:defRPr/>
            </a:pPr>
            <a:endParaRPr lang="en-US" altLang="en-US" sz="4400" dirty="0">
              <a:effectLst/>
            </a:endParaRPr>
          </a:p>
          <a:p>
            <a:pPr>
              <a:defRPr/>
            </a:pPr>
            <a:endParaRPr lang="en-US" altLang="en-US" dirty="0"/>
          </a:p>
        </p:txBody>
      </p:sp>
    </p:spTree>
    <p:extLst>
      <p:ext uri="{BB962C8B-B14F-4D97-AF65-F5344CB8AC3E}">
        <p14:creationId xmlns:p14="http://schemas.microsoft.com/office/powerpoint/2010/main" val="147577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6E86E-3AD9-471C-7A07-EE48FB856D3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B41E813-4B58-1933-EB7F-9E335A770809}"/>
              </a:ext>
            </a:extLst>
          </p:cNvPr>
          <p:cNvSpPr>
            <a:spLocks noGrp="1"/>
          </p:cNvSpPr>
          <p:nvPr>
            <p:ph idx="1"/>
          </p:nvPr>
        </p:nvSpPr>
        <p:spPr/>
        <p:txBody>
          <a:bodyPr/>
          <a:lstStyle/>
          <a:p>
            <a:r>
              <a:rPr lang="en-US" dirty="0"/>
              <a:t>Let’s say that the disease you are studying will have a ‘bad’ response rate of .4 and a ‘good’ rate of .6</a:t>
            </a:r>
          </a:p>
          <a:p>
            <a:r>
              <a:rPr lang="en-US" dirty="0"/>
              <a:t>There can be many different possible designs (next slide)</a:t>
            </a:r>
          </a:p>
          <a:p>
            <a:r>
              <a:rPr lang="en-US" dirty="0"/>
              <a:t>The number of responses given in the design indicate the cutoff for termination. To continue study you need MORE responses</a:t>
            </a:r>
          </a:p>
        </p:txBody>
      </p:sp>
    </p:spTree>
    <p:extLst>
      <p:ext uri="{BB962C8B-B14F-4D97-AF65-F5344CB8AC3E}">
        <p14:creationId xmlns:p14="http://schemas.microsoft.com/office/powerpoint/2010/main" val="2126618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74CDF868-697A-B24F-AEDF-7F87D158C41F}"/>
              </a:ext>
            </a:extLst>
          </p:cNvPr>
          <p:cNvSpPr>
            <a:spLocks noGrp="1" noChangeArrowheads="1"/>
          </p:cNvSpPr>
          <p:nvPr>
            <p:ph type="title"/>
          </p:nvPr>
        </p:nvSpPr>
        <p:spPr>
          <a:xfrm>
            <a:off x="457200" y="342900"/>
            <a:ext cx="7772400" cy="1143000"/>
          </a:xfrm>
        </p:spPr>
        <p:txBody>
          <a:bodyPr>
            <a:normAutofit fontScale="90000"/>
          </a:bodyPr>
          <a:lstStyle/>
          <a:p>
            <a:pPr algn="ctr"/>
            <a:r>
              <a:rPr lang="en-US" altLang="en-US" sz="6600" dirty="0"/>
              <a:t>How does this work?</a:t>
            </a:r>
          </a:p>
        </p:txBody>
      </p:sp>
      <p:sp>
        <p:nvSpPr>
          <p:cNvPr id="51203" name="Rectangle 3">
            <a:extLst>
              <a:ext uri="{FF2B5EF4-FFF2-40B4-BE49-F238E27FC236}">
                <a16:creationId xmlns:a16="http://schemas.microsoft.com/office/drawing/2014/main" id="{49465D38-2C35-4667-AFB3-81E95AC8F154}"/>
              </a:ext>
            </a:extLst>
          </p:cNvPr>
          <p:cNvSpPr>
            <a:spLocks noGrp="1" noChangeArrowheads="1"/>
          </p:cNvSpPr>
          <p:nvPr>
            <p:ph type="body" sz="half" idx="1"/>
          </p:nvPr>
        </p:nvSpPr>
        <p:spPr>
          <a:xfrm>
            <a:off x="1219200" y="1371600"/>
            <a:ext cx="5105400" cy="1371600"/>
          </a:xfrm>
        </p:spPr>
        <p:txBody>
          <a:bodyPr/>
          <a:lstStyle/>
          <a:p>
            <a:pPr>
              <a:defRPr/>
            </a:pPr>
            <a:r>
              <a:rPr lang="en-US" altLang="en-US" sz="4000" dirty="0">
                <a:effectLst/>
                <a:sym typeface="Symbol" panose="05050102010706020507" pitchFamily="18" charset="2"/>
              </a:rPr>
              <a:t>P0=.4 p1=.6  </a:t>
            </a:r>
          </a:p>
          <a:p>
            <a:pPr>
              <a:defRPr/>
            </a:pPr>
            <a:endParaRPr lang="en-US" altLang="en-US" sz="4000" i="1" dirty="0">
              <a:effectLst/>
            </a:endParaRPr>
          </a:p>
          <a:p>
            <a:pPr>
              <a:defRPr/>
            </a:pPr>
            <a:endParaRPr lang="en-US" altLang="en-US" sz="4000" dirty="0">
              <a:effectLst/>
            </a:endParaRPr>
          </a:p>
          <a:p>
            <a:pPr>
              <a:defRPr/>
            </a:pPr>
            <a:endParaRPr lang="en-US" altLang="en-US" sz="2800" dirty="0"/>
          </a:p>
        </p:txBody>
      </p:sp>
      <p:graphicFrame>
        <p:nvGraphicFramePr>
          <p:cNvPr id="51238" name="Group 38">
            <a:extLst>
              <a:ext uri="{FF2B5EF4-FFF2-40B4-BE49-F238E27FC236}">
                <a16:creationId xmlns:a16="http://schemas.microsoft.com/office/drawing/2014/main" id="{27EF597A-8A96-4270-B946-B9C00B3C32DB}"/>
              </a:ext>
            </a:extLst>
          </p:cNvPr>
          <p:cNvGraphicFramePr>
            <a:graphicFrameLocks noGrp="1"/>
          </p:cNvGraphicFramePr>
          <p:nvPr>
            <p:ph sz="half" idx="2"/>
            <p:extLst>
              <p:ext uri="{D42A27DB-BD31-4B8C-83A1-F6EECF244321}">
                <p14:modId xmlns:p14="http://schemas.microsoft.com/office/powerpoint/2010/main" val="890326567"/>
              </p:ext>
            </p:extLst>
          </p:nvPr>
        </p:nvGraphicFramePr>
        <p:xfrm>
          <a:off x="3581400" y="2324100"/>
          <a:ext cx="4724400" cy="4191000"/>
        </p:xfrm>
        <a:graphic>
          <a:graphicData uri="http://schemas.openxmlformats.org/drawingml/2006/table">
            <a:tbl>
              <a:tblPr/>
              <a:tblGrid>
                <a:gridCol w="944563">
                  <a:extLst>
                    <a:ext uri="{9D8B030D-6E8A-4147-A177-3AD203B41FA5}">
                      <a16:colId xmlns:a16="http://schemas.microsoft.com/office/drawing/2014/main" val="3432484338"/>
                    </a:ext>
                  </a:extLst>
                </a:gridCol>
                <a:gridCol w="944562">
                  <a:extLst>
                    <a:ext uri="{9D8B030D-6E8A-4147-A177-3AD203B41FA5}">
                      <a16:colId xmlns:a16="http://schemas.microsoft.com/office/drawing/2014/main" val="2214808257"/>
                    </a:ext>
                  </a:extLst>
                </a:gridCol>
                <a:gridCol w="946150">
                  <a:extLst>
                    <a:ext uri="{9D8B030D-6E8A-4147-A177-3AD203B41FA5}">
                      <a16:colId xmlns:a16="http://schemas.microsoft.com/office/drawing/2014/main" val="846451011"/>
                    </a:ext>
                  </a:extLst>
                </a:gridCol>
                <a:gridCol w="944563">
                  <a:extLst>
                    <a:ext uri="{9D8B030D-6E8A-4147-A177-3AD203B41FA5}">
                      <a16:colId xmlns:a16="http://schemas.microsoft.com/office/drawing/2014/main" val="224658771"/>
                    </a:ext>
                  </a:extLst>
                </a:gridCol>
                <a:gridCol w="944562">
                  <a:extLst>
                    <a:ext uri="{9D8B030D-6E8A-4147-A177-3AD203B41FA5}">
                      <a16:colId xmlns:a16="http://schemas.microsoft.com/office/drawing/2014/main" val="1068297742"/>
                    </a:ext>
                  </a:extLst>
                </a:gridCol>
              </a:tblGrid>
              <a:tr h="1104900">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Times New Roman" panose="02020603050405020304" pitchFamily="18" charset="0"/>
                        </a:rPr>
                        <a:t>R1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N1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PET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8469665"/>
                  </a:ext>
                </a:extLst>
              </a:tr>
              <a:tr h="1028700">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Times New Roman" panose="02020603050405020304" pitchFamily="18"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31221654"/>
                  </a:ext>
                </a:extLst>
              </a:tr>
              <a:tr h="1028700">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Times New Roman" panose="02020603050405020304" pitchFamily="18"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.72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37428935"/>
                  </a:ext>
                </a:extLst>
              </a:tr>
              <a:tr h="1028700">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Times New Roman" panose="02020603050405020304" pitchFamily="18" charset="0"/>
                        </a:rPr>
                        <a:t>.73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48289984"/>
                  </a:ext>
                </a:extLst>
              </a:tr>
            </a:tbl>
          </a:graphicData>
        </a:graphic>
      </p:graphicFrame>
      <p:sp>
        <p:nvSpPr>
          <p:cNvPr id="24612" name="Text Box 40">
            <a:extLst>
              <a:ext uri="{FF2B5EF4-FFF2-40B4-BE49-F238E27FC236}">
                <a16:creationId xmlns:a16="http://schemas.microsoft.com/office/drawing/2014/main" id="{420A407C-95AB-E840-891F-6F0901F2A376}"/>
              </a:ext>
            </a:extLst>
          </p:cNvPr>
          <p:cNvSpPr txBox="1">
            <a:spLocks noChangeArrowheads="1"/>
          </p:cNvSpPr>
          <p:nvPr/>
        </p:nvSpPr>
        <p:spPr bwMode="auto">
          <a:xfrm>
            <a:off x="1075531" y="3618090"/>
            <a:ext cx="1658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Char char="•"/>
              <a:defRPr sz="3200">
                <a:solidFill>
                  <a:schemeClr val="tx1"/>
                </a:solidFill>
                <a:latin typeface="Times New Roman" panose="02020603050405020304" pitchFamily="18" charset="0"/>
              </a:defRPr>
            </a:lvl1pPr>
            <a:lvl2pPr marL="742950" indent="-285750">
              <a:spcBef>
                <a:spcPct val="20000"/>
              </a:spcBef>
              <a:buClr>
                <a:schemeClr val="folHlink"/>
              </a:buClr>
              <a:buChar char="•"/>
              <a:defRPr sz="3200">
                <a:solidFill>
                  <a:schemeClr val="tx1"/>
                </a:solidFill>
                <a:latin typeface="Times New Roman" panose="02020603050405020304" pitchFamily="18" charset="0"/>
              </a:defRPr>
            </a:lvl2pPr>
            <a:lvl3pPr marL="1143000" indent="-228600">
              <a:spcBef>
                <a:spcPct val="20000"/>
              </a:spcBef>
              <a:buClr>
                <a:schemeClr val="tx2"/>
              </a:buClr>
              <a:buChar char="•"/>
              <a:defRPr sz="3200">
                <a:solidFill>
                  <a:schemeClr val="tx1"/>
                </a:solidFill>
                <a:latin typeface="Times New Roman" panose="02020603050405020304" pitchFamily="18" charset="0"/>
              </a:defRPr>
            </a:lvl3pPr>
            <a:lvl4pPr marL="1600200" indent="-228600">
              <a:spcBef>
                <a:spcPct val="20000"/>
              </a:spcBef>
              <a:buClr>
                <a:schemeClr val="tx1"/>
              </a:buClr>
              <a:buChar char="•"/>
              <a:defRPr sz="3200">
                <a:solidFill>
                  <a:schemeClr val="tx1"/>
                </a:solidFill>
                <a:latin typeface="Times New Roman" panose="02020603050405020304" pitchFamily="18" charset="0"/>
              </a:defRPr>
            </a:lvl4pPr>
            <a:lvl5pPr marL="2057400" indent="-228600">
              <a:spcBef>
                <a:spcPct val="20000"/>
              </a:spcBef>
              <a:buClr>
                <a:schemeClr val="tx1"/>
              </a:buClr>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9pPr>
          </a:lstStyle>
          <a:p>
            <a:pPr>
              <a:spcBef>
                <a:spcPct val="0"/>
              </a:spcBef>
              <a:buClrTx/>
              <a:buFontTx/>
              <a:buNone/>
            </a:pPr>
            <a:r>
              <a:rPr lang="en-US" altLang="en-US" sz="2400" dirty="0">
                <a:latin typeface="Arial" panose="020B0604020202020204" pitchFamily="34" charset="0"/>
                <a:sym typeface="Symbol" pitchFamily="2" charset="2"/>
              </a:rPr>
              <a:t></a:t>
            </a:r>
            <a:r>
              <a:rPr lang="en-US" altLang="en-US" sz="2400" dirty="0">
                <a:latin typeface="Arial" panose="020B0604020202020204" pitchFamily="34" charset="0"/>
              </a:rPr>
              <a:t>=.1   </a:t>
            </a:r>
            <a:r>
              <a:rPr lang="en-US" altLang="en-US" sz="2400" dirty="0">
                <a:latin typeface="Arial" panose="020B0604020202020204" pitchFamily="34" charset="0"/>
                <a:sym typeface="Symbol" pitchFamily="2" charset="2"/>
              </a:rPr>
              <a:t></a:t>
            </a:r>
            <a:r>
              <a:rPr lang="en-US" altLang="en-US" sz="2400" dirty="0">
                <a:latin typeface="Arial" panose="020B0604020202020204" pitchFamily="34" charset="0"/>
              </a:rPr>
              <a:t>=.1</a:t>
            </a:r>
          </a:p>
        </p:txBody>
      </p:sp>
      <p:sp>
        <p:nvSpPr>
          <p:cNvPr id="24613" name="Text Box 41">
            <a:extLst>
              <a:ext uri="{FF2B5EF4-FFF2-40B4-BE49-F238E27FC236}">
                <a16:creationId xmlns:a16="http://schemas.microsoft.com/office/drawing/2014/main" id="{7495B9A3-5159-BE42-B0FA-000912EF77D7}"/>
              </a:ext>
            </a:extLst>
          </p:cNvPr>
          <p:cNvSpPr txBox="1">
            <a:spLocks noChangeArrowheads="1"/>
          </p:cNvSpPr>
          <p:nvPr/>
        </p:nvSpPr>
        <p:spPr bwMode="auto">
          <a:xfrm>
            <a:off x="1075531" y="4721580"/>
            <a:ext cx="191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Char char="•"/>
              <a:defRPr sz="3200">
                <a:solidFill>
                  <a:schemeClr val="tx1"/>
                </a:solidFill>
                <a:latin typeface="Times New Roman" panose="02020603050405020304" pitchFamily="18" charset="0"/>
              </a:defRPr>
            </a:lvl1pPr>
            <a:lvl2pPr marL="742950" indent="-285750">
              <a:spcBef>
                <a:spcPct val="20000"/>
              </a:spcBef>
              <a:buClr>
                <a:schemeClr val="folHlink"/>
              </a:buClr>
              <a:buChar char="•"/>
              <a:defRPr sz="3200">
                <a:solidFill>
                  <a:schemeClr val="tx1"/>
                </a:solidFill>
                <a:latin typeface="Times New Roman" panose="02020603050405020304" pitchFamily="18" charset="0"/>
              </a:defRPr>
            </a:lvl2pPr>
            <a:lvl3pPr marL="1143000" indent="-228600">
              <a:spcBef>
                <a:spcPct val="20000"/>
              </a:spcBef>
              <a:buClr>
                <a:schemeClr val="tx2"/>
              </a:buClr>
              <a:buChar char="•"/>
              <a:defRPr sz="3200">
                <a:solidFill>
                  <a:schemeClr val="tx1"/>
                </a:solidFill>
                <a:latin typeface="Times New Roman" panose="02020603050405020304" pitchFamily="18" charset="0"/>
              </a:defRPr>
            </a:lvl3pPr>
            <a:lvl4pPr marL="1600200" indent="-228600">
              <a:spcBef>
                <a:spcPct val="20000"/>
              </a:spcBef>
              <a:buClr>
                <a:schemeClr val="tx1"/>
              </a:buClr>
              <a:buChar char="•"/>
              <a:defRPr sz="3200">
                <a:solidFill>
                  <a:schemeClr val="tx1"/>
                </a:solidFill>
                <a:latin typeface="Times New Roman" panose="02020603050405020304" pitchFamily="18" charset="0"/>
              </a:defRPr>
            </a:lvl4pPr>
            <a:lvl5pPr marL="2057400" indent="-228600">
              <a:spcBef>
                <a:spcPct val="20000"/>
              </a:spcBef>
              <a:buClr>
                <a:schemeClr val="tx1"/>
              </a:buClr>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9pPr>
          </a:lstStyle>
          <a:p>
            <a:pPr>
              <a:spcBef>
                <a:spcPct val="0"/>
              </a:spcBef>
              <a:buClrTx/>
              <a:buFontTx/>
              <a:buNone/>
            </a:pPr>
            <a:r>
              <a:rPr lang="en-US" altLang="en-US" sz="2400" dirty="0">
                <a:latin typeface="Arial" panose="020B0604020202020204" pitchFamily="34" charset="0"/>
                <a:sym typeface="Symbol" pitchFamily="2" charset="2"/>
              </a:rPr>
              <a:t> =.05   =.2</a:t>
            </a:r>
          </a:p>
        </p:txBody>
      </p:sp>
      <p:sp>
        <p:nvSpPr>
          <p:cNvPr id="24614" name="Text Box 42">
            <a:extLst>
              <a:ext uri="{FF2B5EF4-FFF2-40B4-BE49-F238E27FC236}">
                <a16:creationId xmlns:a16="http://schemas.microsoft.com/office/drawing/2014/main" id="{B49A0988-988C-D44B-BB83-843B13D6409B}"/>
              </a:ext>
            </a:extLst>
          </p:cNvPr>
          <p:cNvSpPr txBox="1">
            <a:spLocks noChangeArrowheads="1"/>
          </p:cNvSpPr>
          <p:nvPr/>
        </p:nvSpPr>
        <p:spPr bwMode="auto">
          <a:xfrm>
            <a:off x="1075531" y="5596470"/>
            <a:ext cx="191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Char char="•"/>
              <a:defRPr sz="3200">
                <a:solidFill>
                  <a:schemeClr val="tx1"/>
                </a:solidFill>
                <a:latin typeface="Times New Roman" panose="02020603050405020304" pitchFamily="18" charset="0"/>
              </a:defRPr>
            </a:lvl1pPr>
            <a:lvl2pPr marL="742950" indent="-285750">
              <a:spcBef>
                <a:spcPct val="20000"/>
              </a:spcBef>
              <a:buClr>
                <a:schemeClr val="folHlink"/>
              </a:buClr>
              <a:buChar char="•"/>
              <a:defRPr sz="3200">
                <a:solidFill>
                  <a:schemeClr val="tx1"/>
                </a:solidFill>
                <a:latin typeface="Times New Roman" panose="02020603050405020304" pitchFamily="18" charset="0"/>
              </a:defRPr>
            </a:lvl2pPr>
            <a:lvl3pPr marL="1143000" indent="-228600">
              <a:spcBef>
                <a:spcPct val="20000"/>
              </a:spcBef>
              <a:buClr>
                <a:schemeClr val="tx2"/>
              </a:buClr>
              <a:buChar char="•"/>
              <a:defRPr sz="3200">
                <a:solidFill>
                  <a:schemeClr val="tx1"/>
                </a:solidFill>
                <a:latin typeface="Times New Roman" panose="02020603050405020304" pitchFamily="18" charset="0"/>
              </a:defRPr>
            </a:lvl3pPr>
            <a:lvl4pPr marL="1600200" indent="-228600">
              <a:spcBef>
                <a:spcPct val="20000"/>
              </a:spcBef>
              <a:buClr>
                <a:schemeClr val="tx1"/>
              </a:buClr>
              <a:buChar char="•"/>
              <a:defRPr sz="3200">
                <a:solidFill>
                  <a:schemeClr val="tx1"/>
                </a:solidFill>
                <a:latin typeface="Times New Roman" panose="02020603050405020304" pitchFamily="18" charset="0"/>
              </a:defRPr>
            </a:lvl4pPr>
            <a:lvl5pPr marL="2057400" indent="-228600">
              <a:spcBef>
                <a:spcPct val="20000"/>
              </a:spcBef>
              <a:buClr>
                <a:schemeClr val="tx1"/>
              </a:buClr>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9pPr>
          </a:lstStyle>
          <a:p>
            <a:pPr>
              <a:spcBef>
                <a:spcPct val="0"/>
              </a:spcBef>
              <a:buClrTx/>
              <a:buFontTx/>
              <a:buNone/>
            </a:pPr>
            <a:r>
              <a:rPr lang="en-US" altLang="en-US" sz="2400" dirty="0">
                <a:latin typeface="Arial" panose="020B0604020202020204" pitchFamily="34" charset="0"/>
                <a:sym typeface="Symbol" pitchFamily="2" charset="2"/>
              </a:rPr>
              <a:t> =.05   =.1</a:t>
            </a:r>
          </a:p>
        </p:txBody>
      </p:sp>
    </p:spTree>
    <p:extLst>
      <p:ext uri="{BB962C8B-B14F-4D97-AF65-F5344CB8AC3E}">
        <p14:creationId xmlns:p14="http://schemas.microsoft.com/office/powerpoint/2010/main" val="39610825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FE586-E8C9-0262-7E1D-BE8F4D6D1534}"/>
              </a:ext>
            </a:extLst>
          </p:cNvPr>
          <p:cNvSpPr>
            <a:spLocks noGrp="1"/>
          </p:cNvSpPr>
          <p:nvPr>
            <p:ph type="title"/>
          </p:nvPr>
        </p:nvSpPr>
        <p:spPr/>
        <p:txBody>
          <a:bodyPr>
            <a:normAutofit fontScale="90000"/>
          </a:bodyPr>
          <a:lstStyle/>
          <a:p>
            <a:r>
              <a:rPr lang="en-US" dirty="0"/>
              <a:t>Computer output for 80% power</a:t>
            </a:r>
          </a:p>
        </p:txBody>
      </p:sp>
      <p:pic>
        <p:nvPicPr>
          <p:cNvPr id="5" name="Content Placeholder 4" descr="A screenshot of a computer&#10;&#10;Description automatically generated with low confidence">
            <a:extLst>
              <a:ext uri="{FF2B5EF4-FFF2-40B4-BE49-F238E27FC236}">
                <a16:creationId xmlns:a16="http://schemas.microsoft.com/office/drawing/2014/main" id="{669A5839-5051-DA76-5706-F9A8EC1D8D8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400" y="3292394"/>
            <a:ext cx="8366450" cy="1733589"/>
          </a:xfrm>
        </p:spPr>
      </p:pic>
      <p:sp>
        <p:nvSpPr>
          <p:cNvPr id="7" name="Oval 6">
            <a:extLst>
              <a:ext uri="{FF2B5EF4-FFF2-40B4-BE49-F238E27FC236}">
                <a16:creationId xmlns:a16="http://schemas.microsoft.com/office/drawing/2014/main" id="{40257D5C-3A94-4443-7DA7-43F3ECA91089}"/>
              </a:ext>
            </a:extLst>
          </p:cNvPr>
          <p:cNvSpPr/>
          <p:nvPr/>
        </p:nvSpPr>
        <p:spPr>
          <a:xfrm>
            <a:off x="527756" y="4495800"/>
            <a:ext cx="8082844" cy="60960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893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6C77EA94-F4FC-7F40-9083-1CB0AFB35209}"/>
              </a:ext>
            </a:extLst>
          </p:cNvPr>
          <p:cNvSpPr>
            <a:spLocks noGrp="1" noChangeArrowheads="1"/>
          </p:cNvSpPr>
          <p:nvPr>
            <p:ph type="title"/>
          </p:nvPr>
        </p:nvSpPr>
        <p:spPr>
          <a:xfrm>
            <a:off x="1143000" y="762000"/>
            <a:ext cx="7772400" cy="1143000"/>
          </a:xfrm>
        </p:spPr>
        <p:txBody>
          <a:bodyPr>
            <a:normAutofit fontScale="90000"/>
          </a:bodyPr>
          <a:lstStyle/>
          <a:p>
            <a:pPr algn="ctr"/>
            <a:r>
              <a:rPr lang="en-US" altLang="en-US" sz="7200"/>
              <a:t>Two stage design in H&amp;N Cancer</a:t>
            </a:r>
            <a:endParaRPr lang="en-US" altLang="en-US"/>
          </a:p>
        </p:txBody>
      </p:sp>
      <p:sp>
        <p:nvSpPr>
          <p:cNvPr id="61443" name="Rectangle 3">
            <a:extLst>
              <a:ext uri="{FF2B5EF4-FFF2-40B4-BE49-F238E27FC236}">
                <a16:creationId xmlns:a16="http://schemas.microsoft.com/office/drawing/2014/main" id="{1B5A3361-0D5A-4548-B88E-AC46FF3CFC95}"/>
              </a:ext>
            </a:extLst>
          </p:cNvPr>
          <p:cNvSpPr>
            <a:spLocks noGrp="1" noChangeArrowheads="1"/>
          </p:cNvSpPr>
          <p:nvPr>
            <p:ph type="body" idx="1"/>
          </p:nvPr>
        </p:nvSpPr>
        <p:spPr>
          <a:xfrm>
            <a:off x="990600" y="2743200"/>
            <a:ext cx="7924800" cy="2743200"/>
          </a:xfrm>
        </p:spPr>
        <p:txBody>
          <a:bodyPr>
            <a:normAutofit fontScale="92500" lnSpcReduction="10000"/>
          </a:bodyPr>
          <a:lstStyle/>
          <a:p>
            <a:pPr>
              <a:defRPr/>
            </a:pPr>
            <a:r>
              <a:rPr lang="en-US" altLang="en-US" sz="4400" dirty="0">
                <a:effectLst/>
                <a:sym typeface="Symbol" panose="05050102010706020507" pitchFamily="18" charset="2"/>
              </a:rPr>
              <a:t>Phase II study of Trimetrexate in adv. H&amp;N cancer</a:t>
            </a:r>
            <a:endParaRPr lang="en-US" altLang="en-US" sz="4400" dirty="0">
              <a:effectLst/>
            </a:endParaRPr>
          </a:p>
          <a:p>
            <a:pPr>
              <a:defRPr/>
            </a:pPr>
            <a:r>
              <a:rPr lang="en-US" altLang="en-US" sz="4400" dirty="0">
                <a:effectLst/>
              </a:rPr>
              <a:t>Accrue 17 patients in stage I</a:t>
            </a:r>
            <a:endParaRPr lang="en-US" altLang="en-US" sz="4400" i="1" dirty="0">
              <a:effectLst/>
            </a:endParaRPr>
          </a:p>
          <a:p>
            <a:pPr>
              <a:spcBef>
                <a:spcPts val="500"/>
              </a:spcBef>
              <a:spcAft>
                <a:spcPts val="500"/>
              </a:spcAft>
              <a:defRPr/>
            </a:pPr>
            <a:r>
              <a:rPr lang="en-US" altLang="en-US" sz="4400" dirty="0">
                <a:effectLst/>
              </a:rPr>
              <a:t>Terminate if &lt; 4 responses</a:t>
            </a:r>
          </a:p>
          <a:p>
            <a:pPr>
              <a:defRPr/>
            </a:pPr>
            <a:endParaRPr lang="en-US" altLang="en-US" sz="4400" dirty="0">
              <a:effectLst/>
            </a:endParaRPr>
          </a:p>
          <a:p>
            <a:pPr>
              <a:defRPr/>
            </a:pPr>
            <a:endParaRPr lang="en-US" altLang="en-US" dirty="0"/>
          </a:p>
        </p:txBody>
      </p:sp>
    </p:spTree>
    <p:extLst>
      <p:ext uri="{BB962C8B-B14F-4D97-AF65-F5344CB8AC3E}">
        <p14:creationId xmlns:p14="http://schemas.microsoft.com/office/powerpoint/2010/main" val="321000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A8AA4FEC-2069-D146-B78E-B155FF415C7A}"/>
              </a:ext>
            </a:extLst>
          </p:cNvPr>
          <p:cNvSpPr>
            <a:spLocks noGrp="1" noChangeArrowheads="1"/>
          </p:cNvSpPr>
          <p:nvPr>
            <p:ph type="title"/>
          </p:nvPr>
        </p:nvSpPr>
        <p:spPr>
          <a:xfrm>
            <a:off x="1143000" y="762000"/>
            <a:ext cx="7772400" cy="1143000"/>
          </a:xfrm>
        </p:spPr>
        <p:txBody>
          <a:bodyPr>
            <a:normAutofit fontScale="90000"/>
          </a:bodyPr>
          <a:lstStyle/>
          <a:p>
            <a:pPr algn="ctr"/>
            <a:r>
              <a:rPr lang="en-US" altLang="en-US" sz="7200"/>
              <a:t>H&amp;N Study cont’d</a:t>
            </a:r>
            <a:endParaRPr lang="en-US" altLang="en-US"/>
          </a:p>
        </p:txBody>
      </p:sp>
      <p:sp>
        <p:nvSpPr>
          <p:cNvPr id="63491" name="Rectangle 3">
            <a:extLst>
              <a:ext uri="{FF2B5EF4-FFF2-40B4-BE49-F238E27FC236}">
                <a16:creationId xmlns:a16="http://schemas.microsoft.com/office/drawing/2014/main" id="{113786CB-31A6-4107-B190-BBF4B02A7294}"/>
              </a:ext>
            </a:extLst>
          </p:cNvPr>
          <p:cNvSpPr>
            <a:spLocks noGrp="1" noChangeArrowheads="1"/>
          </p:cNvSpPr>
          <p:nvPr>
            <p:ph type="body" idx="1"/>
          </p:nvPr>
        </p:nvSpPr>
        <p:spPr>
          <a:xfrm>
            <a:off x="990600" y="2743200"/>
            <a:ext cx="7924800" cy="2743200"/>
          </a:xfrm>
        </p:spPr>
        <p:txBody>
          <a:bodyPr>
            <a:normAutofit lnSpcReduction="10000"/>
          </a:bodyPr>
          <a:lstStyle/>
          <a:p>
            <a:pPr>
              <a:defRPr/>
            </a:pPr>
            <a:r>
              <a:rPr lang="en-US" altLang="en-US" sz="4400">
                <a:effectLst/>
                <a:sym typeface="Symbol" panose="05050102010706020507" pitchFamily="18" charset="2"/>
              </a:rPr>
              <a:t>With </a:t>
            </a:r>
            <a:r>
              <a:rPr lang="en-US" altLang="en-US" sz="4400">
                <a:effectLst/>
                <a:cs typeface="Times New Roman" panose="02020603050405020304" pitchFamily="18" charset="0"/>
                <a:sym typeface="Symbol" panose="05050102010706020507" pitchFamily="18" charset="2"/>
              </a:rPr>
              <a:t>≥</a:t>
            </a:r>
            <a:r>
              <a:rPr lang="en-US" altLang="en-US" sz="4400">
                <a:effectLst/>
                <a:sym typeface="Symbol" panose="05050102010706020507" pitchFamily="18" charset="2"/>
              </a:rPr>
              <a:t> 4 responses, accrue 20 more patients</a:t>
            </a:r>
            <a:endParaRPr lang="en-US" altLang="en-US" sz="4400">
              <a:effectLst/>
            </a:endParaRPr>
          </a:p>
          <a:p>
            <a:pPr>
              <a:defRPr/>
            </a:pPr>
            <a:r>
              <a:rPr lang="en-US" altLang="en-US" sz="4400">
                <a:effectLst/>
              </a:rPr>
              <a:t>If </a:t>
            </a:r>
            <a:r>
              <a:rPr lang="en-US" altLang="en-US" sz="4400">
                <a:effectLst/>
                <a:cs typeface="Times New Roman" panose="02020603050405020304" pitchFamily="18" charset="0"/>
              </a:rPr>
              <a:t>≤ </a:t>
            </a:r>
            <a:r>
              <a:rPr lang="en-US" altLang="en-US" sz="4400">
                <a:effectLst/>
              </a:rPr>
              <a:t>10 responses observed from 37 patients, reject drug</a:t>
            </a:r>
            <a:endParaRPr lang="en-US" altLang="en-US" sz="4400" i="1">
              <a:effectLst/>
            </a:endParaRPr>
          </a:p>
          <a:p>
            <a:pPr>
              <a:buFontTx/>
              <a:buNone/>
              <a:defRPr/>
            </a:pPr>
            <a:endParaRPr lang="en-US" altLang="en-US" sz="4400">
              <a:effectLst/>
            </a:endParaRPr>
          </a:p>
          <a:p>
            <a:pPr>
              <a:defRPr/>
            </a:pPr>
            <a:endParaRPr lang="en-US" altLang="en-US"/>
          </a:p>
        </p:txBody>
      </p:sp>
    </p:spTree>
    <p:extLst>
      <p:ext uri="{BB962C8B-B14F-4D97-AF65-F5344CB8AC3E}">
        <p14:creationId xmlns:p14="http://schemas.microsoft.com/office/powerpoint/2010/main" val="1352805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a:extLst>
              <a:ext uri="{FF2B5EF4-FFF2-40B4-BE49-F238E27FC236}">
                <a16:creationId xmlns:a16="http://schemas.microsoft.com/office/drawing/2014/main" id="{826E9A51-50D4-3D4E-AE1D-1BCBA7BD9531}"/>
              </a:ext>
            </a:extLst>
          </p:cNvPr>
          <p:cNvSpPr>
            <a:spLocks noGrp="1" noChangeArrowheads="1"/>
          </p:cNvSpPr>
          <p:nvPr>
            <p:ph type="title"/>
          </p:nvPr>
        </p:nvSpPr>
        <p:spPr>
          <a:xfrm>
            <a:off x="914400" y="762000"/>
            <a:ext cx="7315200" cy="1154097"/>
          </a:xfrm>
        </p:spPr>
        <p:txBody>
          <a:bodyPr/>
          <a:lstStyle/>
          <a:p>
            <a:r>
              <a:rPr lang="en-US" altLang="en-US" dirty="0"/>
              <a:t>Four Types of Clinical Trials</a:t>
            </a:r>
          </a:p>
        </p:txBody>
      </p:sp>
      <p:sp>
        <p:nvSpPr>
          <p:cNvPr id="61443" name="Rectangle 1027">
            <a:extLst>
              <a:ext uri="{FF2B5EF4-FFF2-40B4-BE49-F238E27FC236}">
                <a16:creationId xmlns:a16="http://schemas.microsoft.com/office/drawing/2014/main" id="{31886784-602C-E348-9A93-2B41FB432360}"/>
              </a:ext>
            </a:extLst>
          </p:cNvPr>
          <p:cNvSpPr>
            <a:spLocks noGrp="1" noChangeArrowheads="1"/>
          </p:cNvSpPr>
          <p:nvPr>
            <p:ph type="body" idx="1"/>
          </p:nvPr>
        </p:nvSpPr>
        <p:spPr>
          <a:xfrm>
            <a:off x="762000" y="2133600"/>
            <a:ext cx="7467600" cy="3539527"/>
          </a:xfrm>
        </p:spPr>
        <p:txBody>
          <a:bodyPr>
            <a:normAutofit/>
          </a:bodyPr>
          <a:lstStyle/>
          <a:p>
            <a:r>
              <a:rPr lang="en-US" altLang="en-US" sz="2400" dirty="0"/>
              <a:t>Phase I:  Pharmacologically oriented—best dose of drug</a:t>
            </a:r>
          </a:p>
          <a:p>
            <a:r>
              <a:rPr lang="en-US" altLang="en-US" sz="2400" dirty="0"/>
              <a:t>Phase II:  Preliminary evidence of efficacy &amp; side effects</a:t>
            </a:r>
          </a:p>
          <a:p>
            <a:r>
              <a:rPr lang="en-US" altLang="en-US" sz="2400" dirty="0"/>
              <a:t>Phase III:  New treatment is compared conclusive evidence</a:t>
            </a:r>
          </a:p>
          <a:p>
            <a:r>
              <a:rPr lang="en-US" altLang="en-US" sz="2400" dirty="0"/>
              <a:t>Phase IV: Post marketing surveillance</a:t>
            </a:r>
          </a:p>
        </p:txBody>
      </p:sp>
    </p:spTree>
    <p:extLst>
      <p:ext uri="{BB962C8B-B14F-4D97-AF65-F5344CB8AC3E}">
        <p14:creationId xmlns:p14="http://schemas.microsoft.com/office/powerpoint/2010/main" val="12751344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6A94-03AA-C34C-B9A4-F1DF363BC5F1}"/>
              </a:ext>
            </a:extLst>
          </p:cNvPr>
          <p:cNvSpPr>
            <a:spLocks noGrp="1"/>
          </p:cNvSpPr>
          <p:nvPr>
            <p:ph type="title"/>
          </p:nvPr>
        </p:nvSpPr>
        <p:spPr/>
        <p:txBody>
          <a:bodyPr/>
          <a:lstStyle/>
          <a:p>
            <a:r>
              <a:rPr lang="en-US" dirty="0"/>
              <a:t>The design summary</a:t>
            </a:r>
          </a:p>
        </p:txBody>
      </p:sp>
      <p:sp>
        <p:nvSpPr>
          <p:cNvPr id="3" name="Content Placeholder 2">
            <a:extLst>
              <a:ext uri="{FF2B5EF4-FFF2-40B4-BE49-F238E27FC236}">
                <a16:creationId xmlns:a16="http://schemas.microsoft.com/office/drawing/2014/main" id="{E43D4853-431B-7441-9388-3FC6AA18C099}"/>
              </a:ext>
            </a:extLst>
          </p:cNvPr>
          <p:cNvSpPr>
            <a:spLocks noGrp="1"/>
          </p:cNvSpPr>
          <p:nvPr>
            <p:ph idx="1"/>
          </p:nvPr>
        </p:nvSpPr>
        <p:spPr/>
        <p:txBody>
          <a:bodyPr/>
          <a:lstStyle/>
          <a:p>
            <a:r>
              <a:rPr lang="en-US" dirty="0"/>
              <a:t>Enroll n1 patients in stage 1; the trial is </a:t>
            </a:r>
            <a:r>
              <a:rPr lang="en-US" b="1" dirty="0"/>
              <a:t>stopped </a:t>
            </a:r>
            <a:r>
              <a:rPr lang="en-US" dirty="0"/>
              <a:t>if r1 or fewer responses are observed, goes on to the second stage otherwise. </a:t>
            </a:r>
          </a:p>
          <a:p>
            <a:r>
              <a:rPr lang="en-US" dirty="0"/>
              <a:t>Enroll n2 patients in stage 2; the trial is </a:t>
            </a:r>
            <a:r>
              <a:rPr lang="en-US" b="1" dirty="0"/>
              <a:t>not recommended </a:t>
            </a:r>
            <a:r>
              <a:rPr lang="en-US" dirty="0"/>
              <a:t>for further development if a total of r (of course: r &gt; r1) or fewer responses are observed in both stages. </a:t>
            </a:r>
          </a:p>
          <a:p>
            <a:endParaRPr lang="en-US" dirty="0"/>
          </a:p>
        </p:txBody>
      </p:sp>
    </p:spTree>
    <p:extLst>
      <p:ext uri="{BB962C8B-B14F-4D97-AF65-F5344CB8AC3E}">
        <p14:creationId xmlns:p14="http://schemas.microsoft.com/office/powerpoint/2010/main" val="378447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C804A-B1B4-DC4D-9C28-4306C4163466}"/>
              </a:ext>
            </a:extLst>
          </p:cNvPr>
          <p:cNvSpPr>
            <a:spLocks noGrp="1"/>
          </p:cNvSpPr>
          <p:nvPr>
            <p:ph type="title"/>
          </p:nvPr>
        </p:nvSpPr>
        <p:spPr>
          <a:xfrm>
            <a:off x="685800" y="521208"/>
            <a:ext cx="7315200" cy="1154097"/>
          </a:xfrm>
        </p:spPr>
        <p:txBody>
          <a:bodyPr anchor="b">
            <a:normAutofit/>
          </a:bodyPr>
          <a:lstStyle/>
          <a:p>
            <a:r>
              <a:rPr lang="en-US" dirty="0"/>
              <a:t>Stop for ‘early futility’</a:t>
            </a:r>
          </a:p>
        </p:txBody>
      </p:sp>
      <p:sp>
        <p:nvSpPr>
          <p:cNvPr id="3" name="Content Placeholder 2">
            <a:extLst>
              <a:ext uri="{FF2B5EF4-FFF2-40B4-BE49-F238E27FC236}">
                <a16:creationId xmlns:a16="http://schemas.microsoft.com/office/drawing/2014/main" id="{54A4113D-D5C8-0B4C-8E20-E9445AFEF5F0}"/>
              </a:ext>
            </a:extLst>
          </p:cNvPr>
          <p:cNvSpPr>
            <a:spLocks noGrp="1"/>
          </p:cNvSpPr>
          <p:nvPr>
            <p:ph sz="quarter" idx="13"/>
          </p:nvPr>
        </p:nvSpPr>
        <p:spPr>
          <a:xfrm>
            <a:off x="457200" y="1905000"/>
            <a:ext cx="3566160" cy="3593592"/>
          </a:xfrm>
        </p:spPr>
        <p:txBody>
          <a:bodyPr>
            <a:normAutofit/>
          </a:bodyPr>
          <a:lstStyle/>
          <a:p>
            <a:r>
              <a:rPr lang="en-US" dirty="0"/>
              <a:t>We will be returning to this concept for large Phase III studies</a:t>
            </a:r>
          </a:p>
          <a:p>
            <a:endParaRPr lang="en-US" dirty="0"/>
          </a:p>
        </p:txBody>
      </p:sp>
      <p:pic>
        <p:nvPicPr>
          <p:cNvPr id="4" name="Picture 3" descr="Diagram&#10;&#10;Description automatically generated">
            <a:extLst>
              <a:ext uri="{FF2B5EF4-FFF2-40B4-BE49-F238E27FC236}">
                <a16:creationId xmlns:a16="http://schemas.microsoft.com/office/drawing/2014/main" id="{7A6199A6-B3EE-4B42-8FAD-1BB294F8D0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54596" y="2136266"/>
            <a:ext cx="4637690" cy="3362325"/>
          </a:xfrm>
          <a:prstGeom prst="rect">
            <a:avLst/>
          </a:prstGeom>
          <a:noFill/>
        </p:spPr>
      </p:pic>
    </p:spTree>
    <p:extLst>
      <p:ext uri="{BB962C8B-B14F-4D97-AF65-F5344CB8AC3E}">
        <p14:creationId xmlns:p14="http://schemas.microsoft.com/office/powerpoint/2010/main" val="29073228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540D15A2-FB35-9944-A0D1-6DF09F378FBD}"/>
              </a:ext>
            </a:extLst>
          </p:cNvPr>
          <p:cNvSpPr>
            <a:spLocks noGrp="1" noChangeArrowheads="1"/>
          </p:cNvSpPr>
          <p:nvPr>
            <p:ph type="title"/>
          </p:nvPr>
        </p:nvSpPr>
        <p:spPr>
          <a:xfrm>
            <a:off x="1143000" y="457200"/>
            <a:ext cx="7772400" cy="1143000"/>
          </a:xfrm>
        </p:spPr>
        <p:txBody>
          <a:bodyPr>
            <a:normAutofit fontScale="90000"/>
          </a:bodyPr>
          <a:lstStyle/>
          <a:p>
            <a:pPr algn="ctr"/>
            <a:r>
              <a:rPr lang="en-US" altLang="en-US" sz="5400"/>
              <a:t>Operating Characteristics of E1390</a:t>
            </a:r>
          </a:p>
        </p:txBody>
      </p:sp>
      <p:graphicFrame>
        <p:nvGraphicFramePr>
          <p:cNvPr id="64560" name="Group 48">
            <a:extLst>
              <a:ext uri="{FF2B5EF4-FFF2-40B4-BE49-F238E27FC236}">
                <a16:creationId xmlns:a16="http://schemas.microsoft.com/office/drawing/2014/main" id="{F58DF455-FEE7-4842-8BAF-FCA7DB4EAAA9}"/>
              </a:ext>
            </a:extLst>
          </p:cNvPr>
          <p:cNvGraphicFramePr>
            <a:graphicFrameLocks noGrp="1"/>
          </p:cNvGraphicFramePr>
          <p:nvPr>
            <p:ph sz="half" idx="2"/>
          </p:nvPr>
        </p:nvGraphicFramePr>
        <p:xfrm>
          <a:off x="4953000" y="2971800"/>
          <a:ext cx="3810000" cy="2895599"/>
        </p:xfrm>
        <a:graphic>
          <a:graphicData uri="http://schemas.openxmlformats.org/drawingml/2006/table">
            <a:tbl>
              <a:tblPr/>
              <a:tblGrid>
                <a:gridCol w="762000">
                  <a:extLst>
                    <a:ext uri="{9D8B030D-6E8A-4147-A177-3AD203B41FA5}">
                      <a16:colId xmlns:a16="http://schemas.microsoft.com/office/drawing/2014/main" val="3518673199"/>
                    </a:ext>
                  </a:extLst>
                </a:gridCol>
                <a:gridCol w="762000">
                  <a:extLst>
                    <a:ext uri="{9D8B030D-6E8A-4147-A177-3AD203B41FA5}">
                      <a16:colId xmlns:a16="http://schemas.microsoft.com/office/drawing/2014/main" val="2990852782"/>
                    </a:ext>
                  </a:extLst>
                </a:gridCol>
                <a:gridCol w="762000">
                  <a:extLst>
                    <a:ext uri="{9D8B030D-6E8A-4147-A177-3AD203B41FA5}">
                      <a16:colId xmlns:a16="http://schemas.microsoft.com/office/drawing/2014/main" val="984457045"/>
                    </a:ext>
                  </a:extLst>
                </a:gridCol>
                <a:gridCol w="762000">
                  <a:extLst>
                    <a:ext uri="{9D8B030D-6E8A-4147-A177-3AD203B41FA5}">
                      <a16:colId xmlns:a16="http://schemas.microsoft.com/office/drawing/2014/main" val="2316023570"/>
                    </a:ext>
                  </a:extLst>
                </a:gridCol>
                <a:gridCol w="762000">
                  <a:extLst>
                    <a:ext uri="{9D8B030D-6E8A-4147-A177-3AD203B41FA5}">
                      <a16:colId xmlns:a16="http://schemas.microsoft.com/office/drawing/2014/main" val="2857108384"/>
                    </a:ext>
                  </a:extLst>
                </a:gridCol>
              </a:tblGrid>
              <a:tr h="744537">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.55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5504297"/>
                  </a:ext>
                </a:extLst>
              </a:tr>
              <a:tr h="744537">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.36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24384223"/>
                  </a:ext>
                </a:extLst>
              </a:tr>
              <a:tr h="661988">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.91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1077265"/>
                  </a:ext>
                </a:extLst>
              </a:tr>
              <a:tr h="744537">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1pPr>
                      <a:lvl2pPr>
                        <a:spcBef>
                          <a:spcPct val="20000"/>
                        </a:spcBef>
                        <a:buClr>
                          <a:schemeClr val="folHlink"/>
                        </a:buClr>
                        <a:defRPr sz="2800">
                          <a:solidFill>
                            <a:schemeClr val="tx1"/>
                          </a:solidFill>
                          <a:effectLst>
                            <a:outerShdw blurRad="38100" dist="38100" dir="2700000" algn="tl">
                              <a:srgbClr val="000000"/>
                            </a:outerShdw>
                          </a:effectLst>
                          <a:latin typeface="Times New Roman" panose="02020603050405020304" pitchFamily="18" charset="0"/>
                        </a:defRPr>
                      </a:lvl2pPr>
                      <a:lvl3pPr>
                        <a:spcBef>
                          <a:spcPct val="20000"/>
                        </a:spcBef>
                        <a:buClr>
                          <a:schemeClr val="tx2"/>
                        </a:buClr>
                        <a:defRPr sz="2800">
                          <a:solidFill>
                            <a:schemeClr val="tx1"/>
                          </a:solidFill>
                          <a:effectLst>
                            <a:outerShdw blurRad="38100" dist="38100" dir="2700000" algn="tl">
                              <a:srgbClr val="000000"/>
                            </a:outerShdw>
                          </a:effectLst>
                          <a:latin typeface="Times New Roman" panose="02020603050405020304" pitchFamily="18" charset="0"/>
                        </a:defRPr>
                      </a:lvl3pPr>
                      <a:lvl4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4pPr>
                      <a:lvl5pPr>
                        <a:spcBef>
                          <a:spcPct val="20000"/>
                        </a:spcBef>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chemeClr val="tx1"/>
                        </a:buClr>
                        <a:defRPr sz="2800">
                          <a:solidFill>
                            <a:schemeClr val="tx1"/>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49333932"/>
                  </a:ext>
                </a:extLst>
              </a:tr>
            </a:tbl>
          </a:graphicData>
        </a:graphic>
      </p:graphicFrame>
      <p:sp>
        <p:nvSpPr>
          <p:cNvPr id="64550" name="Rectangle 38">
            <a:extLst>
              <a:ext uri="{FF2B5EF4-FFF2-40B4-BE49-F238E27FC236}">
                <a16:creationId xmlns:a16="http://schemas.microsoft.com/office/drawing/2014/main" id="{5F2033AF-1C4F-450C-A85E-5673322F5389}"/>
              </a:ext>
            </a:extLst>
          </p:cNvPr>
          <p:cNvSpPr>
            <a:spLocks noGrp="1" noChangeArrowheads="1"/>
          </p:cNvSpPr>
          <p:nvPr>
            <p:ph type="body" sz="half" idx="1"/>
          </p:nvPr>
        </p:nvSpPr>
        <p:spPr>
          <a:xfrm>
            <a:off x="762000" y="2133600"/>
            <a:ext cx="3810000" cy="4114800"/>
          </a:xfrm>
        </p:spPr>
        <p:txBody>
          <a:bodyPr/>
          <a:lstStyle/>
          <a:p>
            <a:pPr>
              <a:defRPr/>
            </a:pPr>
            <a:endParaRPr lang="en-US" altLang="en-US" sz="2800"/>
          </a:p>
          <a:p>
            <a:pPr>
              <a:defRPr/>
            </a:pPr>
            <a:endParaRPr lang="en-US" altLang="en-US" sz="2800"/>
          </a:p>
        </p:txBody>
      </p:sp>
      <p:sp>
        <p:nvSpPr>
          <p:cNvPr id="27684" name="Text Box 39">
            <a:extLst>
              <a:ext uri="{FF2B5EF4-FFF2-40B4-BE49-F238E27FC236}">
                <a16:creationId xmlns:a16="http://schemas.microsoft.com/office/drawing/2014/main" id="{1DF5FBBC-8A2C-034F-8B11-39BF93E7808F}"/>
              </a:ext>
            </a:extLst>
          </p:cNvPr>
          <p:cNvSpPr txBox="1">
            <a:spLocks noChangeArrowheads="1"/>
          </p:cNvSpPr>
          <p:nvPr/>
        </p:nvSpPr>
        <p:spPr bwMode="auto">
          <a:xfrm>
            <a:off x="2514600" y="3200400"/>
            <a:ext cx="2051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Char char="•"/>
              <a:defRPr sz="3200">
                <a:solidFill>
                  <a:schemeClr val="tx1"/>
                </a:solidFill>
                <a:latin typeface="Times New Roman" panose="02020603050405020304" pitchFamily="18" charset="0"/>
              </a:defRPr>
            </a:lvl1pPr>
            <a:lvl2pPr marL="742950" indent="-285750">
              <a:spcBef>
                <a:spcPct val="20000"/>
              </a:spcBef>
              <a:buClr>
                <a:schemeClr val="folHlink"/>
              </a:buClr>
              <a:buChar char="•"/>
              <a:defRPr sz="3200">
                <a:solidFill>
                  <a:schemeClr val="tx1"/>
                </a:solidFill>
                <a:latin typeface="Times New Roman" panose="02020603050405020304" pitchFamily="18" charset="0"/>
              </a:defRPr>
            </a:lvl2pPr>
            <a:lvl3pPr marL="1143000" indent="-228600">
              <a:spcBef>
                <a:spcPct val="20000"/>
              </a:spcBef>
              <a:buClr>
                <a:schemeClr val="tx2"/>
              </a:buClr>
              <a:buChar char="•"/>
              <a:defRPr sz="3200">
                <a:solidFill>
                  <a:schemeClr val="tx1"/>
                </a:solidFill>
                <a:latin typeface="Times New Roman" panose="02020603050405020304" pitchFamily="18" charset="0"/>
              </a:defRPr>
            </a:lvl3pPr>
            <a:lvl4pPr marL="1600200" indent="-228600">
              <a:spcBef>
                <a:spcPct val="20000"/>
              </a:spcBef>
              <a:buClr>
                <a:schemeClr val="tx1"/>
              </a:buClr>
              <a:buChar char="•"/>
              <a:defRPr sz="3200">
                <a:solidFill>
                  <a:schemeClr val="tx1"/>
                </a:solidFill>
                <a:latin typeface="Times New Roman" panose="02020603050405020304" pitchFamily="18" charset="0"/>
              </a:defRPr>
            </a:lvl4pPr>
            <a:lvl5pPr marL="2057400" indent="-228600">
              <a:spcBef>
                <a:spcPct val="20000"/>
              </a:spcBef>
              <a:buClr>
                <a:schemeClr val="tx1"/>
              </a:buClr>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9pPr>
          </a:lstStyle>
          <a:p>
            <a:pPr>
              <a:spcBef>
                <a:spcPct val="0"/>
              </a:spcBef>
              <a:buClrTx/>
              <a:buFontTx/>
              <a:buNone/>
            </a:pPr>
            <a:r>
              <a:rPr lang="en-US" altLang="en-US" sz="1800">
                <a:latin typeface="Arial" panose="020B0604020202020204" pitchFamily="34" charset="0"/>
              </a:rPr>
              <a:t>Pr (early stopping)</a:t>
            </a:r>
          </a:p>
        </p:txBody>
      </p:sp>
      <p:sp>
        <p:nvSpPr>
          <p:cNvPr id="27685" name="Text Box 40">
            <a:extLst>
              <a:ext uri="{FF2B5EF4-FFF2-40B4-BE49-F238E27FC236}">
                <a16:creationId xmlns:a16="http://schemas.microsoft.com/office/drawing/2014/main" id="{3FFD7F86-BF49-DC46-BEA1-CE9132C7848A}"/>
              </a:ext>
            </a:extLst>
          </p:cNvPr>
          <p:cNvSpPr txBox="1">
            <a:spLocks noChangeArrowheads="1"/>
          </p:cNvSpPr>
          <p:nvPr/>
        </p:nvSpPr>
        <p:spPr bwMode="auto">
          <a:xfrm>
            <a:off x="2041525" y="3770313"/>
            <a:ext cx="2762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Char char="•"/>
              <a:defRPr sz="3200">
                <a:solidFill>
                  <a:schemeClr val="tx1"/>
                </a:solidFill>
                <a:latin typeface="Times New Roman" panose="02020603050405020304" pitchFamily="18" charset="0"/>
              </a:defRPr>
            </a:lvl1pPr>
            <a:lvl2pPr marL="742950" indent="-285750">
              <a:spcBef>
                <a:spcPct val="20000"/>
              </a:spcBef>
              <a:buClr>
                <a:schemeClr val="folHlink"/>
              </a:buClr>
              <a:buChar char="•"/>
              <a:defRPr sz="3200">
                <a:solidFill>
                  <a:schemeClr val="tx1"/>
                </a:solidFill>
                <a:latin typeface="Times New Roman" panose="02020603050405020304" pitchFamily="18" charset="0"/>
              </a:defRPr>
            </a:lvl2pPr>
            <a:lvl3pPr marL="1143000" indent="-228600">
              <a:spcBef>
                <a:spcPct val="20000"/>
              </a:spcBef>
              <a:buClr>
                <a:schemeClr val="tx2"/>
              </a:buClr>
              <a:buChar char="•"/>
              <a:defRPr sz="3200">
                <a:solidFill>
                  <a:schemeClr val="tx1"/>
                </a:solidFill>
                <a:latin typeface="Times New Roman" panose="02020603050405020304" pitchFamily="18" charset="0"/>
              </a:defRPr>
            </a:lvl3pPr>
            <a:lvl4pPr marL="1600200" indent="-228600">
              <a:spcBef>
                <a:spcPct val="20000"/>
              </a:spcBef>
              <a:buClr>
                <a:schemeClr val="tx1"/>
              </a:buClr>
              <a:buChar char="•"/>
              <a:defRPr sz="3200">
                <a:solidFill>
                  <a:schemeClr val="tx1"/>
                </a:solidFill>
                <a:latin typeface="Times New Roman" panose="02020603050405020304" pitchFamily="18" charset="0"/>
              </a:defRPr>
            </a:lvl4pPr>
            <a:lvl5pPr marL="2057400" indent="-228600">
              <a:spcBef>
                <a:spcPct val="20000"/>
              </a:spcBef>
              <a:buClr>
                <a:schemeClr val="tx1"/>
              </a:buClr>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9pPr>
          </a:lstStyle>
          <a:p>
            <a:pPr>
              <a:spcBef>
                <a:spcPct val="0"/>
              </a:spcBef>
              <a:buClrTx/>
              <a:buFontTx/>
              <a:buNone/>
            </a:pPr>
            <a:r>
              <a:rPr lang="en-US" altLang="en-US" sz="1800">
                <a:latin typeface="Arial" panose="020B0604020202020204" pitchFamily="34" charset="0"/>
              </a:rPr>
              <a:t>Pr (reject drug in stage II)</a:t>
            </a:r>
          </a:p>
        </p:txBody>
      </p:sp>
      <p:sp>
        <p:nvSpPr>
          <p:cNvPr id="27686" name="Text Box 41">
            <a:extLst>
              <a:ext uri="{FF2B5EF4-FFF2-40B4-BE49-F238E27FC236}">
                <a16:creationId xmlns:a16="http://schemas.microsoft.com/office/drawing/2014/main" id="{11A338A9-E09D-0441-823B-B38B09F9F628}"/>
              </a:ext>
            </a:extLst>
          </p:cNvPr>
          <p:cNvSpPr txBox="1">
            <a:spLocks noChangeArrowheads="1"/>
          </p:cNvSpPr>
          <p:nvPr/>
        </p:nvSpPr>
        <p:spPr bwMode="auto">
          <a:xfrm>
            <a:off x="1600200" y="4572000"/>
            <a:ext cx="3352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Char char="•"/>
              <a:defRPr sz="3200">
                <a:solidFill>
                  <a:schemeClr val="tx1"/>
                </a:solidFill>
                <a:latin typeface="Times New Roman" panose="02020603050405020304" pitchFamily="18" charset="0"/>
              </a:defRPr>
            </a:lvl1pPr>
            <a:lvl2pPr marL="742950" indent="-285750">
              <a:spcBef>
                <a:spcPct val="20000"/>
              </a:spcBef>
              <a:buClr>
                <a:schemeClr val="folHlink"/>
              </a:buClr>
              <a:buChar char="•"/>
              <a:defRPr sz="3200">
                <a:solidFill>
                  <a:schemeClr val="tx1"/>
                </a:solidFill>
                <a:latin typeface="Times New Roman" panose="02020603050405020304" pitchFamily="18" charset="0"/>
              </a:defRPr>
            </a:lvl2pPr>
            <a:lvl3pPr marL="1143000" indent="-228600">
              <a:spcBef>
                <a:spcPct val="20000"/>
              </a:spcBef>
              <a:buClr>
                <a:schemeClr val="tx2"/>
              </a:buClr>
              <a:buChar char="•"/>
              <a:defRPr sz="3200">
                <a:solidFill>
                  <a:schemeClr val="tx1"/>
                </a:solidFill>
                <a:latin typeface="Times New Roman" panose="02020603050405020304" pitchFamily="18" charset="0"/>
              </a:defRPr>
            </a:lvl3pPr>
            <a:lvl4pPr marL="1600200" indent="-228600">
              <a:spcBef>
                <a:spcPct val="20000"/>
              </a:spcBef>
              <a:buClr>
                <a:schemeClr val="tx1"/>
              </a:buClr>
              <a:buChar char="•"/>
              <a:defRPr sz="3200">
                <a:solidFill>
                  <a:schemeClr val="tx1"/>
                </a:solidFill>
                <a:latin typeface="Times New Roman" panose="02020603050405020304" pitchFamily="18" charset="0"/>
              </a:defRPr>
            </a:lvl4pPr>
            <a:lvl5pPr marL="2057400" indent="-228600">
              <a:spcBef>
                <a:spcPct val="20000"/>
              </a:spcBef>
              <a:buClr>
                <a:schemeClr val="tx1"/>
              </a:buClr>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9pPr>
          </a:lstStyle>
          <a:p>
            <a:pPr>
              <a:spcBef>
                <a:spcPct val="0"/>
              </a:spcBef>
              <a:buClrTx/>
              <a:buFontTx/>
              <a:buNone/>
            </a:pPr>
            <a:r>
              <a:rPr lang="en-US" altLang="en-US" sz="1800">
                <a:latin typeface="Arial" panose="020B0604020202020204" pitchFamily="34" charset="0"/>
              </a:rPr>
              <a:t>Overall probability of rejection</a:t>
            </a:r>
          </a:p>
        </p:txBody>
      </p:sp>
      <p:sp>
        <p:nvSpPr>
          <p:cNvPr id="27687" name="Text Box 42">
            <a:extLst>
              <a:ext uri="{FF2B5EF4-FFF2-40B4-BE49-F238E27FC236}">
                <a16:creationId xmlns:a16="http://schemas.microsoft.com/office/drawing/2014/main" id="{0473A4DC-5B51-C343-9F3F-8542EB032603}"/>
              </a:ext>
            </a:extLst>
          </p:cNvPr>
          <p:cNvSpPr txBox="1">
            <a:spLocks noChangeArrowheads="1"/>
          </p:cNvSpPr>
          <p:nvPr/>
        </p:nvSpPr>
        <p:spPr bwMode="auto">
          <a:xfrm>
            <a:off x="2743200" y="5334000"/>
            <a:ext cx="1428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Char char="•"/>
              <a:defRPr sz="3200">
                <a:solidFill>
                  <a:schemeClr val="tx1"/>
                </a:solidFill>
                <a:latin typeface="Times New Roman" panose="02020603050405020304" pitchFamily="18" charset="0"/>
              </a:defRPr>
            </a:lvl1pPr>
            <a:lvl2pPr marL="742950" indent="-285750">
              <a:spcBef>
                <a:spcPct val="20000"/>
              </a:spcBef>
              <a:buClr>
                <a:schemeClr val="folHlink"/>
              </a:buClr>
              <a:buChar char="•"/>
              <a:defRPr sz="3200">
                <a:solidFill>
                  <a:schemeClr val="tx1"/>
                </a:solidFill>
                <a:latin typeface="Times New Roman" panose="02020603050405020304" pitchFamily="18" charset="0"/>
              </a:defRPr>
            </a:lvl2pPr>
            <a:lvl3pPr marL="1143000" indent="-228600">
              <a:spcBef>
                <a:spcPct val="20000"/>
              </a:spcBef>
              <a:buClr>
                <a:schemeClr val="tx2"/>
              </a:buClr>
              <a:buChar char="•"/>
              <a:defRPr sz="3200">
                <a:solidFill>
                  <a:schemeClr val="tx1"/>
                </a:solidFill>
                <a:latin typeface="Times New Roman" panose="02020603050405020304" pitchFamily="18" charset="0"/>
              </a:defRPr>
            </a:lvl3pPr>
            <a:lvl4pPr marL="1600200" indent="-228600">
              <a:spcBef>
                <a:spcPct val="20000"/>
              </a:spcBef>
              <a:buClr>
                <a:schemeClr val="tx1"/>
              </a:buClr>
              <a:buChar char="•"/>
              <a:defRPr sz="3200">
                <a:solidFill>
                  <a:schemeClr val="tx1"/>
                </a:solidFill>
                <a:latin typeface="Times New Roman" panose="02020603050405020304" pitchFamily="18" charset="0"/>
              </a:defRPr>
            </a:lvl4pPr>
            <a:lvl5pPr marL="2057400" indent="-228600">
              <a:spcBef>
                <a:spcPct val="20000"/>
              </a:spcBef>
              <a:buClr>
                <a:schemeClr val="tx1"/>
              </a:buClr>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9pPr>
          </a:lstStyle>
          <a:p>
            <a:pPr>
              <a:spcBef>
                <a:spcPct val="0"/>
              </a:spcBef>
              <a:buClrTx/>
              <a:buFontTx/>
              <a:buNone/>
            </a:pPr>
            <a:r>
              <a:rPr lang="en-US" altLang="en-US" sz="1800">
                <a:latin typeface="Arial" panose="020B0604020202020204" pitchFamily="34" charset="0"/>
              </a:rPr>
              <a:t>Expected ‘n’</a:t>
            </a:r>
          </a:p>
        </p:txBody>
      </p:sp>
      <p:sp>
        <p:nvSpPr>
          <p:cNvPr id="27688" name="Text Box 49">
            <a:extLst>
              <a:ext uri="{FF2B5EF4-FFF2-40B4-BE49-F238E27FC236}">
                <a16:creationId xmlns:a16="http://schemas.microsoft.com/office/drawing/2014/main" id="{8002A3E7-79C3-B84E-BD32-D11D29AFAE4B}"/>
              </a:ext>
            </a:extLst>
          </p:cNvPr>
          <p:cNvSpPr txBox="1">
            <a:spLocks noChangeArrowheads="1"/>
          </p:cNvSpPr>
          <p:nvPr/>
        </p:nvSpPr>
        <p:spPr bwMode="auto">
          <a:xfrm>
            <a:off x="5851525" y="2020888"/>
            <a:ext cx="2168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Char char="•"/>
              <a:defRPr sz="3200">
                <a:solidFill>
                  <a:schemeClr val="tx1"/>
                </a:solidFill>
                <a:latin typeface="Times New Roman" panose="02020603050405020304" pitchFamily="18" charset="0"/>
              </a:defRPr>
            </a:lvl1pPr>
            <a:lvl2pPr marL="742950" indent="-285750">
              <a:spcBef>
                <a:spcPct val="20000"/>
              </a:spcBef>
              <a:buClr>
                <a:schemeClr val="folHlink"/>
              </a:buClr>
              <a:buChar char="•"/>
              <a:defRPr sz="3200">
                <a:solidFill>
                  <a:schemeClr val="tx1"/>
                </a:solidFill>
                <a:latin typeface="Times New Roman" panose="02020603050405020304" pitchFamily="18" charset="0"/>
              </a:defRPr>
            </a:lvl2pPr>
            <a:lvl3pPr marL="1143000" indent="-228600">
              <a:spcBef>
                <a:spcPct val="20000"/>
              </a:spcBef>
              <a:buClr>
                <a:schemeClr val="tx2"/>
              </a:buClr>
              <a:buChar char="•"/>
              <a:defRPr sz="3200">
                <a:solidFill>
                  <a:schemeClr val="tx1"/>
                </a:solidFill>
                <a:latin typeface="Times New Roman" panose="02020603050405020304" pitchFamily="18" charset="0"/>
              </a:defRPr>
            </a:lvl3pPr>
            <a:lvl4pPr marL="1600200" indent="-228600">
              <a:spcBef>
                <a:spcPct val="20000"/>
              </a:spcBef>
              <a:buClr>
                <a:schemeClr val="tx1"/>
              </a:buClr>
              <a:buChar char="•"/>
              <a:defRPr sz="3200">
                <a:solidFill>
                  <a:schemeClr val="tx1"/>
                </a:solidFill>
                <a:latin typeface="Times New Roman" panose="02020603050405020304" pitchFamily="18" charset="0"/>
              </a:defRPr>
            </a:lvl4pPr>
            <a:lvl5pPr marL="2057400" indent="-228600">
              <a:spcBef>
                <a:spcPct val="20000"/>
              </a:spcBef>
              <a:buClr>
                <a:schemeClr val="tx1"/>
              </a:buClr>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9pPr>
          </a:lstStyle>
          <a:p>
            <a:pPr>
              <a:spcBef>
                <a:spcPct val="0"/>
              </a:spcBef>
              <a:buClrTx/>
              <a:buFontTx/>
              <a:buNone/>
            </a:pPr>
            <a:r>
              <a:rPr lang="en-US" altLang="en-US" sz="2400">
                <a:latin typeface="Arial" panose="020B0604020202020204" pitchFamily="34" charset="0"/>
              </a:rPr>
              <a:t>Response rate</a:t>
            </a:r>
          </a:p>
        </p:txBody>
      </p:sp>
      <p:sp>
        <p:nvSpPr>
          <p:cNvPr id="27689" name="Text Box 50">
            <a:extLst>
              <a:ext uri="{FF2B5EF4-FFF2-40B4-BE49-F238E27FC236}">
                <a16:creationId xmlns:a16="http://schemas.microsoft.com/office/drawing/2014/main" id="{3CCA64FA-5860-0C45-AA19-58D7E271B37D}"/>
              </a:ext>
            </a:extLst>
          </p:cNvPr>
          <p:cNvSpPr txBox="1">
            <a:spLocks noChangeArrowheads="1"/>
          </p:cNvSpPr>
          <p:nvPr/>
        </p:nvSpPr>
        <p:spPr bwMode="auto">
          <a:xfrm>
            <a:off x="5089525" y="2474913"/>
            <a:ext cx="37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Char char="•"/>
              <a:defRPr sz="3200">
                <a:solidFill>
                  <a:schemeClr val="tx1"/>
                </a:solidFill>
                <a:latin typeface="Times New Roman" panose="02020603050405020304" pitchFamily="18" charset="0"/>
              </a:defRPr>
            </a:lvl1pPr>
            <a:lvl2pPr marL="742950" indent="-285750">
              <a:spcBef>
                <a:spcPct val="20000"/>
              </a:spcBef>
              <a:buClr>
                <a:schemeClr val="folHlink"/>
              </a:buClr>
              <a:buChar char="•"/>
              <a:defRPr sz="3200">
                <a:solidFill>
                  <a:schemeClr val="tx1"/>
                </a:solidFill>
                <a:latin typeface="Times New Roman" panose="02020603050405020304" pitchFamily="18" charset="0"/>
              </a:defRPr>
            </a:lvl2pPr>
            <a:lvl3pPr marL="1143000" indent="-228600">
              <a:spcBef>
                <a:spcPct val="20000"/>
              </a:spcBef>
              <a:buClr>
                <a:schemeClr val="tx2"/>
              </a:buClr>
              <a:buChar char="•"/>
              <a:defRPr sz="3200">
                <a:solidFill>
                  <a:schemeClr val="tx1"/>
                </a:solidFill>
                <a:latin typeface="Times New Roman" panose="02020603050405020304" pitchFamily="18" charset="0"/>
              </a:defRPr>
            </a:lvl3pPr>
            <a:lvl4pPr marL="1600200" indent="-228600">
              <a:spcBef>
                <a:spcPct val="20000"/>
              </a:spcBef>
              <a:buClr>
                <a:schemeClr val="tx1"/>
              </a:buClr>
              <a:buChar char="•"/>
              <a:defRPr sz="3200">
                <a:solidFill>
                  <a:schemeClr val="tx1"/>
                </a:solidFill>
                <a:latin typeface="Times New Roman" panose="02020603050405020304" pitchFamily="18" charset="0"/>
              </a:defRPr>
            </a:lvl4pPr>
            <a:lvl5pPr marL="2057400" indent="-228600">
              <a:spcBef>
                <a:spcPct val="20000"/>
              </a:spcBef>
              <a:buClr>
                <a:schemeClr val="tx1"/>
              </a:buClr>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9pPr>
          </a:lstStyle>
          <a:p>
            <a:pPr>
              <a:spcBef>
                <a:spcPct val="0"/>
              </a:spcBef>
              <a:buClrTx/>
              <a:buFontTx/>
              <a:buNone/>
            </a:pPr>
            <a:r>
              <a:rPr lang="en-US" altLang="en-US" sz="1800">
                <a:latin typeface="Arial" panose="020B0604020202020204" pitchFamily="34" charset="0"/>
              </a:rPr>
              <a:t>.2</a:t>
            </a:r>
          </a:p>
        </p:txBody>
      </p:sp>
      <p:sp>
        <p:nvSpPr>
          <p:cNvPr id="27690" name="Text Box 51">
            <a:extLst>
              <a:ext uri="{FF2B5EF4-FFF2-40B4-BE49-F238E27FC236}">
                <a16:creationId xmlns:a16="http://schemas.microsoft.com/office/drawing/2014/main" id="{DFEA10C7-B095-B245-8E92-6A2E91779E1A}"/>
              </a:ext>
            </a:extLst>
          </p:cNvPr>
          <p:cNvSpPr txBox="1">
            <a:spLocks noChangeArrowheads="1"/>
          </p:cNvSpPr>
          <p:nvPr/>
        </p:nvSpPr>
        <p:spPr bwMode="auto">
          <a:xfrm>
            <a:off x="5867400" y="251460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Char char="•"/>
              <a:defRPr sz="3200">
                <a:solidFill>
                  <a:schemeClr val="tx1"/>
                </a:solidFill>
                <a:latin typeface="Times New Roman" panose="02020603050405020304" pitchFamily="18" charset="0"/>
              </a:defRPr>
            </a:lvl1pPr>
            <a:lvl2pPr marL="742950" indent="-285750">
              <a:spcBef>
                <a:spcPct val="20000"/>
              </a:spcBef>
              <a:buClr>
                <a:schemeClr val="folHlink"/>
              </a:buClr>
              <a:buChar char="•"/>
              <a:defRPr sz="3200">
                <a:solidFill>
                  <a:schemeClr val="tx1"/>
                </a:solidFill>
                <a:latin typeface="Times New Roman" panose="02020603050405020304" pitchFamily="18" charset="0"/>
              </a:defRPr>
            </a:lvl2pPr>
            <a:lvl3pPr marL="1143000" indent="-228600">
              <a:spcBef>
                <a:spcPct val="20000"/>
              </a:spcBef>
              <a:buClr>
                <a:schemeClr val="tx2"/>
              </a:buClr>
              <a:buChar char="•"/>
              <a:defRPr sz="3200">
                <a:solidFill>
                  <a:schemeClr val="tx1"/>
                </a:solidFill>
                <a:latin typeface="Times New Roman" panose="02020603050405020304" pitchFamily="18" charset="0"/>
              </a:defRPr>
            </a:lvl3pPr>
            <a:lvl4pPr marL="1600200" indent="-228600">
              <a:spcBef>
                <a:spcPct val="20000"/>
              </a:spcBef>
              <a:buClr>
                <a:schemeClr val="tx1"/>
              </a:buClr>
              <a:buChar char="•"/>
              <a:defRPr sz="3200">
                <a:solidFill>
                  <a:schemeClr val="tx1"/>
                </a:solidFill>
                <a:latin typeface="Times New Roman" panose="02020603050405020304" pitchFamily="18" charset="0"/>
              </a:defRPr>
            </a:lvl4pPr>
            <a:lvl5pPr marL="2057400" indent="-228600">
              <a:spcBef>
                <a:spcPct val="20000"/>
              </a:spcBef>
              <a:buClr>
                <a:schemeClr val="tx1"/>
              </a:buClr>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9pPr>
          </a:lstStyle>
          <a:p>
            <a:pPr>
              <a:spcBef>
                <a:spcPct val="0"/>
              </a:spcBef>
              <a:buClrTx/>
              <a:buFontTx/>
              <a:buNone/>
            </a:pPr>
            <a:r>
              <a:rPr lang="en-US" altLang="en-US" sz="1800">
                <a:latin typeface="Arial" panose="020B0604020202020204" pitchFamily="34" charset="0"/>
              </a:rPr>
              <a:t>.25</a:t>
            </a:r>
          </a:p>
        </p:txBody>
      </p:sp>
      <p:sp>
        <p:nvSpPr>
          <p:cNvPr id="27691" name="Text Box 52">
            <a:extLst>
              <a:ext uri="{FF2B5EF4-FFF2-40B4-BE49-F238E27FC236}">
                <a16:creationId xmlns:a16="http://schemas.microsoft.com/office/drawing/2014/main" id="{0FCE2ED2-9B69-8E44-9FE0-DFA9474E41E6}"/>
              </a:ext>
            </a:extLst>
          </p:cNvPr>
          <p:cNvSpPr txBox="1">
            <a:spLocks noChangeArrowheads="1"/>
          </p:cNvSpPr>
          <p:nvPr/>
        </p:nvSpPr>
        <p:spPr bwMode="auto">
          <a:xfrm>
            <a:off x="6629400" y="2514600"/>
            <a:ext cx="37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Char char="•"/>
              <a:defRPr sz="3200">
                <a:solidFill>
                  <a:schemeClr val="tx1"/>
                </a:solidFill>
                <a:latin typeface="Times New Roman" panose="02020603050405020304" pitchFamily="18" charset="0"/>
              </a:defRPr>
            </a:lvl1pPr>
            <a:lvl2pPr marL="742950" indent="-285750">
              <a:spcBef>
                <a:spcPct val="20000"/>
              </a:spcBef>
              <a:buClr>
                <a:schemeClr val="folHlink"/>
              </a:buClr>
              <a:buChar char="•"/>
              <a:defRPr sz="3200">
                <a:solidFill>
                  <a:schemeClr val="tx1"/>
                </a:solidFill>
                <a:latin typeface="Times New Roman" panose="02020603050405020304" pitchFamily="18" charset="0"/>
              </a:defRPr>
            </a:lvl2pPr>
            <a:lvl3pPr marL="1143000" indent="-228600">
              <a:spcBef>
                <a:spcPct val="20000"/>
              </a:spcBef>
              <a:buClr>
                <a:schemeClr val="tx2"/>
              </a:buClr>
              <a:buChar char="•"/>
              <a:defRPr sz="3200">
                <a:solidFill>
                  <a:schemeClr val="tx1"/>
                </a:solidFill>
                <a:latin typeface="Times New Roman" panose="02020603050405020304" pitchFamily="18" charset="0"/>
              </a:defRPr>
            </a:lvl3pPr>
            <a:lvl4pPr marL="1600200" indent="-228600">
              <a:spcBef>
                <a:spcPct val="20000"/>
              </a:spcBef>
              <a:buClr>
                <a:schemeClr val="tx1"/>
              </a:buClr>
              <a:buChar char="•"/>
              <a:defRPr sz="3200">
                <a:solidFill>
                  <a:schemeClr val="tx1"/>
                </a:solidFill>
                <a:latin typeface="Times New Roman" panose="02020603050405020304" pitchFamily="18" charset="0"/>
              </a:defRPr>
            </a:lvl4pPr>
            <a:lvl5pPr marL="2057400" indent="-228600">
              <a:spcBef>
                <a:spcPct val="20000"/>
              </a:spcBef>
              <a:buClr>
                <a:schemeClr val="tx1"/>
              </a:buClr>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9pPr>
          </a:lstStyle>
          <a:p>
            <a:pPr>
              <a:spcBef>
                <a:spcPct val="0"/>
              </a:spcBef>
              <a:buClrTx/>
              <a:buFontTx/>
              <a:buNone/>
            </a:pPr>
            <a:r>
              <a:rPr lang="en-US" altLang="en-US" sz="1800">
                <a:latin typeface="Arial" panose="020B0604020202020204" pitchFamily="34" charset="0"/>
              </a:rPr>
              <a:t>.3</a:t>
            </a:r>
          </a:p>
        </p:txBody>
      </p:sp>
      <p:sp>
        <p:nvSpPr>
          <p:cNvPr id="27692" name="Text Box 55">
            <a:extLst>
              <a:ext uri="{FF2B5EF4-FFF2-40B4-BE49-F238E27FC236}">
                <a16:creationId xmlns:a16="http://schemas.microsoft.com/office/drawing/2014/main" id="{812B11F6-E3EC-D449-A875-84D6C355D72F}"/>
              </a:ext>
            </a:extLst>
          </p:cNvPr>
          <p:cNvSpPr txBox="1">
            <a:spLocks noChangeArrowheads="1"/>
          </p:cNvSpPr>
          <p:nvPr/>
        </p:nvSpPr>
        <p:spPr bwMode="auto">
          <a:xfrm>
            <a:off x="7375525" y="2474913"/>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Char char="•"/>
              <a:defRPr sz="3200">
                <a:solidFill>
                  <a:schemeClr val="tx1"/>
                </a:solidFill>
                <a:latin typeface="Times New Roman" panose="02020603050405020304" pitchFamily="18" charset="0"/>
              </a:defRPr>
            </a:lvl1pPr>
            <a:lvl2pPr marL="742950" indent="-285750">
              <a:spcBef>
                <a:spcPct val="20000"/>
              </a:spcBef>
              <a:buClr>
                <a:schemeClr val="folHlink"/>
              </a:buClr>
              <a:buChar char="•"/>
              <a:defRPr sz="3200">
                <a:solidFill>
                  <a:schemeClr val="tx1"/>
                </a:solidFill>
                <a:latin typeface="Times New Roman" panose="02020603050405020304" pitchFamily="18" charset="0"/>
              </a:defRPr>
            </a:lvl2pPr>
            <a:lvl3pPr marL="1143000" indent="-228600">
              <a:spcBef>
                <a:spcPct val="20000"/>
              </a:spcBef>
              <a:buClr>
                <a:schemeClr val="tx2"/>
              </a:buClr>
              <a:buChar char="•"/>
              <a:defRPr sz="3200">
                <a:solidFill>
                  <a:schemeClr val="tx1"/>
                </a:solidFill>
                <a:latin typeface="Times New Roman" panose="02020603050405020304" pitchFamily="18" charset="0"/>
              </a:defRPr>
            </a:lvl3pPr>
            <a:lvl4pPr marL="1600200" indent="-228600">
              <a:spcBef>
                <a:spcPct val="20000"/>
              </a:spcBef>
              <a:buClr>
                <a:schemeClr val="tx1"/>
              </a:buClr>
              <a:buChar char="•"/>
              <a:defRPr sz="3200">
                <a:solidFill>
                  <a:schemeClr val="tx1"/>
                </a:solidFill>
                <a:latin typeface="Times New Roman" panose="02020603050405020304" pitchFamily="18" charset="0"/>
              </a:defRPr>
            </a:lvl4pPr>
            <a:lvl5pPr marL="2057400" indent="-228600">
              <a:spcBef>
                <a:spcPct val="20000"/>
              </a:spcBef>
              <a:buClr>
                <a:schemeClr val="tx1"/>
              </a:buClr>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9pPr>
          </a:lstStyle>
          <a:p>
            <a:pPr>
              <a:spcBef>
                <a:spcPct val="0"/>
              </a:spcBef>
              <a:buClrTx/>
              <a:buFontTx/>
              <a:buNone/>
            </a:pPr>
            <a:r>
              <a:rPr lang="en-US" altLang="en-US" sz="1800">
                <a:latin typeface="Arial" panose="020B0604020202020204" pitchFamily="34" charset="0"/>
              </a:rPr>
              <a:t>.35</a:t>
            </a:r>
          </a:p>
        </p:txBody>
      </p:sp>
      <p:sp>
        <p:nvSpPr>
          <p:cNvPr id="27693" name="Text Box 56">
            <a:extLst>
              <a:ext uri="{FF2B5EF4-FFF2-40B4-BE49-F238E27FC236}">
                <a16:creationId xmlns:a16="http://schemas.microsoft.com/office/drawing/2014/main" id="{84C7DD39-20C6-FC4E-9C76-B8CAFD4BBE99}"/>
              </a:ext>
            </a:extLst>
          </p:cNvPr>
          <p:cNvSpPr txBox="1">
            <a:spLocks noChangeArrowheads="1"/>
          </p:cNvSpPr>
          <p:nvPr/>
        </p:nvSpPr>
        <p:spPr bwMode="auto">
          <a:xfrm>
            <a:off x="8153400" y="2514600"/>
            <a:ext cx="37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Char char="•"/>
              <a:defRPr sz="3200">
                <a:solidFill>
                  <a:schemeClr val="tx1"/>
                </a:solidFill>
                <a:latin typeface="Times New Roman" panose="02020603050405020304" pitchFamily="18" charset="0"/>
              </a:defRPr>
            </a:lvl1pPr>
            <a:lvl2pPr marL="742950" indent="-285750">
              <a:spcBef>
                <a:spcPct val="20000"/>
              </a:spcBef>
              <a:buClr>
                <a:schemeClr val="folHlink"/>
              </a:buClr>
              <a:buChar char="•"/>
              <a:defRPr sz="3200">
                <a:solidFill>
                  <a:schemeClr val="tx1"/>
                </a:solidFill>
                <a:latin typeface="Times New Roman" panose="02020603050405020304" pitchFamily="18" charset="0"/>
              </a:defRPr>
            </a:lvl2pPr>
            <a:lvl3pPr marL="1143000" indent="-228600">
              <a:spcBef>
                <a:spcPct val="20000"/>
              </a:spcBef>
              <a:buClr>
                <a:schemeClr val="tx2"/>
              </a:buClr>
              <a:buChar char="•"/>
              <a:defRPr sz="3200">
                <a:solidFill>
                  <a:schemeClr val="tx1"/>
                </a:solidFill>
                <a:latin typeface="Times New Roman" panose="02020603050405020304" pitchFamily="18" charset="0"/>
              </a:defRPr>
            </a:lvl3pPr>
            <a:lvl4pPr marL="1600200" indent="-228600">
              <a:spcBef>
                <a:spcPct val="20000"/>
              </a:spcBef>
              <a:buClr>
                <a:schemeClr val="tx1"/>
              </a:buClr>
              <a:buChar char="•"/>
              <a:defRPr sz="3200">
                <a:solidFill>
                  <a:schemeClr val="tx1"/>
                </a:solidFill>
                <a:latin typeface="Times New Roman" panose="02020603050405020304" pitchFamily="18" charset="0"/>
              </a:defRPr>
            </a:lvl4pPr>
            <a:lvl5pPr marL="2057400" indent="-228600">
              <a:spcBef>
                <a:spcPct val="20000"/>
              </a:spcBef>
              <a:buClr>
                <a:schemeClr val="tx1"/>
              </a:buClr>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3200">
                <a:solidFill>
                  <a:schemeClr val="tx1"/>
                </a:solidFill>
                <a:latin typeface="Times New Roman" panose="02020603050405020304" pitchFamily="18" charset="0"/>
              </a:defRPr>
            </a:lvl9pPr>
          </a:lstStyle>
          <a:p>
            <a:pPr>
              <a:spcBef>
                <a:spcPct val="0"/>
              </a:spcBef>
              <a:buClrTx/>
              <a:buFontTx/>
              <a:buNone/>
            </a:pPr>
            <a:r>
              <a:rPr lang="en-US" altLang="en-US" sz="1800">
                <a:latin typeface="Arial" panose="020B0604020202020204" pitchFamily="34" charset="0"/>
              </a:rPr>
              <a:t>.4</a:t>
            </a:r>
          </a:p>
        </p:txBody>
      </p:sp>
    </p:spTree>
    <p:extLst>
      <p:ext uri="{BB962C8B-B14F-4D97-AF65-F5344CB8AC3E}">
        <p14:creationId xmlns:p14="http://schemas.microsoft.com/office/powerpoint/2010/main" val="667674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3FA8054-D0B9-CA45-B493-B466884EA418}"/>
              </a:ext>
            </a:extLst>
          </p:cNvPr>
          <p:cNvSpPr>
            <a:spLocks noGrp="1" noChangeArrowheads="1"/>
          </p:cNvSpPr>
          <p:nvPr>
            <p:ph type="title"/>
          </p:nvPr>
        </p:nvSpPr>
        <p:spPr>
          <a:xfrm>
            <a:off x="685800" y="685800"/>
            <a:ext cx="7772400" cy="1143000"/>
          </a:xfrm>
        </p:spPr>
        <p:txBody>
          <a:bodyPr>
            <a:normAutofit fontScale="90000"/>
          </a:bodyPr>
          <a:lstStyle/>
          <a:p>
            <a:pPr algn="ctr"/>
            <a:r>
              <a:rPr lang="en-US" altLang="en-US" sz="6600" dirty="0"/>
              <a:t>Lung Cancer Example</a:t>
            </a:r>
          </a:p>
        </p:txBody>
      </p:sp>
      <p:sp>
        <p:nvSpPr>
          <p:cNvPr id="54275" name="Rectangle 3">
            <a:extLst>
              <a:ext uri="{FF2B5EF4-FFF2-40B4-BE49-F238E27FC236}">
                <a16:creationId xmlns:a16="http://schemas.microsoft.com/office/drawing/2014/main" id="{9A4D7200-DB61-4D8D-95BB-C67BC9DDF8F0}"/>
              </a:ext>
            </a:extLst>
          </p:cNvPr>
          <p:cNvSpPr>
            <a:spLocks noGrp="1" noChangeArrowheads="1"/>
          </p:cNvSpPr>
          <p:nvPr>
            <p:ph type="body" idx="1"/>
          </p:nvPr>
        </p:nvSpPr>
        <p:spPr>
          <a:xfrm>
            <a:off x="533400" y="2263423"/>
            <a:ext cx="7924800" cy="2743200"/>
          </a:xfrm>
        </p:spPr>
        <p:txBody>
          <a:bodyPr>
            <a:normAutofit fontScale="85000" lnSpcReduction="20000"/>
          </a:bodyPr>
          <a:lstStyle/>
          <a:p>
            <a:pPr>
              <a:defRPr/>
            </a:pPr>
            <a:r>
              <a:rPr lang="en-US" altLang="en-US" sz="4400" dirty="0">
                <a:effectLst/>
                <a:sym typeface="Symbol" panose="05050102010706020507" pitchFamily="18" charset="2"/>
              </a:rPr>
              <a:t>Phase II study of ICE-T in advanced NSCLC</a:t>
            </a:r>
          </a:p>
          <a:p>
            <a:pPr>
              <a:defRPr/>
            </a:pPr>
            <a:r>
              <a:rPr lang="en-US" altLang="en-US" sz="4400" dirty="0">
                <a:effectLst/>
                <a:sym typeface="Symbol" panose="05050102010706020507" pitchFamily="18" charset="2"/>
              </a:rPr>
              <a:t>Stage </a:t>
            </a:r>
            <a:r>
              <a:rPr lang="en-US" altLang="en-US" sz="4400" dirty="0" err="1">
                <a:effectLst/>
                <a:sym typeface="Symbol" panose="05050102010706020507" pitchFamily="18" charset="2"/>
              </a:rPr>
              <a:t>IIIb</a:t>
            </a:r>
            <a:r>
              <a:rPr lang="en-US" altLang="en-US" sz="4400" dirty="0">
                <a:effectLst/>
                <a:sym typeface="Symbol" panose="05050102010706020507" pitchFamily="18" charset="2"/>
              </a:rPr>
              <a:t> and IV patients accrued equally</a:t>
            </a:r>
            <a:endParaRPr lang="en-US" altLang="en-US" sz="4400" dirty="0">
              <a:effectLst/>
            </a:endParaRPr>
          </a:p>
          <a:p>
            <a:pPr>
              <a:defRPr/>
            </a:pPr>
            <a:r>
              <a:rPr lang="en-US" altLang="en-US" sz="4400" dirty="0">
                <a:effectLst/>
              </a:rPr>
              <a:t>Two stage design based on toxicity</a:t>
            </a:r>
            <a:endParaRPr lang="en-US" altLang="en-US" sz="4400" i="1" dirty="0">
              <a:effectLst/>
            </a:endParaRPr>
          </a:p>
          <a:p>
            <a:pPr>
              <a:defRPr/>
            </a:pPr>
            <a:endParaRPr lang="en-US" altLang="en-US" dirty="0"/>
          </a:p>
        </p:txBody>
      </p:sp>
    </p:spTree>
    <p:extLst>
      <p:ext uri="{BB962C8B-B14F-4D97-AF65-F5344CB8AC3E}">
        <p14:creationId xmlns:p14="http://schemas.microsoft.com/office/powerpoint/2010/main" val="310056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1E0ED67-75AE-794B-A2CA-54F58DBA4917}"/>
              </a:ext>
            </a:extLst>
          </p:cNvPr>
          <p:cNvSpPr>
            <a:spLocks noGrp="1" noChangeArrowheads="1"/>
          </p:cNvSpPr>
          <p:nvPr>
            <p:ph type="title"/>
          </p:nvPr>
        </p:nvSpPr>
        <p:spPr>
          <a:xfrm>
            <a:off x="838200" y="762000"/>
            <a:ext cx="7315200" cy="1154097"/>
          </a:xfrm>
        </p:spPr>
        <p:txBody>
          <a:bodyPr>
            <a:normAutofit fontScale="90000"/>
          </a:bodyPr>
          <a:lstStyle/>
          <a:p>
            <a:r>
              <a:rPr lang="en-US" altLang="en-US" sz="4800" dirty="0"/>
              <a:t>Rationale for different design</a:t>
            </a:r>
          </a:p>
        </p:txBody>
      </p:sp>
      <p:sp>
        <p:nvSpPr>
          <p:cNvPr id="78851" name="Rectangle 3">
            <a:extLst>
              <a:ext uri="{FF2B5EF4-FFF2-40B4-BE49-F238E27FC236}">
                <a16:creationId xmlns:a16="http://schemas.microsoft.com/office/drawing/2014/main" id="{433E6223-F340-4D34-95AB-C6C96F4CAA98}"/>
              </a:ext>
            </a:extLst>
          </p:cNvPr>
          <p:cNvSpPr>
            <a:spLocks noGrp="1" noChangeArrowheads="1"/>
          </p:cNvSpPr>
          <p:nvPr>
            <p:ph type="body" idx="1"/>
          </p:nvPr>
        </p:nvSpPr>
        <p:spPr>
          <a:xfrm>
            <a:off x="838200" y="2057400"/>
            <a:ext cx="7315200" cy="3539527"/>
          </a:xfrm>
        </p:spPr>
        <p:txBody>
          <a:bodyPr>
            <a:normAutofit fontScale="92500" lnSpcReduction="10000"/>
          </a:bodyPr>
          <a:lstStyle/>
          <a:p>
            <a:pPr>
              <a:defRPr/>
            </a:pPr>
            <a:r>
              <a:rPr lang="en-US" altLang="en-US" sz="4000" dirty="0"/>
              <a:t>ICE and Taxol have shown efficacy in this disease site</a:t>
            </a:r>
          </a:p>
          <a:p>
            <a:pPr>
              <a:defRPr/>
            </a:pPr>
            <a:r>
              <a:rPr lang="en-US" altLang="en-US" sz="4000" dirty="0"/>
              <a:t>This regimen has shown to be quite toxic also</a:t>
            </a:r>
          </a:p>
          <a:p>
            <a:pPr>
              <a:defRPr/>
            </a:pPr>
            <a:r>
              <a:rPr lang="en-US" altLang="en-US" sz="4000" dirty="0"/>
              <a:t>Define stopping rule based on toxicity without stage distinction</a:t>
            </a:r>
          </a:p>
        </p:txBody>
      </p:sp>
    </p:spTree>
    <p:extLst>
      <p:ext uri="{BB962C8B-B14F-4D97-AF65-F5344CB8AC3E}">
        <p14:creationId xmlns:p14="http://schemas.microsoft.com/office/powerpoint/2010/main" val="249739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348F142-2D07-5349-8242-94C69B3EB13E}"/>
              </a:ext>
            </a:extLst>
          </p:cNvPr>
          <p:cNvSpPr>
            <a:spLocks noGrp="1" noChangeArrowheads="1"/>
          </p:cNvSpPr>
          <p:nvPr>
            <p:ph type="title"/>
          </p:nvPr>
        </p:nvSpPr>
        <p:spPr>
          <a:xfrm>
            <a:off x="1143000" y="762000"/>
            <a:ext cx="7772400" cy="1143000"/>
          </a:xfrm>
        </p:spPr>
        <p:txBody>
          <a:bodyPr>
            <a:normAutofit fontScale="90000"/>
          </a:bodyPr>
          <a:lstStyle/>
          <a:p>
            <a:pPr algn="ctr"/>
            <a:r>
              <a:rPr lang="en-US" altLang="en-US" sz="7200"/>
              <a:t>Lung Cancer design</a:t>
            </a:r>
            <a:endParaRPr lang="en-US" altLang="en-US"/>
          </a:p>
        </p:txBody>
      </p:sp>
      <p:sp>
        <p:nvSpPr>
          <p:cNvPr id="55299" name="Rectangle 3">
            <a:extLst>
              <a:ext uri="{FF2B5EF4-FFF2-40B4-BE49-F238E27FC236}">
                <a16:creationId xmlns:a16="http://schemas.microsoft.com/office/drawing/2014/main" id="{457B0547-1A3A-442C-8052-28546613770F}"/>
              </a:ext>
            </a:extLst>
          </p:cNvPr>
          <p:cNvSpPr>
            <a:spLocks noGrp="1" noChangeArrowheads="1"/>
          </p:cNvSpPr>
          <p:nvPr>
            <p:ph type="body" idx="1"/>
          </p:nvPr>
        </p:nvSpPr>
        <p:spPr>
          <a:xfrm>
            <a:off x="990600" y="1905000"/>
            <a:ext cx="7924800" cy="2743200"/>
          </a:xfrm>
        </p:spPr>
        <p:txBody>
          <a:bodyPr>
            <a:normAutofit fontScale="85000" lnSpcReduction="20000"/>
          </a:bodyPr>
          <a:lstStyle/>
          <a:p>
            <a:pPr>
              <a:buFontTx/>
              <a:buNone/>
              <a:defRPr/>
            </a:pPr>
            <a:endParaRPr lang="en-US" altLang="en-US" sz="4400" i="1" dirty="0">
              <a:effectLst/>
            </a:endParaRPr>
          </a:p>
          <a:p>
            <a:pPr lvl="1">
              <a:spcBef>
                <a:spcPts val="500"/>
              </a:spcBef>
              <a:spcAft>
                <a:spcPts val="500"/>
              </a:spcAft>
              <a:defRPr/>
            </a:pPr>
            <a:r>
              <a:rPr lang="en-US" altLang="en-US" sz="4400" dirty="0">
                <a:effectLst/>
              </a:rPr>
              <a:t>Accrue 20 patients in stage I</a:t>
            </a:r>
          </a:p>
          <a:p>
            <a:pPr lvl="1">
              <a:spcBef>
                <a:spcPts val="500"/>
              </a:spcBef>
              <a:spcAft>
                <a:spcPts val="500"/>
              </a:spcAft>
              <a:defRPr/>
            </a:pPr>
            <a:r>
              <a:rPr lang="en-US" altLang="en-US" sz="4400" dirty="0">
                <a:effectLst/>
              </a:rPr>
              <a:t>If </a:t>
            </a:r>
            <a:r>
              <a:rPr lang="en-US" altLang="en-US" sz="4400" dirty="0">
                <a:effectLst/>
                <a:cs typeface="Times New Roman" panose="02020603050405020304" pitchFamily="18" charset="0"/>
              </a:rPr>
              <a:t>≥ </a:t>
            </a:r>
            <a:r>
              <a:rPr lang="en-US" altLang="en-US" sz="4400" dirty="0">
                <a:effectLst/>
              </a:rPr>
              <a:t>6 grade 3 (non-heme) or higher toxicities then stop early</a:t>
            </a:r>
          </a:p>
          <a:p>
            <a:pPr lvl="1">
              <a:spcBef>
                <a:spcPts val="500"/>
              </a:spcBef>
              <a:spcAft>
                <a:spcPts val="500"/>
              </a:spcAft>
              <a:defRPr/>
            </a:pPr>
            <a:r>
              <a:rPr lang="en-US" altLang="en-US" sz="4400" dirty="0">
                <a:effectLst/>
              </a:rPr>
              <a:t>If not, continue to total of 60</a:t>
            </a:r>
          </a:p>
          <a:p>
            <a:pPr>
              <a:defRPr/>
            </a:pPr>
            <a:endParaRPr lang="en-US" altLang="en-US" sz="4400" dirty="0">
              <a:effectLst/>
            </a:endParaRPr>
          </a:p>
          <a:p>
            <a:pPr>
              <a:defRPr/>
            </a:pPr>
            <a:endParaRPr lang="en-US" altLang="en-US" dirty="0"/>
          </a:p>
        </p:txBody>
      </p:sp>
    </p:spTree>
    <p:extLst>
      <p:ext uri="{BB962C8B-B14F-4D97-AF65-F5344CB8AC3E}">
        <p14:creationId xmlns:p14="http://schemas.microsoft.com/office/powerpoint/2010/main" val="138996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29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2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366D1A6-3F9F-5B46-A32C-2B2E2400B9D2}"/>
              </a:ext>
            </a:extLst>
          </p:cNvPr>
          <p:cNvSpPr>
            <a:spLocks noGrp="1" noChangeArrowheads="1"/>
          </p:cNvSpPr>
          <p:nvPr>
            <p:ph type="title"/>
          </p:nvPr>
        </p:nvSpPr>
        <p:spPr>
          <a:xfrm>
            <a:off x="762000" y="548640"/>
            <a:ext cx="7315200" cy="1154097"/>
          </a:xfrm>
        </p:spPr>
        <p:txBody>
          <a:bodyPr>
            <a:normAutofit fontScale="90000"/>
          </a:bodyPr>
          <a:lstStyle/>
          <a:p>
            <a:r>
              <a:rPr lang="en-US" altLang="en-US" sz="5400" dirty="0"/>
              <a:t>Characteristics of design</a:t>
            </a:r>
          </a:p>
        </p:txBody>
      </p:sp>
      <p:sp>
        <p:nvSpPr>
          <p:cNvPr id="79875" name="Rectangle 3">
            <a:extLst>
              <a:ext uri="{FF2B5EF4-FFF2-40B4-BE49-F238E27FC236}">
                <a16:creationId xmlns:a16="http://schemas.microsoft.com/office/drawing/2014/main" id="{545C2812-BD6D-4FFF-AB2F-C91CE1FF5F4C}"/>
              </a:ext>
            </a:extLst>
          </p:cNvPr>
          <p:cNvSpPr>
            <a:spLocks noGrp="1" noChangeArrowheads="1"/>
          </p:cNvSpPr>
          <p:nvPr>
            <p:ph type="body" idx="1"/>
          </p:nvPr>
        </p:nvSpPr>
        <p:spPr>
          <a:xfrm>
            <a:off x="736600" y="1828800"/>
            <a:ext cx="7874000" cy="3539527"/>
          </a:xfrm>
        </p:spPr>
        <p:txBody>
          <a:bodyPr>
            <a:normAutofit fontScale="92500" lnSpcReduction="20000"/>
          </a:bodyPr>
          <a:lstStyle/>
          <a:p>
            <a:pPr>
              <a:defRPr/>
            </a:pPr>
            <a:r>
              <a:rPr lang="en-US" altLang="en-US" sz="4000" dirty="0"/>
              <a:t>Given true severe or greater toxicity rate is 40% (i.e. unacceptable) , pr(early stopping)=.87</a:t>
            </a:r>
          </a:p>
          <a:p>
            <a:pPr marL="45720" indent="0">
              <a:buNone/>
              <a:defRPr/>
            </a:pPr>
            <a:endParaRPr lang="en-US" altLang="en-US" sz="4000" dirty="0"/>
          </a:p>
          <a:p>
            <a:pPr>
              <a:defRPr/>
            </a:pPr>
            <a:r>
              <a:rPr lang="en-US" altLang="en-US" sz="4000" dirty="0"/>
              <a:t>If true rate is low (i.e. 15%), pr(early stopping)=.067</a:t>
            </a:r>
          </a:p>
        </p:txBody>
      </p:sp>
    </p:spTree>
    <p:extLst>
      <p:ext uri="{BB962C8B-B14F-4D97-AF65-F5344CB8AC3E}">
        <p14:creationId xmlns:p14="http://schemas.microsoft.com/office/powerpoint/2010/main" val="180535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FC83A7E4-47FB-194D-894E-E7D85180710F}"/>
              </a:ext>
            </a:extLst>
          </p:cNvPr>
          <p:cNvSpPr>
            <a:spLocks noGrp="1" noChangeArrowheads="1"/>
          </p:cNvSpPr>
          <p:nvPr>
            <p:ph type="title"/>
          </p:nvPr>
        </p:nvSpPr>
        <p:spPr>
          <a:xfrm>
            <a:off x="228600" y="762000"/>
            <a:ext cx="8686800" cy="1143000"/>
          </a:xfrm>
        </p:spPr>
        <p:txBody>
          <a:bodyPr>
            <a:normAutofit fontScale="90000"/>
          </a:bodyPr>
          <a:lstStyle/>
          <a:p>
            <a:pPr algn="ctr"/>
            <a:r>
              <a:rPr lang="en-US" altLang="en-US" sz="7200" dirty="0"/>
              <a:t>How do you select the design?</a:t>
            </a:r>
            <a:endParaRPr lang="en-US" altLang="en-US" dirty="0"/>
          </a:p>
        </p:txBody>
      </p:sp>
      <p:sp>
        <p:nvSpPr>
          <p:cNvPr id="66563" name="Rectangle 3">
            <a:extLst>
              <a:ext uri="{FF2B5EF4-FFF2-40B4-BE49-F238E27FC236}">
                <a16:creationId xmlns:a16="http://schemas.microsoft.com/office/drawing/2014/main" id="{8D291CC4-4504-4808-86E5-74C3E2AA8251}"/>
              </a:ext>
            </a:extLst>
          </p:cNvPr>
          <p:cNvSpPr>
            <a:spLocks noGrp="1" noChangeArrowheads="1"/>
          </p:cNvSpPr>
          <p:nvPr>
            <p:ph type="body" idx="1"/>
          </p:nvPr>
        </p:nvSpPr>
        <p:spPr>
          <a:xfrm>
            <a:off x="990600" y="2743200"/>
            <a:ext cx="7924800" cy="2743200"/>
          </a:xfrm>
        </p:spPr>
        <p:txBody>
          <a:bodyPr>
            <a:normAutofit fontScale="92500" lnSpcReduction="10000"/>
          </a:bodyPr>
          <a:lstStyle/>
          <a:p>
            <a:pPr>
              <a:defRPr/>
            </a:pPr>
            <a:r>
              <a:rPr lang="en-US" altLang="en-US" sz="4400" dirty="0">
                <a:effectLst/>
                <a:sym typeface="Symbol" panose="05050102010706020507" pitchFamily="18" charset="2"/>
              </a:rPr>
              <a:t>Variety of computer output</a:t>
            </a:r>
            <a:endParaRPr lang="en-US" altLang="en-US" sz="4400" dirty="0">
              <a:effectLst/>
            </a:endParaRPr>
          </a:p>
          <a:p>
            <a:pPr>
              <a:defRPr/>
            </a:pPr>
            <a:r>
              <a:rPr lang="en-US" altLang="en-US" sz="4400" dirty="0">
                <a:effectLst/>
              </a:rPr>
              <a:t>No right/wrong answer</a:t>
            </a:r>
            <a:endParaRPr lang="en-US" altLang="en-US" sz="4400" i="1" dirty="0">
              <a:effectLst/>
            </a:endParaRPr>
          </a:p>
          <a:p>
            <a:pPr>
              <a:spcBef>
                <a:spcPts val="500"/>
              </a:spcBef>
              <a:spcAft>
                <a:spcPts val="500"/>
              </a:spcAft>
              <a:defRPr/>
            </a:pPr>
            <a:r>
              <a:rPr lang="en-US" altLang="en-US" sz="4400" dirty="0">
                <a:effectLst/>
              </a:rPr>
              <a:t>Consider operating characteristics of each design</a:t>
            </a:r>
          </a:p>
          <a:p>
            <a:pPr>
              <a:defRPr/>
            </a:pPr>
            <a:endParaRPr lang="en-US" altLang="en-US" sz="4400" dirty="0">
              <a:effectLst/>
            </a:endParaRPr>
          </a:p>
          <a:p>
            <a:pPr>
              <a:defRPr/>
            </a:pPr>
            <a:endParaRPr lang="en-US" altLang="en-US" dirty="0"/>
          </a:p>
        </p:txBody>
      </p:sp>
    </p:spTree>
    <p:extLst>
      <p:ext uri="{BB962C8B-B14F-4D97-AF65-F5344CB8AC3E}">
        <p14:creationId xmlns:p14="http://schemas.microsoft.com/office/powerpoint/2010/main" val="2074588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5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64B20B30-B71F-B145-B98E-662408F02D39}"/>
              </a:ext>
            </a:extLst>
          </p:cNvPr>
          <p:cNvSpPr>
            <a:spLocks noGrp="1" noChangeArrowheads="1"/>
          </p:cNvSpPr>
          <p:nvPr>
            <p:ph type="title"/>
          </p:nvPr>
        </p:nvSpPr>
        <p:spPr>
          <a:xfrm>
            <a:off x="1143000" y="762000"/>
            <a:ext cx="7772400" cy="1143000"/>
          </a:xfrm>
        </p:spPr>
        <p:txBody>
          <a:bodyPr>
            <a:normAutofit fontScale="90000"/>
          </a:bodyPr>
          <a:lstStyle/>
          <a:p>
            <a:pPr algn="ctr"/>
            <a:r>
              <a:rPr lang="en-US" altLang="en-US" sz="7200"/>
              <a:t>How to choose the right design?</a:t>
            </a:r>
            <a:endParaRPr lang="en-US" altLang="en-US"/>
          </a:p>
        </p:txBody>
      </p:sp>
      <p:sp>
        <p:nvSpPr>
          <p:cNvPr id="59395" name="Rectangle 3">
            <a:extLst>
              <a:ext uri="{FF2B5EF4-FFF2-40B4-BE49-F238E27FC236}">
                <a16:creationId xmlns:a16="http://schemas.microsoft.com/office/drawing/2014/main" id="{8855063A-7129-4ABB-BB80-F7E2A5230F82}"/>
              </a:ext>
            </a:extLst>
          </p:cNvPr>
          <p:cNvSpPr>
            <a:spLocks noGrp="1" noChangeArrowheads="1"/>
          </p:cNvSpPr>
          <p:nvPr>
            <p:ph type="body" idx="1"/>
          </p:nvPr>
        </p:nvSpPr>
        <p:spPr>
          <a:xfrm>
            <a:off x="990600" y="2743200"/>
            <a:ext cx="7924800" cy="2743200"/>
          </a:xfrm>
        </p:spPr>
        <p:txBody>
          <a:bodyPr>
            <a:normAutofit fontScale="85000" lnSpcReduction="10000"/>
          </a:bodyPr>
          <a:lstStyle/>
          <a:p>
            <a:pPr>
              <a:defRPr/>
            </a:pPr>
            <a:r>
              <a:rPr lang="en-US" altLang="en-US" sz="4400" dirty="0">
                <a:effectLst/>
                <a:sym typeface="Symbol" panose="05050102010706020507" pitchFamily="18" charset="2"/>
              </a:rPr>
              <a:t>Error involved</a:t>
            </a:r>
          </a:p>
          <a:p>
            <a:pPr lvl="1">
              <a:defRPr/>
            </a:pPr>
            <a:r>
              <a:rPr lang="en-US" altLang="en-US" sz="4400" dirty="0">
                <a:effectLst/>
              </a:rPr>
              <a:t>Let inactive drug through</a:t>
            </a:r>
          </a:p>
          <a:p>
            <a:pPr lvl="1">
              <a:defRPr/>
            </a:pPr>
            <a:r>
              <a:rPr lang="en-US" altLang="en-US" sz="4400" dirty="0">
                <a:effectLst/>
              </a:rPr>
              <a:t>Reject active drug</a:t>
            </a:r>
          </a:p>
          <a:p>
            <a:pPr>
              <a:defRPr/>
            </a:pPr>
            <a:r>
              <a:rPr lang="en-US" altLang="en-US" sz="4400" dirty="0">
                <a:effectLst/>
              </a:rPr>
              <a:t>Implications for your disease site?</a:t>
            </a:r>
            <a:endParaRPr lang="en-US" altLang="en-US" sz="4400" i="1" dirty="0">
              <a:effectLst/>
            </a:endParaRPr>
          </a:p>
          <a:p>
            <a:pPr>
              <a:defRPr/>
            </a:pPr>
            <a:endParaRPr lang="en-US" altLang="en-US" sz="4400" dirty="0">
              <a:effectLst/>
            </a:endParaRPr>
          </a:p>
          <a:p>
            <a:pPr>
              <a:defRPr/>
            </a:pPr>
            <a:endParaRPr lang="en-US" altLang="en-US" dirty="0"/>
          </a:p>
        </p:txBody>
      </p:sp>
    </p:spTree>
    <p:extLst>
      <p:ext uri="{BB962C8B-B14F-4D97-AF65-F5344CB8AC3E}">
        <p14:creationId xmlns:p14="http://schemas.microsoft.com/office/powerpoint/2010/main" val="319902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3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0C6F5F8B-2E13-5745-8123-0E4052AF9BD0}"/>
              </a:ext>
            </a:extLst>
          </p:cNvPr>
          <p:cNvSpPr>
            <a:spLocks noGrp="1" noChangeArrowheads="1"/>
          </p:cNvSpPr>
          <p:nvPr>
            <p:ph type="title"/>
          </p:nvPr>
        </p:nvSpPr>
        <p:spPr>
          <a:xfrm>
            <a:off x="1143000" y="762000"/>
            <a:ext cx="7772400" cy="1143000"/>
          </a:xfrm>
        </p:spPr>
        <p:txBody>
          <a:bodyPr>
            <a:normAutofit fontScale="90000"/>
          </a:bodyPr>
          <a:lstStyle/>
          <a:p>
            <a:pPr algn="ctr"/>
            <a:r>
              <a:rPr lang="en-US" altLang="en-US" sz="7200"/>
              <a:t>Design selection</a:t>
            </a:r>
            <a:endParaRPr lang="en-US" altLang="en-US"/>
          </a:p>
        </p:txBody>
      </p:sp>
      <p:sp>
        <p:nvSpPr>
          <p:cNvPr id="74755" name="Rectangle 3">
            <a:extLst>
              <a:ext uri="{FF2B5EF4-FFF2-40B4-BE49-F238E27FC236}">
                <a16:creationId xmlns:a16="http://schemas.microsoft.com/office/drawing/2014/main" id="{36BFDDD4-6A93-4818-BD97-9FE4CD99E552}"/>
              </a:ext>
            </a:extLst>
          </p:cNvPr>
          <p:cNvSpPr>
            <a:spLocks noGrp="1" noChangeArrowheads="1"/>
          </p:cNvSpPr>
          <p:nvPr>
            <p:ph type="body" idx="1"/>
          </p:nvPr>
        </p:nvSpPr>
        <p:spPr>
          <a:xfrm>
            <a:off x="990600" y="2514600"/>
            <a:ext cx="7924800" cy="2743200"/>
          </a:xfrm>
        </p:spPr>
        <p:txBody>
          <a:bodyPr>
            <a:normAutofit fontScale="85000" lnSpcReduction="20000"/>
          </a:bodyPr>
          <a:lstStyle/>
          <a:p>
            <a:pPr>
              <a:defRPr/>
            </a:pPr>
            <a:r>
              <a:rPr lang="en-US" altLang="en-US" sz="4400" dirty="0">
                <a:effectLst/>
                <a:sym typeface="Symbol" panose="05050102010706020507" pitchFamily="18" charset="2"/>
              </a:rPr>
              <a:t>Not just about specification of parameters</a:t>
            </a:r>
            <a:endParaRPr lang="en-US" altLang="en-US" sz="4400" dirty="0">
              <a:effectLst/>
            </a:endParaRPr>
          </a:p>
          <a:p>
            <a:pPr>
              <a:defRPr/>
            </a:pPr>
            <a:r>
              <a:rPr lang="en-US" altLang="en-US" sz="4400" dirty="0">
                <a:effectLst/>
              </a:rPr>
              <a:t>Response evaluation in this patient population</a:t>
            </a:r>
            <a:endParaRPr lang="en-US" altLang="en-US" sz="4400" i="1" dirty="0">
              <a:effectLst/>
            </a:endParaRPr>
          </a:p>
          <a:p>
            <a:pPr>
              <a:spcBef>
                <a:spcPts val="500"/>
              </a:spcBef>
              <a:spcAft>
                <a:spcPts val="500"/>
              </a:spcAft>
              <a:defRPr/>
            </a:pPr>
            <a:r>
              <a:rPr lang="en-US" altLang="en-US" sz="4400" dirty="0">
                <a:effectLst/>
              </a:rPr>
              <a:t>Accrual expectations</a:t>
            </a:r>
          </a:p>
          <a:p>
            <a:pPr>
              <a:defRPr/>
            </a:pPr>
            <a:endParaRPr lang="en-US" altLang="en-US" sz="4400" dirty="0">
              <a:effectLst/>
            </a:endParaRPr>
          </a:p>
          <a:p>
            <a:pPr>
              <a:defRPr/>
            </a:pPr>
            <a:endParaRPr lang="en-US" altLang="en-US" dirty="0"/>
          </a:p>
        </p:txBody>
      </p:sp>
    </p:spTree>
    <p:extLst>
      <p:ext uri="{BB962C8B-B14F-4D97-AF65-F5344CB8AC3E}">
        <p14:creationId xmlns:p14="http://schemas.microsoft.com/office/powerpoint/2010/main" val="336828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35B6373-50E8-E741-BFC4-173587AAC349}"/>
              </a:ext>
            </a:extLst>
          </p:cNvPr>
          <p:cNvSpPr>
            <a:spLocks noGrp="1" noChangeArrowheads="1"/>
          </p:cNvSpPr>
          <p:nvPr>
            <p:ph type="title"/>
          </p:nvPr>
        </p:nvSpPr>
        <p:spPr>
          <a:xfrm>
            <a:off x="381000" y="228600"/>
            <a:ext cx="8382000" cy="1143000"/>
          </a:xfrm>
        </p:spPr>
        <p:txBody>
          <a:bodyPr/>
          <a:lstStyle/>
          <a:p>
            <a:r>
              <a:rPr lang="en-US" altLang="en-US" sz="3600"/>
              <a:t>Phases of Clinical Trials (Cancer) [1]</a:t>
            </a:r>
          </a:p>
        </p:txBody>
      </p:sp>
      <p:sp>
        <p:nvSpPr>
          <p:cNvPr id="5123" name="Rectangle 3">
            <a:extLst>
              <a:ext uri="{FF2B5EF4-FFF2-40B4-BE49-F238E27FC236}">
                <a16:creationId xmlns:a16="http://schemas.microsoft.com/office/drawing/2014/main" id="{E803DDBD-EFC7-654F-9FC8-41BDC5576914}"/>
              </a:ext>
            </a:extLst>
          </p:cNvPr>
          <p:cNvSpPr>
            <a:spLocks noGrp="1" noChangeArrowheads="1"/>
          </p:cNvSpPr>
          <p:nvPr>
            <p:ph type="body" idx="1"/>
          </p:nvPr>
        </p:nvSpPr>
        <p:spPr>
          <a:xfrm>
            <a:off x="685800" y="1371600"/>
            <a:ext cx="7848600" cy="5181600"/>
          </a:xfrm>
        </p:spPr>
        <p:txBody>
          <a:bodyPr/>
          <a:lstStyle/>
          <a:p>
            <a:pPr marL="293688" indent="-293688">
              <a:buFontTx/>
              <a:buNone/>
            </a:pPr>
            <a:r>
              <a:rPr lang="en-US" altLang="en-US" sz="2400"/>
              <a:t>Phase 0 - Preclinical</a:t>
            </a:r>
          </a:p>
          <a:p>
            <a:pPr marL="571500" lvl="1" indent="-163513">
              <a:buFontTx/>
              <a:buChar char="•"/>
            </a:pPr>
            <a:r>
              <a:rPr lang="en-US" altLang="en-US" sz="2400"/>
              <a:t>Preclinical animal studies</a:t>
            </a:r>
          </a:p>
          <a:p>
            <a:pPr marL="571500" lvl="1" indent="-163513">
              <a:buFontTx/>
              <a:buChar char="•"/>
            </a:pPr>
            <a:r>
              <a:rPr lang="en-US" altLang="en-US" sz="2400"/>
              <a:t>Looking for dose-response</a:t>
            </a:r>
          </a:p>
          <a:p>
            <a:pPr marL="571500" lvl="1" indent="-163513">
              <a:buFontTx/>
              <a:buChar char="•"/>
            </a:pPr>
            <a:endParaRPr lang="en-US" altLang="en-US" sz="1600"/>
          </a:p>
          <a:p>
            <a:pPr marL="293688" indent="-293688">
              <a:buFontTx/>
              <a:buNone/>
            </a:pPr>
            <a:r>
              <a:rPr lang="en-US" altLang="en-US" sz="2400"/>
              <a:t>Phase I</a:t>
            </a:r>
          </a:p>
          <a:p>
            <a:pPr marL="571500" lvl="1" indent="-163513">
              <a:buFontTx/>
              <a:buChar char="•"/>
            </a:pPr>
            <a:r>
              <a:rPr lang="en-US" altLang="en-US" sz="2400"/>
              <a:t>Seeking maximum tolerated dose (MTD)</a:t>
            </a:r>
          </a:p>
          <a:p>
            <a:pPr marL="571500" lvl="1" indent="-163513">
              <a:buFontTx/>
              <a:buChar char="•"/>
            </a:pPr>
            <a:r>
              <a:rPr lang="en-US" altLang="en-US" sz="2400"/>
              <a:t>Patients usually failed other alternatives</a:t>
            </a:r>
          </a:p>
          <a:p>
            <a:pPr marL="571500" lvl="1" indent="-163513">
              <a:buFontTx/>
              <a:buChar char="•"/>
            </a:pPr>
            <a:endParaRPr lang="en-US" altLang="en-US" sz="1600"/>
          </a:p>
          <a:p>
            <a:pPr marL="293688" indent="-293688">
              <a:buFontTx/>
              <a:buNone/>
            </a:pPr>
            <a:r>
              <a:rPr lang="en-US" altLang="en-US" sz="2400"/>
              <a:t>Phase II</a:t>
            </a:r>
          </a:p>
          <a:p>
            <a:pPr marL="571500" lvl="1" indent="-163513">
              <a:buFontTx/>
              <a:buChar char="•"/>
            </a:pPr>
            <a:r>
              <a:rPr lang="en-US" altLang="en-US" sz="2400"/>
              <a:t>Estimate of drug activity</a:t>
            </a:r>
          </a:p>
          <a:p>
            <a:pPr marL="571500" lvl="1" indent="-163513">
              <a:buFontTx/>
              <a:buChar char="•"/>
            </a:pPr>
            <a:r>
              <a:rPr lang="en-US" altLang="en-US" sz="2400"/>
              <a:t>Decide if drug warrants further testing (Phase III)</a:t>
            </a:r>
          </a:p>
          <a:p>
            <a:pPr marL="571500" lvl="1" indent="-163513">
              <a:buFontTx/>
              <a:buChar char="•"/>
            </a:pPr>
            <a:r>
              <a:rPr lang="en-US" altLang="en-US" sz="2400"/>
              <a:t>Estimate of serious toxicities</a:t>
            </a:r>
          </a:p>
        </p:txBody>
      </p:sp>
    </p:spTree>
    <p:extLst>
      <p:ext uri="{BB962C8B-B14F-4D97-AF65-F5344CB8AC3E}">
        <p14:creationId xmlns:p14="http://schemas.microsoft.com/office/powerpoint/2010/main" val="9395821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EBC67D2-1933-F947-86EF-B52AE3D9A956}"/>
              </a:ext>
            </a:extLst>
          </p:cNvPr>
          <p:cNvSpPr>
            <a:spLocks noGrp="1" noChangeArrowheads="1"/>
          </p:cNvSpPr>
          <p:nvPr>
            <p:ph type="title"/>
          </p:nvPr>
        </p:nvSpPr>
        <p:spPr>
          <a:xfrm>
            <a:off x="1143000" y="762000"/>
            <a:ext cx="7772400" cy="1143000"/>
          </a:xfrm>
        </p:spPr>
        <p:txBody>
          <a:bodyPr>
            <a:normAutofit fontScale="90000"/>
          </a:bodyPr>
          <a:lstStyle/>
          <a:p>
            <a:pPr algn="ctr"/>
            <a:r>
              <a:rPr lang="en-US" altLang="en-US" sz="7200"/>
              <a:t>What is optimal?</a:t>
            </a:r>
            <a:endParaRPr lang="en-US" altLang="en-US"/>
          </a:p>
        </p:txBody>
      </p:sp>
      <p:sp>
        <p:nvSpPr>
          <p:cNvPr id="57347" name="Rectangle 3">
            <a:extLst>
              <a:ext uri="{FF2B5EF4-FFF2-40B4-BE49-F238E27FC236}">
                <a16:creationId xmlns:a16="http://schemas.microsoft.com/office/drawing/2014/main" id="{A3B8FA50-A571-4A73-B78F-8C694A518A4F}"/>
              </a:ext>
            </a:extLst>
          </p:cNvPr>
          <p:cNvSpPr>
            <a:spLocks noGrp="1" noChangeArrowheads="1"/>
          </p:cNvSpPr>
          <p:nvPr>
            <p:ph type="body" idx="1"/>
          </p:nvPr>
        </p:nvSpPr>
        <p:spPr>
          <a:xfrm>
            <a:off x="990600" y="2743200"/>
            <a:ext cx="7924800" cy="2743200"/>
          </a:xfrm>
        </p:spPr>
        <p:txBody>
          <a:bodyPr>
            <a:normAutofit lnSpcReduction="10000"/>
          </a:bodyPr>
          <a:lstStyle/>
          <a:p>
            <a:pPr>
              <a:defRPr/>
            </a:pPr>
            <a:r>
              <a:rPr lang="en-US" altLang="en-US" sz="4400" dirty="0">
                <a:effectLst/>
                <a:sym typeface="Symbol" panose="05050102010706020507" pitchFamily="18" charset="2"/>
              </a:rPr>
              <a:t>Want to stop early with low activity</a:t>
            </a:r>
            <a:endParaRPr lang="en-US" altLang="en-US" sz="4400" dirty="0">
              <a:effectLst/>
            </a:endParaRPr>
          </a:p>
          <a:p>
            <a:pPr>
              <a:defRPr/>
            </a:pPr>
            <a:r>
              <a:rPr lang="en-US" altLang="en-US" sz="4400" dirty="0">
                <a:effectLst/>
              </a:rPr>
              <a:t>May not be able to determine the ‘best’ design</a:t>
            </a:r>
            <a:endParaRPr lang="en-US" altLang="en-US" sz="4400" i="1" dirty="0">
              <a:effectLst/>
            </a:endParaRPr>
          </a:p>
          <a:p>
            <a:pPr>
              <a:defRPr/>
            </a:pPr>
            <a:endParaRPr lang="en-US" altLang="en-US" sz="4400" dirty="0">
              <a:effectLst/>
            </a:endParaRPr>
          </a:p>
          <a:p>
            <a:pPr>
              <a:defRPr/>
            </a:pPr>
            <a:endParaRPr lang="en-US" altLang="en-US" dirty="0"/>
          </a:p>
        </p:txBody>
      </p:sp>
    </p:spTree>
    <p:extLst>
      <p:ext uri="{BB962C8B-B14F-4D97-AF65-F5344CB8AC3E}">
        <p14:creationId xmlns:p14="http://schemas.microsoft.com/office/powerpoint/2010/main" val="184599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E46D1-7C66-F751-C48D-99E1F61B52B5}"/>
              </a:ext>
            </a:extLst>
          </p:cNvPr>
          <p:cNvSpPr>
            <a:spLocks noGrp="1"/>
          </p:cNvSpPr>
          <p:nvPr>
            <p:ph type="title"/>
          </p:nvPr>
        </p:nvSpPr>
        <p:spPr>
          <a:xfrm>
            <a:off x="914399" y="1066800"/>
            <a:ext cx="7315200" cy="1154097"/>
          </a:xfrm>
        </p:spPr>
        <p:txBody>
          <a:bodyPr>
            <a:normAutofit fontScale="90000"/>
          </a:bodyPr>
          <a:lstStyle/>
          <a:p>
            <a:r>
              <a:rPr lang="en-US" dirty="0"/>
              <a:t>What is at stake for a bad design?</a:t>
            </a:r>
          </a:p>
        </p:txBody>
      </p:sp>
      <p:pic>
        <p:nvPicPr>
          <p:cNvPr id="5" name="Content Placeholder 4" descr="Chart, line chart&#10;&#10;Description automatically generated">
            <a:extLst>
              <a:ext uri="{FF2B5EF4-FFF2-40B4-BE49-F238E27FC236}">
                <a16:creationId xmlns:a16="http://schemas.microsoft.com/office/drawing/2014/main" id="{2998614E-3F53-562B-58D4-456453E91A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5115" y="2770188"/>
            <a:ext cx="5893769" cy="3538537"/>
          </a:xfrm>
        </p:spPr>
      </p:pic>
    </p:spTree>
    <p:extLst>
      <p:ext uri="{BB962C8B-B14F-4D97-AF65-F5344CB8AC3E}">
        <p14:creationId xmlns:p14="http://schemas.microsoft.com/office/powerpoint/2010/main" val="21129097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C18A-5236-5543-A765-D6C2F700C403}"/>
              </a:ext>
            </a:extLst>
          </p:cNvPr>
          <p:cNvSpPr>
            <a:spLocks noGrp="1"/>
          </p:cNvSpPr>
          <p:nvPr>
            <p:ph type="title"/>
          </p:nvPr>
        </p:nvSpPr>
        <p:spPr>
          <a:xfrm>
            <a:off x="914400" y="1544715"/>
            <a:ext cx="7315200" cy="1154097"/>
          </a:xfrm>
        </p:spPr>
        <p:txBody>
          <a:bodyPr anchor="b">
            <a:normAutofit/>
          </a:bodyPr>
          <a:lstStyle/>
          <a:p>
            <a:r>
              <a:rPr lang="en-US" dirty="0"/>
              <a:t>Let’s try this ourselves</a:t>
            </a:r>
          </a:p>
        </p:txBody>
      </p:sp>
      <p:sp>
        <p:nvSpPr>
          <p:cNvPr id="3" name="Content Placeholder 2">
            <a:extLst>
              <a:ext uri="{FF2B5EF4-FFF2-40B4-BE49-F238E27FC236}">
                <a16:creationId xmlns:a16="http://schemas.microsoft.com/office/drawing/2014/main" id="{D90423BE-91FF-484A-9336-D7C574E495B2}"/>
              </a:ext>
            </a:extLst>
          </p:cNvPr>
          <p:cNvSpPr>
            <a:spLocks noGrp="1"/>
          </p:cNvSpPr>
          <p:nvPr>
            <p:ph sz="quarter" idx="13"/>
          </p:nvPr>
        </p:nvSpPr>
        <p:spPr>
          <a:xfrm>
            <a:off x="914400" y="2743200"/>
            <a:ext cx="7010400" cy="3593592"/>
          </a:xfrm>
        </p:spPr>
        <p:txBody>
          <a:bodyPr>
            <a:normAutofit/>
          </a:bodyPr>
          <a:lstStyle/>
          <a:p>
            <a:r>
              <a:rPr lang="en-US" dirty="0">
                <a:hlinkClick r:id="rId2"/>
              </a:rPr>
              <a:t>http://cancer.unc.edu/biostatistics/program/ivanova/SimonsTwoStageDesign.aspx</a:t>
            </a:r>
            <a:endParaRPr lang="en-US" dirty="0"/>
          </a:p>
          <a:p>
            <a:r>
              <a:rPr lang="en-US" dirty="0"/>
              <a:t>Can you do this by hand?</a:t>
            </a:r>
          </a:p>
          <a:p>
            <a:r>
              <a:rPr lang="en-US" dirty="0"/>
              <a:t>Let’s try using alpha=.05, power=.8, bad=.1 and good=.3</a:t>
            </a:r>
          </a:p>
        </p:txBody>
      </p:sp>
    </p:spTree>
    <p:extLst>
      <p:ext uri="{BB962C8B-B14F-4D97-AF65-F5344CB8AC3E}">
        <p14:creationId xmlns:p14="http://schemas.microsoft.com/office/powerpoint/2010/main" val="22739302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A00E-D8A6-E64A-AC5A-584D8CC6B41C}"/>
              </a:ext>
            </a:extLst>
          </p:cNvPr>
          <p:cNvSpPr>
            <a:spLocks noGrp="1"/>
          </p:cNvSpPr>
          <p:nvPr>
            <p:ph type="title"/>
          </p:nvPr>
        </p:nvSpPr>
        <p:spPr>
          <a:xfrm>
            <a:off x="881062" y="397045"/>
            <a:ext cx="7315200" cy="1154097"/>
          </a:xfrm>
        </p:spPr>
        <p:txBody>
          <a:bodyPr>
            <a:normAutofit/>
          </a:bodyPr>
          <a:lstStyle/>
          <a:p>
            <a:r>
              <a:rPr lang="en-US" dirty="0"/>
              <a:t>Output.. how is this calculated?</a:t>
            </a:r>
          </a:p>
        </p:txBody>
      </p:sp>
      <p:cxnSp>
        <p:nvCxnSpPr>
          <p:cNvPr id="9" name="Straight Arrow Connector 8">
            <a:extLst>
              <a:ext uri="{FF2B5EF4-FFF2-40B4-BE49-F238E27FC236}">
                <a16:creationId xmlns:a16="http://schemas.microsoft.com/office/drawing/2014/main" id="{82472024-4DA7-9B4A-9197-713752815527}"/>
              </a:ext>
            </a:extLst>
          </p:cNvPr>
          <p:cNvCxnSpPr>
            <a:cxnSpLocks/>
          </p:cNvCxnSpPr>
          <p:nvPr/>
        </p:nvCxnSpPr>
        <p:spPr>
          <a:xfrm flipH="1" flipV="1">
            <a:off x="3867150" y="4246688"/>
            <a:ext cx="781050" cy="8057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40797A4-5539-9C48-85F6-ADD85EE45ED6}"/>
              </a:ext>
            </a:extLst>
          </p:cNvPr>
          <p:cNvCxnSpPr>
            <a:cxnSpLocks/>
          </p:cNvCxnSpPr>
          <p:nvPr/>
        </p:nvCxnSpPr>
        <p:spPr>
          <a:xfrm flipV="1">
            <a:off x="2971800" y="4047155"/>
            <a:ext cx="304800" cy="914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A19225C-D2F0-8F40-918D-C5FF9EE3577C}"/>
              </a:ext>
            </a:extLst>
          </p:cNvPr>
          <p:cNvSpPr txBox="1"/>
          <p:nvPr/>
        </p:nvSpPr>
        <p:spPr>
          <a:xfrm>
            <a:off x="1371600" y="4961555"/>
            <a:ext cx="2133600" cy="1200329"/>
          </a:xfrm>
          <a:prstGeom prst="rect">
            <a:avLst/>
          </a:prstGeom>
          <a:noFill/>
        </p:spPr>
        <p:txBody>
          <a:bodyPr wrap="square" rtlCol="0">
            <a:spAutoFit/>
          </a:bodyPr>
          <a:lstStyle/>
          <a:p>
            <a:r>
              <a:rPr lang="en-US" dirty="0"/>
              <a:t>If Type I error is Probability of rejecting H0 incorrectly</a:t>
            </a:r>
          </a:p>
        </p:txBody>
      </p:sp>
      <p:sp>
        <p:nvSpPr>
          <p:cNvPr id="20" name="TextBox 19">
            <a:extLst>
              <a:ext uri="{FF2B5EF4-FFF2-40B4-BE49-F238E27FC236}">
                <a16:creationId xmlns:a16="http://schemas.microsoft.com/office/drawing/2014/main" id="{A00BE865-0165-A348-85BF-66DDE36FA1B7}"/>
              </a:ext>
            </a:extLst>
          </p:cNvPr>
          <p:cNvSpPr txBox="1"/>
          <p:nvPr/>
        </p:nvSpPr>
        <p:spPr>
          <a:xfrm>
            <a:off x="4686302" y="4961555"/>
            <a:ext cx="1905000" cy="1200329"/>
          </a:xfrm>
          <a:prstGeom prst="rect">
            <a:avLst/>
          </a:prstGeom>
          <a:noFill/>
        </p:spPr>
        <p:txBody>
          <a:bodyPr wrap="square" rtlCol="0">
            <a:spAutoFit/>
          </a:bodyPr>
          <a:lstStyle/>
          <a:p>
            <a:r>
              <a:rPr lang="en-US" dirty="0"/>
              <a:t>Power is the probability of rejecting H0 correctly</a:t>
            </a:r>
          </a:p>
        </p:txBody>
      </p:sp>
      <p:cxnSp>
        <p:nvCxnSpPr>
          <p:cNvPr id="21" name="Straight Arrow Connector 20">
            <a:extLst>
              <a:ext uri="{FF2B5EF4-FFF2-40B4-BE49-F238E27FC236}">
                <a16:creationId xmlns:a16="http://schemas.microsoft.com/office/drawing/2014/main" id="{3EE6202B-A727-C548-A353-E511254F0CBF}"/>
              </a:ext>
            </a:extLst>
          </p:cNvPr>
          <p:cNvCxnSpPr>
            <a:cxnSpLocks/>
          </p:cNvCxnSpPr>
          <p:nvPr/>
        </p:nvCxnSpPr>
        <p:spPr>
          <a:xfrm flipH="1" flipV="1">
            <a:off x="5781677" y="3970462"/>
            <a:ext cx="928685" cy="9910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D1C70C2-E4BD-2948-ADAA-45DF49651124}"/>
              </a:ext>
            </a:extLst>
          </p:cNvPr>
          <p:cNvSpPr txBox="1"/>
          <p:nvPr/>
        </p:nvSpPr>
        <p:spPr>
          <a:xfrm>
            <a:off x="6777039" y="4798250"/>
            <a:ext cx="2133600" cy="1754326"/>
          </a:xfrm>
          <a:prstGeom prst="rect">
            <a:avLst/>
          </a:prstGeom>
          <a:noFill/>
        </p:spPr>
        <p:txBody>
          <a:bodyPr wrap="square" rtlCol="0">
            <a:spAutoFit/>
          </a:bodyPr>
          <a:lstStyle/>
          <a:p>
            <a:r>
              <a:rPr lang="en-US" dirty="0"/>
              <a:t>How do you describe what this means based on the context of each of these 4 designs?</a:t>
            </a:r>
          </a:p>
        </p:txBody>
      </p:sp>
      <p:pic>
        <p:nvPicPr>
          <p:cNvPr id="3" name="Content Placeholder 8" descr="Table&#10;&#10;Description automatically generated">
            <a:extLst>
              <a:ext uri="{FF2B5EF4-FFF2-40B4-BE49-F238E27FC236}">
                <a16:creationId xmlns:a16="http://schemas.microsoft.com/office/drawing/2014/main" id="{6179EBED-AE70-FA8C-52E7-B9D90CA15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075" y="1783200"/>
            <a:ext cx="7315200" cy="2208675"/>
          </a:xfrm>
          <a:prstGeom prst="rect">
            <a:avLst/>
          </a:prstGeom>
        </p:spPr>
      </p:pic>
      <p:sp>
        <p:nvSpPr>
          <p:cNvPr id="5" name="Oval 4">
            <a:extLst>
              <a:ext uri="{FF2B5EF4-FFF2-40B4-BE49-F238E27FC236}">
                <a16:creationId xmlns:a16="http://schemas.microsoft.com/office/drawing/2014/main" id="{42487E4C-05C4-B042-8F94-EC968D0E8A73}"/>
              </a:ext>
            </a:extLst>
          </p:cNvPr>
          <p:cNvSpPr/>
          <p:nvPr/>
        </p:nvSpPr>
        <p:spPr>
          <a:xfrm>
            <a:off x="3048000" y="2463590"/>
            <a:ext cx="609600" cy="152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2C22375-A16A-B944-8AA2-DF6E4A13EAE2}"/>
              </a:ext>
            </a:extLst>
          </p:cNvPr>
          <p:cNvSpPr/>
          <p:nvPr/>
        </p:nvSpPr>
        <p:spPr>
          <a:xfrm>
            <a:off x="3657600" y="2667000"/>
            <a:ext cx="609600" cy="152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05F3741-2E9F-5A48-9ACB-B38804C35B67}"/>
              </a:ext>
            </a:extLst>
          </p:cNvPr>
          <p:cNvSpPr/>
          <p:nvPr/>
        </p:nvSpPr>
        <p:spPr>
          <a:xfrm>
            <a:off x="4572000" y="2477877"/>
            <a:ext cx="1447800" cy="152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12666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AFE65-0108-2D47-AEE7-5A0160E891A3}"/>
              </a:ext>
            </a:extLst>
          </p:cNvPr>
          <p:cNvSpPr>
            <a:spLocks noGrp="1"/>
          </p:cNvSpPr>
          <p:nvPr>
            <p:ph type="title"/>
          </p:nvPr>
        </p:nvSpPr>
        <p:spPr>
          <a:xfrm>
            <a:off x="900545" y="685800"/>
            <a:ext cx="7315200" cy="1154097"/>
          </a:xfrm>
        </p:spPr>
        <p:txBody>
          <a:bodyPr/>
          <a:lstStyle/>
          <a:p>
            <a:r>
              <a:rPr lang="en-US" dirty="0"/>
              <a:t>Output</a:t>
            </a:r>
          </a:p>
        </p:txBody>
      </p:sp>
      <p:sp>
        <p:nvSpPr>
          <p:cNvPr id="3" name="Content Placeholder 2">
            <a:extLst>
              <a:ext uri="{FF2B5EF4-FFF2-40B4-BE49-F238E27FC236}">
                <a16:creationId xmlns:a16="http://schemas.microsoft.com/office/drawing/2014/main" id="{FEE42765-5A79-7440-89C1-FE552CC0A45E}"/>
              </a:ext>
            </a:extLst>
          </p:cNvPr>
          <p:cNvSpPr>
            <a:spLocks noGrp="1"/>
          </p:cNvSpPr>
          <p:nvPr>
            <p:ph idx="1"/>
          </p:nvPr>
        </p:nvSpPr>
        <p:spPr>
          <a:xfrm>
            <a:off x="723900" y="1940883"/>
            <a:ext cx="7315200" cy="3539527"/>
          </a:xfrm>
        </p:spPr>
        <p:txBody>
          <a:bodyPr/>
          <a:lstStyle/>
          <a:p>
            <a:r>
              <a:rPr lang="en-US" dirty="0"/>
              <a:t>Optimal is usually recommended because it has highest power </a:t>
            </a:r>
          </a:p>
          <a:p>
            <a:r>
              <a:rPr lang="en-US" dirty="0"/>
              <a:t>Minimax has larger first phase and higher E(N)</a:t>
            </a:r>
          </a:p>
          <a:p>
            <a:r>
              <a:rPr lang="en-US" dirty="0"/>
              <a:t>How is E(N) calculated</a:t>
            </a:r>
          </a:p>
          <a:p>
            <a:r>
              <a:rPr lang="en-US" dirty="0"/>
              <a:t>E(N)=N1+(1-</a:t>
            </a:r>
            <a:r>
              <a:rPr lang="en-US" i="1" dirty="0"/>
              <a:t>PET</a:t>
            </a:r>
            <a:r>
              <a:rPr lang="en-US" dirty="0"/>
              <a:t>)(N-N1)</a:t>
            </a:r>
          </a:p>
          <a:p>
            <a:r>
              <a:rPr lang="en-US" dirty="0"/>
              <a:t>PET=probability of early termination</a:t>
            </a:r>
          </a:p>
          <a:p>
            <a:endParaRPr lang="en-US" dirty="0"/>
          </a:p>
        </p:txBody>
      </p:sp>
    </p:spTree>
    <p:extLst>
      <p:ext uri="{BB962C8B-B14F-4D97-AF65-F5344CB8AC3E}">
        <p14:creationId xmlns:p14="http://schemas.microsoft.com/office/powerpoint/2010/main" val="19263181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FD915D8-0FF3-D64C-B370-8D74A2CBA7FF}"/>
              </a:ext>
            </a:extLst>
          </p:cNvPr>
          <p:cNvSpPr>
            <a:spLocks noGrp="1" noChangeArrowheads="1"/>
          </p:cNvSpPr>
          <p:nvPr>
            <p:ph type="title"/>
          </p:nvPr>
        </p:nvSpPr>
        <p:spPr>
          <a:xfrm>
            <a:off x="1143000" y="762000"/>
            <a:ext cx="7772400" cy="1143000"/>
          </a:xfrm>
        </p:spPr>
        <p:txBody>
          <a:bodyPr>
            <a:normAutofit fontScale="90000"/>
          </a:bodyPr>
          <a:lstStyle/>
          <a:p>
            <a:pPr algn="ctr"/>
            <a:r>
              <a:rPr lang="en-US" altLang="en-US" sz="7200" dirty="0"/>
              <a:t>Alterations</a:t>
            </a:r>
            <a:endParaRPr lang="en-US" altLang="en-US" dirty="0"/>
          </a:p>
        </p:txBody>
      </p:sp>
      <p:sp>
        <p:nvSpPr>
          <p:cNvPr id="58371" name="Rectangle 3">
            <a:extLst>
              <a:ext uri="{FF2B5EF4-FFF2-40B4-BE49-F238E27FC236}">
                <a16:creationId xmlns:a16="http://schemas.microsoft.com/office/drawing/2014/main" id="{6416B06B-7DC2-47B0-943C-B01A9D389C8C}"/>
              </a:ext>
            </a:extLst>
          </p:cNvPr>
          <p:cNvSpPr>
            <a:spLocks noGrp="1" noChangeArrowheads="1"/>
          </p:cNvSpPr>
          <p:nvPr>
            <p:ph type="body" idx="1"/>
          </p:nvPr>
        </p:nvSpPr>
        <p:spPr>
          <a:xfrm>
            <a:off x="990600" y="2743200"/>
            <a:ext cx="7924800" cy="2743200"/>
          </a:xfrm>
        </p:spPr>
        <p:txBody>
          <a:bodyPr>
            <a:normAutofit fontScale="85000" lnSpcReduction="20000"/>
          </a:bodyPr>
          <a:lstStyle/>
          <a:p>
            <a:pPr>
              <a:defRPr/>
            </a:pPr>
            <a:r>
              <a:rPr lang="en-US" altLang="en-US" sz="4400" dirty="0">
                <a:effectLst/>
                <a:sym typeface="Symbol" panose="05050102010706020507" pitchFamily="18" charset="2"/>
              </a:rPr>
              <a:t>Randomize two treatment arms</a:t>
            </a:r>
            <a:endParaRPr lang="en-US" altLang="en-US" sz="4400" dirty="0">
              <a:effectLst/>
            </a:endParaRPr>
          </a:p>
          <a:p>
            <a:pPr>
              <a:defRPr/>
            </a:pPr>
            <a:r>
              <a:rPr lang="en-US" altLang="en-US" sz="4400" dirty="0">
                <a:effectLst/>
              </a:rPr>
              <a:t>Two two-stage design by patient group</a:t>
            </a:r>
            <a:endParaRPr lang="en-US" altLang="en-US" sz="4400" i="1" dirty="0">
              <a:effectLst/>
            </a:endParaRPr>
          </a:p>
          <a:p>
            <a:pPr>
              <a:spcBef>
                <a:spcPts val="500"/>
              </a:spcBef>
              <a:spcAft>
                <a:spcPts val="500"/>
              </a:spcAft>
              <a:defRPr/>
            </a:pPr>
            <a:r>
              <a:rPr lang="en-US" altLang="en-US" sz="4400" dirty="0">
                <a:effectLst/>
              </a:rPr>
              <a:t>Use measurement other than response</a:t>
            </a:r>
          </a:p>
          <a:p>
            <a:pPr>
              <a:defRPr/>
            </a:pPr>
            <a:endParaRPr lang="en-US" altLang="en-US" sz="4400" dirty="0">
              <a:effectLst/>
            </a:endParaRPr>
          </a:p>
          <a:p>
            <a:pPr>
              <a:defRPr/>
            </a:pPr>
            <a:endParaRPr lang="en-US" altLang="en-US" dirty="0"/>
          </a:p>
        </p:txBody>
      </p:sp>
    </p:spTree>
    <p:extLst>
      <p:ext uri="{BB962C8B-B14F-4D97-AF65-F5344CB8AC3E}">
        <p14:creationId xmlns:p14="http://schemas.microsoft.com/office/powerpoint/2010/main" val="3594919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8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83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00AD2-C264-6045-A5E0-FB857B3C9BF7}"/>
              </a:ext>
            </a:extLst>
          </p:cNvPr>
          <p:cNvSpPr>
            <a:spLocks noGrp="1"/>
          </p:cNvSpPr>
          <p:nvPr>
            <p:ph type="title"/>
          </p:nvPr>
        </p:nvSpPr>
        <p:spPr/>
        <p:txBody>
          <a:bodyPr/>
          <a:lstStyle/>
          <a:p>
            <a:r>
              <a:rPr lang="en-US" dirty="0"/>
              <a:t>Problem with the design</a:t>
            </a:r>
          </a:p>
        </p:txBody>
      </p:sp>
      <p:sp>
        <p:nvSpPr>
          <p:cNvPr id="3" name="Content Placeholder 2">
            <a:extLst>
              <a:ext uri="{FF2B5EF4-FFF2-40B4-BE49-F238E27FC236}">
                <a16:creationId xmlns:a16="http://schemas.microsoft.com/office/drawing/2014/main" id="{85C72BFF-EADF-7D4D-AADC-61EF7C4BB6DA}"/>
              </a:ext>
            </a:extLst>
          </p:cNvPr>
          <p:cNvSpPr>
            <a:spLocks noGrp="1"/>
          </p:cNvSpPr>
          <p:nvPr>
            <p:ph idx="1"/>
          </p:nvPr>
        </p:nvSpPr>
        <p:spPr/>
        <p:txBody>
          <a:bodyPr/>
          <a:lstStyle/>
          <a:p>
            <a:r>
              <a:rPr lang="en-US" dirty="0"/>
              <a:t>The main practical consideration is that evaluation of a patient’s response is usually not instantaneous and may require observations for weeks or months. </a:t>
            </a:r>
          </a:p>
          <a:p>
            <a:r>
              <a:rPr lang="en-US" dirty="0"/>
              <a:t>Accrual at the end of stage 1 may have to be suspended until it is determined whether the criterion for continuing is satisfied. </a:t>
            </a:r>
          </a:p>
          <a:p>
            <a:r>
              <a:rPr lang="en-US" dirty="0"/>
              <a:t>Suspension is awkward for physicians who are contributing patients to the study; and is the main reason for not considering more than two stages. </a:t>
            </a:r>
          </a:p>
          <a:p>
            <a:endParaRPr lang="en-US" dirty="0"/>
          </a:p>
        </p:txBody>
      </p:sp>
    </p:spTree>
    <p:extLst>
      <p:ext uri="{BB962C8B-B14F-4D97-AF65-F5344CB8AC3E}">
        <p14:creationId xmlns:p14="http://schemas.microsoft.com/office/powerpoint/2010/main" val="369708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3DF5F5B-31C4-A14C-B357-A0293840614F}"/>
              </a:ext>
            </a:extLst>
          </p:cNvPr>
          <p:cNvSpPr>
            <a:spLocks noGrp="1" noChangeArrowheads="1"/>
          </p:cNvSpPr>
          <p:nvPr>
            <p:ph type="title"/>
          </p:nvPr>
        </p:nvSpPr>
        <p:spPr>
          <a:xfrm>
            <a:off x="1143000" y="533400"/>
            <a:ext cx="7772400" cy="1143000"/>
          </a:xfrm>
        </p:spPr>
        <p:txBody>
          <a:bodyPr>
            <a:normAutofit fontScale="90000"/>
          </a:bodyPr>
          <a:lstStyle/>
          <a:p>
            <a:pPr algn="ctr"/>
            <a:r>
              <a:rPr lang="en-US" altLang="en-US" sz="7200"/>
              <a:t>Design pitfalls</a:t>
            </a:r>
            <a:endParaRPr lang="en-US" altLang="en-US"/>
          </a:p>
        </p:txBody>
      </p:sp>
      <p:sp>
        <p:nvSpPr>
          <p:cNvPr id="52227" name="Rectangle 3">
            <a:extLst>
              <a:ext uri="{FF2B5EF4-FFF2-40B4-BE49-F238E27FC236}">
                <a16:creationId xmlns:a16="http://schemas.microsoft.com/office/drawing/2014/main" id="{55D5F2DD-97CB-448F-A910-A3C721D394DA}"/>
              </a:ext>
            </a:extLst>
          </p:cNvPr>
          <p:cNvSpPr>
            <a:spLocks noGrp="1" noChangeArrowheads="1"/>
          </p:cNvSpPr>
          <p:nvPr>
            <p:ph type="body" idx="1"/>
          </p:nvPr>
        </p:nvSpPr>
        <p:spPr>
          <a:xfrm>
            <a:off x="914400" y="1752600"/>
            <a:ext cx="7924800" cy="3276600"/>
          </a:xfrm>
        </p:spPr>
        <p:txBody>
          <a:bodyPr>
            <a:normAutofit fontScale="70000" lnSpcReduction="20000"/>
          </a:bodyPr>
          <a:lstStyle/>
          <a:p>
            <a:pPr>
              <a:defRPr/>
            </a:pPr>
            <a:r>
              <a:rPr lang="en-US" altLang="en-US" sz="4400" dirty="0">
                <a:effectLst/>
                <a:sym typeface="Symbol" panose="05050102010706020507" pitchFamily="18" charset="2"/>
              </a:rPr>
              <a:t>Early acceptance of treatment not allowed</a:t>
            </a:r>
          </a:p>
          <a:p>
            <a:pPr marL="45720" indent="0">
              <a:buNone/>
              <a:defRPr/>
            </a:pPr>
            <a:endParaRPr lang="en-US" altLang="en-US" sz="4400" dirty="0">
              <a:effectLst/>
            </a:endParaRPr>
          </a:p>
          <a:p>
            <a:pPr>
              <a:defRPr/>
            </a:pPr>
            <a:r>
              <a:rPr lang="en-US" altLang="en-US" sz="4400" dirty="0">
                <a:effectLst/>
              </a:rPr>
              <a:t>Response evaluation can take months </a:t>
            </a:r>
          </a:p>
          <a:p>
            <a:pPr marL="45720" indent="0">
              <a:buNone/>
              <a:defRPr/>
            </a:pPr>
            <a:endParaRPr lang="en-US" altLang="en-US" sz="4400" i="1" dirty="0">
              <a:effectLst/>
            </a:endParaRPr>
          </a:p>
          <a:p>
            <a:pPr>
              <a:spcBef>
                <a:spcPts val="500"/>
              </a:spcBef>
              <a:spcAft>
                <a:spcPts val="500"/>
              </a:spcAft>
              <a:defRPr/>
            </a:pPr>
            <a:r>
              <a:rPr lang="en-US" altLang="en-US" sz="4400" dirty="0">
                <a:effectLst/>
              </a:rPr>
              <a:t>Drug often expected to be part of a combination so 25% response may be unrealistic</a:t>
            </a:r>
          </a:p>
          <a:p>
            <a:pPr>
              <a:defRPr/>
            </a:pPr>
            <a:endParaRPr lang="en-US" altLang="en-US" sz="4400" dirty="0">
              <a:effectLst/>
            </a:endParaRPr>
          </a:p>
          <a:p>
            <a:pPr>
              <a:defRPr/>
            </a:pPr>
            <a:endParaRPr lang="en-US" altLang="en-US" dirty="0"/>
          </a:p>
        </p:txBody>
      </p:sp>
    </p:spTree>
    <p:extLst>
      <p:ext uri="{BB962C8B-B14F-4D97-AF65-F5344CB8AC3E}">
        <p14:creationId xmlns:p14="http://schemas.microsoft.com/office/powerpoint/2010/main" val="199254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E92167D1-AD33-984E-88FE-D42348EC3E0B}"/>
              </a:ext>
            </a:extLst>
          </p:cNvPr>
          <p:cNvSpPr>
            <a:spLocks noGrp="1" noChangeArrowheads="1"/>
          </p:cNvSpPr>
          <p:nvPr>
            <p:ph type="title"/>
          </p:nvPr>
        </p:nvSpPr>
        <p:spPr>
          <a:xfrm>
            <a:off x="1143000" y="762000"/>
            <a:ext cx="7772400" cy="1143000"/>
          </a:xfrm>
        </p:spPr>
        <p:txBody>
          <a:bodyPr>
            <a:normAutofit fontScale="90000"/>
          </a:bodyPr>
          <a:lstStyle/>
          <a:p>
            <a:pPr algn="ctr"/>
            <a:r>
              <a:rPr lang="en-US" altLang="en-US" sz="7200"/>
              <a:t>Summary</a:t>
            </a:r>
            <a:endParaRPr lang="en-US" altLang="en-US"/>
          </a:p>
        </p:txBody>
      </p:sp>
      <p:sp>
        <p:nvSpPr>
          <p:cNvPr id="65539" name="Rectangle 3">
            <a:extLst>
              <a:ext uri="{FF2B5EF4-FFF2-40B4-BE49-F238E27FC236}">
                <a16:creationId xmlns:a16="http://schemas.microsoft.com/office/drawing/2014/main" id="{DFB00FAE-6A0A-43C6-8D02-4F16AC0C0722}"/>
              </a:ext>
            </a:extLst>
          </p:cNvPr>
          <p:cNvSpPr>
            <a:spLocks noGrp="1" noChangeArrowheads="1"/>
          </p:cNvSpPr>
          <p:nvPr>
            <p:ph type="body" idx="1"/>
          </p:nvPr>
        </p:nvSpPr>
        <p:spPr>
          <a:xfrm>
            <a:off x="914400" y="2057400"/>
            <a:ext cx="7924800" cy="3276600"/>
          </a:xfrm>
        </p:spPr>
        <p:txBody>
          <a:bodyPr>
            <a:normAutofit fontScale="62500" lnSpcReduction="20000"/>
          </a:bodyPr>
          <a:lstStyle/>
          <a:p>
            <a:pPr>
              <a:defRPr/>
            </a:pPr>
            <a:r>
              <a:rPr lang="en-US" altLang="en-US" sz="4400" dirty="0">
                <a:effectLst/>
                <a:sym typeface="Symbol" panose="05050102010706020507" pitchFamily="18" charset="2"/>
              </a:rPr>
              <a:t>Phase II studies are necessary to get better estimation of efficacy</a:t>
            </a:r>
          </a:p>
          <a:p>
            <a:pPr>
              <a:defRPr/>
            </a:pPr>
            <a:endParaRPr lang="en-US" altLang="en-US" sz="4400" dirty="0">
              <a:effectLst/>
            </a:endParaRPr>
          </a:p>
          <a:p>
            <a:pPr>
              <a:defRPr/>
            </a:pPr>
            <a:r>
              <a:rPr lang="en-US" altLang="en-US" sz="4400" dirty="0">
                <a:effectLst/>
              </a:rPr>
              <a:t>The goal is not to make definitive conclusions</a:t>
            </a:r>
          </a:p>
          <a:p>
            <a:pPr>
              <a:defRPr/>
            </a:pPr>
            <a:endParaRPr lang="en-US" altLang="en-US" sz="4400" i="1" dirty="0">
              <a:effectLst/>
            </a:endParaRPr>
          </a:p>
          <a:p>
            <a:pPr>
              <a:spcBef>
                <a:spcPts val="500"/>
              </a:spcBef>
              <a:spcAft>
                <a:spcPts val="500"/>
              </a:spcAft>
              <a:defRPr/>
            </a:pPr>
            <a:r>
              <a:rPr lang="en-US" altLang="en-US" sz="4400" dirty="0">
                <a:effectLst/>
              </a:rPr>
              <a:t>Early stopping rules improve efficiency with scarce resources</a:t>
            </a:r>
          </a:p>
          <a:p>
            <a:pPr>
              <a:defRPr/>
            </a:pPr>
            <a:endParaRPr lang="en-US" altLang="en-US" sz="4400" dirty="0">
              <a:effectLst/>
            </a:endParaRPr>
          </a:p>
          <a:p>
            <a:pPr>
              <a:defRPr/>
            </a:pPr>
            <a:endParaRPr lang="en-US" altLang="en-US" dirty="0"/>
          </a:p>
        </p:txBody>
      </p:sp>
    </p:spTree>
    <p:extLst>
      <p:ext uri="{BB962C8B-B14F-4D97-AF65-F5344CB8AC3E}">
        <p14:creationId xmlns:p14="http://schemas.microsoft.com/office/powerpoint/2010/main" val="3939736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E3EF8D71-5EFA-F946-8A5E-CE9704931E2D}"/>
              </a:ext>
            </a:extLst>
          </p:cNvPr>
          <p:cNvSpPr>
            <a:spLocks noGrp="1" noChangeArrowheads="1"/>
          </p:cNvSpPr>
          <p:nvPr>
            <p:ph type="title"/>
          </p:nvPr>
        </p:nvSpPr>
        <p:spPr>
          <a:xfrm>
            <a:off x="914400" y="381000"/>
            <a:ext cx="7315200" cy="1154097"/>
          </a:xfrm>
        </p:spPr>
        <p:txBody>
          <a:bodyPr/>
          <a:lstStyle/>
          <a:p>
            <a:r>
              <a:rPr lang="en-US" altLang="en-US" dirty="0"/>
              <a:t>Phase II Trials</a:t>
            </a:r>
          </a:p>
        </p:txBody>
      </p:sp>
      <p:sp>
        <p:nvSpPr>
          <p:cNvPr id="151555" name="Rectangle 3">
            <a:extLst>
              <a:ext uri="{FF2B5EF4-FFF2-40B4-BE49-F238E27FC236}">
                <a16:creationId xmlns:a16="http://schemas.microsoft.com/office/drawing/2014/main" id="{8B56D3C2-B411-094C-ACD9-87FB6B9B4440}"/>
              </a:ext>
            </a:extLst>
          </p:cNvPr>
          <p:cNvSpPr>
            <a:spLocks noGrp="1" noChangeArrowheads="1"/>
          </p:cNvSpPr>
          <p:nvPr>
            <p:ph type="body" idx="1"/>
          </p:nvPr>
        </p:nvSpPr>
        <p:spPr>
          <a:xfrm>
            <a:off x="762000" y="1905000"/>
            <a:ext cx="7315200" cy="3810000"/>
          </a:xfrm>
        </p:spPr>
        <p:txBody>
          <a:bodyPr>
            <a:normAutofit/>
          </a:bodyPr>
          <a:lstStyle/>
          <a:p>
            <a:r>
              <a:rPr lang="en-US" altLang="en-US" sz="2800" dirty="0"/>
              <a:t>Many – most cancer Phase II trials follow this design</a:t>
            </a:r>
          </a:p>
          <a:p>
            <a:r>
              <a:rPr lang="en-US" altLang="en-US" sz="2800" dirty="0"/>
              <a:t>Many other diseases could – there seems to be no standard non-cancer Phase II design</a:t>
            </a:r>
          </a:p>
          <a:p>
            <a:r>
              <a:rPr lang="en-US" altLang="en-US" sz="2800" dirty="0"/>
              <a:t>Might also randomize patients into multiple arms each with a different dose – can then get a dose response curve</a:t>
            </a:r>
          </a:p>
        </p:txBody>
      </p:sp>
    </p:spTree>
    <p:extLst>
      <p:ext uri="{BB962C8B-B14F-4D97-AF65-F5344CB8AC3E}">
        <p14:creationId xmlns:p14="http://schemas.microsoft.com/office/powerpoint/2010/main" val="377677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1378B57A-5E5E-1744-8D16-D2E79A8AD486}"/>
              </a:ext>
            </a:extLst>
          </p:cNvPr>
          <p:cNvSpPr>
            <a:spLocks noGrp="1" noChangeArrowheads="1"/>
          </p:cNvSpPr>
          <p:nvPr>
            <p:ph type="body" idx="1"/>
          </p:nvPr>
        </p:nvSpPr>
        <p:spPr>
          <a:xfrm>
            <a:off x="1219200" y="1219200"/>
            <a:ext cx="6781800" cy="5410200"/>
          </a:xfrm>
        </p:spPr>
        <p:txBody>
          <a:bodyPr/>
          <a:lstStyle/>
          <a:p>
            <a:pPr>
              <a:buFontTx/>
              <a:buNone/>
            </a:pPr>
            <a:r>
              <a:rPr lang="en-US" altLang="en-US" sz="2400"/>
              <a:t>Phase III</a:t>
            </a:r>
          </a:p>
          <a:p>
            <a:pPr lvl="1">
              <a:buFontTx/>
              <a:buChar char="•"/>
            </a:pPr>
            <a:r>
              <a:rPr lang="en-US" altLang="en-US" sz="2400"/>
              <a:t>Provide effectiveness of drug or therapy</a:t>
            </a:r>
          </a:p>
          <a:p>
            <a:pPr lvl="1">
              <a:buFontTx/>
              <a:buChar char="•"/>
            </a:pPr>
            <a:r>
              <a:rPr lang="en-US" altLang="en-US" sz="2400"/>
              <a:t>Various designs</a:t>
            </a:r>
          </a:p>
          <a:p>
            <a:pPr lvl="2">
              <a:buFontTx/>
              <a:buChar char="–"/>
            </a:pPr>
            <a:r>
              <a:rPr lang="en-US" altLang="en-US"/>
              <a:t>No control</a:t>
            </a:r>
          </a:p>
          <a:p>
            <a:pPr lvl="2">
              <a:buFontTx/>
              <a:buChar char="–"/>
            </a:pPr>
            <a:r>
              <a:rPr lang="en-US" altLang="en-US"/>
              <a:t>Historical control</a:t>
            </a:r>
          </a:p>
          <a:p>
            <a:pPr lvl="2">
              <a:buFontTx/>
              <a:buChar char="–"/>
            </a:pPr>
            <a:r>
              <a:rPr lang="en-US" altLang="en-US"/>
              <a:t>Concurrent</a:t>
            </a:r>
          </a:p>
          <a:p>
            <a:pPr lvl="2">
              <a:buFontTx/>
              <a:buChar char="–"/>
            </a:pPr>
            <a:r>
              <a:rPr lang="en-US" altLang="en-US"/>
              <a:t>Randomized</a:t>
            </a:r>
          </a:p>
          <a:p>
            <a:pPr lvl="1">
              <a:buFontTx/>
              <a:buChar char="•"/>
            </a:pPr>
            <a:r>
              <a:rPr lang="en-US" altLang="en-US" sz="2400"/>
              <a:t>Testing for treatment effect</a:t>
            </a:r>
          </a:p>
          <a:p>
            <a:pPr lvl="1">
              <a:buFontTx/>
              <a:buChar char="•"/>
            </a:pPr>
            <a:endParaRPr lang="en-US" altLang="en-US" sz="1600"/>
          </a:p>
          <a:p>
            <a:pPr>
              <a:buFontTx/>
              <a:buNone/>
            </a:pPr>
            <a:r>
              <a:rPr lang="en-US" altLang="en-US" sz="2400"/>
              <a:t>Phase IV</a:t>
            </a:r>
          </a:p>
          <a:p>
            <a:pPr lvl="1">
              <a:buFontTx/>
              <a:buChar char="•"/>
            </a:pPr>
            <a:r>
              <a:rPr lang="en-US" altLang="en-US" sz="2400"/>
              <a:t>Long term post Phase III follow-up</a:t>
            </a:r>
          </a:p>
          <a:p>
            <a:pPr lvl="1">
              <a:buFontTx/>
              <a:buChar char="•"/>
            </a:pPr>
            <a:r>
              <a:rPr lang="en-US" altLang="en-US" sz="2400"/>
              <a:t>Concern for safety</a:t>
            </a:r>
          </a:p>
        </p:txBody>
      </p:sp>
      <p:sp>
        <p:nvSpPr>
          <p:cNvPr id="6149" name="Rectangle 5">
            <a:extLst>
              <a:ext uri="{FF2B5EF4-FFF2-40B4-BE49-F238E27FC236}">
                <a16:creationId xmlns:a16="http://schemas.microsoft.com/office/drawing/2014/main" id="{F37AFB8C-3DA9-4A42-8F13-395BAD0168E3}"/>
              </a:ext>
            </a:extLst>
          </p:cNvPr>
          <p:cNvSpPr>
            <a:spLocks noGrp="1" noChangeArrowheads="1"/>
          </p:cNvSpPr>
          <p:nvPr>
            <p:ph type="title"/>
          </p:nvPr>
        </p:nvSpPr>
        <p:spPr>
          <a:xfrm>
            <a:off x="457200" y="228600"/>
            <a:ext cx="8153400" cy="1143000"/>
          </a:xfrm>
          <a:noFill/>
          <a:ln/>
        </p:spPr>
        <p:txBody>
          <a:bodyPr/>
          <a:lstStyle/>
          <a:p>
            <a:r>
              <a:rPr lang="en-US" altLang="en-US" sz="3600"/>
              <a:t>Phases of Clinical Trials (Cancer) [2]</a:t>
            </a:r>
          </a:p>
        </p:txBody>
      </p:sp>
    </p:spTree>
    <p:extLst>
      <p:ext uri="{BB962C8B-B14F-4D97-AF65-F5344CB8AC3E}">
        <p14:creationId xmlns:p14="http://schemas.microsoft.com/office/powerpoint/2010/main" val="3850715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D11B7187-291A-4249-9082-4275DC2D8155}"/>
              </a:ext>
            </a:extLst>
          </p:cNvPr>
          <p:cNvSpPr>
            <a:spLocks noGrp="1" noChangeArrowheads="1"/>
          </p:cNvSpPr>
          <p:nvPr>
            <p:ph type="title"/>
          </p:nvPr>
        </p:nvSpPr>
        <p:spPr/>
        <p:txBody>
          <a:bodyPr/>
          <a:lstStyle/>
          <a:p>
            <a:r>
              <a:rPr lang="en-US" altLang="en-US"/>
              <a:t>Design</a:t>
            </a:r>
          </a:p>
        </p:txBody>
      </p:sp>
      <p:sp>
        <p:nvSpPr>
          <p:cNvPr id="190467" name="Rectangle 3">
            <a:extLst>
              <a:ext uri="{FF2B5EF4-FFF2-40B4-BE49-F238E27FC236}">
                <a16:creationId xmlns:a16="http://schemas.microsoft.com/office/drawing/2014/main" id="{50107E5F-015B-6447-85F1-4A5785D2B1DB}"/>
              </a:ext>
            </a:extLst>
          </p:cNvPr>
          <p:cNvSpPr>
            <a:spLocks noGrp="1" noChangeArrowheads="1"/>
          </p:cNvSpPr>
          <p:nvPr>
            <p:ph type="body" idx="1"/>
          </p:nvPr>
        </p:nvSpPr>
        <p:spPr/>
        <p:txBody>
          <a:bodyPr/>
          <a:lstStyle/>
          <a:p>
            <a:r>
              <a:rPr lang="en-US" altLang="en-US"/>
              <a:t>The choice of design depends on the goal of the trial</a:t>
            </a:r>
          </a:p>
          <a:p>
            <a:r>
              <a:rPr lang="en-US" altLang="en-US"/>
              <a:t>Choice also depends on the population, knowledge of the intervention</a:t>
            </a:r>
          </a:p>
          <a:p>
            <a:r>
              <a:rPr lang="en-US" altLang="en-US"/>
              <a:t>Proper design is critical, analysis cannot rescue improper design</a:t>
            </a:r>
          </a:p>
        </p:txBody>
      </p:sp>
    </p:spTree>
    <p:extLst>
      <p:ext uri="{BB962C8B-B14F-4D97-AF65-F5344CB8AC3E}">
        <p14:creationId xmlns:p14="http://schemas.microsoft.com/office/powerpoint/2010/main" val="3151059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73CDC-73C0-E343-8496-AFC9914A7530}"/>
              </a:ext>
            </a:extLst>
          </p:cNvPr>
          <p:cNvSpPr>
            <a:spLocks noGrp="1"/>
          </p:cNvSpPr>
          <p:nvPr>
            <p:ph type="title"/>
          </p:nvPr>
        </p:nvSpPr>
        <p:spPr>
          <a:xfrm>
            <a:off x="838200" y="762000"/>
            <a:ext cx="7315200" cy="1154097"/>
          </a:xfrm>
        </p:spPr>
        <p:txBody>
          <a:bodyPr/>
          <a:lstStyle/>
          <a:p>
            <a:r>
              <a:rPr lang="en-US" dirty="0"/>
              <a:t>Phase I</a:t>
            </a:r>
          </a:p>
        </p:txBody>
      </p:sp>
      <p:sp>
        <p:nvSpPr>
          <p:cNvPr id="3" name="Content Placeholder 2">
            <a:extLst>
              <a:ext uri="{FF2B5EF4-FFF2-40B4-BE49-F238E27FC236}">
                <a16:creationId xmlns:a16="http://schemas.microsoft.com/office/drawing/2014/main" id="{FB5A71F8-D8E1-954B-ACA3-4E06070093AA}"/>
              </a:ext>
            </a:extLst>
          </p:cNvPr>
          <p:cNvSpPr>
            <a:spLocks noGrp="1"/>
          </p:cNvSpPr>
          <p:nvPr>
            <p:ph idx="1"/>
          </p:nvPr>
        </p:nvSpPr>
        <p:spPr>
          <a:xfrm>
            <a:off x="838200" y="2057400"/>
            <a:ext cx="7315200" cy="3539527"/>
          </a:xfrm>
        </p:spPr>
        <p:txBody>
          <a:bodyPr>
            <a:normAutofit lnSpcReduction="10000"/>
          </a:bodyPr>
          <a:lstStyle/>
          <a:p>
            <a:r>
              <a:rPr lang="en-US" dirty="0"/>
              <a:t>First application of new treatment to generate prelim info on safety</a:t>
            </a:r>
          </a:p>
          <a:p>
            <a:r>
              <a:rPr lang="en-US" dirty="0"/>
              <a:t>Goal=find MTD with further testing of efficacy</a:t>
            </a:r>
          </a:p>
          <a:p>
            <a:r>
              <a:rPr lang="en-US" altLang="en-US" dirty="0"/>
              <a:t>Designed to find dose where 1/3 of patients experience dose limiting toxicity (DLT)</a:t>
            </a:r>
          </a:p>
          <a:p>
            <a:endParaRPr lang="en-US" altLang="en-US" dirty="0"/>
          </a:p>
          <a:p>
            <a:r>
              <a:rPr lang="en-US" altLang="en-US" b="1" dirty="0"/>
              <a:t>Standard escalation design tends to underestimate target dose</a:t>
            </a:r>
            <a:endParaRPr lang="en-US" b="1" dirty="0"/>
          </a:p>
          <a:p>
            <a:r>
              <a:rPr lang="en-US" dirty="0"/>
              <a:t>Ethical: first dose is on the low side and sequentially escalate if no toxicities are observed</a:t>
            </a:r>
          </a:p>
          <a:p>
            <a:r>
              <a:rPr lang="en-US" dirty="0"/>
              <a:t>Estimate MTD as 33</a:t>
            </a:r>
            <a:r>
              <a:rPr lang="en-US" baseline="30000" dirty="0"/>
              <a:t>rd</a:t>
            </a:r>
            <a:r>
              <a:rPr lang="en-US" dirty="0"/>
              <a:t> percentile of dose-toxicity curve</a:t>
            </a:r>
          </a:p>
        </p:txBody>
      </p:sp>
    </p:spTree>
    <p:extLst>
      <p:ext uri="{BB962C8B-B14F-4D97-AF65-F5344CB8AC3E}">
        <p14:creationId xmlns:p14="http://schemas.microsoft.com/office/powerpoint/2010/main" val="380350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C4143-BB6D-5C46-A5EF-1E870526A164}"/>
              </a:ext>
            </a:extLst>
          </p:cNvPr>
          <p:cNvSpPr>
            <a:spLocks noGrp="1"/>
          </p:cNvSpPr>
          <p:nvPr>
            <p:ph type="title"/>
          </p:nvPr>
        </p:nvSpPr>
        <p:spPr>
          <a:xfrm>
            <a:off x="914400" y="990600"/>
            <a:ext cx="7315200" cy="1154097"/>
          </a:xfrm>
        </p:spPr>
        <p:txBody>
          <a:bodyPr/>
          <a:lstStyle/>
          <a:p>
            <a:r>
              <a:rPr lang="en-US" dirty="0"/>
              <a:t>Phase I</a:t>
            </a:r>
          </a:p>
        </p:txBody>
      </p:sp>
      <p:sp>
        <p:nvSpPr>
          <p:cNvPr id="3" name="Content Placeholder 2">
            <a:extLst>
              <a:ext uri="{FF2B5EF4-FFF2-40B4-BE49-F238E27FC236}">
                <a16:creationId xmlns:a16="http://schemas.microsoft.com/office/drawing/2014/main" id="{5C51735D-1425-3347-94CD-0481EC814F7F}"/>
              </a:ext>
            </a:extLst>
          </p:cNvPr>
          <p:cNvSpPr>
            <a:spLocks noGrp="1"/>
          </p:cNvSpPr>
          <p:nvPr>
            <p:ph idx="1"/>
          </p:nvPr>
        </p:nvSpPr>
        <p:spPr>
          <a:xfrm>
            <a:off x="880533" y="2327873"/>
            <a:ext cx="7315200" cy="3844327"/>
          </a:xfrm>
        </p:spPr>
        <p:txBody>
          <a:bodyPr>
            <a:normAutofit/>
          </a:bodyPr>
          <a:lstStyle/>
          <a:p>
            <a:r>
              <a:rPr lang="en-US" dirty="0"/>
              <a:t>Phase I trials provide information about the MTD; it is important because most cancer treatments must be delivered at maximum dose for maximum effect. </a:t>
            </a:r>
          </a:p>
          <a:p>
            <a:endParaRPr lang="en-US" dirty="0"/>
          </a:p>
          <a:p>
            <a:r>
              <a:rPr lang="en-US" b="1" dirty="0"/>
              <a:t>Patients may die from toxicity or side effects and, if not treated “enough”, they might die from the disease too</a:t>
            </a:r>
            <a:r>
              <a:rPr lang="en-US" dirty="0"/>
              <a:t>.</a:t>
            </a:r>
          </a:p>
          <a:p>
            <a:endParaRPr lang="en-US" dirty="0"/>
          </a:p>
          <a:p>
            <a:r>
              <a:rPr lang="en-US" dirty="0"/>
              <a:t>Phase I trials provide little or no information about efficacy; patients are diverse with regard to their cancer diagnosis and are treated at different doses - only 3 or 6 at a dose – even one at a dose by fast-track design </a:t>
            </a:r>
          </a:p>
          <a:p>
            <a:endParaRPr lang="en-US" dirty="0"/>
          </a:p>
        </p:txBody>
      </p:sp>
    </p:spTree>
    <p:extLst>
      <p:ext uri="{BB962C8B-B14F-4D97-AF65-F5344CB8AC3E}">
        <p14:creationId xmlns:p14="http://schemas.microsoft.com/office/powerpoint/2010/main" val="268300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4454</TotalTime>
  <Words>3147</Words>
  <Application>Microsoft Macintosh PowerPoint</Application>
  <PresentationFormat>On-screen Show (4:3)</PresentationFormat>
  <Paragraphs>353</Paragraphs>
  <Slides>59</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9" baseType="lpstr">
      <vt:lpstr>Arial</vt:lpstr>
      <vt:lpstr>Calibri</vt:lpstr>
      <vt:lpstr>Cambria</vt:lpstr>
      <vt:lpstr>Helvetica</vt:lpstr>
      <vt:lpstr>Noto Sans</vt:lpstr>
      <vt:lpstr>Times New Roman</vt:lpstr>
      <vt:lpstr>TimesNRMT</vt:lpstr>
      <vt:lpstr>Wingdings</vt:lpstr>
      <vt:lpstr>Perspective</vt:lpstr>
      <vt:lpstr>MS Org Chart</vt:lpstr>
      <vt:lpstr>Bios 520-Clinical Trials</vt:lpstr>
      <vt:lpstr>Outline</vt:lpstr>
      <vt:lpstr>PowerPoint Presentation</vt:lpstr>
      <vt:lpstr>Four Types of Clinical Trials</vt:lpstr>
      <vt:lpstr>Phases of Clinical Trials (Cancer) [1]</vt:lpstr>
      <vt:lpstr>Phases of Clinical Trials (Cancer) [2]</vt:lpstr>
      <vt:lpstr>Design</vt:lpstr>
      <vt:lpstr>Phase I</vt:lpstr>
      <vt:lpstr>Phase I</vt:lpstr>
      <vt:lpstr>PowerPoint Presentation</vt:lpstr>
      <vt:lpstr>MTD</vt:lpstr>
      <vt:lpstr>Phase I Design</vt:lpstr>
      <vt:lpstr>Typical phase I (3+3)</vt:lpstr>
      <vt:lpstr>Typical Scheme</vt:lpstr>
      <vt:lpstr>Summary of Designs Considered (1) (Storer, Biometrics 45:925-37, 1989)</vt:lpstr>
      <vt:lpstr>Summary of Designs Considered (2) (Storer, Biometrics 45:925-37, 1989)</vt:lpstr>
      <vt:lpstr>Summary of Designs Considered (3) (Storer, Biometrics 45:925-37, 1989)</vt:lpstr>
      <vt:lpstr>Delays in Phase I studies</vt:lpstr>
      <vt:lpstr>Motivation for rolling 6</vt:lpstr>
      <vt:lpstr>Rolling Six</vt:lpstr>
      <vt:lpstr>Typical rolling 6 design</vt:lpstr>
      <vt:lpstr> Bayesian Optimal Interval Design (BOIN)</vt:lpstr>
      <vt:lpstr>High level view</vt:lpstr>
      <vt:lpstr>High level part II</vt:lpstr>
      <vt:lpstr>Example from a SCD study</vt:lpstr>
      <vt:lpstr>Example</vt:lpstr>
      <vt:lpstr>Phase I summary</vt:lpstr>
      <vt:lpstr>Phase II</vt:lpstr>
      <vt:lpstr>The challenge of Phase II studies</vt:lpstr>
      <vt:lpstr>Phase II Design Goals</vt:lpstr>
      <vt:lpstr>Two stage design</vt:lpstr>
      <vt:lpstr>Two stage phase II design</vt:lpstr>
      <vt:lpstr>        Simon optimization</vt:lpstr>
      <vt:lpstr>Properties of Simon procedure</vt:lpstr>
      <vt:lpstr>Example</vt:lpstr>
      <vt:lpstr>How does this work?</vt:lpstr>
      <vt:lpstr>Computer output for 80% power</vt:lpstr>
      <vt:lpstr>Two stage design in H&amp;N Cancer</vt:lpstr>
      <vt:lpstr>H&amp;N Study cont’d</vt:lpstr>
      <vt:lpstr>The design summary</vt:lpstr>
      <vt:lpstr>Stop for ‘early futility’</vt:lpstr>
      <vt:lpstr>Operating Characteristics of E1390</vt:lpstr>
      <vt:lpstr>Lung Cancer Example</vt:lpstr>
      <vt:lpstr>Rationale for different design</vt:lpstr>
      <vt:lpstr>Lung Cancer design</vt:lpstr>
      <vt:lpstr>Characteristics of design</vt:lpstr>
      <vt:lpstr>How do you select the design?</vt:lpstr>
      <vt:lpstr>How to choose the right design?</vt:lpstr>
      <vt:lpstr>Design selection</vt:lpstr>
      <vt:lpstr>What is optimal?</vt:lpstr>
      <vt:lpstr>What is at stake for a bad design?</vt:lpstr>
      <vt:lpstr>Let’s try this ourselves</vt:lpstr>
      <vt:lpstr>Output.. how is this calculated?</vt:lpstr>
      <vt:lpstr>Output</vt:lpstr>
      <vt:lpstr>Alterations</vt:lpstr>
      <vt:lpstr>Problem with the design</vt:lpstr>
      <vt:lpstr>Design pitfalls</vt:lpstr>
      <vt:lpstr>Summary</vt:lpstr>
      <vt:lpstr>Phase II Trials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Bios 520-Clinical Trials</dc:title>
  <dc:creator>Leong, Traci</dc:creator>
  <cp:lastModifiedBy>Traci Leong</cp:lastModifiedBy>
  <cp:revision>35</cp:revision>
  <dcterms:created xsi:type="dcterms:W3CDTF">2021-02-08T14:25:50Z</dcterms:created>
  <dcterms:modified xsi:type="dcterms:W3CDTF">2023-01-26T16:44:38Z</dcterms:modified>
</cp:coreProperties>
</file>