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notesMasterIdLst>
    <p:notesMasterId r:id="rId68"/>
  </p:notesMasterIdLst>
  <p:sldIdLst>
    <p:sldId id="256" r:id="rId2"/>
    <p:sldId id="257" r:id="rId3"/>
    <p:sldId id="755" r:id="rId4"/>
    <p:sldId id="899" r:id="rId5"/>
    <p:sldId id="354" r:id="rId6"/>
    <p:sldId id="791" r:id="rId7"/>
    <p:sldId id="259" r:id="rId8"/>
    <p:sldId id="848" r:id="rId9"/>
    <p:sldId id="856" r:id="rId10"/>
    <p:sldId id="796" r:id="rId11"/>
    <p:sldId id="849" r:id="rId12"/>
    <p:sldId id="882" r:id="rId13"/>
    <p:sldId id="896" r:id="rId14"/>
    <p:sldId id="897" r:id="rId15"/>
    <p:sldId id="269" r:id="rId16"/>
    <p:sldId id="900" r:id="rId17"/>
    <p:sldId id="901" r:id="rId18"/>
    <p:sldId id="903" r:id="rId19"/>
    <p:sldId id="890" r:id="rId20"/>
    <p:sldId id="310" r:id="rId21"/>
    <p:sldId id="264" r:id="rId22"/>
    <p:sldId id="855" r:id="rId23"/>
    <p:sldId id="854" r:id="rId24"/>
    <p:sldId id="857" r:id="rId25"/>
    <p:sldId id="876" r:id="rId26"/>
    <p:sldId id="839" r:id="rId27"/>
    <p:sldId id="875" r:id="rId28"/>
    <p:sldId id="877" r:id="rId29"/>
    <p:sldId id="853" r:id="rId30"/>
    <p:sldId id="878" r:id="rId31"/>
    <p:sldId id="851" r:id="rId32"/>
    <p:sldId id="821" r:id="rId33"/>
    <p:sldId id="879" r:id="rId34"/>
    <p:sldId id="880" r:id="rId35"/>
    <p:sldId id="904" r:id="rId36"/>
    <p:sldId id="881" r:id="rId37"/>
    <p:sldId id="885" r:id="rId38"/>
    <p:sldId id="886" r:id="rId39"/>
    <p:sldId id="887" r:id="rId40"/>
    <p:sldId id="889" r:id="rId41"/>
    <p:sldId id="805" r:id="rId42"/>
    <p:sldId id="802" r:id="rId43"/>
    <p:sldId id="905" r:id="rId44"/>
    <p:sldId id="906" r:id="rId45"/>
    <p:sldId id="852" r:id="rId46"/>
    <p:sldId id="311" r:id="rId47"/>
    <p:sldId id="388" r:id="rId48"/>
    <p:sldId id="306" r:id="rId49"/>
    <p:sldId id="312" r:id="rId50"/>
    <p:sldId id="832" r:id="rId51"/>
    <p:sldId id="838" r:id="rId52"/>
    <p:sldId id="833" r:id="rId53"/>
    <p:sldId id="840" r:id="rId54"/>
    <p:sldId id="262" r:id="rId55"/>
    <p:sldId id="842" r:id="rId56"/>
    <p:sldId id="841" r:id="rId57"/>
    <p:sldId id="834" r:id="rId58"/>
    <p:sldId id="263" r:id="rId59"/>
    <p:sldId id="843" r:id="rId60"/>
    <p:sldId id="835" r:id="rId61"/>
    <p:sldId id="846" r:id="rId62"/>
    <p:sldId id="836" r:id="rId63"/>
    <p:sldId id="827" r:id="rId64"/>
    <p:sldId id="870" r:id="rId65"/>
    <p:sldId id="871" r:id="rId66"/>
    <p:sldId id="873"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308"/>
  </p:normalViewPr>
  <p:slideViewPr>
    <p:cSldViewPr>
      <p:cViewPr varScale="1">
        <p:scale>
          <a:sx n="113" d="100"/>
          <a:sy n="113" d="100"/>
        </p:scale>
        <p:origin x="1848" y="184"/>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1/12/23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and analysis of clinical trials</a:t>
            </a:r>
          </a:p>
        </p:txBody>
      </p:sp>
      <p:sp>
        <p:nvSpPr>
          <p:cNvPr id="4" name="Slide Number Placeholder 3"/>
          <p:cNvSpPr>
            <a:spLocks noGrp="1"/>
          </p:cNvSpPr>
          <p:nvPr>
            <p:ph type="sldNum" sz="quarter" idx="5"/>
          </p:nvPr>
        </p:nvSpPr>
        <p:spPr/>
        <p:txBody>
          <a:bodyPr/>
          <a:lstStyle/>
          <a:p>
            <a:fld id="{A2076C17-00F2-4F63-ADDE-14174DE37C0F}" type="slidenum">
              <a:rPr lang="en-US" smtClean="0"/>
              <a:pPr/>
              <a:t>3</a:t>
            </a:fld>
            <a:endParaRPr lang="en-US"/>
          </a:p>
        </p:txBody>
      </p:sp>
    </p:spTree>
    <p:extLst>
      <p:ext uri="{BB962C8B-B14F-4D97-AF65-F5344CB8AC3E}">
        <p14:creationId xmlns:p14="http://schemas.microsoft.com/office/powerpoint/2010/main" val="98286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1968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242AB-D9CC-4E70-8F99-113006911C60}" type="datetimeFigureOut">
              <a:rPr lang="en-US" smtClean="0"/>
              <a:pPr/>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23199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97011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616577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1748633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418671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822868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47113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69571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F242AB-D9CC-4E70-8F99-113006911C60}" type="datetimeFigureOut">
              <a:rPr lang="en-US" smtClean="0"/>
              <a:pPr/>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01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22795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98490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242AB-D9CC-4E70-8F99-113006911C60}" type="datetimeFigureOut">
              <a:rPr lang="en-US" smtClean="0"/>
              <a:pPr/>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55759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F242AB-D9CC-4E70-8F99-113006911C60}" type="datetimeFigureOut">
              <a:rPr lang="en-US" smtClean="0"/>
              <a:pPr/>
              <a:t>1/12/23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64095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43813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186588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F242AB-D9CC-4E70-8F99-113006911C60}" type="datetimeFigureOut">
              <a:rPr lang="en-US" smtClean="0"/>
              <a:pPr/>
              <a:t>1/12/23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9129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242AB-D9CC-4E70-8F99-113006911C60}" type="datetimeFigureOut">
              <a:rPr lang="en-US" smtClean="0"/>
              <a:pPr/>
              <a:t>1/12/23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280208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F242AB-D9CC-4E70-8F99-113006911C60}" type="datetimeFigureOut">
              <a:rPr lang="en-US" smtClean="0"/>
              <a:pPr/>
              <a:t>1/12/23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789E7B9-9D62-42F2-81CD-D85AC9647F2D}" type="slidenum">
              <a:rPr lang="en-US" smtClean="0"/>
              <a:pPr/>
              <a:t>‹#›</a:t>
            </a:fld>
            <a:endParaRPr lang="en-US"/>
          </a:p>
        </p:txBody>
      </p:sp>
    </p:spTree>
    <p:extLst>
      <p:ext uri="{BB962C8B-B14F-4D97-AF65-F5344CB8AC3E}">
        <p14:creationId xmlns:p14="http://schemas.microsoft.com/office/powerpoint/2010/main" val="218216439"/>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 id="2147484130"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a:t>
            </a:r>
          </a:p>
        </p:txBody>
      </p:sp>
      <p:sp>
        <p:nvSpPr>
          <p:cNvPr id="3" name="Subtitle 2"/>
          <p:cNvSpPr>
            <a:spLocks noGrp="1"/>
          </p:cNvSpPr>
          <p:nvPr>
            <p:ph type="subTitle" idx="1"/>
          </p:nvPr>
        </p:nvSpPr>
        <p:spPr/>
        <p:txBody>
          <a:bodyPr/>
          <a:lstStyle/>
          <a:p>
            <a:r>
              <a:rPr lang="en-US" dirty="0"/>
              <a:t>Jan 25, 2021</a:t>
            </a:r>
          </a:p>
        </p:txBody>
      </p:sp>
    </p:spTree>
    <p:extLst>
      <p:ext uri="{BB962C8B-B14F-4D97-AF65-F5344CB8AC3E}">
        <p14:creationId xmlns:p14="http://schemas.microsoft.com/office/powerpoint/2010/main" val="198528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803D-7D1B-AA4E-BA33-9694C538F058}"/>
              </a:ext>
            </a:extLst>
          </p:cNvPr>
          <p:cNvSpPr>
            <a:spLocks noGrp="1"/>
          </p:cNvSpPr>
          <p:nvPr>
            <p:ph type="title"/>
          </p:nvPr>
        </p:nvSpPr>
        <p:spPr/>
        <p:txBody>
          <a:bodyPr/>
          <a:lstStyle/>
          <a:p>
            <a:r>
              <a:rPr lang="en-US" dirty="0"/>
              <a:t>Lecture</a:t>
            </a:r>
          </a:p>
        </p:txBody>
      </p:sp>
      <p:sp>
        <p:nvSpPr>
          <p:cNvPr id="3" name="Content Placeholder 2">
            <a:extLst>
              <a:ext uri="{FF2B5EF4-FFF2-40B4-BE49-F238E27FC236}">
                <a16:creationId xmlns:a16="http://schemas.microsoft.com/office/drawing/2014/main" id="{1157D21E-6991-744E-89C5-A0055B4BB8BE}"/>
              </a:ext>
            </a:extLst>
          </p:cNvPr>
          <p:cNvSpPr>
            <a:spLocks noGrp="1"/>
          </p:cNvSpPr>
          <p:nvPr>
            <p:ph idx="1"/>
          </p:nvPr>
        </p:nvSpPr>
        <p:spPr/>
        <p:txBody>
          <a:bodyPr/>
          <a:lstStyle/>
          <a:p>
            <a:r>
              <a:rPr lang="en-US" sz="2400" dirty="0"/>
              <a:t>Introduction</a:t>
            </a:r>
          </a:p>
          <a:p>
            <a:r>
              <a:rPr lang="en-US" sz="2400" dirty="0"/>
              <a:t>Characteristics of Clinical trials</a:t>
            </a:r>
          </a:p>
          <a:p>
            <a:r>
              <a:rPr lang="en-US" sz="2400" dirty="0"/>
              <a:t>Why history is really relevant here</a:t>
            </a:r>
          </a:p>
          <a:p>
            <a:r>
              <a:rPr lang="en-US" sz="2400" dirty="0"/>
              <a:t>Terminology/Definitions</a:t>
            </a:r>
          </a:p>
          <a:p>
            <a:r>
              <a:rPr lang="en-US" sz="2400" dirty="0"/>
              <a:t>Clinical Trial by Phase</a:t>
            </a:r>
            <a:br>
              <a:rPr lang="en-US" dirty="0"/>
            </a:br>
            <a:endParaRPr lang="en-US" dirty="0"/>
          </a:p>
        </p:txBody>
      </p:sp>
    </p:spTree>
    <p:extLst>
      <p:ext uri="{BB962C8B-B14F-4D97-AF65-F5344CB8AC3E}">
        <p14:creationId xmlns:p14="http://schemas.microsoft.com/office/powerpoint/2010/main" val="149154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E687-0D4B-1C4C-A981-5FDBBB5C9DF0}"/>
              </a:ext>
            </a:extLst>
          </p:cNvPr>
          <p:cNvSpPr>
            <a:spLocks noGrp="1"/>
          </p:cNvSpPr>
          <p:nvPr>
            <p:ph type="title"/>
          </p:nvPr>
        </p:nvSpPr>
        <p:spPr/>
        <p:txBody>
          <a:bodyPr/>
          <a:lstStyle/>
          <a:p>
            <a:r>
              <a:rPr lang="en-US" dirty="0"/>
              <a:t>What is a clinical trial</a:t>
            </a:r>
          </a:p>
        </p:txBody>
      </p:sp>
      <p:sp>
        <p:nvSpPr>
          <p:cNvPr id="3" name="Content Placeholder 2">
            <a:extLst>
              <a:ext uri="{FF2B5EF4-FFF2-40B4-BE49-F238E27FC236}">
                <a16:creationId xmlns:a16="http://schemas.microsoft.com/office/drawing/2014/main" id="{39FD37CA-28CB-A542-A20A-7ECD74581FFC}"/>
              </a:ext>
            </a:extLst>
          </p:cNvPr>
          <p:cNvSpPr>
            <a:spLocks noGrp="1"/>
          </p:cNvSpPr>
          <p:nvPr>
            <p:ph idx="1"/>
          </p:nvPr>
        </p:nvSpPr>
        <p:spPr/>
        <p:txBody>
          <a:bodyPr>
            <a:normAutofit fontScale="92500" lnSpcReduction="20000"/>
          </a:bodyPr>
          <a:lstStyle/>
          <a:p>
            <a:r>
              <a:rPr lang="en-US" dirty="0"/>
              <a:t>CLINICAL TRIALS: The evaluation of intervention (treatment) on disease in a controlled experimental setting. </a:t>
            </a:r>
          </a:p>
          <a:p>
            <a:r>
              <a:rPr lang="en-US" dirty="0"/>
              <a:t>A clinical trial is a study in </a:t>
            </a:r>
            <a:r>
              <a:rPr lang="en-US" b="1" dirty="0"/>
              <a:t>human subjects </a:t>
            </a:r>
            <a:r>
              <a:rPr lang="en-US" dirty="0"/>
              <a:t>in which treatment (intervention) is initiated specifically for therapy evaluation. </a:t>
            </a:r>
          </a:p>
          <a:p>
            <a:r>
              <a:rPr lang="en-US" dirty="0"/>
              <a:t>A prospective trial the effect of an intervention in humans</a:t>
            </a:r>
          </a:p>
          <a:p>
            <a:r>
              <a:rPr lang="en-US" dirty="0"/>
              <a:t>Intervention can be:</a:t>
            </a:r>
          </a:p>
          <a:p>
            <a:pPr lvl="1"/>
            <a:r>
              <a:rPr lang="en-US" dirty="0"/>
              <a:t>Drug</a:t>
            </a:r>
          </a:p>
          <a:p>
            <a:pPr lvl="1"/>
            <a:r>
              <a:rPr lang="en-US" dirty="0"/>
              <a:t>Biologic (</a:t>
            </a:r>
            <a:r>
              <a:rPr lang="en-US" dirty="0" err="1"/>
              <a:t>e.g</a:t>
            </a:r>
            <a:r>
              <a:rPr lang="en-US" dirty="0"/>
              <a:t> blood, vaccine)</a:t>
            </a:r>
          </a:p>
          <a:p>
            <a:pPr lvl="1"/>
            <a:r>
              <a:rPr lang="en-US" dirty="0"/>
              <a:t>Device</a:t>
            </a:r>
          </a:p>
          <a:p>
            <a:pPr lvl="1"/>
            <a:r>
              <a:rPr lang="en-US" dirty="0"/>
              <a:t>Procedure</a:t>
            </a:r>
          </a:p>
          <a:p>
            <a:pPr marL="45720" indent="0">
              <a:buNone/>
            </a:pPr>
            <a:endParaRPr lang="en-US" dirty="0"/>
          </a:p>
        </p:txBody>
      </p:sp>
    </p:spTree>
    <p:extLst>
      <p:ext uri="{BB962C8B-B14F-4D97-AF65-F5344CB8AC3E}">
        <p14:creationId xmlns:p14="http://schemas.microsoft.com/office/powerpoint/2010/main" val="28797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1FF3-260B-EA40-99F8-64BE525FC505}"/>
              </a:ext>
            </a:extLst>
          </p:cNvPr>
          <p:cNvSpPr>
            <a:spLocks noGrp="1"/>
          </p:cNvSpPr>
          <p:nvPr>
            <p:ph type="title"/>
          </p:nvPr>
        </p:nvSpPr>
        <p:spPr/>
        <p:txBody>
          <a:bodyPr/>
          <a:lstStyle/>
          <a:p>
            <a:r>
              <a:rPr lang="en-US" dirty="0"/>
              <a:t>Putting it together…</a:t>
            </a:r>
          </a:p>
        </p:txBody>
      </p:sp>
      <p:sp>
        <p:nvSpPr>
          <p:cNvPr id="3" name="Content Placeholder 2">
            <a:extLst>
              <a:ext uri="{FF2B5EF4-FFF2-40B4-BE49-F238E27FC236}">
                <a16:creationId xmlns:a16="http://schemas.microsoft.com/office/drawing/2014/main" id="{3A7650DA-57B5-DE4E-B489-E8994AA7BEB3}"/>
              </a:ext>
            </a:extLst>
          </p:cNvPr>
          <p:cNvSpPr>
            <a:spLocks noGrp="1"/>
          </p:cNvSpPr>
          <p:nvPr>
            <p:ph idx="1"/>
          </p:nvPr>
        </p:nvSpPr>
        <p:spPr/>
        <p:txBody>
          <a:bodyPr/>
          <a:lstStyle/>
          <a:p>
            <a:r>
              <a:rPr lang="en-US" altLang="en-US" dirty="0"/>
              <a:t>A </a:t>
            </a:r>
            <a:r>
              <a:rPr lang="en-US" altLang="en-US" i="1" dirty="0"/>
              <a:t>clinical trial </a:t>
            </a:r>
            <a:r>
              <a:rPr lang="en-US" altLang="en-US" dirty="0"/>
              <a:t>is an experiment on humans for the purpose of evaluating one or more potentially beneficial therapies where the investigator has control of some features of the trial.</a:t>
            </a:r>
            <a:endParaRPr lang="en-US" dirty="0"/>
          </a:p>
        </p:txBody>
      </p:sp>
    </p:spTree>
    <p:extLst>
      <p:ext uri="{BB962C8B-B14F-4D97-AF65-F5344CB8AC3E}">
        <p14:creationId xmlns:p14="http://schemas.microsoft.com/office/powerpoint/2010/main" val="394351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80B7-42FE-6AED-62BC-6CFF636E9CD0}"/>
              </a:ext>
            </a:extLst>
          </p:cNvPr>
          <p:cNvSpPr>
            <a:spLocks noGrp="1"/>
          </p:cNvSpPr>
          <p:nvPr>
            <p:ph type="title"/>
          </p:nvPr>
        </p:nvSpPr>
        <p:spPr/>
        <p:txBody>
          <a:bodyPr/>
          <a:lstStyle/>
          <a:p>
            <a:r>
              <a:rPr lang="en-US" dirty="0"/>
              <a:t>NIH definition </a:t>
            </a:r>
          </a:p>
        </p:txBody>
      </p:sp>
      <p:sp>
        <p:nvSpPr>
          <p:cNvPr id="3" name="Content Placeholder 2">
            <a:extLst>
              <a:ext uri="{FF2B5EF4-FFF2-40B4-BE49-F238E27FC236}">
                <a16:creationId xmlns:a16="http://schemas.microsoft.com/office/drawing/2014/main" id="{85E23CE2-EBA6-3BF9-CBFF-3C6787D450B4}"/>
              </a:ext>
            </a:extLst>
          </p:cNvPr>
          <p:cNvSpPr>
            <a:spLocks noGrp="1"/>
          </p:cNvSpPr>
          <p:nvPr>
            <p:ph idx="1"/>
          </p:nvPr>
        </p:nvSpPr>
        <p:spPr/>
        <p:txBody>
          <a:bodyPr>
            <a:normAutofit/>
          </a:bodyPr>
          <a:lstStyle/>
          <a:p>
            <a:pPr algn="l">
              <a:buFont typeface="+mj-lt"/>
              <a:buAutoNum type="arabicPeriod"/>
            </a:pPr>
            <a:r>
              <a:rPr lang="en-US" b="0" i="0" u="none" strike="noStrike" dirty="0">
                <a:effectLst/>
                <a:latin typeface="Open Sans" panose="020B0606030504020204" pitchFamily="34" charset="0"/>
              </a:rPr>
              <a:t>Does the study involve human participants?</a:t>
            </a:r>
          </a:p>
          <a:p>
            <a:pPr algn="l">
              <a:buFont typeface="+mj-lt"/>
              <a:buAutoNum type="arabicPeriod"/>
            </a:pPr>
            <a:r>
              <a:rPr lang="en-US" b="0" i="0" u="none" strike="noStrike" dirty="0">
                <a:effectLst/>
                <a:latin typeface="Open Sans" panose="020B0606030504020204" pitchFamily="34" charset="0"/>
              </a:rPr>
              <a:t>Are the participants prospectively assigned to an intervention?</a:t>
            </a:r>
          </a:p>
          <a:p>
            <a:pPr algn="l">
              <a:buFont typeface="+mj-lt"/>
              <a:buAutoNum type="arabicPeriod"/>
            </a:pPr>
            <a:r>
              <a:rPr lang="en-US" b="0" i="0" u="none" strike="noStrike" dirty="0">
                <a:effectLst/>
                <a:latin typeface="Open Sans" panose="020B0606030504020204" pitchFamily="34" charset="0"/>
              </a:rPr>
              <a:t>Is the study designed to evaluate the effect of the intervention on the participants?</a:t>
            </a:r>
          </a:p>
          <a:p>
            <a:pPr algn="l">
              <a:buFont typeface="+mj-lt"/>
              <a:buAutoNum type="arabicPeriod"/>
            </a:pPr>
            <a:r>
              <a:rPr lang="en-US" b="0" i="0" u="none" strike="noStrike" dirty="0">
                <a:effectLst/>
                <a:latin typeface="Open Sans" panose="020B0606030504020204" pitchFamily="34" charset="0"/>
              </a:rPr>
              <a:t>Is the effect being evaluated a health-related biomedical or behavioral outcome?</a:t>
            </a:r>
          </a:p>
          <a:p>
            <a:pPr marL="45720" indent="0">
              <a:buNone/>
            </a:pPr>
            <a:endParaRPr lang="en-US" dirty="0"/>
          </a:p>
        </p:txBody>
      </p:sp>
    </p:spTree>
    <p:extLst>
      <p:ext uri="{BB962C8B-B14F-4D97-AF65-F5344CB8AC3E}">
        <p14:creationId xmlns:p14="http://schemas.microsoft.com/office/powerpoint/2010/main" val="378988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E039-B400-242A-A87C-DFAAE290F8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CA6FF7-0CC8-7057-6A70-3F2CF51A6EB5}"/>
              </a:ext>
            </a:extLst>
          </p:cNvPr>
          <p:cNvSpPr>
            <a:spLocks noGrp="1"/>
          </p:cNvSpPr>
          <p:nvPr>
            <p:ph idx="1"/>
          </p:nvPr>
        </p:nvSpPr>
        <p:spPr/>
        <p:txBody>
          <a:bodyPr/>
          <a:lstStyle/>
          <a:p>
            <a:r>
              <a:rPr lang="en-US" dirty="0"/>
              <a:t>‘Clinical trial’ will generally be a randomized clinical trial</a:t>
            </a:r>
          </a:p>
          <a:p>
            <a:r>
              <a:rPr lang="en-US" dirty="0"/>
              <a:t>HOWEVER we will be discussing some clinical trials that are not randomized</a:t>
            </a:r>
          </a:p>
        </p:txBody>
      </p:sp>
    </p:spTree>
    <p:extLst>
      <p:ext uri="{BB962C8B-B14F-4D97-AF65-F5344CB8AC3E}">
        <p14:creationId xmlns:p14="http://schemas.microsoft.com/office/powerpoint/2010/main" val="243442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166FA33-2D2C-4F43-B05E-113CAC0F51E6}"/>
              </a:ext>
            </a:extLst>
          </p:cNvPr>
          <p:cNvSpPr>
            <a:spLocks noGrp="1" noChangeArrowheads="1"/>
          </p:cNvSpPr>
          <p:nvPr>
            <p:ph type="title"/>
          </p:nvPr>
        </p:nvSpPr>
        <p:spPr>
          <a:xfrm>
            <a:off x="304800" y="57150"/>
            <a:ext cx="8458200" cy="857250"/>
          </a:xfrm>
        </p:spPr>
        <p:txBody>
          <a:bodyPr/>
          <a:lstStyle/>
          <a:p>
            <a:r>
              <a:rPr lang="en-US" altLang="en-US" sz="3800" dirty="0"/>
              <a:t>Why Are Clinical Trials Needed?</a:t>
            </a:r>
            <a:endParaRPr lang="en-US" altLang="en-US" dirty="0"/>
          </a:p>
        </p:txBody>
      </p:sp>
      <p:sp>
        <p:nvSpPr>
          <p:cNvPr id="18435" name="Rectangle 3">
            <a:extLst>
              <a:ext uri="{FF2B5EF4-FFF2-40B4-BE49-F238E27FC236}">
                <a16:creationId xmlns:a16="http://schemas.microsoft.com/office/drawing/2014/main" id="{CAD35FE8-4DDF-6040-8984-42264864BFFC}"/>
              </a:ext>
            </a:extLst>
          </p:cNvPr>
          <p:cNvSpPr>
            <a:spLocks noGrp="1" noChangeArrowheads="1"/>
          </p:cNvSpPr>
          <p:nvPr>
            <p:ph idx="1"/>
          </p:nvPr>
        </p:nvSpPr>
        <p:spPr>
          <a:xfrm>
            <a:off x="457200" y="1371600"/>
            <a:ext cx="8077200" cy="4495800"/>
          </a:xfrm>
        </p:spPr>
        <p:txBody>
          <a:bodyPr>
            <a:normAutofit/>
          </a:bodyPr>
          <a:lstStyle/>
          <a:p>
            <a:pPr marL="460375" indent="-460375">
              <a:lnSpc>
                <a:spcPct val="90000"/>
              </a:lnSpc>
              <a:buFontTx/>
              <a:buNone/>
            </a:pPr>
            <a:r>
              <a:rPr lang="en-US" altLang="en-US" b="1"/>
              <a:t>1.	Most definitive method of determining whether a </a:t>
            </a:r>
            <a:r>
              <a:rPr lang="en-US" altLang="en-US" b="1" u="sng"/>
              <a:t>treatment is effective</a:t>
            </a:r>
            <a:r>
              <a:rPr lang="en-US" altLang="en-US" b="1"/>
              <a:t>.</a:t>
            </a:r>
          </a:p>
          <a:p>
            <a:pPr marL="460375" indent="-460375">
              <a:lnSpc>
                <a:spcPct val="90000"/>
              </a:lnSpc>
              <a:buFontTx/>
              <a:buNone/>
            </a:pPr>
            <a:endParaRPr lang="en-US" altLang="en-US"/>
          </a:p>
          <a:p>
            <a:pPr marL="968375" lvl="1" indent="-341313">
              <a:lnSpc>
                <a:spcPct val="90000"/>
              </a:lnSpc>
            </a:pPr>
            <a:r>
              <a:rPr lang="en-US" altLang="en-US" sz="3200"/>
              <a:t>Other designs have more potential biases</a:t>
            </a:r>
          </a:p>
          <a:p>
            <a:pPr marL="968375" lvl="1" indent="-341313">
              <a:lnSpc>
                <a:spcPct val="90000"/>
              </a:lnSpc>
            </a:pPr>
            <a:endParaRPr lang="en-US" altLang="en-US" sz="3200"/>
          </a:p>
          <a:p>
            <a:pPr marL="968375" lvl="1" indent="-341313">
              <a:lnSpc>
                <a:spcPct val="90000"/>
              </a:lnSpc>
            </a:pPr>
            <a:r>
              <a:rPr lang="en-US" altLang="en-US" sz="3200"/>
              <a:t>One cannot determine on the basis of uncontrolled observation whether an intervention has made a difference to outcome.</a:t>
            </a:r>
            <a:endParaRPr lang="en-US" altLang="en-US" sz="2000" b="1"/>
          </a:p>
        </p:txBody>
      </p:sp>
    </p:spTree>
    <p:extLst>
      <p:ext uri="{BB962C8B-B14F-4D97-AF65-F5344CB8AC3E}">
        <p14:creationId xmlns:p14="http://schemas.microsoft.com/office/powerpoint/2010/main" val="21689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7902-6611-EB70-D33A-4F33157F904B}"/>
              </a:ext>
            </a:extLst>
          </p:cNvPr>
          <p:cNvSpPr>
            <a:spLocks noGrp="1"/>
          </p:cNvSpPr>
          <p:nvPr>
            <p:ph type="title"/>
          </p:nvPr>
        </p:nvSpPr>
        <p:spPr/>
        <p:txBody>
          <a:bodyPr/>
          <a:lstStyle/>
          <a:p>
            <a:r>
              <a:rPr lang="en-US" dirty="0"/>
              <a:t>Why are clinical trials needed</a:t>
            </a:r>
          </a:p>
        </p:txBody>
      </p:sp>
      <p:sp>
        <p:nvSpPr>
          <p:cNvPr id="3" name="Content Placeholder 2">
            <a:extLst>
              <a:ext uri="{FF2B5EF4-FFF2-40B4-BE49-F238E27FC236}">
                <a16:creationId xmlns:a16="http://schemas.microsoft.com/office/drawing/2014/main" id="{CC42886A-241D-A538-535C-F4557CB27A43}"/>
              </a:ext>
            </a:extLst>
          </p:cNvPr>
          <p:cNvSpPr>
            <a:spLocks noGrp="1"/>
          </p:cNvSpPr>
          <p:nvPr>
            <p:ph idx="1"/>
          </p:nvPr>
        </p:nvSpPr>
        <p:spPr>
          <a:xfrm>
            <a:off x="827700" y="2052925"/>
            <a:ext cx="7630500" cy="4195481"/>
          </a:xfrm>
        </p:spPr>
        <p:txBody>
          <a:bodyPr>
            <a:normAutofit/>
          </a:bodyPr>
          <a:lstStyle/>
          <a:p>
            <a:r>
              <a:rPr lang="en-US" sz="2600" dirty="0"/>
              <a:t>Most definitive method of determining whether a treatment is effective</a:t>
            </a:r>
          </a:p>
          <a:p>
            <a:pPr lvl="1"/>
            <a:r>
              <a:rPr lang="en-US" sz="2400" dirty="0"/>
              <a:t>Other designs have more potential biases</a:t>
            </a:r>
          </a:p>
          <a:p>
            <a:pPr lvl="1"/>
            <a:r>
              <a:rPr lang="en-US" sz="2400" dirty="0"/>
              <a:t>One cannot determine on the basis of uncontrolled observation whether an intervention has made a difference to outcome</a:t>
            </a:r>
          </a:p>
        </p:txBody>
      </p:sp>
    </p:spTree>
    <p:extLst>
      <p:ext uri="{BB962C8B-B14F-4D97-AF65-F5344CB8AC3E}">
        <p14:creationId xmlns:p14="http://schemas.microsoft.com/office/powerpoint/2010/main" val="237563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7902-6611-EB70-D33A-4F33157F904B}"/>
              </a:ext>
            </a:extLst>
          </p:cNvPr>
          <p:cNvSpPr>
            <a:spLocks noGrp="1"/>
          </p:cNvSpPr>
          <p:nvPr>
            <p:ph type="title"/>
          </p:nvPr>
        </p:nvSpPr>
        <p:spPr/>
        <p:txBody>
          <a:bodyPr/>
          <a:lstStyle/>
          <a:p>
            <a:r>
              <a:rPr lang="en-US" dirty="0"/>
              <a:t>Why are clinical trials needed</a:t>
            </a:r>
          </a:p>
        </p:txBody>
      </p:sp>
      <p:sp>
        <p:nvSpPr>
          <p:cNvPr id="3" name="Content Placeholder 2">
            <a:extLst>
              <a:ext uri="{FF2B5EF4-FFF2-40B4-BE49-F238E27FC236}">
                <a16:creationId xmlns:a16="http://schemas.microsoft.com/office/drawing/2014/main" id="{CC42886A-241D-A538-535C-F4557CB27A43}"/>
              </a:ext>
            </a:extLst>
          </p:cNvPr>
          <p:cNvSpPr>
            <a:spLocks noGrp="1"/>
          </p:cNvSpPr>
          <p:nvPr>
            <p:ph idx="1"/>
          </p:nvPr>
        </p:nvSpPr>
        <p:spPr>
          <a:xfrm>
            <a:off x="827700" y="2052925"/>
            <a:ext cx="7630500" cy="4195481"/>
          </a:xfrm>
        </p:spPr>
        <p:txBody>
          <a:bodyPr>
            <a:normAutofit fontScale="92500" lnSpcReduction="10000"/>
          </a:bodyPr>
          <a:lstStyle/>
          <a:p>
            <a:r>
              <a:rPr lang="en-US" sz="2600" dirty="0"/>
              <a:t>Determine incidence of side effects and complications</a:t>
            </a:r>
          </a:p>
          <a:p>
            <a:r>
              <a:rPr lang="en-US" sz="2400" dirty="0"/>
              <a:t>From Coronary Drug Project, d</a:t>
            </a:r>
            <a:r>
              <a:rPr lang="en-US" altLang="en-US" sz="2400" dirty="0"/>
              <a:t>etection of side effect (Cardiac Arrhythmias) </a:t>
            </a:r>
          </a:p>
          <a:p>
            <a:pPr lvl="1"/>
            <a:r>
              <a:rPr lang="en-US" altLang="en-US" sz="2200" dirty="0"/>
              <a:t>Clofibrate	33.3% </a:t>
            </a:r>
          </a:p>
          <a:p>
            <a:pPr lvl="1"/>
            <a:r>
              <a:rPr lang="en-US" altLang="en-US" sz="2200" dirty="0"/>
              <a:t>Niacin           32.7%	</a:t>
            </a:r>
          </a:p>
          <a:p>
            <a:pPr lvl="1"/>
            <a:r>
              <a:rPr lang="en-US" altLang="en-US" sz="2200" dirty="0"/>
              <a:t>Placebo	       28.2%</a:t>
            </a:r>
            <a:endParaRPr lang="en-US" sz="2600" dirty="0"/>
          </a:p>
          <a:p>
            <a:r>
              <a:rPr lang="en-US" altLang="en-US" sz="2800" dirty="0"/>
              <a:t>Nausea side effects</a:t>
            </a:r>
          </a:p>
          <a:p>
            <a:pPr lvl="1"/>
            <a:r>
              <a:rPr lang="en-US" altLang="en-US" sz="2200" dirty="0"/>
              <a:t>Clofibrate	7.6%</a:t>
            </a:r>
          </a:p>
          <a:p>
            <a:pPr lvl="1"/>
            <a:r>
              <a:rPr lang="en-US" altLang="en-US" sz="2200" dirty="0"/>
              <a:t>Placebo	6.2%</a:t>
            </a:r>
            <a:endParaRPr lang="en-US" altLang="en-US" sz="2200" b="1" dirty="0"/>
          </a:p>
          <a:p>
            <a:endParaRPr lang="en-US" sz="2600" dirty="0"/>
          </a:p>
          <a:p>
            <a:pPr lvl="1"/>
            <a:endParaRPr lang="en-US" sz="2400" dirty="0"/>
          </a:p>
        </p:txBody>
      </p:sp>
    </p:spTree>
    <p:extLst>
      <p:ext uri="{BB962C8B-B14F-4D97-AF65-F5344CB8AC3E}">
        <p14:creationId xmlns:p14="http://schemas.microsoft.com/office/powerpoint/2010/main" val="15809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7902-6611-EB70-D33A-4F33157F904B}"/>
              </a:ext>
            </a:extLst>
          </p:cNvPr>
          <p:cNvSpPr>
            <a:spLocks noGrp="1"/>
          </p:cNvSpPr>
          <p:nvPr>
            <p:ph type="title"/>
          </p:nvPr>
        </p:nvSpPr>
        <p:spPr/>
        <p:txBody>
          <a:bodyPr/>
          <a:lstStyle/>
          <a:p>
            <a:r>
              <a:rPr lang="en-US" dirty="0"/>
              <a:t>Why are clinical trials needed</a:t>
            </a:r>
          </a:p>
        </p:txBody>
      </p:sp>
      <p:sp>
        <p:nvSpPr>
          <p:cNvPr id="3" name="Content Placeholder 2">
            <a:extLst>
              <a:ext uri="{FF2B5EF4-FFF2-40B4-BE49-F238E27FC236}">
                <a16:creationId xmlns:a16="http://schemas.microsoft.com/office/drawing/2014/main" id="{CC42886A-241D-A538-535C-F4557CB27A43}"/>
              </a:ext>
            </a:extLst>
          </p:cNvPr>
          <p:cNvSpPr>
            <a:spLocks noGrp="1"/>
          </p:cNvSpPr>
          <p:nvPr>
            <p:ph idx="1"/>
          </p:nvPr>
        </p:nvSpPr>
        <p:spPr>
          <a:xfrm>
            <a:off x="827700" y="2052925"/>
            <a:ext cx="7630500" cy="4195481"/>
          </a:xfrm>
        </p:spPr>
        <p:txBody>
          <a:bodyPr>
            <a:normAutofit/>
          </a:bodyPr>
          <a:lstStyle/>
          <a:p>
            <a:r>
              <a:rPr lang="en-US" sz="2600" dirty="0"/>
              <a:t>Therapy/Standard of care accepted with no trial</a:t>
            </a:r>
          </a:p>
          <a:p>
            <a:pPr lvl="1">
              <a:buFontTx/>
              <a:buChar char="•"/>
            </a:pPr>
            <a:r>
              <a:rPr lang="en-US" altLang="en-US" sz="2400" dirty="0"/>
              <a:t>IPPB Trial </a:t>
            </a:r>
            <a:r>
              <a:rPr lang="en-US" altLang="en-US" sz="2400" dirty="0">
                <a:sym typeface="Symbol" pitchFamily="2" charset="2"/>
              </a:rPr>
              <a:t></a:t>
            </a:r>
            <a:r>
              <a:rPr lang="en-US" altLang="en-US" sz="2400" dirty="0"/>
              <a:t> </a:t>
            </a:r>
            <a:r>
              <a:rPr lang="en-US" altLang="en-US" sz="2400" u="sng" dirty="0"/>
              <a:t>no benefit</a:t>
            </a:r>
          </a:p>
          <a:p>
            <a:pPr lvl="1">
              <a:buFontTx/>
              <a:buChar char="•"/>
            </a:pPr>
            <a:r>
              <a:rPr lang="en-US" altLang="en-US" sz="2400" dirty="0"/>
              <a:t>Retrolental Fibroplasia, high [O</a:t>
            </a:r>
            <a:r>
              <a:rPr lang="en-US" altLang="en-US" sz="2400" baseline="-20000" dirty="0"/>
              <a:t>2</a:t>
            </a:r>
            <a:r>
              <a:rPr lang="en-US" altLang="en-US" sz="2400" dirty="0"/>
              <a:t>] in premature infants </a:t>
            </a:r>
            <a:r>
              <a:rPr lang="en-US" altLang="en-US" sz="2400" dirty="0">
                <a:sym typeface="Symbol" pitchFamily="2" charset="2"/>
              </a:rPr>
              <a:t></a:t>
            </a:r>
            <a:r>
              <a:rPr lang="en-US" altLang="en-US" sz="2400" dirty="0"/>
              <a:t> Harmful</a:t>
            </a:r>
          </a:p>
          <a:p>
            <a:pPr lvl="1">
              <a:buFontTx/>
              <a:buChar char="•"/>
            </a:pPr>
            <a:r>
              <a:rPr lang="en-US" altLang="en-US" sz="2400" dirty="0"/>
              <a:t>Tonsillectomy </a:t>
            </a:r>
            <a:r>
              <a:rPr lang="en-US" altLang="en-US" sz="2400" dirty="0">
                <a:sym typeface="Symbol" pitchFamily="2" charset="2"/>
              </a:rPr>
              <a:t></a:t>
            </a:r>
            <a:r>
              <a:rPr lang="en-US" altLang="en-US" sz="2400" dirty="0"/>
              <a:t> Reduced use</a:t>
            </a:r>
          </a:p>
          <a:p>
            <a:pPr lvl="1">
              <a:buFontTx/>
              <a:buChar char="•"/>
            </a:pPr>
            <a:r>
              <a:rPr lang="en-US" altLang="en-US" sz="2400" dirty="0"/>
              <a:t>Bypass Surgery </a:t>
            </a:r>
            <a:r>
              <a:rPr lang="en-US" altLang="en-US" sz="2400" dirty="0">
                <a:sym typeface="Symbol" pitchFamily="2" charset="2"/>
              </a:rPr>
              <a:t></a:t>
            </a:r>
            <a:r>
              <a:rPr lang="en-US" altLang="en-US" sz="2400" dirty="0"/>
              <a:t> Restricted use</a:t>
            </a:r>
            <a:endParaRPr lang="en-US" sz="2400" dirty="0"/>
          </a:p>
        </p:txBody>
      </p:sp>
    </p:spTree>
    <p:extLst>
      <p:ext uri="{BB962C8B-B14F-4D97-AF65-F5344CB8AC3E}">
        <p14:creationId xmlns:p14="http://schemas.microsoft.com/office/powerpoint/2010/main" val="357540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D7F8C7-E35D-A046-99E7-97D6CAA53F17}"/>
              </a:ext>
            </a:extLst>
          </p:cNvPr>
          <p:cNvSpPr>
            <a:spLocks noGrp="1" noChangeArrowheads="1"/>
          </p:cNvSpPr>
          <p:nvPr>
            <p:ph type="title"/>
          </p:nvPr>
        </p:nvSpPr>
        <p:spPr>
          <a:xfrm>
            <a:off x="685800" y="228600"/>
            <a:ext cx="6628615" cy="1143000"/>
          </a:xfrm>
        </p:spPr>
        <p:txBody>
          <a:bodyPr/>
          <a:lstStyle/>
          <a:p>
            <a:r>
              <a:rPr lang="en-US" altLang="en-US" dirty="0"/>
              <a:t>Observational Studies</a:t>
            </a:r>
          </a:p>
        </p:txBody>
      </p:sp>
      <p:sp>
        <p:nvSpPr>
          <p:cNvPr id="9219" name="Rectangle 3">
            <a:extLst>
              <a:ext uri="{FF2B5EF4-FFF2-40B4-BE49-F238E27FC236}">
                <a16:creationId xmlns:a16="http://schemas.microsoft.com/office/drawing/2014/main" id="{62944A0A-BD98-8745-90FB-211D1DB66A9E}"/>
              </a:ext>
            </a:extLst>
          </p:cNvPr>
          <p:cNvSpPr>
            <a:spLocks noGrp="1" noChangeArrowheads="1"/>
          </p:cNvSpPr>
          <p:nvPr>
            <p:ph idx="1"/>
          </p:nvPr>
        </p:nvSpPr>
        <p:spPr>
          <a:xfrm>
            <a:off x="957263" y="1219200"/>
            <a:ext cx="7348537" cy="5562600"/>
          </a:xfrm>
        </p:spPr>
        <p:txBody>
          <a:bodyPr>
            <a:normAutofit fontScale="92500" lnSpcReduction="20000"/>
          </a:bodyPr>
          <a:lstStyle/>
          <a:p>
            <a:r>
              <a:rPr lang="en-US" altLang="en-US" sz="2800" b="1" dirty="0"/>
              <a:t>Issue - Correlation vs. Causation</a:t>
            </a:r>
            <a:endParaRPr lang="en-US" altLang="en-US" sz="2800" dirty="0"/>
          </a:p>
          <a:p>
            <a:endParaRPr lang="en-US" altLang="en-US" sz="1400" dirty="0"/>
          </a:p>
          <a:p>
            <a:r>
              <a:rPr lang="en-US" altLang="en-US" sz="2800" b="1" dirty="0"/>
              <a:t>Examples of False Positives</a:t>
            </a:r>
            <a:endParaRPr lang="en-US" altLang="en-US" sz="2800" dirty="0"/>
          </a:p>
          <a:p>
            <a:endParaRPr lang="en-US" altLang="en-US" sz="1000" dirty="0"/>
          </a:p>
          <a:p>
            <a:pPr lvl="1">
              <a:lnSpc>
                <a:spcPct val="85000"/>
              </a:lnSpc>
              <a:buFontTx/>
              <a:buNone/>
            </a:pPr>
            <a:r>
              <a:rPr lang="en-US" altLang="en-US" sz="2000" dirty="0"/>
              <a:t>1.	High cholesterol diet and rectal cancer</a:t>
            </a:r>
          </a:p>
          <a:p>
            <a:pPr lvl="1">
              <a:lnSpc>
                <a:spcPct val="85000"/>
              </a:lnSpc>
              <a:buFontTx/>
              <a:buNone/>
            </a:pPr>
            <a:r>
              <a:rPr lang="en-US" altLang="en-US" sz="2000" dirty="0"/>
              <a:t>2.	Smoking and breast cancer</a:t>
            </a:r>
          </a:p>
          <a:p>
            <a:pPr lvl="1">
              <a:lnSpc>
                <a:spcPct val="85000"/>
              </a:lnSpc>
              <a:buFontTx/>
              <a:buNone/>
            </a:pPr>
            <a:r>
              <a:rPr lang="en-US" altLang="en-US" sz="2000" dirty="0"/>
              <a:t>3.	Vasectomy and prostate cancer</a:t>
            </a:r>
          </a:p>
          <a:p>
            <a:pPr lvl="1">
              <a:lnSpc>
                <a:spcPct val="85000"/>
              </a:lnSpc>
              <a:buFontTx/>
              <a:buNone/>
            </a:pPr>
            <a:r>
              <a:rPr lang="en-US" altLang="en-US" sz="2000" dirty="0"/>
              <a:t>4.	Red meat and colon cancer</a:t>
            </a:r>
          </a:p>
          <a:p>
            <a:pPr lvl="1">
              <a:lnSpc>
                <a:spcPct val="85000"/>
              </a:lnSpc>
              <a:buFontTx/>
              <a:buNone/>
            </a:pPr>
            <a:r>
              <a:rPr lang="en-US" altLang="en-US" sz="2000" dirty="0"/>
              <a:t>5.	Red meat and breast cancer</a:t>
            </a:r>
          </a:p>
          <a:p>
            <a:pPr lvl="1">
              <a:lnSpc>
                <a:spcPct val="85000"/>
              </a:lnSpc>
              <a:buFontTx/>
              <a:buNone/>
            </a:pPr>
            <a:r>
              <a:rPr lang="en-US" altLang="en-US" sz="2000" dirty="0"/>
              <a:t>6.	Drinking water frequently and bladder cancer</a:t>
            </a:r>
          </a:p>
          <a:p>
            <a:pPr lvl="1">
              <a:lnSpc>
                <a:spcPct val="85000"/>
              </a:lnSpc>
              <a:buFontTx/>
              <a:buNone/>
            </a:pPr>
            <a:r>
              <a:rPr lang="en-US" altLang="en-US" sz="2000" dirty="0"/>
              <a:t>7.	Not consuming olive oil and breast cancer</a:t>
            </a:r>
          </a:p>
          <a:p>
            <a:endParaRPr lang="en-US" altLang="en-US" sz="1400" dirty="0"/>
          </a:p>
          <a:p>
            <a:r>
              <a:rPr lang="en-US" altLang="en-US" sz="2800" b="1" dirty="0"/>
              <a:t>Replication of Observational Studies</a:t>
            </a:r>
          </a:p>
          <a:p>
            <a:pPr lvl="1">
              <a:lnSpc>
                <a:spcPct val="85000"/>
              </a:lnSpc>
            </a:pPr>
            <a:r>
              <a:rPr lang="en-US" altLang="en-US" sz="2000" dirty="0"/>
              <a:t>E.g. smoking and lung cancer</a:t>
            </a:r>
          </a:p>
          <a:p>
            <a:pPr lvl="1">
              <a:lnSpc>
                <a:spcPct val="85000"/>
              </a:lnSpc>
            </a:pPr>
            <a:r>
              <a:rPr lang="en-US" altLang="en-US" sz="2000" dirty="0"/>
              <a:t>May not overcome confounding and bias</a:t>
            </a:r>
          </a:p>
          <a:p>
            <a:pPr lvl="1">
              <a:lnSpc>
                <a:spcPct val="85000"/>
              </a:lnSpc>
            </a:pPr>
            <a:r>
              <a:rPr lang="en-US" altLang="en-US" sz="2000" dirty="0"/>
              <a:t>Beta-carotene</a:t>
            </a:r>
          </a:p>
        </p:txBody>
      </p:sp>
    </p:spTree>
    <p:extLst>
      <p:ext uri="{BB962C8B-B14F-4D97-AF65-F5344CB8AC3E}">
        <p14:creationId xmlns:p14="http://schemas.microsoft.com/office/powerpoint/2010/main" val="408172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Today’s outline </a:t>
            </a:r>
          </a:p>
        </p:txBody>
      </p:sp>
      <p:sp>
        <p:nvSpPr>
          <p:cNvPr id="3" name="Content Placeholder 2"/>
          <p:cNvSpPr>
            <a:spLocks noGrp="1"/>
          </p:cNvSpPr>
          <p:nvPr>
            <p:ph idx="1"/>
          </p:nvPr>
        </p:nvSpPr>
        <p:spPr/>
        <p:txBody>
          <a:bodyPr>
            <a:normAutofit/>
          </a:bodyPr>
          <a:lstStyle/>
          <a:p>
            <a:r>
              <a:rPr lang="en-US" sz="2800" dirty="0"/>
              <a:t>Introduction</a:t>
            </a:r>
          </a:p>
          <a:p>
            <a:r>
              <a:rPr lang="en-US" sz="2800" dirty="0"/>
              <a:t>Class dynamics</a:t>
            </a:r>
          </a:p>
          <a:p>
            <a:r>
              <a:rPr lang="en-US" sz="2800" dirty="0"/>
              <a:t>Syllabus</a:t>
            </a:r>
          </a:p>
          <a:p>
            <a:pPr marL="228600" lvl="1"/>
            <a:r>
              <a:rPr lang="en-US" sz="2800" dirty="0"/>
              <a:t>Lecture</a:t>
            </a:r>
          </a:p>
        </p:txBody>
      </p:sp>
    </p:spTree>
    <p:extLst>
      <p:ext uri="{BB962C8B-B14F-4D97-AF65-F5344CB8AC3E}">
        <p14:creationId xmlns:p14="http://schemas.microsoft.com/office/powerpoint/2010/main" val="168434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967E68A-A6D6-6648-AA5B-02A46D8A4297}"/>
              </a:ext>
            </a:extLst>
          </p:cNvPr>
          <p:cNvSpPr>
            <a:spLocks noGrp="1" noChangeArrowheads="1"/>
          </p:cNvSpPr>
          <p:nvPr>
            <p:ph type="title"/>
          </p:nvPr>
        </p:nvSpPr>
        <p:spPr>
          <a:xfrm>
            <a:off x="609600" y="457200"/>
            <a:ext cx="7239000" cy="1295400"/>
          </a:xfrm>
        </p:spPr>
        <p:txBody>
          <a:bodyPr>
            <a:normAutofit fontScale="90000"/>
          </a:bodyPr>
          <a:lstStyle/>
          <a:p>
            <a:r>
              <a:rPr lang="en-US" altLang="en-US" dirty="0"/>
              <a:t>Why are Trials Needed ? </a:t>
            </a:r>
            <a:br>
              <a:rPr lang="en-US" altLang="en-US" dirty="0"/>
            </a:br>
            <a:r>
              <a:rPr lang="en-US" altLang="en-US" dirty="0"/>
              <a:t>To Evaluate New Frontiers</a:t>
            </a:r>
          </a:p>
        </p:txBody>
      </p:sp>
      <p:sp>
        <p:nvSpPr>
          <p:cNvPr id="66577" name="Rectangle 17">
            <a:extLst>
              <a:ext uri="{FF2B5EF4-FFF2-40B4-BE49-F238E27FC236}">
                <a16:creationId xmlns:a16="http://schemas.microsoft.com/office/drawing/2014/main" id="{B22A1642-ACDD-BC4C-B306-0A3EAE2C2802}"/>
              </a:ext>
            </a:extLst>
          </p:cNvPr>
          <p:cNvSpPr>
            <a:spLocks noChangeArrowheads="1"/>
          </p:cNvSpPr>
          <p:nvPr/>
        </p:nvSpPr>
        <p:spPr bwMode="auto">
          <a:xfrm>
            <a:off x="6705600" y="3429000"/>
            <a:ext cx="1828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Drug </a:t>
            </a:r>
          </a:p>
          <a:p>
            <a:pPr algn="ctr"/>
            <a:r>
              <a:rPr lang="en-US" altLang="en-US" sz="1800">
                <a:latin typeface="Arial" panose="020B0604020202020204" pitchFamily="34" charset="0"/>
              </a:rPr>
              <a:t>Development</a:t>
            </a:r>
          </a:p>
        </p:txBody>
      </p:sp>
      <p:sp>
        <p:nvSpPr>
          <p:cNvPr id="66581" name="Rectangle 21">
            <a:extLst>
              <a:ext uri="{FF2B5EF4-FFF2-40B4-BE49-F238E27FC236}">
                <a16:creationId xmlns:a16="http://schemas.microsoft.com/office/drawing/2014/main" id="{16C93BC3-8E04-7046-9F6D-1833A673F8A7}"/>
              </a:ext>
            </a:extLst>
          </p:cNvPr>
          <p:cNvSpPr>
            <a:spLocks noChangeArrowheads="1"/>
          </p:cNvSpPr>
          <p:nvPr/>
        </p:nvSpPr>
        <p:spPr bwMode="auto">
          <a:xfrm>
            <a:off x="4495800" y="3429000"/>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Gene Therapy </a:t>
            </a:r>
          </a:p>
          <a:p>
            <a:pPr algn="ctr"/>
            <a:r>
              <a:rPr lang="en-US" altLang="en-US" sz="1800">
                <a:latin typeface="Arial" panose="020B0604020202020204" pitchFamily="34" charset="0"/>
              </a:rPr>
              <a:t>Trials</a:t>
            </a:r>
          </a:p>
        </p:txBody>
      </p:sp>
      <p:sp>
        <p:nvSpPr>
          <p:cNvPr id="66582" name="Rectangle 22">
            <a:extLst>
              <a:ext uri="{FF2B5EF4-FFF2-40B4-BE49-F238E27FC236}">
                <a16:creationId xmlns:a16="http://schemas.microsoft.com/office/drawing/2014/main" id="{99722F6D-A963-D948-9AF2-50DA52EE1372}"/>
              </a:ext>
            </a:extLst>
          </p:cNvPr>
          <p:cNvSpPr>
            <a:spLocks noChangeArrowheads="1"/>
          </p:cNvSpPr>
          <p:nvPr/>
        </p:nvSpPr>
        <p:spPr bwMode="auto">
          <a:xfrm>
            <a:off x="2438400" y="3429000"/>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Prevention Trials</a:t>
            </a:r>
          </a:p>
        </p:txBody>
      </p:sp>
      <p:sp>
        <p:nvSpPr>
          <p:cNvPr id="66583" name="Rectangle 23">
            <a:extLst>
              <a:ext uri="{FF2B5EF4-FFF2-40B4-BE49-F238E27FC236}">
                <a16:creationId xmlns:a16="http://schemas.microsoft.com/office/drawing/2014/main" id="{02D4DC2D-C35C-7748-BB3B-2E797083E745}"/>
              </a:ext>
            </a:extLst>
          </p:cNvPr>
          <p:cNvSpPr>
            <a:spLocks noChangeArrowheads="1"/>
          </p:cNvSpPr>
          <p:nvPr/>
        </p:nvSpPr>
        <p:spPr bwMode="auto">
          <a:xfrm>
            <a:off x="381000" y="3429000"/>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Diagnostic Trials</a:t>
            </a:r>
          </a:p>
        </p:txBody>
      </p:sp>
      <p:sp>
        <p:nvSpPr>
          <p:cNvPr id="66584" name="Line 24">
            <a:extLst>
              <a:ext uri="{FF2B5EF4-FFF2-40B4-BE49-F238E27FC236}">
                <a16:creationId xmlns:a16="http://schemas.microsoft.com/office/drawing/2014/main" id="{5CAD2366-59D8-5E4D-A068-CD3E3D3DB827}"/>
              </a:ext>
            </a:extLst>
          </p:cNvPr>
          <p:cNvSpPr>
            <a:spLocks noChangeShapeType="1"/>
          </p:cNvSpPr>
          <p:nvPr/>
        </p:nvSpPr>
        <p:spPr bwMode="auto">
          <a:xfrm>
            <a:off x="1295400" y="2971800"/>
            <a:ext cx="647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5" name="Line 25">
            <a:extLst>
              <a:ext uri="{FF2B5EF4-FFF2-40B4-BE49-F238E27FC236}">
                <a16:creationId xmlns:a16="http://schemas.microsoft.com/office/drawing/2014/main" id="{73C6CD9A-8BBE-084C-9D71-7DCF10EE9103}"/>
              </a:ext>
            </a:extLst>
          </p:cNvPr>
          <p:cNvSpPr>
            <a:spLocks noChangeShapeType="1"/>
          </p:cNvSpPr>
          <p:nvPr/>
        </p:nvSpPr>
        <p:spPr bwMode="auto">
          <a:xfrm>
            <a:off x="1295400" y="2971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6">
            <a:extLst>
              <a:ext uri="{FF2B5EF4-FFF2-40B4-BE49-F238E27FC236}">
                <a16:creationId xmlns:a16="http://schemas.microsoft.com/office/drawing/2014/main" id="{F0A653BA-9604-294E-92C7-9683347B2517}"/>
              </a:ext>
            </a:extLst>
          </p:cNvPr>
          <p:cNvSpPr>
            <a:spLocks noChangeShapeType="1"/>
          </p:cNvSpPr>
          <p:nvPr/>
        </p:nvSpPr>
        <p:spPr bwMode="auto">
          <a:xfrm>
            <a:off x="3429000" y="2971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7">
            <a:extLst>
              <a:ext uri="{FF2B5EF4-FFF2-40B4-BE49-F238E27FC236}">
                <a16:creationId xmlns:a16="http://schemas.microsoft.com/office/drawing/2014/main" id="{8D7BE386-BB84-8341-BBC4-86112D877133}"/>
              </a:ext>
            </a:extLst>
          </p:cNvPr>
          <p:cNvSpPr>
            <a:spLocks noChangeShapeType="1"/>
          </p:cNvSpPr>
          <p:nvPr/>
        </p:nvSpPr>
        <p:spPr bwMode="auto">
          <a:xfrm>
            <a:off x="5486400" y="2971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8">
            <a:extLst>
              <a:ext uri="{FF2B5EF4-FFF2-40B4-BE49-F238E27FC236}">
                <a16:creationId xmlns:a16="http://schemas.microsoft.com/office/drawing/2014/main" id="{9AD486E5-9962-7D47-AB19-B4D6442A076B}"/>
              </a:ext>
            </a:extLst>
          </p:cNvPr>
          <p:cNvSpPr>
            <a:spLocks noChangeShapeType="1"/>
          </p:cNvSpPr>
          <p:nvPr/>
        </p:nvSpPr>
        <p:spPr bwMode="auto">
          <a:xfrm>
            <a:off x="7772400" y="2971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Text Box 29">
            <a:extLst>
              <a:ext uri="{FF2B5EF4-FFF2-40B4-BE49-F238E27FC236}">
                <a16:creationId xmlns:a16="http://schemas.microsoft.com/office/drawing/2014/main" id="{547DB7E6-81B7-7744-8A41-174F591D3E49}"/>
              </a:ext>
            </a:extLst>
          </p:cNvPr>
          <p:cNvSpPr txBox="1">
            <a:spLocks noChangeArrowheads="1"/>
          </p:cNvSpPr>
          <p:nvPr/>
        </p:nvSpPr>
        <p:spPr bwMode="auto">
          <a:xfrm>
            <a:off x="6729413" y="4572000"/>
            <a:ext cx="1804987"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panose="020B0604020202020204" pitchFamily="34" charset="0"/>
              </a:rPr>
              <a:t>Selected Targets</a:t>
            </a:r>
          </a:p>
        </p:txBody>
      </p:sp>
      <p:sp>
        <p:nvSpPr>
          <p:cNvPr id="66590" name="Text Box 30">
            <a:extLst>
              <a:ext uri="{FF2B5EF4-FFF2-40B4-BE49-F238E27FC236}">
                <a16:creationId xmlns:a16="http://schemas.microsoft.com/office/drawing/2014/main" id="{0E84602F-254B-E749-BC50-66D2F8CDA202}"/>
              </a:ext>
            </a:extLst>
          </p:cNvPr>
          <p:cNvSpPr txBox="1">
            <a:spLocks noChangeArrowheads="1"/>
          </p:cNvSpPr>
          <p:nvPr/>
        </p:nvSpPr>
        <p:spPr bwMode="auto">
          <a:xfrm>
            <a:off x="6705600" y="5257800"/>
            <a:ext cx="1773238"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Selected Patients</a:t>
            </a:r>
          </a:p>
        </p:txBody>
      </p:sp>
      <p:sp>
        <p:nvSpPr>
          <p:cNvPr id="66591" name="Text Box 31">
            <a:extLst>
              <a:ext uri="{FF2B5EF4-FFF2-40B4-BE49-F238E27FC236}">
                <a16:creationId xmlns:a16="http://schemas.microsoft.com/office/drawing/2014/main" id="{019EF3BB-53E8-8541-B125-AFDDA2CB0BE4}"/>
              </a:ext>
            </a:extLst>
          </p:cNvPr>
          <p:cNvSpPr txBox="1">
            <a:spLocks noChangeArrowheads="1"/>
          </p:cNvSpPr>
          <p:nvPr/>
        </p:nvSpPr>
        <p:spPr bwMode="auto">
          <a:xfrm>
            <a:off x="381000" y="6202363"/>
            <a:ext cx="1787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rPr>
              <a:t>Francis Collins (3/2001)</a:t>
            </a:r>
          </a:p>
        </p:txBody>
      </p:sp>
      <p:sp>
        <p:nvSpPr>
          <p:cNvPr id="66594" name="Text Box 34">
            <a:extLst>
              <a:ext uri="{FF2B5EF4-FFF2-40B4-BE49-F238E27FC236}">
                <a16:creationId xmlns:a16="http://schemas.microsoft.com/office/drawing/2014/main" id="{6690B9CE-9D3C-B14B-B45D-4DC46EB10274}"/>
              </a:ext>
            </a:extLst>
          </p:cNvPr>
          <p:cNvSpPr txBox="1">
            <a:spLocks noChangeArrowheads="1"/>
          </p:cNvSpPr>
          <p:nvPr/>
        </p:nvSpPr>
        <p:spPr bwMode="auto">
          <a:xfrm>
            <a:off x="6629400" y="4191000"/>
            <a:ext cx="2012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(Speed Up Process)</a:t>
            </a:r>
          </a:p>
        </p:txBody>
      </p:sp>
      <p:sp>
        <p:nvSpPr>
          <p:cNvPr id="66595" name="Rectangle 35">
            <a:extLst>
              <a:ext uri="{FF2B5EF4-FFF2-40B4-BE49-F238E27FC236}">
                <a16:creationId xmlns:a16="http://schemas.microsoft.com/office/drawing/2014/main" id="{532FFC99-8569-284C-963B-98F3AC416A25}"/>
              </a:ext>
            </a:extLst>
          </p:cNvPr>
          <p:cNvSpPr>
            <a:spLocks noChangeArrowheads="1"/>
          </p:cNvSpPr>
          <p:nvPr/>
        </p:nvSpPr>
        <p:spPr bwMode="auto">
          <a:xfrm>
            <a:off x="3429000" y="2178050"/>
            <a:ext cx="239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latin typeface="Arial" panose="020B0604020202020204" pitchFamily="34" charset="0"/>
              </a:rPr>
              <a:t>Genomics</a:t>
            </a:r>
          </a:p>
        </p:txBody>
      </p:sp>
    </p:spTree>
    <p:extLst>
      <p:ext uri="{BB962C8B-B14F-4D97-AF65-F5344CB8AC3E}">
        <p14:creationId xmlns:p14="http://schemas.microsoft.com/office/powerpoint/2010/main" val="285569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29E051B-5C17-AE47-9D72-C27D9E9EDB9D}"/>
              </a:ext>
            </a:extLst>
          </p:cNvPr>
          <p:cNvSpPr>
            <a:spLocks noGrp="1" noChangeArrowheads="1"/>
          </p:cNvSpPr>
          <p:nvPr>
            <p:ph type="title"/>
          </p:nvPr>
        </p:nvSpPr>
        <p:spPr/>
        <p:txBody>
          <a:bodyPr/>
          <a:lstStyle/>
          <a:p>
            <a:r>
              <a:rPr lang="en-US" altLang="en-US" b="1" dirty="0"/>
              <a:t>Hallmarks of clinical trials</a:t>
            </a:r>
          </a:p>
        </p:txBody>
      </p:sp>
      <p:sp>
        <p:nvSpPr>
          <p:cNvPr id="11267" name="Rectangle 3">
            <a:extLst>
              <a:ext uri="{FF2B5EF4-FFF2-40B4-BE49-F238E27FC236}">
                <a16:creationId xmlns:a16="http://schemas.microsoft.com/office/drawing/2014/main" id="{89A48DF5-94D0-5C49-B50F-68CAE7C0C62D}"/>
              </a:ext>
            </a:extLst>
          </p:cNvPr>
          <p:cNvSpPr>
            <a:spLocks noGrp="1" noChangeArrowheads="1"/>
          </p:cNvSpPr>
          <p:nvPr>
            <p:ph idx="1"/>
          </p:nvPr>
        </p:nvSpPr>
        <p:spPr>
          <a:xfrm>
            <a:off x="827700" y="1600201"/>
            <a:ext cx="7831590" cy="4648206"/>
          </a:xfrm>
        </p:spPr>
        <p:txBody>
          <a:bodyPr>
            <a:normAutofit/>
          </a:bodyPr>
          <a:lstStyle/>
          <a:p>
            <a:r>
              <a:rPr lang="en-US" altLang="en-US" sz="2400" dirty="0"/>
              <a:t>Perceptions and measurements are instrumentalized in a repeatable and quantifiable manner.</a:t>
            </a:r>
          </a:p>
          <a:p>
            <a:r>
              <a:rPr lang="en-US" altLang="en-US" sz="2400" dirty="0"/>
              <a:t>Plans and memory (e.g., written records) are externalized for facilitation of future references and defense</a:t>
            </a:r>
          </a:p>
          <a:p>
            <a:r>
              <a:rPr lang="en-US" altLang="en-US" sz="2400" dirty="0"/>
              <a:t>Extraneous factors are controlled through use of internal controls and other methods to control for bias.</a:t>
            </a:r>
          </a:p>
          <a:p>
            <a:r>
              <a:rPr lang="en-US" altLang="en-US" sz="2400" dirty="0"/>
              <a:t>Completed work is submitted for external recognition, verification, and disproof.</a:t>
            </a:r>
          </a:p>
          <a:p>
            <a:endParaRPr lang="en-US" altLang="en-US" b="1" dirty="0"/>
          </a:p>
        </p:txBody>
      </p:sp>
    </p:spTree>
    <p:extLst>
      <p:ext uri="{BB962C8B-B14F-4D97-AF65-F5344CB8AC3E}">
        <p14:creationId xmlns:p14="http://schemas.microsoft.com/office/powerpoint/2010/main" val="36939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D2CA-FCA2-D346-84AD-137B05A49060}"/>
              </a:ext>
            </a:extLst>
          </p:cNvPr>
          <p:cNvSpPr>
            <a:spLocks noGrp="1"/>
          </p:cNvSpPr>
          <p:nvPr>
            <p:ph type="title"/>
          </p:nvPr>
        </p:nvSpPr>
        <p:spPr>
          <a:xfrm>
            <a:off x="914400" y="762000"/>
            <a:ext cx="7315200" cy="1154097"/>
          </a:xfrm>
        </p:spPr>
        <p:txBody>
          <a:bodyPr/>
          <a:lstStyle/>
          <a:p>
            <a:r>
              <a:rPr lang="en-US" dirty="0"/>
              <a:t>Future</a:t>
            </a:r>
          </a:p>
        </p:txBody>
      </p:sp>
      <p:sp>
        <p:nvSpPr>
          <p:cNvPr id="3" name="Content Placeholder 2">
            <a:extLst>
              <a:ext uri="{FF2B5EF4-FFF2-40B4-BE49-F238E27FC236}">
                <a16:creationId xmlns:a16="http://schemas.microsoft.com/office/drawing/2014/main" id="{2BE35F05-C2C0-3C42-9F28-983C82A6F1F6}"/>
              </a:ext>
            </a:extLst>
          </p:cNvPr>
          <p:cNvSpPr>
            <a:spLocks noGrp="1"/>
          </p:cNvSpPr>
          <p:nvPr>
            <p:ph idx="1"/>
          </p:nvPr>
        </p:nvSpPr>
        <p:spPr>
          <a:xfrm>
            <a:off x="914400" y="2133601"/>
            <a:ext cx="7315200" cy="4175760"/>
          </a:xfrm>
        </p:spPr>
        <p:txBody>
          <a:bodyPr>
            <a:normAutofit/>
          </a:bodyPr>
          <a:lstStyle/>
          <a:p>
            <a:r>
              <a:rPr lang="en-US" dirty="0"/>
              <a:t>Clinical trials, being part of the empirical arm of science, are just now catching up to the consequences of the new discoveries. </a:t>
            </a:r>
          </a:p>
          <a:p>
            <a:r>
              <a:rPr lang="en-US" dirty="0"/>
              <a:t>Genome-based medicine will affect clinical trial design and conduct</a:t>
            </a:r>
          </a:p>
          <a:p>
            <a:r>
              <a:rPr lang="en-US" dirty="0"/>
              <a:t>Moderate or small size BUT biologically significant treatment effects that could be obscured by uncontrolled natural variation or bias in poorly designed studies will require more rigorous clinical trials</a:t>
            </a:r>
          </a:p>
        </p:txBody>
      </p:sp>
    </p:spTree>
    <p:extLst>
      <p:ext uri="{BB962C8B-B14F-4D97-AF65-F5344CB8AC3E}">
        <p14:creationId xmlns:p14="http://schemas.microsoft.com/office/powerpoint/2010/main" val="4433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7215-F4C8-1C41-ACB7-DB20A4A20E6F}"/>
              </a:ext>
            </a:extLst>
          </p:cNvPr>
          <p:cNvSpPr>
            <a:spLocks noGrp="1"/>
          </p:cNvSpPr>
          <p:nvPr>
            <p:ph type="title"/>
          </p:nvPr>
        </p:nvSpPr>
        <p:spPr/>
        <p:txBody>
          <a:bodyPr>
            <a:normAutofit/>
          </a:bodyPr>
          <a:lstStyle/>
          <a:p>
            <a:r>
              <a:rPr lang="en-US" dirty="0"/>
              <a:t>Is personalized medicine a clinical trial?</a:t>
            </a:r>
          </a:p>
        </p:txBody>
      </p:sp>
      <p:sp>
        <p:nvSpPr>
          <p:cNvPr id="3" name="Content Placeholder 2">
            <a:extLst>
              <a:ext uri="{FF2B5EF4-FFF2-40B4-BE49-F238E27FC236}">
                <a16:creationId xmlns:a16="http://schemas.microsoft.com/office/drawing/2014/main" id="{D29D9D31-4F2C-4E45-9D7A-D5BF858D9727}"/>
              </a:ext>
            </a:extLst>
          </p:cNvPr>
          <p:cNvSpPr>
            <a:spLocks noGrp="1"/>
          </p:cNvSpPr>
          <p:nvPr>
            <p:ph idx="1"/>
          </p:nvPr>
        </p:nvSpPr>
        <p:spPr/>
        <p:txBody>
          <a:bodyPr>
            <a:normAutofit/>
          </a:bodyPr>
          <a:lstStyle/>
          <a:p>
            <a:r>
              <a:rPr lang="en-US" dirty="0"/>
              <a:t>Have you heard of </a:t>
            </a:r>
            <a:r>
              <a:rPr lang="en-US" i="1" dirty="0"/>
              <a:t>personalized</a:t>
            </a:r>
            <a:r>
              <a:rPr lang="en-US" dirty="0"/>
              <a:t> or </a:t>
            </a:r>
            <a:r>
              <a:rPr lang="en-US" i="1" dirty="0"/>
              <a:t>precision</a:t>
            </a:r>
            <a:r>
              <a:rPr lang="en-US" dirty="0"/>
              <a:t> medicine?</a:t>
            </a:r>
          </a:p>
          <a:p>
            <a:r>
              <a:rPr lang="en-US" dirty="0"/>
              <a:t>When you have an N=1 (You!) This perspective is derived from awareness of the implications of gene expressions, epigenetic factors, gene–environment interactions, gene–gene interactions, and the proteosome. </a:t>
            </a:r>
          </a:p>
          <a:p>
            <a:r>
              <a:rPr lang="en-US" dirty="0"/>
              <a:t>This idea is driving therapeutics via genomics resulting in the testing of new therapeutic approaches.</a:t>
            </a:r>
          </a:p>
        </p:txBody>
      </p:sp>
    </p:spTree>
    <p:extLst>
      <p:ext uri="{BB962C8B-B14F-4D97-AF65-F5344CB8AC3E}">
        <p14:creationId xmlns:p14="http://schemas.microsoft.com/office/powerpoint/2010/main" val="3711854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2656-240F-2240-AE70-A21A096F1E8A}"/>
              </a:ext>
            </a:extLst>
          </p:cNvPr>
          <p:cNvSpPr>
            <a:spLocks noGrp="1"/>
          </p:cNvSpPr>
          <p:nvPr>
            <p:ph type="title"/>
          </p:nvPr>
        </p:nvSpPr>
        <p:spPr/>
        <p:txBody>
          <a:bodyPr>
            <a:normAutofit/>
          </a:bodyPr>
          <a:lstStyle/>
          <a:p>
            <a:r>
              <a:rPr lang="en-US" dirty="0"/>
              <a:t>Examples of personalized medicine</a:t>
            </a:r>
          </a:p>
        </p:txBody>
      </p:sp>
      <p:sp>
        <p:nvSpPr>
          <p:cNvPr id="3" name="Content Placeholder 2">
            <a:extLst>
              <a:ext uri="{FF2B5EF4-FFF2-40B4-BE49-F238E27FC236}">
                <a16:creationId xmlns:a16="http://schemas.microsoft.com/office/drawing/2014/main" id="{A098B99C-3D8D-8148-9386-049482D5A095}"/>
              </a:ext>
            </a:extLst>
          </p:cNvPr>
          <p:cNvSpPr>
            <a:spLocks noGrp="1"/>
          </p:cNvSpPr>
          <p:nvPr>
            <p:ph idx="1"/>
          </p:nvPr>
        </p:nvSpPr>
        <p:spPr/>
        <p:txBody>
          <a:bodyPr/>
          <a:lstStyle/>
          <a:p>
            <a:r>
              <a:rPr lang="en-US" dirty="0"/>
              <a:t>Targeted therapy HER2 in breast cancer OR PDL1 expression in NSCLC</a:t>
            </a:r>
          </a:p>
          <a:p>
            <a:r>
              <a:rPr lang="en-US" dirty="0"/>
              <a:t>Immunotherapy: CAR-T in lymphoma</a:t>
            </a:r>
          </a:p>
          <a:p>
            <a:r>
              <a:rPr lang="en-US" dirty="0"/>
              <a:t>Gene therapy</a:t>
            </a:r>
          </a:p>
          <a:p>
            <a:r>
              <a:rPr lang="en-US" dirty="0" err="1"/>
              <a:t>Antiogenesis</a:t>
            </a:r>
            <a:endParaRPr lang="en-US" dirty="0"/>
          </a:p>
          <a:p>
            <a:endParaRPr lang="en-US" dirty="0"/>
          </a:p>
          <a:p>
            <a:r>
              <a:rPr lang="en-US" dirty="0"/>
              <a:t>Do you think the trials of these therapeutics constitute a clinical trial?</a:t>
            </a:r>
          </a:p>
        </p:txBody>
      </p:sp>
    </p:spTree>
    <p:extLst>
      <p:ext uri="{BB962C8B-B14F-4D97-AF65-F5344CB8AC3E}">
        <p14:creationId xmlns:p14="http://schemas.microsoft.com/office/powerpoint/2010/main" val="341725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BE62-DFD3-D949-82A4-268B25600CCF}"/>
              </a:ext>
            </a:extLst>
          </p:cNvPr>
          <p:cNvSpPr>
            <a:spLocks noGrp="1"/>
          </p:cNvSpPr>
          <p:nvPr>
            <p:ph type="title"/>
          </p:nvPr>
        </p:nvSpPr>
        <p:spPr/>
        <p:txBody>
          <a:bodyPr/>
          <a:lstStyle/>
          <a:p>
            <a:r>
              <a:rPr lang="en-US" dirty="0"/>
              <a:t>The focus of this class</a:t>
            </a:r>
          </a:p>
        </p:txBody>
      </p:sp>
      <p:sp>
        <p:nvSpPr>
          <p:cNvPr id="3" name="Content Placeholder 2">
            <a:extLst>
              <a:ext uri="{FF2B5EF4-FFF2-40B4-BE49-F238E27FC236}">
                <a16:creationId xmlns:a16="http://schemas.microsoft.com/office/drawing/2014/main" id="{6D0DE674-4B35-5945-8D88-AB89FA79DD81}"/>
              </a:ext>
            </a:extLst>
          </p:cNvPr>
          <p:cNvSpPr>
            <a:spLocks noGrp="1"/>
          </p:cNvSpPr>
          <p:nvPr>
            <p:ph idx="1"/>
          </p:nvPr>
        </p:nvSpPr>
        <p:spPr>
          <a:xfrm>
            <a:off x="827700" y="1600201"/>
            <a:ext cx="6944700" cy="4648206"/>
          </a:xfrm>
        </p:spPr>
        <p:txBody>
          <a:bodyPr>
            <a:normAutofit/>
          </a:bodyPr>
          <a:lstStyle/>
          <a:p>
            <a:r>
              <a:rPr lang="en-US" sz="2400" dirty="0"/>
              <a:t>Not entirely a high level, administrative course on clinical trials</a:t>
            </a:r>
          </a:p>
          <a:p>
            <a:r>
              <a:rPr lang="en-US" altLang="en-US" sz="2400" dirty="0"/>
              <a:t>Clinical trials represent the application of statistical and scientific reasoning to clinical research questions.</a:t>
            </a:r>
            <a:endParaRPr lang="en-US" sz="2400" dirty="0"/>
          </a:p>
        </p:txBody>
      </p:sp>
    </p:spTree>
    <p:extLst>
      <p:ext uri="{BB962C8B-B14F-4D97-AF65-F5344CB8AC3E}">
        <p14:creationId xmlns:p14="http://schemas.microsoft.com/office/powerpoint/2010/main" val="3540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46BC-2B3B-3744-8E05-40A9463B38BE}"/>
              </a:ext>
            </a:extLst>
          </p:cNvPr>
          <p:cNvSpPr>
            <a:spLocks noGrp="1"/>
          </p:cNvSpPr>
          <p:nvPr>
            <p:ph type="title"/>
          </p:nvPr>
        </p:nvSpPr>
        <p:spPr/>
        <p:txBody>
          <a:bodyPr/>
          <a:lstStyle/>
          <a:p>
            <a:r>
              <a:rPr lang="en-US" dirty="0"/>
              <a:t>Design types in this course</a:t>
            </a:r>
          </a:p>
        </p:txBody>
      </p:sp>
      <p:sp>
        <p:nvSpPr>
          <p:cNvPr id="3" name="Content Placeholder 2">
            <a:extLst>
              <a:ext uri="{FF2B5EF4-FFF2-40B4-BE49-F238E27FC236}">
                <a16:creationId xmlns:a16="http://schemas.microsoft.com/office/drawing/2014/main" id="{5A0E77E0-480C-014E-AF2E-26B1A48F6F2A}"/>
              </a:ext>
            </a:extLst>
          </p:cNvPr>
          <p:cNvSpPr>
            <a:spLocks noGrp="1"/>
          </p:cNvSpPr>
          <p:nvPr>
            <p:ph idx="1"/>
          </p:nvPr>
        </p:nvSpPr>
        <p:spPr>
          <a:xfrm>
            <a:off x="827700" y="2052925"/>
            <a:ext cx="6944700" cy="4195481"/>
          </a:xfrm>
        </p:spPr>
        <p:txBody>
          <a:bodyPr>
            <a:normAutofit lnSpcReduction="10000"/>
          </a:bodyPr>
          <a:lstStyle/>
          <a:p>
            <a:r>
              <a:rPr lang="en-US" sz="2400" dirty="0"/>
              <a:t>Parallel designs, crossover designs, group  allocation, factorial</a:t>
            </a:r>
          </a:p>
          <a:p>
            <a:r>
              <a:rPr lang="en-US" sz="2400" dirty="0"/>
              <a:t>Equivalency, non-inferiority and adaptive designs</a:t>
            </a:r>
          </a:p>
          <a:p>
            <a:r>
              <a:rPr lang="en-US" sz="2400" dirty="0"/>
              <a:t>These are not mutually exclusive or exhaustive design types. </a:t>
            </a:r>
          </a:p>
          <a:p>
            <a:r>
              <a:rPr lang="en-US" sz="2400" dirty="0"/>
              <a:t>A specific trial may fall into one of these types or more of these types. </a:t>
            </a:r>
          </a:p>
          <a:p>
            <a:r>
              <a:rPr lang="en-US" sz="2400" dirty="0"/>
              <a:t>And there are other possible trial designs that we will not discuss in this lecture.</a:t>
            </a:r>
          </a:p>
          <a:p>
            <a:endParaRPr lang="en-US" dirty="0"/>
          </a:p>
        </p:txBody>
      </p:sp>
    </p:spTree>
    <p:extLst>
      <p:ext uri="{BB962C8B-B14F-4D97-AF65-F5344CB8AC3E}">
        <p14:creationId xmlns:p14="http://schemas.microsoft.com/office/powerpoint/2010/main" val="341097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255C-B972-224A-AA74-265EC85569FB}"/>
              </a:ext>
            </a:extLst>
          </p:cNvPr>
          <p:cNvSpPr>
            <a:spLocks noGrp="1"/>
          </p:cNvSpPr>
          <p:nvPr>
            <p:ph type="title"/>
          </p:nvPr>
        </p:nvSpPr>
        <p:spPr/>
        <p:txBody>
          <a:bodyPr>
            <a:normAutofit/>
          </a:bodyPr>
          <a:lstStyle/>
          <a:p>
            <a:r>
              <a:rPr lang="en-US" dirty="0"/>
              <a:t>Nothing can save you from a bad design</a:t>
            </a:r>
          </a:p>
        </p:txBody>
      </p:sp>
      <p:sp>
        <p:nvSpPr>
          <p:cNvPr id="3" name="Content Placeholder 2">
            <a:extLst>
              <a:ext uri="{FF2B5EF4-FFF2-40B4-BE49-F238E27FC236}">
                <a16:creationId xmlns:a16="http://schemas.microsoft.com/office/drawing/2014/main" id="{C0FD40A1-16F2-4A43-854E-CCBD4EAE8F1D}"/>
              </a:ext>
            </a:extLst>
          </p:cNvPr>
          <p:cNvSpPr>
            <a:spLocks noGrp="1"/>
          </p:cNvSpPr>
          <p:nvPr>
            <p:ph idx="1"/>
          </p:nvPr>
        </p:nvSpPr>
        <p:spPr/>
        <p:txBody>
          <a:bodyPr>
            <a:normAutofit/>
          </a:bodyPr>
          <a:lstStyle/>
          <a:p>
            <a:r>
              <a:rPr lang="en-US" sz="2400" dirty="0"/>
              <a:t>Good designs are paramount</a:t>
            </a:r>
          </a:p>
          <a:p>
            <a:r>
              <a:rPr lang="en-US" sz="2400" dirty="0"/>
              <a:t>You can’t ‘adjust’ for some confounder if the underlying design is terrible</a:t>
            </a:r>
          </a:p>
          <a:p>
            <a:r>
              <a:rPr lang="en-US" sz="2400" dirty="0"/>
              <a:t>AND, the conclusions from a badly designed clinical trial can be invalid</a:t>
            </a:r>
          </a:p>
        </p:txBody>
      </p:sp>
    </p:spTree>
    <p:extLst>
      <p:ext uri="{BB962C8B-B14F-4D97-AF65-F5344CB8AC3E}">
        <p14:creationId xmlns:p14="http://schemas.microsoft.com/office/powerpoint/2010/main" val="2078011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97C2-7C49-4643-8246-1A7E87EE2EDA}"/>
              </a:ext>
            </a:extLst>
          </p:cNvPr>
          <p:cNvSpPr>
            <a:spLocks noGrp="1"/>
          </p:cNvSpPr>
          <p:nvPr>
            <p:ph type="title"/>
          </p:nvPr>
        </p:nvSpPr>
        <p:spPr/>
        <p:txBody>
          <a:bodyPr/>
          <a:lstStyle/>
          <a:p>
            <a:r>
              <a:rPr lang="en-US" dirty="0"/>
              <a:t>Role clinical trials play</a:t>
            </a:r>
          </a:p>
        </p:txBody>
      </p:sp>
      <p:sp>
        <p:nvSpPr>
          <p:cNvPr id="3" name="Content Placeholder 2">
            <a:extLst>
              <a:ext uri="{FF2B5EF4-FFF2-40B4-BE49-F238E27FC236}">
                <a16:creationId xmlns:a16="http://schemas.microsoft.com/office/drawing/2014/main" id="{A11BB8C4-FA3E-1343-BADD-7B1D8FD59321}"/>
              </a:ext>
            </a:extLst>
          </p:cNvPr>
          <p:cNvSpPr>
            <a:spLocks noGrp="1"/>
          </p:cNvSpPr>
          <p:nvPr>
            <p:ph idx="1"/>
          </p:nvPr>
        </p:nvSpPr>
        <p:spPr/>
        <p:txBody>
          <a:bodyPr/>
          <a:lstStyle/>
          <a:p>
            <a:r>
              <a:rPr lang="en-US" dirty="0"/>
              <a:t>Primary tool for evaluation of new drug, biologic, device, procedure, nutritional supplement or behavioral modification</a:t>
            </a:r>
          </a:p>
          <a:p>
            <a:r>
              <a:rPr lang="en-US" dirty="0"/>
              <a:t>Reliance on fundamental statistical principles</a:t>
            </a:r>
          </a:p>
          <a:p>
            <a:r>
              <a:rPr lang="en-US" dirty="0"/>
              <a:t>Development of statistical methodology</a:t>
            </a:r>
          </a:p>
        </p:txBody>
      </p:sp>
    </p:spTree>
    <p:extLst>
      <p:ext uri="{BB962C8B-B14F-4D97-AF65-F5344CB8AC3E}">
        <p14:creationId xmlns:p14="http://schemas.microsoft.com/office/powerpoint/2010/main" val="128749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11A3-C8FD-6F48-8057-01B2003BFF32}"/>
              </a:ext>
            </a:extLst>
          </p:cNvPr>
          <p:cNvSpPr>
            <a:spLocks noGrp="1"/>
          </p:cNvSpPr>
          <p:nvPr>
            <p:ph type="title"/>
          </p:nvPr>
        </p:nvSpPr>
        <p:spPr/>
        <p:txBody>
          <a:bodyPr/>
          <a:lstStyle/>
          <a:p>
            <a:r>
              <a:rPr lang="en-US" dirty="0"/>
              <a:t>It’s the gold standard but….</a:t>
            </a:r>
          </a:p>
        </p:txBody>
      </p:sp>
      <p:sp>
        <p:nvSpPr>
          <p:cNvPr id="3" name="Content Placeholder 2">
            <a:extLst>
              <a:ext uri="{FF2B5EF4-FFF2-40B4-BE49-F238E27FC236}">
                <a16:creationId xmlns:a16="http://schemas.microsoft.com/office/drawing/2014/main" id="{539E1E64-EC35-2E45-AA31-B38030BED71F}"/>
              </a:ext>
            </a:extLst>
          </p:cNvPr>
          <p:cNvSpPr>
            <a:spLocks noGrp="1"/>
          </p:cNvSpPr>
          <p:nvPr>
            <p:ph idx="1"/>
          </p:nvPr>
        </p:nvSpPr>
        <p:spPr/>
        <p:txBody>
          <a:bodyPr>
            <a:normAutofit/>
          </a:bodyPr>
          <a:lstStyle/>
          <a:p>
            <a:r>
              <a:rPr lang="en-US" dirty="0"/>
              <a:t>“Randomized trials have been the centerpiece of development because of bias control, but their complexity, changing role, and other pressures on the acquisition of medical knowledge have now made them a focal point of conflicting interests”</a:t>
            </a:r>
          </a:p>
        </p:txBody>
      </p:sp>
    </p:spTree>
    <p:extLst>
      <p:ext uri="{BB962C8B-B14F-4D97-AF65-F5344CB8AC3E}">
        <p14:creationId xmlns:p14="http://schemas.microsoft.com/office/powerpoint/2010/main" val="364139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Welcome comments</a:t>
            </a:r>
          </a:p>
          <a:p>
            <a:r>
              <a:rPr lang="en-US" dirty="0"/>
              <a:t>Who am I</a:t>
            </a:r>
          </a:p>
        </p:txBody>
      </p:sp>
    </p:spTree>
    <p:extLst>
      <p:ext uri="{BB962C8B-B14F-4D97-AF65-F5344CB8AC3E}">
        <p14:creationId xmlns:p14="http://schemas.microsoft.com/office/powerpoint/2010/main" val="30827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25D8-8DF3-FF47-85E3-747065B694EA}"/>
              </a:ext>
            </a:extLst>
          </p:cNvPr>
          <p:cNvSpPr>
            <a:spLocks noGrp="1"/>
          </p:cNvSpPr>
          <p:nvPr>
            <p:ph type="title"/>
          </p:nvPr>
        </p:nvSpPr>
        <p:spPr/>
        <p:txBody>
          <a:bodyPr>
            <a:normAutofit/>
          </a:bodyPr>
          <a:lstStyle/>
          <a:p>
            <a:r>
              <a:rPr lang="en-US" dirty="0"/>
              <a:t>There are some con’s to clinical trials</a:t>
            </a:r>
          </a:p>
        </p:txBody>
      </p:sp>
      <p:sp>
        <p:nvSpPr>
          <p:cNvPr id="3" name="Content Placeholder 2">
            <a:extLst>
              <a:ext uri="{FF2B5EF4-FFF2-40B4-BE49-F238E27FC236}">
                <a16:creationId xmlns:a16="http://schemas.microsoft.com/office/drawing/2014/main" id="{10DAE4F4-9CAC-0A41-9B3C-F21E23314855}"/>
              </a:ext>
            </a:extLst>
          </p:cNvPr>
          <p:cNvSpPr>
            <a:spLocks noGrp="1"/>
          </p:cNvSpPr>
          <p:nvPr>
            <p:ph idx="1"/>
          </p:nvPr>
        </p:nvSpPr>
        <p:spPr>
          <a:xfrm>
            <a:off x="827700" y="2052925"/>
            <a:ext cx="7630500" cy="4500275"/>
          </a:xfrm>
        </p:spPr>
        <p:txBody>
          <a:bodyPr>
            <a:normAutofit/>
          </a:bodyPr>
          <a:lstStyle/>
          <a:p>
            <a:r>
              <a:rPr lang="en-US" sz="2400" dirty="0"/>
              <a:t>Currently there is a premium on evidence generated by clinical trials and regulatory requirements to use them. </a:t>
            </a:r>
          </a:p>
          <a:p>
            <a:r>
              <a:rPr lang="en-US" sz="2400" dirty="0"/>
              <a:t>Also many obstacles to their implementation and success. This is especially true in the broad scope of trial applications in the search for </a:t>
            </a:r>
            <a:r>
              <a:rPr lang="en-US" sz="2400" b="1" dirty="0"/>
              <a:t>effective prevention agents, therapeutics, comparing competing therapies, establishing optimum treatment combinations and schedules, assessing devices, and surgical treatments.</a:t>
            </a:r>
          </a:p>
          <a:p>
            <a:endParaRPr lang="en-US" dirty="0"/>
          </a:p>
        </p:txBody>
      </p:sp>
    </p:spTree>
    <p:extLst>
      <p:ext uri="{BB962C8B-B14F-4D97-AF65-F5344CB8AC3E}">
        <p14:creationId xmlns:p14="http://schemas.microsoft.com/office/powerpoint/2010/main" val="1215823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FF2-512B-CF4F-8EC6-9C96F0E80D6F}"/>
              </a:ext>
            </a:extLst>
          </p:cNvPr>
          <p:cNvSpPr>
            <a:spLocks noGrp="1"/>
          </p:cNvSpPr>
          <p:nvPr>
            <p:ph type="title"/>
          </p:nvPr>
        </p:nvSpPr>
        <p:spPr>
          <a:xfrm>
            <a:off x="304800" y="452718"/>
            <a:ext cx="7467600" cy="1400530"/>
          </a:xfrm>
        </p:spPr>
        <p:txBody>
          <a:bodyPr>
            <a:normAutofit fontScale="90000"/>
          </a:bodyPr>
          <a:lstStyle/>
          <a:p>
            <a:r>
              <a:rPr lang="en-US" dirty="0"/>
              <a:t>The state of today’s clinical trials did not automatically ‘happen’</a:t>
            </a:r>
          </a:p>
        </p:txBody>
      </p:sp>
      <p:sp>
        <p:nvSpPr>
          <p:cNvPr id="3" name="Content Placeholder 2">
            <a:extLst>
              <a:ext uri="{FF2B5EF4-FFF2-40B4-BE49-F238E27FC236}">
                <a16:creationId xmlns:a16="http://schemas.microsoft.com/office/drawing/2014/main" id="{19911C0E-0879-0349-864A-F1CE9B42A99A}"/>
              </a:ext>
            </a:extLst>
          </p:cNvPr>
          <p:cNvSpPr>
            <a:spLocks noGrp="1"/>
          </p:cNvSpPr>
          <p:nvPr>
            <p:ph idx="1"/>
          </p:nvPr>
        </p:nvSpPr>
        <p:spPr>
          <a:xfrm>
            <a:off x="533400" y="2514600"/>
            <a:ext cx="7706700" cy="4195481"/>
          </a:xfrm>
        </p:spPr>
        <p:txBody>
          <a:bodyPr>
            <a:normAutofit/>
          </a:bodyPr>
          <a:lstStyle/>
          <a:p>
            <a:r>
              <a:rPr lang="en-US" altLang="en-US" dirty="0"/>
              <a:t>First attempts to evaluate therapeutic procedures date back to prehistoric times</a:t>
            </a:r>
          </a:p>
          <a:p>
            <a:r>
              <a:rPr lang="en-US" altLang="en-US" dirty="0"/>
              <a:t>What trials in Babylonia or on adventure ships to the ‘New World’  really tell us now?</a:t>
            </a:r>
          </a:p>
          <a:p>
            <a:r>
              <a:rPr lang="en-US" altLang="en-US" dirty="0"/>
              <a:t>Even before scientific method was established, people found a way to test hypotheses</a:t>
            </a:r>
          </a:p>
          <a:p>
            <a:r>
              <a:rPr lang="en-US" altLang="en-US" dirty="0"/>
              <a:t>However, many have failed due to lack of scientific method and failure to quantify assessments</a:t>
            </a:r>
          </a:p>
          <a:p>
            <a:endParaRPr lang="en-US" dirty="0"/>
          </a:p>
        </p:txBody>
      </p:sp>
    </p:spTree>
    <p:extLst>
      <p:ext uri="{BB962C8B-B14F-4D97-AF65-F5344CB8AC3E}">
        <p14:creationId xmlns:p14="http://schemas.microsoft.com/office/powerpoint/2010/main" val="18617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1A6070-1158-E04C-A9D0-B609742369FB}"/>
              </a:ext>
            </a:extLst>
          </p:cNvPr>
          <p:cNvSpPr>
            <a:spLocks noGrp="1" noChangeArrowheads="1"/>
          </p:cNvSpPr>
          <p:nvPr>
            <p:ph type="title"/>
          </p:nvPr>
        </p:nvSpPr>
        <p:spPr/>
        <p:txBody>
          <a:bodyPr/>
          <a:lstStyle/>
          <a:p>
            <a:r>
              <a:rPr lang="en-US" altLang="en-US" b="1"/>
              <a:t>Clinical trials come of age</a:t>
            </a:r>
          </a:p>
        </p:txBody>
      </p:sp>
      <p:sp>
        <p:nvSpPr>
          <p:cNvPr id="20483" name="Rectangle 3">
            <a:extLst>
              <a:ext uri="{FF2B5EF4-FFF2-40B4-BE49-F238E27FC236}">
                <a16:creationId xmlns:a16="http://schemas.microsoft.com/office/drawing/2014/main" id="{BA3DA040-A06D-3344-A005-73763009FC22}"/>
              </a:ext>
            </a:extLst>
          </p:cNvPr>
          <p:cNvSpPr>
            <a:spLocks noGrp="1" noChangeArrowheads="1"/>
          </p:cNvSpPr>
          <p:nvPr>
            <p:ph idx="1"/>
          </p:nvPr>
        </p:nvSpPr>
        <p:spPr>
          <a:xfrm>
            <a:off x="827700" y="1600201"/>
            <a:ext cx="7630500" cy="4648206"/>
          </a:xfrm>
        </p:spPr>
        <p:txBody>
          <a:bodyPr>
            <a:normAutofit/>
          </a:bodyPr>
          <a:lstStyle/>
          <a:p>
            <a:r>
              <a:rPr lang="en-US" altLang="en-US" sz="2400" dirty="0"/>
              <a:t>Use of streptomycin for treatment of pulmonary tuberculosis (1948) was first clinical trial to use a properly randomized control group (drug vs bed rest)</a:t>
            </a:r>
          </a:p>
          <a:p>
            <a:pPr lvl="1"/>
            <a:r>
              <a:rPr lang="en-US" altLang="en-US" sz="2200" dirty="0"/>
              <a:t>Multi site clinical trial</a:t>
            </a:r>
          </a:p>
          <a:p>
            <a:pPr lvl="1"/>
            <a:r>
              <a:rPr lang="en-US" altLang="en-US" sz="2200" dirty="0"/>
              <a:t>Independent and blinded evaluation of patient x-rays by two radiologists and a clinician</a:t>
            </a:r>
          </a:p>
          <a:p>
            <a:r>
              <a:rPr lang="en-US" altLang="en-US" sz="2400" dirty="0"/>
              <a:t>Trial of antihistaminic drugs for treatment of common cold (1950) used placebo control in a double blind manner.</a:t>
            </a:r>
          </a:p>
          <a:p>
            <a:endParaRPr lang="en-US" altLang="en-US" b="1" dirty="0"/>
          </a:p>
        </p:txBody>
      </p:sp>
    </p:spTree>
    <p:extLst>
      <p:ext uri="{BB962C8B-B14F-4D97-AF65-F5344CB8AC3E}">
        <p14:creationId xmlns:p14="http://schemas.microsoft.com/office/powerpoint/2010/main" val="345099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8115-F76E-5842-BD1B-B7F3382607C6}"/>
              </a:ext>
            </a:extLst>
          </p:cNvPr>
          <p:cNvSpPr>
            <a:spLocks noGrp="1"/>
          </p:cNvSpPr>
          <p:nvPr>
            <p:ph type="title"/>
          </p:nvPr>
        </p:nvSpPr>
        <p:spPr/>
        <p:txBody>
          <a:bodyPr/>
          <a:lstStyle/>
          <a:p>
            <a:r>
              <a:rPr lang="en-US" dirty="0"/>
              <a:t>Why is this relevant?</a:t>
            </a:r>
          </a:p>
        </p:txBody>
      </p:sp>
      <p:sp>
        <p:nvSpPr>
          <p:cNvPr id="3" name="Content Placeholder 2">
            <a:extLst>
              <a:ext uri="{FF2B5EF4-FFF2-40B4-BE49-F238E27FC236}">
                <a16:creationId xmlns:a16="http://schemas.microsoft.com/office/drawing/2014/main" id="{0FE11D93-4DE2-FF46-ABB7-B529B1BA1FD2}"/>
              </a:ext>
            </a:extLst>
          </p:cNvPr>
          <p:cNvSpPr>
            <a:spLocks noGrp="1"/>
          </p:cNvSpPr>
          <p:nvPr>
            <p:ph idx="1"/>
          </p:nvPr>
        </p:nvSpPr>
        <p:spPr/>
        <p:txBody>
          <a:bodyPr>
            <a:normAutofit/>
          </a:bodyPr>
          <a:lstStyle/>
          <a:p>
            <a:r>
              <a:rPr lang="en-US" altLang="en-US" dirty="0"/>
              <a:t>Since 1969, evidence from randomized controlled trials (“adequate and well controlled trials”) is necessary for obtaining marketing approval from Food and Drug Administration for drugs. </a:t>
            </a:r>
          </a:p>
          <a:p>
            <a:r>
              <a:rPr lang="en-US" altLang="en-US" dirty="0"/>
              <a:t>In order to obtain this approval, the sponsor must demonstrate that the drug is effective for the indication and is safe. FDA also requires that each potential new drug has an Investigational New Drug application (IND) prior to use in clinical trials.</a:t>
            </a:r>
          </a:p>
          <a:p>
            <a:endParaRPr lang="en-US" dirty="0"/>
          </a:p>
        </p:txBody>
      </p:sp>
    </p:spTree>
    <p:extLst>
      <p:ext uri="{BB962C8B-B14F-4D97-AF65-F5344CB8AC3E}">
        <p14:creationId xmlns:p14="http://schemas.microsoft.com/office/powerpoint/2010/main" val="179525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68A8-9FB1-3647-AA4A-F7D8992DB6DB}"/>
              </a:ext>
            </a:extLst>
          </p:cNvPr>
          <p:cNvSpPr>
            <a:spLocks noGrp="1"/>
          </p:cNvSpPr>
          <p:nvPr>
            <p:ph type="title"/>
          </p:nvPr>
        </p:nvSpPr>
        <p:spPr/>
        <p:txBody>
          <a:bodyPr/>
          <a:lstStyle/>
          <a:p>
            <a:r>
              <a:rPr lang="en-US" dirty="0"/>
              <a:t>Relevance, part II</a:t>
            </a:r>
          </a:p>
        </p:txBody>
      </p:sp>
      <p:sp>
        <p:nvSpPr>
          <p:cNvPr id="3" name="Content Placeholder 2">
            <a:extLst>
              <a:ext uri="{FF2B5EF4-FFF2-40B4-BE49-F238E27FC236}">
                <a16:creationId xmlns:a16="http://schemas.microsoft.com/office/drawing/2014/main" id="{912BB77B-B169-6641-A02E-B808689E100A}"/>
              </a:ext>
            </a:extLst>
          </p:cNvPr>
          <p:cNvSpPr>
            <a:spLocks noGrp="1"/>
          </p:cNvSpPr>
          <p:nvPr>
            <p:ph idx="1"/>
          </p:nvPr>
        </p:nvSpPr>
        <p:spPr>
          <a:xfrm>
            <a:off x="827700" y="1447801"/>
            <a:ext cx="7401900" cy="4800606"/>
          </a:xfrm>
        </p:spPr>
        <p:txBody>
          <a:bodyPr>
            <a:normAutofit/>
          </a:bodyPr>
          <a:lstStyle/>
          <a:p>
            <a:r>
              <a:rPr lang="en-US" dirty="0"/>
              <a:t>It is important to know the clinical trial history due to the precedence that has been set</a:t>
            </a:r>
          </a:p>
          <a:p>
            <a:r>
              <a:rPr lang="en-US" dirty="0"/>
              <a:t>Survival improvement is considered an appropriate measure of clinical benefit. </a:t>
            </a:r>
          </a:p>
          <a:p>
            <a:r>
              <a:rPr lang="en-US" dirty="0"/>
              <a:t>Oncology has history used objective response rate (ORR), determined by tumor assessments from radiological tests or physical examinations</a:t>
            </a:r>
          </a:p>
          <a:p>
            <a:r>
              <a:rPr lang="en-US" dirty="0"/>
              <a:t>Now the FDA bases drug approval on more direct evidence of clinical benefit, such as improvement in survival, improvement in a patient’s quality of life, improved physical functioning, or improved tumor-related symptoms. These benefits may not always be predicted by, or correlate with, ORR. </a:t>
            </a:r>
          </a:p>
          <a:p>
            <a:endParaRPr lang="en-US" dirty="0"/>
          </a:p>
        </p:txBody>
      </p:sp>
    </p:spTree>
    <p:extLst>
      <p:ext uri="{BB962C8B-B14F-4D97-AF65-F5344CB8AC3E}">
        <p14:creationId xmlns:p14="http://schemas.microsoft.com/office/powerpoint/2010/main" val="122072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0012-CDD5-8A10-FEDA-2ADE36873C4F}"/>
              </a:ext>
            </a:extLst>
          </p:cNvPr>
          <p:cNvSpPr>
            <a:spLocks noGrp="1"/>
          </p:cNvSpPr>
          <p:nvPr>
            <p:ph type="title"/>
          </p:nvPr>
        </p:nvSpPr>
        <p:spPr/>
        <p:txBody>
          <a:bodyPr/>
          <a:lstStyle/>
          <a:p>
            <a:r>
              <a:rPr lang="en-US" dirty="0"/>
              <a:t>Quality of life</a:t>
            </a:r>
          </a:p>
        </p:txBody>
      </p:sp>
      <p:sp>
        <p:nvSpPr>
          <p:cNvPr id="3" name="Content Placeholder 2">
            <a:extLst>
              <a:ext uri="{FF2B5EF4-FFF2-40B4-BE49-F238E27FC236}">
                <a16:creationId xmlns:a16="http://schemas.microsoft.com/office/drawing/2014/main" id="{0A3B6E9D-7499-2A5E-9360-798EAD02D2C4}"/>
              </a:ext>
            </a:extLst>
          </p:cNvPr>
          <p:cNvSpPr>
            <a:spLocks noGrp="1"/>
          </p:cNvSpPr>
          <p:nvPr>
            <p:ph idx="1"/>
          </p:nvPr>
        </p:nvSpPr>
        <p:spPr/>
        <p:txBody>
          <a:bodyPr/>
          <a:lstStyle/>
          <a:p>
            <a:r>
              <a:rPr lang="en-US" dirty="0"/>
              <a:t>How does one analyze that?</a:t>
            </a:r>
          </a:p>
          <a:p>
            <a:r>
              <a:rPr lang="en-US" dirty="0"/>
              <a:t>Do the other clinical endpoints have to improve?</a:t>
            </a:r>
          </a:p>
        </p:txBody>
      </p:sp>
    </p:spTree>
    <p:extLst>
      <p:ext uri="{BB962C8B-B14F-4D97-AF65-F5344CB8AC3E}">
        <p14:creationId xmlns:p14="http://schemas.microsoft.com/office/powerpoint/2010/main" val="505031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6960-7B48-7A4D-9248-24CF7FDBAB6A}"/>
              </a:ext>
            </a:extLst>
          </p:cNvPr>
          <p:cNvSpPr>
            <a:spLocks noGrp="1"/>
          </p:cNvSpPr>
          <p:nvPr>
            <p:ph type="title"/>
          </p:nvPr>
        </p:nvSpPr>
        <p:spPr/>
        <p:txBody>
          <a:bodyPr/>
          <a:lstStyle/>
          <a:p>
            <a:r>
              <a:rPr lang="en-US" dirty="0"/>
              <a:t>Lastly…</a:t>
            </a:r>
          </a:p>
        </p:txBody>
      </p:sp>
      <p:sp>
        <p:nvSpPr>
          <p:cNvPr id="3" name="Content Placeholder 2">
            <a:extLst>
              <a:ext uri="{FF2B5EF4-FFF2-40B4-BE49-F238E27FC236}">
                <a16:creationId xmlns:a16="http://schemas.microsoft.com/office/drawing/2014/main" id="{06B52BEF-A84D-4E4E-972E-A208F91A2758}"/>
              </a:ext>
            </a:extLst>
          </p:cNvPr>
          <p:cNvSpPr>
            <a:spLocks noGrp="1"/>
          </p:cNvSpPr>
          <p:nvPr>
            <p:ph idx="1"/>
          </p:nvPr>
        </p:nvSpPr>
        <p:spPr/>
        <p:txBody>
          <a:bodyPr/>
          <a:lstStyle/>
          <a:p>
            <a:r>
              <a:rPr lang="en-US" dirty="0"/>
              <a:t>There are lessons learned in previously conducted clinical trials that we will be discussing this semester</a:t>
            </a:r>
          </a:p>
          <a:p>
            <a:pPr lvl="1"/>
            <a:r>
              <a:rPr lang="en-US" dirty="0"/>
              <a:t>Endpoints/outcomes</a:t>
            </a:r>
          </a:p>
          <a:p>
            <a:pPr lvl="1"/>
            <a:r>
              <a:rPr lang="en-US" dirty="0"/>
              <a:t>Retention</a:t>
            </a:r>
          </a:p>
          <a:p>
            <a:pPr lvl="1"/>
            <a:r>
              <a:rPr lang="en-US" dirty="0"/>
              <a:t>Design</a:t>
            </a:r>
          </a:p>
        </p:txBody>
      </p:sp>
    </p:spTree>
    <p:extLst>
      <p:ext uri="{BB962C8B-B14F-4D97-AF65-F5344CB8AC3E}">
        <p14:creationId xmlns:p14="http://schemas.microsoft.com/office/powerpoint/2010/main" val="36103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D57F11-EF4C-714B-A99B-F446E2722055}"/>
              </a:ext>
            </a:extLst>
          </p:cNvPr>
          <p:cNvSpPr>
            <a:spLocks noGrp="1" noChangeArrowheads="1"/>
          </p:cNvSpPr>
          <p:nvPr>
            <p:ph type="title"/>
          </p:nvPr>
        </p:nvSpPr>
        <p:spPr>
          <a:xfrm>
            <a:off x="685800" y="609600"/>
            <a:ext cx="7772400" cy="609600"/>
          </a:xfrm>
        </p:spPr>
        <p:txBody>
          <a:bodyPr>
            <a:normAutofit fontScale="90000"/>
          </a:bodyPr>
          <a:lstStyle/>
          <a:p>
            <a:r>
              <a:rPr lang="en-US" altLang="en-US"/>
              <a:t>Clinical Trials</a:t>
            </a:r>
            <a:br>
              <a:rPr lang="en-US" altLang="en-US"/>
            </a:br>
            <a:r>
              <a:rPr lang="en-US" altLang="en-US"/>
              <a:t>Natural Experiment</a:t>
            </a:r>
          </a:p>
        </p:txBody>
      </p:sp>
      <p:sp>
        <p:nvSpPr>
          <p:cNvPr id="12291" name="Rectangle 3">
            <a:extLst>
              <a:ext uri="{FF2B5EF4-FFF2-40B4-BE49-F238E27FC236}">
                <a16:creationId xmlns:a16="http://schemas.microsoft.com/office/drawing/2014/main" id="{94CD0DE4-3FB8-3542-BF72-82D624D4643B}"/>
              </a:ext>
            </a:extLst>
          </p:cNvPr>
          <p:cNvSpPr>
            <a:spLocks noGrp="1" noChangeArrowheads="1"/>
          </p:cNvSpPr>
          <p:nvPr>
            <p:ph idx="1"/>
          </p:nvPr>
        </p:nvSpPr>
        <p:spPr>
          <a:xfrm>
            <a:off x="1371600" y="1524000"/>
            <a:ext cx="7162800" cy="5334000"/>
          </a:xfrm>
        </p:spPr>
        <p:txBody>
          <a:bodyPr>
            <a:normAutofit/>
          </a:bodyPr>
          <a:lstStyle/>
          <a:p>
            <a:pPr marL="0" indent="0">
              <a:lnSpc>
                <a:spcPct val="90000"/>
              </a:lnSpc>
              <a:spcBef>
                <a:spcPts val="100"/>
              </a:spcBef>
              <a:buFontTx/>
              <a:buNone/>
            </a:pPr>
            <a:endParaRPr lang="en-US" altLang="en-US" sz="2800" b="1"/>
          </a:p>
          <a:p>
            <a:pPr marL="0" indent="0">
              <a:lnSpc>
                <a:spcPct val="90000"/>
              </a:lnSpc>
              <a:spcBef>
                <a:spcPts val="100"/>
              </a:spcBef>
            </a:pPr>
            <a:r>
              <a:rPr lang="en-US" altLang="en-US" sz="2800" b="1"/>
              <a:t>  General Lancaster (1600)</a:t>
            </a:r>
          </a:p>
          <a:p>
            <a:pPr marL="0" indent="0">
              <a:lnSpc>
                <a:spcPct val="90000"/>
              </a:lnSpc>
              <a:spcBef>
                <a:spcPts val="100"/>
              </a:spcBef>
            </a:pPr>
            <a:endParaRPr lang="en-US" altLang="en-US" sz="2800" b="1"/>
          </a:p>
          <a:p>
            <a:pPr marL="0" indent="0">
              <a:lnSpc>
                <a:spcPct val="90000"/>
              </a:lnSpc>
              <a:spcBef>
                <a:spcPts val="100"/>
              </a:spcBef>
            </a:pPr>
            <a:r>
              <a:rPr lang="en-US" altLang="en-US" sz="2800" b="1"/>
              <a:t>  East Indian Shipping Co.</a:t>
            </a:r>
          </a:p>
          <a:p>
            <a:pPr marL="457200" lvl="2">
              <a:lnSpc>
                <a:spcPct val="90000"/>
              </a:lnSpc>
              <a:spcBef>
                <a:spcPts val="100"/>
              </a:spcBef>
            </a:pPr>
            <a:endParaRPr lang="en-US" altLang="en-US" sz="2800" b="1"/>
          </a:p>
          <a:p>
            <a:pPr marL="971550" lvl="3" indent="-285750">
              <a:lnSpc>
                <a:spcPct val="90000"/>
              </a:lnSpc>
              <a:spcBef>
                <a:spcPts val="100"/>
              </a:spcBef>
            </a:pPr>
            <a:r>
              <a:rPr lang="en-US" altLang="en-US" sz="2800"/>
              <a:t>4 ships - Lancaster’s ship fortuitously had lemon juice on board</a:t>
            </a:r>
          </a:p>
          <a:p>
            <a:pPr marL="971550" lvl="3" indent="-285750">
              <a:lnSpc>
                <a:spcPct val="90000"/>
              </a:lnSpc>
              <a:spcBef>
                <a:spcPts val="100"/>
              </a:spcBef>
            </a:pPr>
            <a:endParaRPr lang="en-US" altLang="en-US" sz="2800"/>
          </a:p>
          <a:p>
            <a:pPr marL="971550" lvl="3" indent="-285750">
              <a:lnSpc>
                <a:spcPct val="90000"/>
              </a:lnSpc>
              <a:spcBef>
                <a:spcPts val="100"/>
              </a:spcBef>
            </a:pPr>
            <a:r>
              <a:rPr lang="en-US" altLang="en-US" sz="2800"/>
              <a:t>Lancaster’s ship remained free of scurvy</a:t>
            </a:r>
          </a:p>
          <a:p>
            <a:pPr marL="971550" lvl="3" indent="-285750">
              <a:lnSpc>
                <a:spcPct val="90000"/>
              </a:lnSpc>
              <a:spcBef>
                <a:spcPts val="100"/>
              </a:spcBef>
            </a:pPr>
            <a:endParaRPr lang="en-US" altLang="en-US" sz="2800"/>
          </a:p>
          <a:p>
            <a:pPr marL="971550" lvl="3" indent="-285750">
              <a:lnSpc>
                <a:spcPct val="90000"/>
              </a:lnSpc>
              <a:spcBef>
                <a:spcPts val="100"/>
              </a:spcBef>
            </a:pPr>
            <a:r>
              <a:rPr lang="en-US" altLang="en-US" sz="2800"/>
              <a:t>Natural Experiment, </a:t>
            </a:r>
            <a:r>
              <a:rPr lang="en-US" altLang="en-US" sz="2800" u="sng"/>
              <a:t>not planned</a:t>
            </a:r>
            <a:endParaRPr lang="en-US" altLang="en-US" sz="2800"/>
          </a:p>
        </p:txBody>
      </p:sp>
      <p:sp>
        <p:nvSpPr>
          <p:cNvPr id="6" name="Slide Number Placeholder 5">
            <a:extLst>
              <a:ext uri="{FF2B5EF4-FFF2-40B4-BE49-F238E27FC236}">
                <a16:creationId xmlns:a16="http://schemas.microsoft.com/office/drawing/2014/main" id="{BCB397AE-09B2-FC45-8B02-5E52D82D59D6}"/>
              </a:ext>
            </a:extLst>
          </p:cNvPr>
          <p:cNvSpPr>
            <a:spLocks noGrp="1"/>
          </p:cNvSpPr>
          <p:nvPr>
            <p:ph type="sldNum" sz="quarter" idx="12"/>
          </p:nvPr>
        </p:nvSpPr>
        <p:spPr/>
        <p:txBody>
          <a:bodyPr/>
          <a:lstStyle/>
          <a:p>
            <a:r>
              <a:rPr lang="en-US" altLang="en-US"/>
              <a:t>520-01-#</a:t>
            </a:r>
            <a:fld id="{40039FD6-C3C7-A84C-B0D7-2C71ECC0A9F1}" type="slidenum">
              <a:rPr lang="en-US" altLang="en-US"/>
              <a:pPr/>
              <a:t>37</a:t>
            </a:fld>
            <a:endParaRPr lang="en-US" altLang="en-US"/>
          </a:p>
        </p:txBody>
      </p:sp>
    </p:spTree>
    <p:extLst>
      <p:ext uri="{BB962C8B-B14F-4D97-AF65-F5344CB8AC3E}">
        <p14:creationId xmlns:p14="http://schemas.microsoft.com/office/powerpoint/2010/main" val="321513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8D56DC3-1076-D04D-9A86-38F3C42F286D}"/>
              </a:ext>
            </a:extLst>
          </p:cNvPr>
          <p:cNvSpPr>
            <a:spLocks noGrp="1" noChangeArrowheads="1"/>
          </p:cNvSpPr>
          <p:nvPr>
            <p:ph type="title"/>
          </p:nvPr>
        </p:nvSpPr>
        <p:spPr>
          <a:xfrm>
            <a:off x="685800" y="304800"/>
            <a:ext cx="7747000" cy="609600"/>
          </a:xfrm>
        </p:spPr>
        <p:txBody>
          <a:bodyPr>
            <a:normAutofit fontScale="90000"/>
          </a:bodyPr>
          <a:lstStyle/>
          <a:p>
            <a:r>
              <a:rPr lang="en-US" altLang="en-US"/>
              <a:t>Clinical Trials</a:t>
            </a:r>
            <a:br>
              <a:rPr lang="en-US" altLang="en-US"/>
            </a:br>
            <a:r>
              <a:rPr lang="en-US" altLang="en-US"/>
              <a:t>Planned Experiment</a:t>
            </a:r>
          </a:p>
        </p:txBody>
      </p:sp>
      <p:sp>
        <p:nvSpPr>
          <p:cNvPr id="13315" name="Rectangle 3">
            <a:extLst>
              <a:ext uri="{FF2B5EF4-FFF2-40B4-BE49-F238E27FC236}">
                <a16:creationId xmlns:a16="http://schemas.microsoft.com/office/drawing/2014/main" id="{5D75E8C4-A055-D543-B257-A84C70042687}"/>
              </a:ext>
            </a:extLst>
          </p:cNvPr>
          <p:cNvSpPr>
            <a:spLocks noGrp="1" noChangeArrowheads="1"/>
          </p:cNvSpPr>
          <p:nvPr>
            <p:ph idx="1"/>
          </p:nvPr>
        </p:nvSpPr>
        <p:spPr>
          <a:xfrm>
            <a:off x="381000" y="1676400"/>
            <a:ext cx="8382000" cy="4667250"/>
          </a:xfrm>
        </p:spPr>
        <p:txBody>
          <a:bodyPr>
            <a:normAutofit/>
          </a:bodyPr>
          <a:lstStyle/>
          <a:p>
            <a:pPr marL="0" indent="0">
              <a:lnSpc>
                <a:spcPct val="150000"/>
              </a:lnSpc>
              <a:spcBef>
                <a:spcPts val="100"/>
              </a:spcBef>
            </a:pPr>
            <a:r>
              <a:rPr lang="en-US" altLang="en-US" sz="2400" dirty="0"/>
              <a:t>  </a:t>
            </a:r>
            <a:r>
              <a:rPr lang="en-US" altLang="en-US" sz="2400" b="1" dirty="0"/>
              <a:t>Smallpox Experiments (1721)   </a:t>
            </a:r>
          </a:p>
          <a:p>
            <a:pPr marL="400056" lvl="1" indent="0">
              <a:lnSpc>
                <a:spcPct val="150000"/>
              </a:lnSpc>
              <a:spcBef>
                <a:spcPts val="100"/>
              </a:spcBef>
            </a:pPr>
            <a:r>
              <a:rPr lang="en-US" altLang="en-US" sz="2200" dirty="0"/>
              <a:t>Perhaps first planned experiment (Lady Mary Wortley </a:t>
            </a:r>
            <a:r>
              <a:rPr lang="en-US" altLang="en-US" sz="2200" dirty="0" err="1"/>
              <a:t>Montaqu</a:t>
            </a:r>
            <a:r>
              <a:rPr lang="en-US" altLang="en-US" sz="2200" dirty="0"/>
              <a:t>) </a:t>
            </a:r>
          </a:p>
          <a:p>
            <a:pPr marL="400056" lvl="1" indent="0">
              <a:lnSpc>
                <a:spcPct val="150000"/>
              </a:lnSpc>
              <a:spcBef>
                <a:spcPts val="100"/>
              </a:spcBef>
            </a:pPr>
            <a:r>
              <a:rPr lang="en-US" altLang="en-US" sz="2200" dirty="0"/>
              <a:t>Six death row inmates of </a:t>
            </a:r>
            <a:r>
              <a:rPr lang="en-US" altLang="en-US" sz="2200" dirty="0" err="1"/>
              <a:t>Newgate</a:t>
            </a:r>
            <a:r>
              <a:rPr lang="en-US" altLang="en-US" sz="2200" dirty="0"/>
              <a:t> Prison Sentence commuted if they volunteered for inoculation </a:t>
            </a:r>
          </a:p>
          <a:p>
            <a:pPr marL="400056" lvl="1" indent="0">
              <a:lnSpc>
                <a:spcPct val="150000"/>
              </a:lnSpc>
              <a:spcBef>
                <a:spcPts val="100"/>
              </a:spcBef>
            </a:pPr>
            <a:r>
              <a:rPr lang="en-US" altLang="en-US" sz="2200" dirty="0"/>
              <a:t>All remained free </a:t>
            </a:r>
            <a:r>
              <a:rPr lang="en-US" altLang="en-US" sz="2200" dirty="0">
                <a:sym typeface="Symbol" pitchFamily="2" charset="2"/>
              </a:rPr>
              <a:t></a:t>
            </a:r>
            <a:r>
              <a:rPr lang="en-US" altLang="en-US" sz="2200" dirty="0"/>
              <a:t> Inoculation effective </a:t>
            </a:r>
          </a:p>
          <a:p>
            <a:pPr marL="0" indent="0">
              <a:lnSpc>
                <a:spcPct val="150000"/>
              </a:lnSpc>
              <a:spcBef>
                <a:spcPts val="100"/>
              </a:spcBef>
            </a:pPr>
            <a:r>
              <a:rPr lang="en-US" altLang="en-US" sz="2400" u="sng" dirty="0"/>
              <a:t>No concurrent control group</a:t>
            </a:r>
          </a:p>
        </p:txBody>
      </p:sp>
      <p:sp>
        <p:nvSpPr>
          <p:cNvPr id="6" name="Slide Number Placeholder 5">
            <a:extLst>
              <a:ext uri="{FF2B5EF4-FFF2-40B4-BE49-F238E27FC236}">
                <a16:creationId xmlns:a16="http://schemas.microsoft.com/office/drawing/2014/main" id="{F33119EB-3C3D-A740-AF62-E61F5F463FBE}"/>
              </a:ext>
            </a:extLst>
          </p:cNvPr>
          <p:cNvSpPr>
            <a:spLocks noGrp="1"/>
          </p:cNvSpPr>
          <p:nvPr>
            <p:ph type="sldNum" sz="quarter" idx="12"/>
          </p:nvPr>
        </p:nvSpPr>
        <p:spPr/>
        <p:txBody>
          <a:bodyPr/>
          <a:lstStyle/>
          <a:p>
            <a:r>
              <a:rPr lang="en-US" altLang="en-US"/>
              <a:t>520-01-#</a:t>
            </a:r>
            <a:fld id="{61A14077-DF30-E540-9E61-8AF3E1CE0B98}" type="slidenum">
              <a:rPr lang="en-US" altLang="en-US"/>
              <a:pPr/>
              <a:t>38</a:t>
            </a:fld>
            <a:endParaRPr lang="en-US" altLang="en-US"/>
          </a:p>
        </p:txBody>
      </p:sp>
    </p:spTree>
    <p:extLst>
      <p:ext uri="{BB962C8B-B14F-4D97-AF65-F5344CB8AC3E}">
        <p14:creationId xmlns:p14="http://schemas.microsoft.com/office/powerpoint/2010/main" val="3196748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8DE20AB-CCDB-BB45-8CF8-920883B5F471}"/>
              </a:ext>
            </a:extLst>
          </p:cNvPr>
          <p:cNvSpPr>
            <a:spLocks noGrp="1" noChangeArrowheads="1"/>
          </p:cNvSpPr>
          <p:nvPr>
            <p:ph type="title"/>
          </p:nvPr>
        </p:nvSpPr>
        <p:spPr>
          <a:xfrm>
            <a:off x="381000" y="228600"/>
            <a:ext cx="6781800" cy="609600"/>
          </a:xfrm>
        </p:spPr>
        <p:txBody>
          <a:bodyPr>
            <a:normAutofit fontScale="90000"/>
          </a:bodyPr>
          <a:lstStyle/>
          <a:p>
            <a:r>
              <a:rPr lang="en-US" altLang="en-US" dirty="0"/>
              <a:t>Clinical Trials Concurrent Control</a:t>
            </a:r>
            <a:br>
              <a:rPr lang="en-US" altLang="en-US" dirty="0"/>
            </a:br>
            <a:endParaRPr lang="en-US" altLang="en-US" dirty="0"/>
          </a:p>
        </p:txBody>
      </p:sp>
      <p:sp>
        <p:nvSpPr>
          <p:cNvPr id="14339" name="Rectangle 3">
            <a:extLst>
              <a:ext uri="{FF2B5EF4-FFF2-40B4-BE49-F238E27FC236}">
                <a16:creationId xmlns:a16="http://schemas.microsoft.com/office/drawing/2014/main" id="{384CA947-7361-9E47-9AB9-EEC5800A59DF}"/>
              </a:ext>
            </a:extLst>
          </p:cNvPr>
          <p:cNvSpPr>
            <a:spLocks noGrp="1" noChangeArrowheads="1"/>
          </p:cNvSpPr>
          <p:nvPr>
            <p:ph idx="1"/>
          </p:nvPr>
        </p:nvSpPr>
        <p:spPr>
          <a:xfrm>
            <a:off x="381000" y="1428750"/>
            <a:ext cx="8305800" cy="5048250"/>
          </a:xfrm>
        </p:spPr>
        <p:txBody>
          <a:bodyPr>
            <a:normAutofit/>
          </a:bodyPr>
          <a:lstStyle/>
          <a:p>
            <a:pPr marL="0" indent="0">
              <a:lnSpc>
                <a:spcPct val="90000"/>
              </a:lnSpc>
              <a:spcBef>
                <a:spcPts val="100"/>
              </a:spcBef>
            </a:pPr>
            <a:r>
              <a:rPr lang="en-US" altLang="en-US" sz="2800" dirty="0"/>
              <a:t>  </a:t>
            </a:r>
            <a:r>
              <a:rPr lang="en-US" altLang="en-US" sz="2800" b="1" dirty="0"/>
              <a:t>Scurvy  Experiment - Lind (1747)</a:t>
            </a:r>
            <a:endParaRPr lang="en-US" altLang="en-US" dirty="0"/>
          </a:p>
          <a:p>
            <a:pPr marL="114300" lvl="1" indent="0">
              <a:lnSpc>
                <a:spcPct val="90000"/>
              </a:lnSpc>
              <a:spcBef>
                <a:spcPts val="100"/>
              </a:spcBef>
              <a:buFontTx/>
              <a:buNone/>
            </a:pPr>
            <a:endParaRPr lang="en-US" altLang="en-US" dirty="0"/>
          </a:p>
          <a:p>
            <a:pPr marL="860425" lvl="3" indent="-288925">
              <a:lnSpc>
                <a:spcPct val="90000"/>
              </a:lnSpc>
              <a:spcBef>
                <a:spcPts val="100"/>
              </a:spcBef>
            </a:pPr>
            <a:r>
              <a:rPr lang="en-US" altLang="en-US" sz="2800" dirty="0"/>
              <a:t>Used control group (concurrent)</a:t>
            </a:r>
          </a:p>
          <a:p>
            <a:pPr marL="571500" lvl="3" indent="0">
              <a:lnSpc>
                <a:spcPct val="90000"/>
              </a:lnSpc>
              <a:spcBef>
                <a:spcPts val="100"/>
              </a:spcBef>
              <a:buNone/>
            </a:pPr>
            <a:endParaRPr lang="en-US" altLang="en-US" sz="2800" dirty="0"/>
          </a:p>
          <a:p>
            <a:pPr marL="860425" lvl="3" indent="-288925">
              <a:lnSpc>
                <a:spcPct val="90000"/>
              </a:lnSpc>
              <a:spcBef>
                <a:spcPts val="100"/>
              </a:spcBef>
            </a:pPr>
            <a:r>
              <a:rPr lang="en-US" altLang="en-US" sz="2800" dirty="0"/>
              <a:t>12 patients with scurvy</a:t>
            </a:r>
          </a:p>
          <a:p>
            <a:pPr marL="860425" lvl="3" indent="-288925">
              <a:lnSpc>
                <a:spcPct val="90000"/>
              </a:lnSpc>
              <a:spcBef>
                <a:spcPts val="100"/>
              </a:spcBef>
            </a:pPr>
            <a:endParaRPr lang="en-US" altLang="en-US" sz="2800" dirty="0"/>
          </a:p>
          <a:p>
            <a:pPr marL="860425" lvl="3" indent="-288925">
              <a:lnSpc>
                <a:spcPct val="90000"/>
              </a:lnSpc>
              <a:spcBef>
                <a:spcPts val="100"/>
              </a:spcBef>
            </a:pPr>
            <a:r>
              <a:rPr lang="en-US" altLang="en-US" sz="2800" dirty="0"/>
              <a:t>Evaluated 6 treatments (2 subjects/treatment)</a:t>
            </a:r>
          </a:p>
          <a:p>
            <a:pPr marL="860425" lvl="3" indent="-288925">
              <a:lnSpc>
                <a:spcPct val="90000"/>
              </a:lnSpc>
              <a:spcBef>
                <a:spcPts val="100"/>
              </a:spcBef>
            </a:pPr>
            <a:endParaRPr lang="en-US" altLang="en-US" sz="2800" dirty="0"/>
          </a:p>
          <a:p>
            <a:pPr marL="860425" lvl="3" indent="-288925">
              <a:lnSpc>
                <a:spcPct val="90000"/>
              </a:lnSpc>
              <a:spcBef>
                <a:spcPts val="100"/>
              </a:spcBef>
            </a:pPr>
            <a:r>
              <a:rPr lang="en-US" altLang="en-US" sz="2800" dirty="0"/>
              <a:t>One treatment (oranges and lemons) had two men recover</a:t>
            </a:r>
          </a:p>
        </p:txBody>
      </p:sp>
      <p:sp>
        <p:nvSpPr>
          <p:cNvPr id="6" name="Slide Number Placeholder 5">
            <a:extLst>
              <a:ext uri="{FF2B5EF4-FFF2-40B4-BE49-F238E27FC236}">
                <a16:creationId xmlns:a16="http://schemas.microsoft.com/office/drawing/2014/main" id="{39C6009F-F5C5-8E46-99D3-B86EF5E8BD04}"/>
              </a:ext>
            </a:extLst>
          </p:cNvPr>
          <p:cNvSpPr>
            <a:spLocks noGrp="1"/>
          </p:cNvSpPr>
          <p:nvPr>
            <p:ph type="sldNum" sz="quarter" idx="12"/>
          </p:nvPr>
        </p:nvSpPr>
        <p:spPr/>
        <p:txBody>
          <a:bodyPr/>
          <a:lstStyle/>
          <a:p>
            <a:r>
              <a:rPr lang="en-US" altLang="en-US"/>
              <a:t>520-01-#</a:t>
            </a:r>
            <a:fld id="{C6CD4512-8F9C-A045-A4DB-381CF0C57491}" type="slidenum">
              <a:rPr lang="en-US" altLang="en-US"/>
              <a:pPr/>
              <a:t>39</a:t>
            </a:fld>
            <a:endParaRPr lang="en-US" altLang="en-US"/>
          </a:p>
        </p:txBody>
      </p:sp>
    </p:spTree>
    <p:extLst>
      <p:ext uri="{BB962C8B-B14F-4D97-AF65-F5344CB8AC3E}">
        <p14:creationId xmlns:p14="http://schemas.microsoft.com/office/powerpoint/2010/main" val="364473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A430-9598-AC8E-3D4A-F5C738BDA2A7}"/>
              </a:ext>
            </a:extLst>
          </p:cNvPr>
          <p:cNvSpPr>
            <a:spLocks noGrp="1"/>
          </p:cNvSpPr>
          <p:nvPr>
            <p:ph type="title"/>
          </p:nvPr>
        </p:nvSpPr>
        <p:spPr/>
        <p:txBody>
          <a:bodyPr/>
          <a:lstStyle/>
          <a:p>
            <a:r>
              <a:rPr lang="en-US" dirty="0"/>
              <a:t>Class dynamics</a:t>
            </a:r>
          </a:p>
        </p:txBody>
      </p:sp>
      <p:sp>
        <p:nvSpPr>
          <p:cNvPr id="3" name="Content Placeholder 2">
            <a:extLst>
              <a:ext uri="{FF2B5EF4-FFF2-40B4-BE49-F238E27FC236}">
                <a16:creationId xmlns:a16="http://schemas.microsoft.com/office/drawing/2014/main" id="{01A8EF65-89FF-F462-23AD-3BD27DE2C19F}"/>
              </a:ext>
            </a:extLst>
          </p:cNvPr>
          <p:cNvSpPr>
            <a:spLocks noGrp="1"/>
          </p:cNvSpPr>
          <p:nvPr>
            <p:ph idx="1"/>
          </p:nvPr>
        </p:nvSpPr>
        <p:spPr/>
        <p:txBody>
          <a:bodyPr/>
          <a:lstStyle/>
          <a:p>
            <a:r>
              <a:rPr lang="en-US" dirty="0"/>
              <a:t>‘Large’ lecture style course</a:t>
            </a:r>
          </a:p>
          <a:p>
            <a:pPr lvl="1"/>
            <a:r>
              <a:rPr lang="en-US" dirty="0"/>
              <a:t>Final exam</a:t>
            </a:r>
          </a:p>
          <a:p>
            <a:pPr lvl="1"/>
            <a:r>
              <a:rPr lang="en-US" dirty="0"/>
              <a:t>1% Canvas</a:t>
            </a:r>
          </a:p>
          <a:p>
            <a:pPr lvl="1"/>
            <a:r>
              <a:rPr lang="en-US" dirty="0"/>
              <a:t>Can this be interactive?</a:t>
            </a:r>
          </a:p>
          <a:p>
            <a:pPr lvl="1"/>
            <a:r>
              <a:rPr lang="en-US" dirty="0"/>
              <a:t>This room!</a:t>
            </a:r>
          </a:p>
          <a:p>
            <a:endParaRPr lang="en-US" dirty="0"/>
          </a:p>
        </p:txBody>
      </p:sp>
    </p:spTree>
    <p:extLst>
      <p:ext uri="{BB962C8B-B14F-4D97-AF65-F5344CB8AC3E}">
        <p14:creationId xmlns:p14="http://schemas.microsoft.com/office/powerpoint/2010/main" val="258046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00B94FB-A971-B544-976D-5BE51123A484}"/>
              </a:ext>
            </a:extLst>
          </p:cNvPr>
          <p:cNvSpPr>
            <a:spLocks noGrp="1" noChangeArrowheads="1"/>
          </p:cNvSpPr>
          <p:nvPr>
            <p:ph type="title"/>
          </p:nvPr>
        </p:nvSpPr>
        <p:spPr>
          <a:xfrm>
            <a:off x="940418" y="699673"/>
            <a:ext cx="7315200" cy="1154097"/>
          </a:xfrm>
        </p:spPr>
        <p:txBody>
          <a:bodyPr>
            <a:normAutofit fontScale="90000"/>
          </a:bodyPr>
          <a:lstStyle/>
          <a:p>
            <a:r>
              <a:rPr lang="en-US" altLang="en-US" sz="3600" dirty="0"/>
              <a:t>Clinical Trials</a:t>
            </a:r>
            <a:br>
              <a:rPr lang="en-US" altLang="en-US" sz="3600" dirty="0"/>
            </a:br>
            <a:r>
              <a:rPr lang="en-US" altLang="en-US" sz="3600" dirty="0"/>
              <a:t>Use of Randomization</a:t>
            </a:r>
          </a:p>
        </p:txBody>
      </p:sp>
      <p:sp>
        <p:nvSpPr>
          <p:cNvPr id="16387" name="Rectangle 3">
            <a:extLst>
              <a:ext uri="{FF2B5EF4-FFF2-40B4-BE49-F238E27FC236}">
                <a16:creationId xmlns:a16="http://schemas.microsoft.com/office/drawing/2014/main" id="{DA13326E-6F5C-5F4F-A107-A93EC18ADF74}"/>
              </a:ext>
            </a:extLst>
          </p:cNvPr>
          <p:cNvSpPr>
            <a:spLocks noGrp="1" noChangeArrowheads="1"/>
          </p:cNvSpPr>
          <p:nvPr>
            <p:ph idx="1"/>
          </p:nvPr>
        </p:nvSpPr>
        <p:spPr>
          <a:xfrm>
            <a:off x="711818" y="1971308"/>
            <a:ext cx="7772400" cy="4648200"/>
          </a:xfrm>
        </p:spPr>
        <p:txBody>
          <a:bodyPr>
            <a:normAutofit fontScale="92500" lnSpcReduction="20000"/>
          </a:bodyPr>
          <a:lstStyle/>
          <a:p>
            <a:r>
              <a:rPr lang="en-US" altLang="en-US" sz="2400" b="1" dirty="0"/>
              <a:t>Multicenter Trials (1944) - Common Cold</a:t>
            </a:r>
          </a:p>
          <a:p>
            <a:pPr lvl="1">
              <a:lnSpc>
                <a:spcPct val="85000"/>
              </a:lnSpc>
            </a:pPr>
            <a:r>
              <a:rPr lang="en-US" altLang="en-US" sz="2000" dirty="0"/>
              <a:t>Medical Research Council</a:t>
            </a:r>
          </a:p>
          <a:p>
            <a:pPr lvl="1">
              <a:lnSpc>
                <a:spcPct val="85000"/>
              </a:lnSpc>
            </a:pPr>
            <a:r>
              <a:rPr lang="en-US" altLang="en-US" sz="2000" dirty="0"/>
              <a:t>Treatment of common cold</a:t>
            </a:r>
          </a:p>
          <a:p>
            <a:pPr lvl="1">
              <a:lnSpc>
                <a:spcPct val="85000"/>
              </a:lnSpc>
            </a:pPr>
            <a:r>
              <a:rPr lang="en-US" altLang="en-US" sz="2000" dirty="0"/>
              <a:t>Different sites all using common protocol</a:t>
            </a:r>
          </a:p>
          <a:p>
            <a:pPr lvl="1">
              <a:lnSpc>
                <a:spcPct val="85000"/>
              </a:lnSpc>
            </a:pPr>
            <a:r>
              <a:rPr lang="en-US" altLang="en-US" sz="2000" dirty="0"/>
              <a:t>Patulin vs. Placebo</a:t>
            </a:r>
            <a:endParaRPr lang="en-US" altLang="en-US" sz="2400" dirty="0"/>
          </a:p>
          <a:p>
            <a:pPr lvl="1"/>
            <a:endParaRPr lang="en-US" altLang="en-US" sz="1200" dirty="0"/>
          </a:p>
          <a:p>
            <a:pPr>
              <a:lnSpc>
                <a:spcPct val="85000"/>
              </a:lnSpc>
            </a:pPr>
            <a:r>
              <a:rPr lang="en-US" altLang="en-US" sz="2400" b="1" dirty="0"/>
              <a:t>MRC Tuberculosis Trial (1948) - Grandfather Trial</a:t>
            </a:r>
          </a:p>
          <a:p>
            <a:pPr>
              <a:lnSpc>
                <a:spcPct val="85000"/>
              </a:lnSpc>
              <a:buFontTx/>
              <a:buNone/>
            </a:pPr>
            <a:r>
              <a:rPr lang="en-US" altLang="en-US" sz="2400" dirty="0"/>
              <a:t>	(Ref: </a:t>
            </a:r>
            <a:r>
              <a:rPr lang="en-US" altLang="en-US" sz="2400" i="1" dirty="0"/>
              <a:t>British Medical Journal, </a:t>
            </a:r>
            <a:r>
              <a:rPr lang="en-US" altLang="en-US" sz="2400" dirty="0"/>
              <a:t>1948)</a:t>
            </a:r>
          </a:p>
          <a:p>
            <a:pPr lvl="1">
              <a:lnSpc>
                <a:spcPct val="85000"/>
              </a:lnSpc>
            </a:pPr>
            <a:r>
              <a:rPr lang="en-US" altLang="en-US" sz="2000" dirty="0"/>
              <a:t>Randomized (by random numbers)</a:t>
            </a:r>
          </a:p>
          <a:p>
            <a:pPr lvl="1">
              <a:lnSpc>
                <a:spcPct val="85000"/>
              </a:lnSpc>
            </a:pPr>
            <a:r>
              <a:rPr lang="en-US" altLang="en-US" sz="2000" dirty="0"/>
              <a:t>Streptomycin vs. Placebo</a:t>
            </a:r>
          </a:p>
          <a:p>
            <a:pPr lvl="1">
              <a:lnSpc>
                <a:spcPct val="85000"/>
              </a:lnSpc>
            </a:pPr>
            <a:r>
              <a:rPr lang="en-US" altLang="en-US" sz="2000" dirty="0"/>
              <a:t>Based on work of </a:t>
            </a:r>
            <a:r>
              <a:rPr lang="en-US" altLang="en-US" sz="2000" u="sng" dirty="0"/>
              <a:t>Bradford Hill</a:t>
            </a:r>
            <a:r>
              <a:rPr lang="en-US" altLang="en-US" sz="2000" dirty="0"/>
              <a:t>, founder of modern day clinical trial</a:t>
            </a:r>
            <a:endParaRPr lang="en-US" altLang="en-US" sz="2400" dirty="0"/>
          </a:p>
          <a:p>
            <a:endParaRPr lang="en-US" altLang="en-US" sz="1200" dirty="0"/>
          </a:p>
          <a:p>
            <a:r>
              <a:rPr lang="en-US" altLang="en-US" sz="2400" b="1" dirty="0"/>
              <a:t>Supported Concept of Randomization</a:t>
            </a:r>
            <a:endParaRPr lang="en-US" altLang="en-US" dirty="0"/>
          </a:p>
        </p:txBody>
      </p:sp>
      <p:sp>
        <p:nvSpPr>
          <p:cNvPr id="6" name="Slide Number Placeholder 5">
            <a:extLst>
              <a:ext uri="{FF2B5EF4-FFF2-40B4-BE49-F238E27FC236}">
                <a16:creationId xmlns:a16="http://schemas.microsoft.com/office/drawing/2014/main" id="{02981EB9-7C3B-5042-BE42-6E0ADAFA936D}"/>
              </a:ext>
            </a:extLst>
          </p:cNvPr>
          <p:cNvSpPr>
            <a:spLocks noGrp="1"/>
          </p:cNvSpPr>
          <p:nvPr>
            <p:ph type="sldNum" sz="quarter" idx="12"/>
          </p:nvPr>
        </p:nvSpPr>
        <p:spPr/>
        <p:txBody>
          <a:bodyPr/>
          <a:lstStyle/>
          <a:p>
            <a:r>
              <a:rPr lang="en-US" altLang="en-US"/>
              <a:t>520-01-#</a:t>
            </a:r>
            <a:fld id="{66680638-D0DF-334D-9675-8E10831DA932}" type="slidenum">
              <a:rPr lang="en-US" altLang="en-US"/>
              <a:pPr/>
              <a:t>40</a:t>
            </a:fld>
            <a:endParaRPr lang="en-US" altLang="en-US"/>
          </a:p>
        </p:txBody>
      </p:sp>
    </p:spTree>
    <p:extLst>
      <p:ext uri="{BB962C8B-B14F-4D97-AF65-F5344CB8AC3E}">
        <p14:creationId xmlns:p14="http://schemas.microsoft.com/office/powerpoint/2010/main" val="361809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7FB9C06-CF89-1B4D-A3FC-19FA9EAF4D93}"/>
              </a:ext>
            </a:extLst>
          </p:cNvPr>
          <p:cNvSpPr>
            <a:spLocks noGrp="1" noChangeArrowheads="1"/>
          </p:cNvSpPr>
          <p:nvPr>
            <p:ph type="title"/>
          </p:nvPr>
        </p:nvSpPr>
        <p:spPr/>
        <p:txBody>
          <a:bodyPr/>
          <a:lstStyle/>
          <a:p>
            <a:r>
              <a:rPr lang="en-US" altLang="en-US" b="1" dirty="0"/>
              <a:t>First off… definitions</a:t>
            </a:r>
          </a:p>
        </p:txBody>
      </p:sp>
    </p:spTree>
    <p:extLst>
      <p:ext uri="{BB962C8B-B14F-4D97-AF65-F5344CB8AC3E}">
        <p14:creationId xmlns:p14="http://schemas.microsoft.com/office/powerpoint/2010/main" val="809100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37EF-13C2-F046-A89B-AF99FA3DDB57}"/>
              </a:ext>
            </a:extLst>
          </p:cNvPr>
          <p:cNvSpPr>
            <a:spLocks noGrp="1"/>
          </p:cNvSpPr>
          <p:nvPr>
            <p:ph type="title"/>
          </p:nvPr>
        </p:nvSpPr>
        <p:spPr/>
        <p:txBody>
          <a:bodyPr/>
          <a:lstStyle/>
          <a:p>
            <a:r>
              <a:rPr lang="en-US" dirty="0"/>
              <a:t>Components of clinical trials</a:t>
            </a:r>
          </a:p>
        </p:txBody>
      </p:sp>
      <p:sp>
        <p:nvSpPr>
          <p:cNvPr id="3" name="Content Placeholder 2">
            <a:extLst>
              <a:ext uri="{FF2B5EF4-FFF2-40B4-BE49-F238E27FC236}">
                <a16:creationId xmlns:a16="http://schemas.microsoft.com/office/drawing/2014/main" id="{B8117506-6053-C649-9479-105EB4BFB8AD}"/>
              </a:ext>
            </a:extLst>
          </p:cNvPr>
          <p:cNvSpPr>
            <a:spLocks noGrp="1"/>
          </p:cNvSpPr>
          <p:nvPr>
            <p:ph idx="1"/>
          </p:nvPr>
        </p:nvSpPr>
        <p:spPr/>
        <p:txBody>
          <a:bodyPr>
            <a:normAutofit lnSpcReduction="10000"/>
          </a:bodyPr>
          <a:lstStyle/>
          <a:p>
            <a:r>
              <a:rPr lang="en-US" dirty="0"/>
              <a:t>Having a good question</a:t>
            </a:r>
          </a:p>
          <a:p>
            <a:r>
              <a:rPr lang="en-US" dirty="0"/>
              <a:t>Uncertainty/equipoise in the scientific community</a:t>
            </a:r>
          </a:p>
          <a:p>
            <a:r>
              <a:rPr lang="en-US" dirty="0"/>
              <a:t>An appropriate level of risk–benefit for the interventions </a:t>
            </a:r>
          </a:p>
          <a:p>
            <a:r>
              <a:rPr lang="en-US" dirty="0"/>
              <a:t>Receptivity in the context for the trial</a:t>
            </a:r>
          </a:p>
          <a:p>
            <a:r>
              <a:rPr lang="en-US" dirty="0"/>
              <a:t>A design appropriate to the scientific question</a:t>
            </a:r>
          </a:p>
          <a:p>
            <a:r>
              <a:rPr lang="en-US" dirty="0"/>
              <a:t>The necessary resources and technology to perform the study. </a:t>
            </a:r>
          </a:p>
          <a:p>
            <a:r>
              <a:rPr lang="en-US" dirty="0"/>
              <a:t>A deficiency in any of these components will stop the trial from either getting underway or being successful.</a:t>
            </a:r>
          </a:p>
        </p:txBody>
      </p:sp>
    </p:spTree>
    <p:extLst>
      <p:ext uri="{BB962C8B-B14F-4D97-AF65-F5344CB8AC3E}">
        <p14:creationId xmlns:p14="http://schemas.microsoft.com/office/powerpoint/2010/main" val="11134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0B0A-1D5B-411F-0612-9F0A7A22E91C}"/>
              </a:ext>
            </a:extLst>
          </p:cNvPr>
          <p:cNvSpPr>
            <a:spLocks noGrp="1"/>
          </p:cNvSpPr>
          <p:nvPr>
            <p:ph type="title"/>
          </p:nvPr>
        </p:nvSpPr>
        <p:spPr/>
        <p:txBody>
          <a:bodyPr/>
          <a:lstStyle/>
          <a:p>
            <a:r>
              <a:rPr lang="en-US" dirty="0"/>
              <a:t>Single &amp; Double Blind Clinical Trial</a:t>
            </a:r>
          </a:p>
        </p:txBody>
      </p:sp>
      <p:sp>
        <p:nvSpPr>
          <p:cNvPr id="3" name="Content Placeholder 2">
            <a:extLst>
              <a:ext uri="{FF2B5EF4-FFF2-40B4-BE49-F238E27FC236}">
                <a16:creationId xmlns:a16="http://schemas.microsoft.com/office/drawing/2014/main" id="{0D212050-1907-F38D-F07A-DBEF0D5E00D8}"/>
              </a:ext>
            </a:extLst>
          </p:cNvPr>
          <p:cNvSpPr>
            <a:spLocks noGrp="1"/>
          </p:cNvSpPr>
          <p:nvPr>
            <p:ph idx="1"/>
          </p:nvPr>
        </p:nvSpPr>
        <p:spPr/>
        <p:txBody>
          <a:bodyPr>
            <a:normAutofit lnSpcReduction="10000"/>
          </a:bodyPr>
          <a:lstStyle/>
          <a:p>
            <a:r>
              <a:rPr lang="en-US" altLang="en-US" sz="2800" b="1" dirty="0"/>
              <a:t>Single Blind</a:t>
            </a:r>
            <a:r>
              <a:rPr lang="en-US" altLang="en-US" sz="2800" dirty="0"/>
              <a:t>:  A clinical trial where the participant/patient does not know the identity of the treatment received</a:t>
            </a:r>
          </a:p>
          <a:p>
            <a:r>
              <a:rPr lang="en-US" altLang="en-US" sz="2800" b="1" dirty="0"/>
              <a:t>Double Blind</a:t>
            </a:r>
            <a:r>
              <a:rPr lang="en-US" altLang="en-US" sz="2800" dirty="0"/>
              <a:t>:  A clinical trial in which neither the patient nor the treating physician knows the identity of the treatment being administered.</a:t>
            </a:r>
          </a:p>
          <a:p>
            <a:r>
              <a:rPr lang="en-US" altLang="en-US" sz="2800" b="1" dirty="0"/>
              <a:t>Triple blind: </a:t>
            </a:r>
            <a:r>
              <a:rPr lang="en-US" altLang="en-US" sz="2800" dirty="0"/>
              <a:t>Much less frequent</a:t>
            </a:r>
          </a:p>
          <a:p>
            <a:pPr marL="0" indent="0">
              <a:buNone/>
            </a:pPr>
            <a:endParaRPr lang="en-US" altLang="en-US" sz="2000" dirty="0"/>
          </a:p>
          <a:p>
            <a:endParaRPr lang="en-US" dirty="0"/>
          </a:p>
        </p:txBody>
      </p:sp>
    </p:spTree>
    <p:extLst>
      <p:ext uri="{BB962C8B-B14F-4D97-AF65-F5344CB8AC3E}">
        <p14:creationId xmlns:p14="http://schemas.microsoft.com/office/powerpoint/2010/main" val="1757341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9C8F-850C-5EE7-D4C3-E831BCBE0D79}"/>
              </a:ext>
            </a:extLst>
          </p:cNvPr>
          <p:cNvSpPr>
            <a:spLocks noGrp="1"/>
          </p:cNvSpPr>
          <p:nvPr>
            <p:ph type="title"/>
          </p:nvPr>
        </p:nvSpPr>
        <p:spPr/>
        <p:txBody>
          <a:bodyPr/>
          <a:lstStyle/>
          <a:p>
            <a:r>
              <a:rPr lang="en-US" dirty="0"/>
              <a:t>Placebo control clinical trials</a:t>
            </a:r>
          </a:p>
        </p:txBody>
      </p:sp>
      <p:sp>
        <p:nvSpPr>
          <p:cNvPr id="3" name="Content Placeholder 2">
            <a:extLst>
              <a:ext uri="{FF2B5EF4-FFF2-40B4-BE49-F238E27FC236}">
                <a16:creationId xmlns:a16="http://schemas.microsoft.com/office/drawing/2014/main" id="{247DB950-8044-FF7E-EB79-3964EE71BD70}"/>
              </a:ext>
            </a:extLst>
          </p:cNvPr>
          <p:cNvSpPr>
            <a:spLocks noGrp="1"/>
          </p:cNvSpPr>
          <p:nvPr>
            <p:ph idx="1"/>
          </p:nvPr>
        </p:nvSpPr>
        <p:spPr/>
        <p:txBody>
          <a:bodyPr>
            <a:normAutofit/>
          </a:bodyPr>
          <a:lstStyle/>
          <a:p>
            <a:pPr algn="l"/>
            <a:r>
              <a:rPr lang="en-US" altLang="en-US" sz="2400" u="sng" dirty="0"/>
              <a:t>Placebo:</a:t>
            </a:r>
            <a:r>
              <a:rPr lang="en-US" altLang="en-US" sz="2400" dirty="0"/>
              <a:t>  An inert substance made up to physically resemble a treatment being investigated for therapeutic benefit.  </a:t>
            </a:r>
          </a:p>
          <a:p>
            <a:pPr algn="l"/>
            <a:r>
              <a:rPr lang="en-US" altLang="en-US" sz="2400" dirty="0"/>
              <a:t>Used as a control treatment</a:t>
            </a:r>
          </a:p>
          <a:p>
            <a:pPr algn="l"/>
            <a:r>
              <a:rPr lang="en-US" altLang="en-US" sz="2400" dirty="0"/>
              <a:t>Not an absence of treatment</a:t>
            </a:r>
          </a:p>
          <a:p>
            <a:pPr algn="l"/>
            <a:r>
              <a:rPr lang="en-US" altLang="en-US" sz="2400" dirty="0"/>
              <a:t>Design options include Treatment vs placebo </a:t>
            </a:r>
          </a:p>
          <a:p>
            <a:r>
              <a:rPr lang="en-US" sz="2400" dirty="0"/>
              <a:t>How to interpret a response to a placebo?</a:t>
            </a:r>
          </a:p>
        </p:txBody>
      </p:sp>
    </p:spTree>
    <p:extLst>
      <p:ext uri="{BB962C8B-B14F-4D97-AF65-F5344CB8AC3E}">
        <p14:creationId xmlns:p14="http://schemas.microsoft.com/office/powerpoint/2010/main" val="1985007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75A9-6F06-2C47-8AC0-C0EC76D1D5DC}"/>
              </a:ext>
            </a:extLst>
          </p:cNvPr>
          <p:cNvSpPr>
            <a:spLocks noGrp="1"/>
          </p:cNvSpPr>
          <p:nvPr>
            <p:ph type="title"/>
          </p:nvPr>
        </p:nvSpPr>
        <p:spPr/>
        <p:txBody>
          <a:bodyPr/>
          <a:lstStyle/>
          <a:p>
            <a:r>
              <a:rPr lang="en-US" dirty="0"/>
              <a:t>Clinical trials by phase</a:t>
            </a:r>
          </a:p>
        </p:txBody>
      </p:sp>
    </p:spTree>
    <p:extLst>
      <p:ext uri="{BB962C8B-B14F-4D97-AF65-F5344CB8AC3E}">
        <p14:creationId xmlns:p14="http://schemas.microsoft.com/office/powerpoint/2010/main" val="1473516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19330DC-6FF2-F24F-B594-5E9C2E503A61}"/>
              </a:ext>
            </a:extLst>
          </p:cNvPr>
          <p:cNvSpPr>
            <a:spLocks noGrp="1" noChangeArrowheads="1"/>
          </p:cNvSpPr>
          <p:nvPr>
            <p:ph type="title"/>
          </p:nvPr>
        </p:nvSpPr>
        <p:spPr>
          <a:xfrm>
            <a:off x="762000" y="0"/>
            <a:ext cx="7772400" cy="1143000"/>
          </a:xfrm>
        </p:spPr>
        <p:txBody>
          <a:bodyPr/>
          <a:lstStyle/>
          <a:p>
            <a:r>
              <a:rPr lang="en-US" altLang="en-US"/>
              <a:t>Types of Clinical Trials</a:t>
            </a:r>
          </a:p>
        </p:txBody>
      </p:sp>
      <p:sp>
        <p:nvSpPr>
          <p:cNvPr id="67587" name="Rectangle 3">
            <a:extLst>
              <a:ext uri="{FF2B5EF4-FFF2-40B4-BE49-F238E27FC236}">
                <a16:creationId xmlns:a16="http://schemas.microsoft.com/office/drawing/2014/main" id="{026B18C3-120A-8342-BF6F-977D0EE95192}"/>
              </a:ext>
            </a:extLst>
          </p:cNvPr>
          <p:cNvSpPr>
            <a:spLocks noGrp="1" noChangeArrowheads="1"/>
          </p:cNvSpPr>
          <p:nvPr>
            <p:ph idx="1"/>
          </p:nvPr>
        </p:nvSpPr>
        <p:spPr>
          <a:xfrm>
            <a:off x="381000" y="1219200"/>
            <a:ext cx="8686800" cy="5334000"/>
          </a:xfrm>
        </p:spPr>
        <p:txBody>
          <a:bodyPr>
            <a:normAutofit fontScale="92500" lnSpcReduction="10000"/>
          </a:bodyPr>
          <a:lstStyle/>
          <a:p>
            <a:pPr marL="0" indent="0">
              <a:lnSpc>
                <a:spcPct val="90000"/>
              </a:lnSpc>
              <a:buFontTx/>
              <a:buNone/>
            </a:pPr>
            <a:r>
              <a:rPr lang="en-US" altLang="en-US" sz="2800" i="1" u="sng"/>
              <a:t>Phase I</a:t>
            </a:r>
            <a:r>
              <a:rPr lang="en-US" altLang="en-US" sz="2800" i="1"/>
              <a:t>:</a:t>
            </a:r>
            <a:endParaRPr lang="en-US" altLang="en-US" sz="2800"/>
          </a:p>
          <a:p>
            <a:pPr marL="0" indent="0">
              <a:lnSpc>
                <a:spcPct val="90000"/>
              </a:lnSpc>
              <a:buFontTx/>
              <a:buNone/>
            </a:pPr>
            <a:endParaRPr lang="en-US" altLang="en-US" sz="800"/>
          </a:p>
          <a:p>
            <a:pPr marL="0" indent="0">
              <a:lnSpc>
                <a:spcPct val="90000"/>
              </a:lnSpc>
              <a:buFontTx/>
              <a:buNone/>
            </a:pPr>
            <a:r>
              <a:rPr lang="en-US" altLang="en-US" sz="2400"/>
              <a:t>New treatment (usually drugs) is to be tried on humans for the first time. Aim is to find acceptable range of doses and schedules.</a:t>
            </a:r>
          </a:p>
          <a:p>
            <a:pPr marL="0" indent="0">
              <a:lnSpc>
                <a:spcPct val="90000"/>
              </a:lnSpc>
              <a:buFontTx/>
              <a:buNone/>
            </a:pPr>
            <a:endParaRPr lang="en-US" altLang="en-US" sz="2400"/>
          </a:p>
          <a:p>
            <a:pPr marL="0" indent="0">
              <a:lnSpc>
                <a:spcPct val="90000"/>
              </a:lnSpc>
              <a:buFontTx/>
              <a:buNone/>
            </a:pPr>
            <a:r>
              <a:rPr lang="en-US" altLang="en-US" sz="2800" i="1" u="sng"/>
              <a:t>Phase II</a:t>
            </a:r>
            <a:r>
              <a:rPr lang="en-US" altLang="en-US" sz="2800" i="1"/>
              <a:t>:</a:t>
            </a:r>
            <a:endParaRPr lang="en-US" altLang="en-US" sz="2800"/>
          </a:p>
          <a:p>
            <a:pPr marL="0" indent="0">
              <a:lnSpc>
                <a:spcPct val="90000"/>
              </a:lnSpc>
              <a:buFontTx/>
              <a:buNone/>
            </a:pPr>
            <a:endParaRPr lang="en-US" altLang="en-US" sz="800"/>
          </a:p>
          <a:p>
            <a:pPr marL="0" indent="0">
              <a:lnSpc>
                <a:spcPct val="90000"/>
              </a:lnSpc>
              <a:buFontTx/>
              <a:buNone/>
            </a:pPr>
            <a:r>
              <a:rPr lang="en-US" altLang="en-US" sz="2400"/>
              <a:t>Treatment is to be given to humans to determine if it has any beneficial activity. Doses and schedules may not be optimum.</a:t>
            </a:r>
          </a:p>
          <a:p>
            <a:pPr marL="0" indent="0">
              <a:lnSpc>
                <a:spcPct val="90000"/>
              </a:lnSpc>
              <a:buFontTx/>
              <a:buNone/>
            </a:pPr>
            <a:endParaRPr lang="en-US" altLang="en-US" sz="2400"/>
          </a:p>
          <a:p>
            <a:pPr marL="0" indent="0">
              <a:lnSpc>
                <a:spcPct val="90000"/>
              </a:lnSpc>
              <a:buFontTx/>
              <a:buNone/>
            </a:pPr>
            <a:r>
              <a:rPr lang="en-US" altLang="en-US" sz="2800" u="sng"/>
              <a:t>Phase III</a:t>
            </a:r>
            <a:r>
              <a:rPr lang="en-US" altLang="en-US" sz="2800"/>
              <a:t>:</a:t>
            </a:r>
            <a:endParaRPr lang="en-US" altLang="en-US" sz="2800" i="1"/>
          </a:p>
          <a:p>
            <a:pPr marL="0" indent="0">
              <a:lnSpc>
                <a:spcPct val="90000"/>
              </a:lnSpc>
              <a:buFontTx/>
              <a:buNone/>
            </a:pPr>
            <a:endParaRPr lang="en-US" altLang="en-US" sz="800"/>
          </a:p>
          <a:p>
            <a:pPr marL="0" indent="0">
              <a:lnSpc>
                <a:spcPct val="90000"/>
              </a:lnSpc>
              <a:buFontTx/>
              <a:buNone/>
            </a:pPr>
            <a:r>
              <a:rPr lang="en-US" altLang="en-US" sz="2400"/>
              <a:t>Comparative Trial. To compare experimental or new therapies with standard therapy or competitive therapies.</a:t>
            </a:r>
          </a:p>
        </p:txBody>
      </p:sp>
      <p:sp>
        <p:nvSpPr>
          <p:cNvPr id="6" name="Slide Number Placeholder 5">
            <a:extLst>
              <a:ext uri="{FF2B5EF4-FFF2-40B4-BE49-F238E27FC236}">
                <a16:creationId xmlns:a16="http://schemas.microsoft.com/office/drawing/2014/main" id="{7C739039-955C-4B4B-B7A8-42EFFEE31E56}"/>
              </a:ext>
            </a:extLst>
          </p:cNvPr>
          <p:cNvSpPr>
            <a:spLocks noGrp="1"/>
          </p:cNvSpPr>
          <p:nvPr>
            <p:ph type="sldNum" sz="quarter" idx="12"/>
          </p:nvPr>
        </p:nvSpPr>
        <p:spPr/>
        <p:txBody>
          <a:bodyPr/>
          <a:lstStyle/>
          <a:p>
            <a:r>
              <a:rPr lang="en-US" altLang="en-US"/>
              <a:t>520-01-#</a:t>
            </a:r>
            <a:fld id="{9CA68C46-4A1C-CC41-A147-368369C48E2F}" type="slidenum">
              <a:rPr lang="en-US" altLang="en-US"/>
              <a:pPr/>
              <a:t>46</a:t>
            </a:fld>
            <a:endParaRPr lang="en-US" altLang="en-US"/>
          </a:p>
        </p:txBody>
      </p:sp>
    </p:spTree>
    <p:extLst>
      <p:ext uri="{BB962C8B-B14F-4D97-AF65-F5344CB8AC3E}">
        <p14:creationId xmlns:p14="http://schemas.microsoft.com/office/powerpoint/2010/main" val="192112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8F3AC24-EDA9-154F-A707-69AB332222FE}"/>
              </a:ext>
            </a:extLst>
          </p:cNvPr>
          <p:cNvSpPr>
            <a:spLocks noGrp="1"/>
          </p:cNvSpPr>
          <p:nvPr>
            <p:ph type="sldNum" sz="quarter" idx="12"/>
          </p:nvPr>
        </p:nvSpPr>
        <p:spPr/>
        <p:txBody>
          <a:bodyPr/>
          <a:lstStyle/>
          <a:p>
            <a:r>
              <a:rPr lang="en-US" altLang="en-US"/>
              <a:t>520-01-#</a:t>
            </a:r>
            <a:fld id="{A2400480-A6C4-FF4F-B4E1-E8EAB8C63A30}" type="slidenum">
              <a:rPr lang="en-US" altLang="en-US"/>
              <a:pPr/>
              <a:t>47</a:t>
            </a:fld>
            <a:endParaRPr lang="en-US" altLang="en-US"/>
          </a:p>
        </p:txBody>
      </p:sp>
      <p:pic>
        <p:nvPicPr>
          <p:cNvPr id="159747" name="Picture 3">
            <a:extLst>
              <a:ext uri="{FF2B5EF4-FFF2-40B4-BE49-F238E27FC236}">
                <a16:creationId xmlns:a16="http://schemas.microsoft.com/office/drawing/2014/main" id="{20ED69E3-95CB-7B40-A7F1-76D831B51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219075"/>
            <a:ext cx="4484687"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094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a:extLst>
              <a:ext uri="{FF2B5EF4-FFF2-40B4-BE49-F238E27FC236}">
                <a16:creationId xmlns:a16="http://schemas.microsoft.com/office/drawing/2014/main" id="{2A5E1C7E-7B00-234C-8257-6FCB9AE63281}"/>
              </a:ext>
            </a:extLst>
          </p:cNvPr>
          <p:cNvSpPr>
            <a:spLocks noGrp="1" noChangeArrowheads="1"/>
          </p:cNvSpPr>
          <p:nvPr>
            <p:ph type="title"/>
          </p:nvPr>
        </p:nvSpPr>
        <p:spPr>
          <a:xfrm>
            <a:off x="685800" y="304800"/>
            <a:ext cx="7772400" cy="1143000"/>
          </a:xfrm>
        </p:spPr>
        <p:txBody>
          <a:bodyPr/>
          <a:lstStyle/>
          <a:p>
            <a:r>
              <a:rPr lang="en-US" altLang="en-US" dirty="0"/>
              <a:t>Types of Clinical Trials</a:t>
            </a:r>
          </a:p>
        </p:txBody>
      </p:sp>
      <p:sp>
        <p:nvSpPr>
          <p:cNvPr id="58371" name="Rectangle 1027">
            <a:extLst>
              <a:ext uri="{FF2B5EF4-FFF2-40B4-BE49-F238E27FC236}">
                <a16:creationId xmlns:a16="http://schemas.microsoft.com/office/drawing/2014/main" id="{44F788F9-1252-F741-9F4E-DA7873EB3CF8}"/>
              </a:ext>
            </a:extLst>
          </p:cNvPr>
          <p:cNvSpPr>
            <a:spLocks noGrp="1" noChangeArrowheads="1"/>
          </p:cNvSpPr>
          <p:nvPr>
            <p:ph idx="1"/>
          </p:nvPr>
        </p:nvSpPr>
        <p:spPr>
          <a:xfrm>
            <a:off x="685799" y="1332089"/>
            <a:ext cx="7080631" cy="5257800"/>
          </a:xfrm>
        </p:spPr>
        <p:txBody>
          <a:bodyPr>
            <a:normAutofit lnSpcReduction="10000"/>
          </a:bodyPr>
          <a:lstStyle/>
          <a:p>
            <a:r>
              <a:rPr lang="en-US" altLang="en-US" sz="2400" dirty="0"/>
              <a:t>Randomized</a:t>
            </a:r>
          </a:p>
          <a:p>
            <a:pPr lvl="1"/>
            <a:r>
              <a:rPr lang="en-US" dirty="0"/>
              <a:t>Assign patients to either the new treatment(s) or standard of care by a randomization method</a:t>
            </a:r>
          </a:p>
          <a:p>
            <a:pPr lvl="1"/>
            <a:r>
              <a:rPr lang="en-US" dirty="0"/>
              <a:t>The gold standard due to </a:t>
            </a:r>
            <a:r>
              <a:rPr lang="en-US" dirty="0" err="1"/>
              <a:t>controling</a:t>
            </a:r>
            <a:r>
              <a:rPr lang="en-US" dirty="0"/>
              <a:t> for (or minimizing) biases</a:t>
            </a:r>
          </a:p>
          <a:p>
            <a:pPr marL="45720" indent="0">
              <a:buNone/>
            </a:pPr>
            <a:endParaRPr lang="en-US" altLang="en-US" dirty="0"/>
          </a:p>
          <a:p>
            <a:r>
              <a:rPr lang="en-US" altLang="en-US" sz="2400" dirty="0"/>
              <a:t>Non-Randomized</a:t>
            </a:r>
          </a:p>
          <a:p>
            <a:endParaRPr lang="en-US" altLang="en-US" sz="2400" dirty="0"/>
          </a:p>
          <a:p>
            <a:r>
              <a:rPr lang="en-US" altLang="en-US" sz="2400" dirty="0"/>
              <a:t>Single Center</a:t>
            </a:r>
          </a:p>
          <a:p>
            <a:endParaRPr lang="en-US" altLang="en-US" sz="2400" dirty="0"/>
          </a:p>
          <a:p>
            <a:r>
              <a:rPr lang="en-US" altLang="en-US" sz="2400" dirty="0"/>
              <a:t>Multi Center</a:t>
            </a:r>
          </a:p>
          <a:p>
            <a:endParaRPr lang="en-US" altLang="en-US" sz="2400" dirty="0"/>
          </a:p>
          <a:p>
            <a:r>
              <a:rPr lang="en-US" altLang="en-US" sz="2400" dirty="0"/>
              <a:t>Phase I, II, III Trials</a:t>
            </a:r>
          </a:p>
        </p:txBody>
      </p:sp>
      <p:sp>
        <p:nvSpPr>
          <p:cNvPr id="6" name="Slide Number Placeholder 5">
            <a:extLst>
              <a:ext uri="{FF2B5EF4-FFF2-40B4-BE49-F238E27FC236}">
                <a16:creationId xmlns:a16="http://schemas.microsoft.com/office/drawing/2014/main" id="{1064ED57-5F1C-1B41-82DA-D3ABC02B2C4C}"/>
              </a:ext>
            </a:extLst>
          </p:cNvPr>
          <p:cNvSpPr>
            <a:spLocks noGrp="1"/>
          </p:cNvSpPr>
          <p:nvPr>
            <p:ph type="sldNum" sz="quarter" idx="12"/>
          </p:nvPr>
        </p:nvSpPr>
        <p:spPr/>
        <p:txBody>
          <a:bodyPr/>
          <a:lstStyle/>
          <a:p>
            <a:r>
              <a:rPr lang="en-US" altLang="en-US"/>
              <a:t>520-01-#</a:t>
            </a:r>
            <a:fld id="{C3C186EF-6711-3F43-8609-6A11B89FA6C4}" type="slidenum">
              <a:rPr lang="en-US" altLang="en-US"/>
              <a:pPr/>
              <a:t>48</a:t>
            </a:fld>
            <a:endParaRPr lang="en-US" altLang="en-US"/>
          </a:p>
        </p:txBody>
      </p:sp>
    </p:spTree>
    <p:extLst>
      <p:ext uri="{BB962C8B-B14F-4D97-AF65-F5344CB8AC3E}">
        <p14:creationId xmlns:p14="http://schemas.microsoft.com/office/powerpoint/2010/main" val="19283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4670643-47EC-244A-904D-4EB34C60E491}"/>
              </a:ext>
            </a:extLst>
          </p:cNvPr>
          <p:cNvSpPr>
            <a:spLocks noGrp="1" noChangeArrowheads="1"/>
          </p:cNvSpPr>
          <p:nvPr>
            <p:ph type="title"/>
          </p:nvPr>
        </p:nvSpPr>
        <p:spPr>
          <a:xfrm>
            <a:off x="685800" y="228600"/>
            <a:ext cx="7772400" cy="1524000"/>
          </a:xfrm>
        </p:spPr>
        <p:txBody>
          <a:bodyPr>
            <a:normAutofit fontScale="90000"/>
          </a:bodyPr>
          <a:lstStyle/>
          <a:p>
            <a:r>
              <a:rPr lang="en-US" altLang="en-US"/>
              <a:t>Characterization of Trials</a:t>
            </a:r>
            <a:br>
              <a:rPr lang="en-US" altLang="en-US"/>
            </a:br>
            <a:r>
              <a:rPr lang="en-US" altLang="en-US" sz="3200"/>
              <a:t>Randomized vs. Non-Randomized</a:t>
            </a:r>
            <a:br>
              <a:rPr lang="en-US" altLang="en-US" sz="3200"/>
            </a:br>
            <a:r>
              <a:rPr lang="en-US" altLang="en-US" sz="3200"/>
              <a:t>Multi-Center vs. Single Center</a:t>
            </a:r>
          </a:p>
        </p:txBody>
      </p:sp>
      <p:sp>
        <p:nvSpPr>
          <p:cNvPr id="42" name="Slide Number Placeholder 5">
            <a:extLst>
              <a:ext uri="{FF2B5EF4-FFF2-40B4-BE49-F238E27FC236}">
                <a16:creationId xmlns:a16="http://schemas.microsoft.com/office/drawing/2014/main" id="{B8834E9A-2822-CC4C-B619-5070622C9A6D}"/>
              </a:ext>
            </a:extLst>
          </p:cNvPr>
          <p:cNvSpPr>
            <a:spLocks noGrp="1"/>
          </p:cNvSpPr>
          <p:nvPr>
            <p:ph type="sldNum" sz="quarter" idx="12"/>
          </p:nvPr>
        </p:nvSpPr>
        <p:spPr/>
        <p:txBody>
          <a:bodyPr/>
          <a:lstStyle/>
          <a:p>
            <a:r>
              <a:rPr lang="en-US" altLang="en-US"/>
              <a:t>520-01-#</a:t>
            </a:r>
            <a:fld id="{1B52EA9C-4250-C744-B6DA-A74CA09DE7C3}" type="slidenum">
              <a:rPr lang="en-US" altLang="en-US"/>
              <a:pPr/>
              <a:t>49</a:t>
            </a:fld>
            <a:endParaRPr lang="en-US" altLang="en-US"/>
          </a:p>
        </p:txBody>
      </p:sp>
      <p:graphicFrame>
        <p:nvGraphicFramePr>
          <p:cNvPr id="68771" name="Group 163">
            <a:extLst>
              <a:ext uri="{FF2B5EF4-FFF2-40B4-BE49-F238E27FC236}">
                <a16:creationId xmlns:a16="http://schemas.microsoft.com/office/drawing/2014/main" id="{F5396AD4-3EE9-9846-BB52-F06A5C9A1256}"/>
              </a:ext>
            </a:extLst>
          </p:cNvPr>
          <p:cNvGraphicFramePr>
            <a:graphicFrameLocks noGrp="1"/>
          </p:cNvGraphicFramePr>
          <p:nvPr>
            <p:extLst>
              <p:ext uri="{D42A27DB-BD31-4B8C-83A1-F6EECF244321}">
                <p14:modId xmlns:p14="http://schemas.microsoft.com/office/powerpoint/2010/main" val="3770579844"/>
              </p:ext>
            </p:extLst>
          </p:nvPr>
        </p:nvGraphicFramePr>
        <p:xfrm>
          <a:off x="152400" y="1919288"/>
          <a:ext cx="8839200" cy="3874772"/>
        </p:xfrm>
        <a:graphic>
          <a:graphicData uri="http://schemas.openxmlformats.org/drawingml/2006/table">
            <a:tbl>
              <a:tblPr/>
              <a:tblGrid>
                <a:gridCol w="1447800">
                  <a:extLst>
                    <a:ext uri="{9D8B030D-6E8A-4147-A177-3AD203B41FA5}">
                      <a16:colId xmlns:a16="http://schemas.microsoft.com/office/drawing/2014/main" val="1249932300"/>
                    </a:ext>
                  </a:extLst>
                </a:gridCol>
                <a:gridCol w="1905000">
                  <a:extLst>
                    <a:ext uri="{9D8B030D-6E8A-4147-A177-3AD203B41FA5}">
                      <a16:colId xmlns:a16="http://schemas.microsoft.com/office/drawing/2014/main" val="379698154"/>
                    </a:ext>
                  </a:extLst>
                </a:gridCol>
                <a:gridCol w="1752600">
                  <a:extLst>
                    <a:ext uri="{9D8B030D-6E8A-4147-A177-3AD203B41FA5}">
                      <a16:colId xmlns:a16="http://schemas.microsoft.com/office/drawing/2014/main" val="1045022504"/>
                    </a:ext>
                  </a:extLst>
                </a:gridCol>
                <a:gridCol w="1965325">
                  <a:extLst>
                    <a:ext uri="{9D8B030D-6E8A-4147-A177-3AD203B41FA5}">
                      <a16:colId xmlns:a16="http://schemas.microsoft.com/office/drawing/2014/main" val="2350903148"/>
                    </a:ext>
                  </a:extLst>
                </a:gridCol>
                <a:gridCol w="1768475">
                  <a:extLst>
                    <a:ext uri="{9D8B030D-6E8A-4147-A177-3AD203B41FA5}">
                      <a16:colId xmlns:a16="http://schemas.microsoft.com/office/drawing/2014/main" val="488237308"/>
                    </a:ext>
                  </a:extLst>
                </a:gridCol>
              </a:tblGrid>
              <a:tr h="639763">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Single Center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Multi Center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56237108"/>
                  </a:ext>
                </a:extLst>
              </a:tr>
              <a:tr h="681038">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Randomized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Non-Rand.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Randomized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Non-Rand.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2958999"/>
                  </a:ext>
                </a:extLst>
              </a:tr>
              <a:tr h="684213">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Very rare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Sometimes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084748"/>
                  </a:ext>
                </a:extLst>
              </a:tr>
              <a:tr h="681038">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Sometimes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1286175"/>
                  </a:ext>
                </a:extLst>
              </a:tr>
              <a:tr h="812800">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Use of Historical Controls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defRPr sz="2800">
                          <a:solidFill>
                            <a:schemeClr val="tx1"/>
                          </a:solidFill>
                          <a:latin typeface="Arial" panose="020B0604020202020204" pitchFamily="34" charset="0"/>
                        </a:defRPr>
                      </a:lvl1pPr>
                      <a:lvl2pPr>
                        <a:spcBef>
                          <a:spcPct val="20000"/>
                        </a:spcBef>
                        <a:buClr>
                          <a:srgbClr val="FF0000"/>
                        </a:buClr>
                        <a:defRPr sz="2400">
                          <a:solidFill>
                            <a:schemeClr val="tx1"/>
                          </a:solidFill>
                          <a:latin typeface="Arial" panose="020B0604020202020204" pitchFamily="34" charset="0"/>
                        </a:defRPr>
                      </a:lvl2pPr>
                      <a:lvl3pPr>
                        <a:spcBef>
                          <a:spcPct val="20000"/>
                        </a:spcBef>
                        <a:buClr>
                          <a:srgbClr val="FF0000"/>
                        </a:buClr>
                        <a:defRPr sz="2000">
                          <a:solidFill>
                            <a:schemeClr val="tx1"/>
                          </a:solidFill>
                          <a:latin typeface="Arial" panose="020B0604020202020204" pitchFamily="34" charset="0"/>
                        </a:defRPr>
                      </a:lvl3pPr>
                      <a:lvl4pPr>
                        <a:spcBef>
                          <a:spcPct val="20000"/>
                        </a:spcBef>
                        <a:buClr>
                          <a:srgbClr val="FF0000"/>
                        </a:buClr>
                        <a:defRPr>
                          <a:solidFill>
                            <a:schemeClr val="tx1"/>
                          </a:solidFill>
                          <a:latin typeface="Arial" panose="020B0604020202020204" pitchFamily="34" charset="0"/>
                        </a:defRPr>
                      </a:lvl4pPr>
                      <a:lvl5pPr>
                        <a:spcBef>
                          <a:spcPct val="20000"/>
                        </a:spcBef>
                        <a:buClr>
                          <a:srgbClr val="FF0000"/>
                        </a:buClr>
                        <a:defRPr>
                          <a:solidFill>
                            <a:schemeClr val="tx1"/>
                          </a:solidFill>
                          <a:latin typeface="Arial" panose="020B0604020202020204" pitchFamily="34" charset="0"/>
                        </a:defRPr>
                      </a:lvl5pPr>
                      <a:lvl6pPr eaLnBrk="0" fontAlgn="base" hangingPunct="0">
                        <a:spcBef>
                          <a:spcPct val="20000"/>
                        </a:spcBef>
                        <a:spcAft>
                          <a:spcPct val="0"/>
                        </a:spcAft>
                        <a:buClr>
                          <a:srgbClr val="FF0000"/>
                        </a:buClr>
                        <a:defRPr>
                          <a:solidFill>
                            <a:schemeClr val="tx1"/>
                          </a:solidFill>
                          <a:latin typeface="Arial" panose="020B0604020202020204" pitchFamily="34" charset="0"/>
                        </a:defRPr>
                      </a:lvl6pPr>
                      <a:lvl7pPr eaLnBrk="0" fontAlgn="base" hangingPunct="0">
                        <a:spcBef>
                          <a:spcPct val="20000"/>
                        </a:spcBef>
                        <a:spcAft>
                          <a:spcPct val="0"/>
                        </a:spcAft>
                        <a:buClr>
                          <a:srgbClr val="FF0000"/>
                        </a:buClr>
                        <a:defRPr>
                          <a:solidFill>
                            <a:schemeClr val="tx1"/>
                          </a:solidFill>
                          <a:latin typeface="Arial" panose="020B0604020202020204" pitchFamily="34" charset="0"/>
                        </a:defRPr>
                      </a:lvl7pPr>
                      <a:lvl8pPr eaLnBrk="0" fontAlgn="base" hangingPunct="0">
                        <a:spcBef>
                          <a:spcPct val="20000"/>
                        </a:spcBef>
                        <a:spcAft>
                          <a:spcPct val="0"/>
                        </a:spcAft>
                        <a:buClr>
                          <a:srgbClr val="FF0000"/>
                        </a:buClr>
                        <a:defRPr>
                          <a:solidFill>
                            <a:schemeClr val="tx1"/>
                          </a:solidFill>
                          <a:latin typeface="Arial" panose="020B0604020202020204" pitchFamily="34" charset="0"/>
                        </a:defRPr>
                      </a:lvl8pPr>
                      <a:lvl9pPr eaLnBrk="0" fontAlgn="base" hangingPunct="0">
                        <a:spcBef>
                          <a:spcPct val="20000"/>
                        </a:spcBef>
                        <a:spcAft>
                          <a:spcPct val="0"/>
                        </a:spcAft>
                        <a:buClr>
                          <a:srgbClr val="FF0000"/>
                        </a:buClr>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rgbClr val="FF0000"/>
                        </a:buClr>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Use of Historical Controls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4130784"/>
                  </a:ext>
                </a:extLst>
              </a:tr>
            </a:tbl>
          </a:graphicData>
        </a:graphic>
      </p:graphicFrame>
      <p:sp>
        <p:nvSpPr>
          <p:cNvPr id="68681" name="Text Box 73">
            <a:extLst>
              <a:ext uri="{FF2B5EF4-FFF2-40B4-BE49-F238E27FC236}">
                <a16:creationId xmlns:a16="http://schemas.microsoft.com/office/drawing/2014/main" id="{1A1642D7-3F51-2E4D-9D3F-CBE7497E8915}"/>
              </a:ext>
            </a:extLst>
          </p:cNvPr>
          <p:cNvSpPr txBox="1">
            <a:spLocks noChangeArrowheads="1"/>
          </p:cNvSpPr>
          <p:nvPr/>
        </p:nvSpPr>
        <p:spPr bwMode="auto">
          <a:xfrm>
            <a:off x="304800" y="6080125"/>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panose="020B0604020202020204" pitchFamily="34" charset="0"/>
              </a:rPr>
              <a:t>Carrying out a multi-center randomized clinical trial is the most difficult way to generate scientific information.</a:t>
            </a:r>
          </a:p>
        </p:txBody>
      </p:sp>
    </p:spTree>
    <p:extLst>
      <p:ext uri="{BB962C8B-B14F-4D97-AF65-F5344CB8AC3E}">
        <p14:creationId xmlns:p14="http://schemas.microsoft.com/office/powerpoint/2010/main" val="79727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14400" y="838200"/>
            <a:ext cx="7315200" cy="1154097"/>
          </a:xfrm>
        </p:spPr>
        <p:txBody>
          <a:bodyPr>
            <a:normAutofit fontScale="90000"/>
          </a:bodyPr>
          <a:lstStyle/>
          <a:p>
            <a:pPr eaLnBrk="1" hangingPunct="1"/>
            <a:r>
              <a:rPr lang="en-US" dirty="0">
                <a:ea typeface="ＭＳ Ｐゴシック" charset="-128"/>
                <a:cs typeface="ＭＳ Ｐゴシック" charset="-128"/>
              </a:rPr>
              <a:t>Class dynamics-’Keeping it 100’</a:t>
            </a:r>
          </a:p>
        </p:txBody>
      </p:sp>
      <p:sp>
        <p:nvSpPr>
          <p:cNvPr id="15363" name="Content Placeholder 2"/>
          <p:cNvSpPr>
            <a:spLocks noGrp="1"/>
          </p:cNvSpPr>
          <p:nvPr>
            <p:ph idx="1"/>
          </p:nvPr>
        </p:nvSpPr>
        <p:spPr>
          <a:xfrm>
            <a:off x="838200" y="2133600"/>
            <a:ext cx="8229600" cy="4389437"/>
          </a:xfrm>
          <a:prstGeom prst="rect">
            <a:avLst/>
          </a:prstGeom>
        </p:spPr>
        <p:txBody>
          <a:bodyPr>
            <a:normAutofit/>
          </a:bodyPr>
          <a:lstStyle/>
          <a:p>
            <a:r>
              <a:rPr lang="en-US" sz="2400" dirty="0"/>
              <a:t>Feedback (slides, canvas, </a:t>
            </a:r>
            <a:r>
              <a:rPr lang="en-US" sz="2400" dirty="0" err="1"/>
              <a:t>etc</a:t>
            </a:r>
            <a:r>
              <a:rPr lang="en-US" sz="2400" dirty="0"/>
              <a:t>)</a:t>
            </a:r>
          </a:p>
          <a:p>
            <a:r>
              <a:rPr lang="en-US" sz="2400" dirty="0"/>
              <a:t>Classroom etiquette</a:t>
            </a:r>
          </a:p>
          <a:p>
            <a:pPr lvl="1"/>
            <a:r>
              <a:rPr lang="en-US" sz="2200" dirty="0"/>
              <a:t>Eating</a:t>
            </a:r>
          </a:p>
          <a:p>
            <a:pPr lvl="1"/>
            <a:r>
              <a:rPr lang="en-US" sz="2200" dirty="0"/>
              <a:t>Talking</a:t>
            </a:r>
          </a:p>
          <a:p>
            <a:pPr lvl="1"/>
            <a:r>
              <a:rPr lang="en-US" sz="2200" dirty="0"/>
              <a:t>Cell</a:t>
            </a:r>
          </a:p>
          <a:p>
            <a:r>
              <a:rPr lang="en-US" sz="2400" dirty="0"/>
              <a:t>Diversity of class composition</a:t>
            </a:r>
          </a:p>
          <a:p>
            <a:pPr lvl="1"/>
            <a:r>
              <a:rPr lang="en-US" sz="2200" dirty="0"/>
              <a:t>ALL are welcome</a:t>
            </a:r>
          </a:p>
          <a:p>
            <a:pPr marL="45720" indent="0" eaLnBrk="1" hangingPunct="1">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4403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391B-F2B8-3F4E-8CE3-220D956F2706}"/>
              </a:ext>
            </a:extLst>
          </p:cNvPr>
          <p:cNvSpPr>
            <a:spLocks noGrp="1"/>
          </p:cNvSpPr>
          <p:nvPr>
            <p:ph type="title"/>
          </p:nvPr>
        </p:nvSpPr>
        <p:spPr/>
        <p:txBody>
          <a:bodyPr/>
          <a:lstStyle/>
          <a:p>
            <a:r>
              <a:rPr lang="en-US" dirty="0"/>
              <a:t>Intro to phases of Clinical trials</a:t>
            </a:r>
          </a:p>
        </p:txBody>
      </p:sp>
      <p:sp>
        <p:nvSpPr>
          <p:cNvPr id="3" name="Content Placeholder 2">
            <a:extLst>
              <a:ext uri="{FF2B5EF4-FFF2-40B4-BE49-F238E27FC236}">
                <a16:creationId xmlns:a16="http://schemas.microsoft.com/office/drawing/2014/main" id="{09059637-76B3-D942-A1BE-BA6030EF8A9F}"/>
              </a:ext>
            </a:extLst>
          </p:cNvPr>
          <p:cNvSpPr>
            <a:spLocks noGrp="1"/>
          </p:cNvSpPr>
          <p:nvPr>
            <p:ph idx="1"/>
          </p:nvPr>
        </p:nvSpPr>
        <p:spPr>
          <a:xfrm>
            <a:off x="827700" y="2052925"/>
            <a:ext cx="8011500" cy="4576475"/>
          </a:xfrm>
        </p:spPr>
        <p:txBody>
          <a:bodyPr/>
          <a:lstStyle/>
          <a:p>
            <a:r>
              <a:rPr lang="en-US" sz="2800" dirty="0"/>
              <a:t>The phases of clinical trials refers to the sequence of trials that are necessary to bring a treatment into use. </a:t>
            </a:r>
          </a:p>
          <a:p>
            <a:r>
              <a:rPr lang="en-US" sz="2800" dirty="0"/>
              <a:t>The terms originally came from drug development, but had been extrapolated to other types of trials.</a:t>
            </a:r>
          </a:p>
          <a:p>
            <a:endParaRPr lang="en-US" dirty="0"/>
          </a:p>
        </p:txBody>
      </p:sp>
    </p:spTree>
    <p:extLst>
      <p:ext uri="{BB962C8B-B14F-4D97-AF65-F5344CB8AC3E}">
        <p14:creationId xmlns:p14="http://schemas.microsoft.com/office/powerpoint/2010/main" val="199333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C563-C799-4747-942B-23C1D0DB3475}"/>
              </a:ext>
            </a:extLst>
          </p:cNvPr>
          <p:cNvSpPr>
            <a:spLocks noGrp="1"/>
          </p:cNvSpPr>
          <p:nvPr>
            <p:ph type="title"/>
          </p:nvPr>
        </p:nvSpPr>
        <p:spPr/>
        <p:txBody>
          <a:bodyPr/>
          <a:lstStyle/>
          <a:p>
            <a:r>
              <a:rPr lang="en-US" dirty="0"/>
              <a:t>Phases not mutually exclusive</a:t>
            </a:r>
          </a:p>
        </p:txBody>
      </p:sp>
      <p:sp>
        <p:nvSpPr>
          <p:cNvPr id="3" name="Content Placeholder 2">
            <a:extLst>
              <a:ext uri="{FF2B5EF4-FFF2-40B4-BE49-F238E27FC236}">
                <a16:creationId xmlns:a16="http://schemas.microsoft.com/office/drawing/2014/main" id="{33AE4F90-3CB9-2B40-9AF7-BD68137BAE0A}"/>
              </a:ext>
            </a:extLst>
          </p:cNvPr>
          <p:cNvSpPr>
            <a:spLocks noGrp="1"/>
          </p:cNvSpPr>
          <p:nvPr>
            <p:ph idx="1"/>
          </p:nvPr>
        </p:nvSpPr>
        <p:spPr/>
        <p:txBody>
          <a:bodyPr>
            <a:normAutofit/>
          </a:bodyPr>
          <a:lstStyle/>
          <a:p>
            <a:r>
              <a:rPr lang="en-US" dirty="0"/>
              <a:t>Phase one and two are usually considered the learning phases of clinical trials, and phase III is considered the demonstration phase. </a:t>
            </a:r>
          </a:p>
          <a:p>
            <a:r>
              <a:rPr lang="en-US" dirty="0"/>
              <a:t>Phase IV refers to a study after market approval. The objective of phase four studies is to see how an intervention works in the real world, and to examine long term safety. </a:t>
            </a:r>
          </a:p>
          <a:p>
            <a:r>
              <a:rPr lang="en-US" dirty="0"/>
              <a:t>Phase IV studies are frequently observational, but sometimes they are control trials. </a:t>
            </a:r>
          </a:p>
          <a:p>
            <a:endParaRPr lang="en-US" dirty="0"/>
          </a:p>
        </p:txBody>
      </p:sp>
    </p:spTree>
    <p:extLst>
      <p:ext uri="{BB962C8B-B14F-4D97-AF65-F5344CB8AC3E}">
        <p14:creationId xmlns:p14="http://schemas.microsoft.com/office/powerpoint/2010/main" val="113538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5D25-E47D-8846-8DEF-76438386F21F}"/>
              </a:ext>
            </a:extLst>
          </p:cNvPr>
          <p:cNvSpPr>
            <a:spLocks noGrp="1"/>
          </p:cNvSpPr>
          <p:nvPr>
            <p:ph type="title"/>
          </p:nvPr>
        </p:nvSpPr>
        <p:spPr/>
        <p:txBody>
          <a:bodyPr/>
          <a:lstStyle/>
          <a:p>
            <a:r>
              <a:rPr lang="en-US" dirty="0"/>
              <a:t>Phase I</a:t>
            </a:r>
          </a:p>
        </p:txBody>
      </p:sp>
      <p:sp>
        <p:nvSpPr>
          <p:cNvPr id="3" name="Content Placeholder 2">
            <a:extLst>
              <a:ext uri="{FF2B5EF4-FFF2-40B4-BE49-F238E27FC236}">
                <a16:creationId xmlns:a16="http://schemas.microsoft.com/office/drawing/2014/main" id="{24AEFC2C-3457-594F-AE58-6E06BE4F2AE2}"/>
              </a:ext>
            </a:extLst>
          </p:cNvPr>
          <p:cNvSpPr>
            <a:spLocks noGrp="1"/>
          </p:cNvSpPr>
          <p:nvPr>
            <p:ph idx="1"/>
          </p:nvPr>
        </p:nvSpPr>
        <p:spPr/>
        <p:txBody>
          <a:bodyPr/>
          <a:lstStyle/>
          <a:p>
            <a:r>
              <a:rPr lang="en-US" dirty="0"/>
              <a:t>In summary, small number of patients to determine a MTD</a:t>
            </a:r>
          </a:p>
          <a:p>
            <a:r>
              <a:rPr lang="en-US" dirty="0"/>
              <a:t>How do you think researchers come up with a dose to study?</a:t>
            </a:r>
          </a:p>
          <a:p>
            <a:r>
              <a:rPr lang="en-US" dirty="0"/>
              <a:t>Evaluation of safety</a:t>
            </a:r>
          </a:p>
          <a:p>
            <a:r>
              <a:rPr lang="en-US" dirty="0"/>
              <a:t>Types of patients?</a:t>
            </a:r>
          </a:p>
        </p:txBody>
      </p:sp>
    </p:spTree>
    <p:extLst>
      <p:ext uri="{BB962C8B-B14F-4D97-AF65-F5344CB8AC3E}">
        <p14:creationId xmlns:p14="http://schemas.microsoft.com/office/powerpoint/2010/main" val="181772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C362-A940-5447-BAC2-5B1E50AF62D0}"/>
              </a:ext>
            </a:extLst>
          </p:cNvPr>
          <p:cNvSpPr>
            <a:spLocks noGrp="1"/>
          </p:cNvSpPr>
          <p:nvPr>
            <p:ph type="title"/>
          </p:nvPr>
        </p:nvSpPr>
        <p:spPr/>
        <p:txBody>
          <a:bodyPr/>
          <a:lstStyle/>
          <a:p>
            <a:r>
              <a:rPr lang="en-US" dirty="0"/>
              <a:t>Phase I designs</a:t>
            </a:r>
          </a:p>
        </p:txBody>
      </p:sp>
      <p:sp>
        <p:nvSpPr>
          <p:cNvPr id="3" name="Content Placeholder 2">
            <a:extLst>
              <a:ext uri="{FF2B5EF4-FFF2-40B4-BE49-F238E27FC236}">
                <a16:creationId xmlns:a16="http://schemas.microsoft.com/office/drawing/2014/main" id="{A4EA3257-D5F4-334F-A80F-81F7D1065A4A}"/>
              </a:ext>
            </a:extLst>
          </p:cNvPr>
          <p:cNvSpPr>
            <a:spLocks noGrp="1"/>
          </p:cNvSpPr>
          <p:nvPr>
            <p:ph idx="1"/>
          </p:nvPr>
        </p:nvSpPr>
        <p:spPr/>
        <p:txBody>
          <a:bodyPr/>
          <a:lstStyle/>
          <a:p>
            <a:r>
              <a:rPr lang="en-US" dirty="0"/>
              <a:t>Fibonacci standard for many years (2 plus 1)</a:t>
            </a:r>
          </a:p>
          <a:p>
            <a:r>
              <a:rPr lang="en-US" dirty="0"/>
              <a:t>Rolling 6 used more often now because allows more patients to be studied</a:t>
            </a:r>
          </a:p>
          <a:p>
            <a:r>
              <a:rPr lang="en-US" dirty="0"/>
              <a:t>Bayesian and other adaptive designs becoming more popular</a:t>
            </a:r>
          </a:p>
        </p:txBody>
      </p:sp>
    </p:spTree>
    <p:extLst>
      <p:ext uri="{BB962C8B-B14F-4D97-AF65-F5344CB8AC3E}">
        <p14:creationId xmlns:p14="http://schemas.microsoft.com/office/powerpoint/2010/main" val="1737788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51C58E5-A9B8-874C-AB62-CDE18E270948}"/>
              </a:ext>
            </a:extLst>
          </p:cNvPr>
          <p:cNvSpPr>
            <a:spLocks noGrp="1" noChangeArrowheads="1"/>
          </p:cNvSpPr>
          <p:nvPr>
            <p:ph type="title"/>
          </p:nvPr>
        </p:nvSpPr>
        <p:spPr/>
        <p:txBody>
          <a:bodyPr>
            <a:normAutofit/>
          </a:bodyPr>
          <a:lstStyle/>
          <a:p>
            <a:r>
              <a:rPr lang="en-US" altLang="en-US" dirty="0"/>
              <a:t>Phase I - clinical pharmacology &amp; toxicity</a:t>
            </a:r>
          </a:p>
        </p:txBody>
      </p:sp>
      <p:sp>
        <p:nvSpPr>
          <p:cNvPr id="8195" name="Rectangle 3">
            <a:extLst>
              <a:ext uri="{FF2B5EF4-FFF2-40B4-BE49-F238E27FC236}">
                <a16:creationId xmlns:a16="http://schemas.microsoft.com/office/drawing/2014/main" id="{04182A88-DD60-154F-8C06-888267CDEC03}"/>
              </a:ext>
            </a:extLst>
          </p:cNvPr>
          <p:cNvSpPr>
            <a:spLocks noGrp="1" noChangeArrowheads="1"/>
          </p:cNvSpPr>
          <p:nvPr>
            <p:ph idx="1"/>
          </p:nvPr>
        </p:nvSpPr>
        <p:spPr>
          <a:xfrm>
            <a:off x="827700" y="2052925"/>
            <a:ext cx="7630500" cy="4195481"/>
          </a:xfrm>
        </p:spPr>
        <p:txBody>
          <a:bodyPr>
            <a:normAutofit/>
          </a:bodyPr>
          <a:lstStyle/>
          <a:p>
            <a:r>
              <a:rPr lang="en-US" altLang="en-US" sz="2400" dirty="0"/>
              <a:t>Examines drug safety</a:t>
            </a:r>
          </a:p>
          <a:p>
            <a:r>
              <a:rPr lang="en-US" altLang="en-US" sz="2400" dirty="0"/>
              <a:t>Determines single acceptable dosage</a:t>
            </a:r>
          </a:p>
          <a:p>
            <a:r>
              <a:rPr lang="en-US" altLang="en-US" sz="2400" dirty="0"/>
              <a:t>Features dose-escalation</a:t>
            </a:r>
          </a:p>
          <a:p>
            <a:r>
              <a:rPr lang="en-US" altLang="en-US" sz="2400" dirty="0"/>
              <a:t>Studies drug metabolism, bioavailability, pharmacokinetics, and pharmacodynamics</a:t>
            </a:r>
          </a:p>
        </p:txBody>
      </p:sp>
    </p:spTree>
    <p:extLst>
      <p:ext uri="{BB962C8B-B14F-4D97-AF65-F5344CB8AC3E}">
        <p14:creationId xmlns:p14="http://schemas.microsoft.com/office/powerpoint/2010/main" val="18785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A7C3-8B01-4C4B-AE9D-EBFDA6B61CAF}"/>
              </a:ext>
            </a:extLst>
          </p:cNvPr>
          <p:cNvSpPr>
            <a:spLocks noGrp="1"/>
          </p:cNvSpPr>
          <p:nvPr>
            <p:ph type="title"/>
          </p:nvPr>
        </p:nvSpPr>
        <p:spPr/>
        <p:txBody>
          <a:bodyPr/>
          <a:lstStyle/>
          <a:p>
            <a:r>
              <a:rPr lang="en-US" dirty="0"/>
              <a:t>Phase I example</a:t>
            </a:r>
          </a:p>
        </p:txBody>
      </p:sp>
      <p:sp>
        <p:nvSpPr>
          <p:cNvPr id="3" name="Content Placeholder 2">
            <a:extLst>
              <a:ext uri="{FF2B5EF4-FFF2-40B4-BE49-F238E27FC236}">
                <a16:creationId xmlns:a16="http://schemas.microsoft.com/office/drawing/2014/main" id="{103C27B1-EB96-3D4C-B5D9-FFF8A2EF8001}"/>
              </a:ext>
            </a:extLst>
          </p:cNvPr>
          <p:cNvSpPr>
            <a:spLocks noGrp="1"/>
          </p:cNvSpPr>
          <p:nvPr>
            <p:ph idx="1"/>
          </p:nvPr>
        </p:nvSpPr>
        <p:spPr>
          <a:xfrm>
            <a:off x="827700" y="2052925"/>
            <a:ext cx="7630500" cy="4195481"/>
          </a:xfrm>
        </p:spPr>
        <p:txBody>
          <a:bodyPr>
            <a:normAutofit/>
          </a:bodyPr>
          <a:lstStyle/>
          <a:p>
            <a:r>
              <a:rPr lang="en-US" sz="2400" dirty="0"/>
              <a:t>Combining </a:t>
            </a:r>
            <a:r>
              <a:rPr lang="en-US" sz="2400" dirty="0" err="1"/>
              <a:t>dasatinib</a:t>
            </a:r>
            <a:r>
              <a:rPr lang="en-US" sz="2400" dirty="0"/>
              <a:t> with fludarabine and cytarabine (FLU/Ara) reinduction chemotherapy in children with relapsed or refractory core binding factor acute myeloid leukemia (CBF AML)</a:t>
            </a:r>
          </a:p>
          <a:p>
            <a:r>
              <a:rPr lang="en-US" sz="2400" dirty="0" err="1"/>
              <a:t>Dasatinib</a:t>
            </a:r>
            <a:r>
              <a:rPr lang="en-US" sz="2400" dirty="0"/>
              <a:t> is an FDA approved multi-tyrosine kinase inhibitor but not for this indication </a:t>
            </a:r>
          </a:p>
          <a:p>
            <a:r>
              <a:rPr lang="en-US" sz="2400" dirty="0"/>
              <a:t>Goal is to eventually move to de novo patients. Generally the oncology plan of attack</a:t>
            </a:r>
          </a:p>
        </p:txBody>
      </p:sp>
    </p:spTree>
    <p:extLst>
      <p:ext uri="{BB962C8B-B14F-4D97-AF65-F5344CB8AC3E}">
        <p14:creationId xmlns:p14="http://schemas.microsoft.com/office/powerpoint/2010/main" val="38093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DBDA-6008-B64B-81C7-6ADD736C3EDF}"/>
              </a:ext>
            </a:extLst>
          </p:cNvPr>
          <p:cNvSpPr>
            <a:spLocks noGrp="1"/>
          </p:cNvSpPr>
          <p:nvPr>
            <p:ph type="title"/>
          </p:nvPr>
        </p:nvSpPr>
        <p:spPr/>
        <p:txBody>
          <a:bodyPr/>
          <a:lstStyle/>
          <a:p>
            <a:r>
              <a:rPr lang="en-US" dirty="0"/>
              <a:t>Enrollment based on safety</a:t>
            </a:r>
          </a:p>
        </p:txBody>
      </p:sp>
      <p:sp>
        <p:nvSpPr>
          <p:cNvPr id="3" name="Content Placeholder 2">
            <a:extLst>
              <a:ext uri="{FF2B5EF4-FFF2-40B4-BE49-F238E27FC236}">
                <a16:creationId xmlns:a16="http://schemas.microsoft.com/office/drawing/2014/main" id="{A1D48021-18A5-DF4D-8B83-DBFF221B6067}"/>
              </a:ext>
            </a:extLst>
          </p:cNvPr>
          <p:cNvSpPr>
            <a:spLocks noGrp="1"/>
          </p:cNvSpPr>
          <p:nvPr>
            <p:ph idx="1"/>
          </p:nvPr>
        </p:nvSpPr>
        <p:spPr/>
        <p:txBody>
          <a:bodyPr/>
          <a:lstStyle/>
          <a:p>
            <a:r>
              <a:rPr lang="en-US" dirty="0"/>
              <a:t>How are doses selected</a:t>
            </a:r>
          </a:p>
          <a:p>
            <a:r>
              <a:rPr lang="en-US" dirty="0"/>
              <a:t>What happens if you target too high of a dose to initially study?</a:t>
            </a:r>
          </a:p>
          <a:p>
            <a:r>
              <a:rPr lang="en-US" dirty="0"/>
              <a:t>What happens if you target too low of a dose to initially study?</a:t>
            </a:r>
          </a:p>
        </p:txBody>
      </p:sp>
    </p:spTree>
    <p:extLst>
      <p:ext uri="{BB962C8B-B14F-4D97-AF65-F5344CB8AC3E}">
        <p14:creationId xmlns:p14="http://schemas.microsoft.com/office/powerpoint/2010/main" val="20115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B5A2-5B93-C84C-B179-7B8C519E48D2}"/>
              </a:ext>
            </a:extLst>
          </p:cNvPr>
          <p:cNvSpPr>
            <a:spLocks noGrp="1"/>
          </p:cNvSpPr>
          <p:nvPr>
            <p:ph type="title"/>
          </p:nvPr>
        </p:nvSpPr>
        <p:spPr/>
        <p:txBody>
          <a:bodyPr/>
          <a:lstStyle/>
          <a:p>
            <a:r>
              <a:rPr lang="en-US" dirty="0"/>
              <a:t>Phase II</a:t>
            </a:r>
          </a:p>
        </p:txBody>
      </p:sp>
      <p:sp>
        <p:nvSpPr>
          <p:cNvPr id="3" name="Content Placeholder 2">
            <a:extLst>
              <a:ext uri="{FF2B5EF4-FFF2-40B4-BE49-F238E27FC236}">
                <a16:creationId xmlns:a16="http://schemas.microsoft.com/office/drawing/2014/main" id="{E9C7D6AE-794A-3A43-BBC0-8951297C2B1F}"/>
              </a:ext>
            </a:extLst>
          </p:cNvPr>
          <p:cNvSpPr>
            <a:spLocks noGrp="1"/>
          </p:cNvSpPr>
          <p:nvPr>
            <p:ph idx="1"/>
          </p:nvPr>
        </p:nvSpPr>
        <p:spPr/>
        <p:txBody>
          <a:bodyPr/>
          <a:lstStyle/>
          <a:p>
            <a:r>
              <a:rPr lang="en-US" dirty="0"/>
              <a:t>The primary purpose is to evaluate efficacy.</a:t>
            </a:r>
          </a:p>
          <a:p>
            <a:r>
              <a:rPr lang="en-US" dirty="0"/>
              <a:t>Only occurs after a MTD is determined </a:t>
            </a:r>
          </a:p>
          <a:p>
            <a:r>
              <a:rPr lang="en-US" dirty="0"/>
              <a:t>What other way can an investigator study a dose if it has not yet had a prior Phase I study?</a:t>
            </a:r>
          </a:p>
          <a:p>
            <a:r>
              <a:rPr lang="en-US" dirty="0"/>
              <a:t>Safety will also be an objective</a:t>
            </a:r>
          </a:p>
        </p:txBody>
      </p:sp>
    </p:spTree>
    <p:extLst>
      <p:ext uri="{BB962C8B-B14F-4D97-AF65-F5344CB8AC3E}">
        <p14:creationId xmlns:p14="http://schemas.microsoft.com/office/powerpoint/2010/main" val="187291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DC48B94-5ACC-B746-8BFB-77E865E8F23C}"/>
              </a:ext>
            </a:extLst>
          </p:cNvPr>
          <p:cNvSpPr>
            <a:spLocks noGrp="1" noChangeArrowheads="1"/>
          </p:cNvSpPr>
          <p:nvPr>
            <p:ph type="title"/>
          </p:nvPr>
        </p:nvSpPr>
        <p:spPr/>
        <p:txBody>
          <a:bodyPr>
            <a:normAutofit fontScale="90000"/>
          </a:bodyPr>
          <a:lstStyle/>
          <a:p>
            <a:r>
              <a:rPr lang="en-US" altLang="en-US" b="1"/>
              <a:t>Phase II - initial clinical investigation for treatment effect</a:t>
            </a:r>
          </a:p>
        </p:txBody>
      </p:sp>
      <p:sp>
        <p:nvSpPr>
          <p:cNvPr id="9219" name="Rectangle 3">
            <a:extLst>
              <a:ext uri="{FF2B5EF4-FFF2-40B4-BE49-F238E27FC236}">
                <a16:creationId xmlns:a16="http://schemas.microsoft.com/office/drawing/2014/main" id="{F0A2A5C4-A548-C24F-BA49-F37F8E1A2DD1}"/>
              </a:ext>
            </a:extLst>
          </p:cNvPr>
          <p:cNvSpPr>
            <a:spLocks noGrp="1" noChangeArrowheads="1"/>
          </p:cNvSpPr>
          <p:nvPr>
            <p:ph idx="1"/>
          </p:nvPr>
        </p:nvSpPr>
        <p:spPr>
          <a:xfrm>
            <a:off x="828436" y="2662519"/>
            <a:ext cx="6711654" cy="3509681"/>
          </a:xfrm>
        </p:spPr>
        <p:txBody>
          <a:bodyPr>
            <a:normAutofit/>
          </a:bodyPr>
          <a:lstStyle/>
          <a:p>
            <a:r>
              <a:rPr lang="en-US" altLang="en-US" sz="2800" b="1" dirty="0"/>
              <a:t>Usually small in scale</a:t>
            </a:r>
          </a:p>
          <a:p>
            <a:r>
              <a:rPr lang="en-US" altLang="en-US" sz="2800" b="1" dirty="0"/>
              <a:t>Examines both safety and efficacy</a:t>
            </a:r>
          </a:p>
          <a:p>
            <a:r>
              <a:rPr lang="en-US" altLang="en-US" sz="2800" b="1" dirty="0"/>
              <a:t>Sometimes serves in screening</a:t>
            </a:r>
          </a:p>
        </p:txBody>
      </p:sp>
    </p:spTree>
    <p:extLst>
      <p:ext uri="{BB962C8B-B14F-4D97-AF65-F5344CB8AC3E}">
        <p14:creationId xmlns:p14="http://schemas.microsoft.com/office/powerpoint/2010/main" val="229148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241F-2848-264E-9F33-7A90D54BF8B5}"/>
              </a:ext>
            </a:extLst>
          </p:cNvPr>
          <p:cNvSpPr>
            <a:spLocks noGrp="1"/>
          </p:cNvSpPr>
          <p:nvPr>
            <p:ph type="title"/>
          </p:nvPr>
        </p:nvSpPr>
        <p:spPr/>
        <p:txBody>
          <a:bodyPr/>
          <a:lstStyle/>
          <a:p>
            <a:r>
              <a:rPr lang="en-US" dirty="0"/>
              <a:t>’2b’ or not 2b</a:t>
            </a:r>
          </a:p>
        </p:txBody>
      </p:sp>
      <p:sp>
        <p:nvSpPr>
          <p:cNvPr id="3" name="Content Placeholder 2">
            <a:extLst>
              <a:ext uri="{FF2B5EF4-FFF2-40B4-BE49-F238E27FC236}">
                <a16:creationId xmlns:a16="http://schemas.microsoft.com/office/drawing/2014/main" id="{4927CB2B-D6C9-1C44-8B37-6F1C56FD2117}"/>
              </a:ext>
            </a:extLst>
          </p:cNvPr>
          <p:cNvSpPr>
            <a:spLocks noGrp="1"/>
          </p:cNvSpPr>
          <p:nvPr>
            <p:ph idx="1"/>
          </p:nvPr>
        </p:nvSpPr>
        <p:spPr/>
        <p:txBody>
          <a:bodyPr>
            <a:normAutofit/>
          </a:bodyPr>
          <a:lstStyle/>
          <a:p>
            <a:r>
              <a:rPr lang="en-US" sz="2400" dirty="0"/>
              <a:t>There is a 2a and 2b distinction</a:t>
            </a:r>
          </a:p>
          <a:p>
            <a:r>
              <a:rPr lang="en-US" sz="2400" dirty="0"/>
              <a:t>A way to get one study approved even though there are different endpoints</a:t>
            </a:r>
          </a:p>
        </p:txBody>
      </p:sp>
    </p:spTree>
    <p:extLst>
      <p:ext uri="{BB962C8B-B14F-4D97-AF65-F5344CB8AC3E}">
        <p14:creationId xmlns:p14="http://schemas.microsoft.com/office/powerpoint/2010/main" val="390505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and why	</a:t>
            </a:r>
          </a:p>
        </p:txBody>
      </p:sp>
      <p:sp>
        <p:nvSpPr>
          <p:cNvPr id="3" name="Content Placeholder 2"/>
          <p:cNvSpPr>
            <a:spLocks noGrp="1"/>
          </p:cNvSpPr>
          <p:nvPr>
            <p:ph idx="1"/>
          </p:nvPr>
        </p:nvSpPr>
        <p:spPr/>
        <p:txBody>
          <a:bodyPr>
            <a:normAutofit/>
          </a:bodyPr>
          <a:lstStyle/>
          <a:p>
            <a:r>
              <a:rPr lang="en-US" sz="2800" dirty="0"/>
              <a:t>Bios 500 or Bios 510</a:t>
            </a:r>
          </a:p>
          <a:p>
            <a:r>
              <a:rPr lang="en-US" sz="2800" dirty="0"/>
              <a:t>SAS or R knowledge</a:t>
            </a:r>
          </a:p>
          <a:p>
            <a:r>
              <a:rPr lang="en-US" sz="2800" dirty="0">
                <a:ea typeface="ＭＳ Ｐゴシック" charset="-128"/>
                <a:cs typeface="ＭＳ Ｐゴシック" charset="-128"/>
              </a:rPr>
              <a:t>Programming/software options</a:t>
            </a:r>
          </a:p>
          <a:p>
            <a:pPr lvl="1"/>
            <a:r>
              <a:rPr lang="en-US" sz="2200" dirty="0">
                <a:ea typeface="ＭＳ Ｐゴシック" charset="-128"/>
                <a:cs typeface="ＭＳ Ｐゴシック" charset="-128"/>
              </a:rPr>
              <a:t>Survey </a:t>
            </a:r>
          </a:p>
          <a:p>
            <a:pPr lvl="1"/>
            <a:r>
              <a:rPr lang="en-US" sz="2200" dirty="0">
                <a:ea typeface="ＭＳ Ｐゴシック" charset="-128"/>
                <a:cs typeface="ＭＳ Ｐゴシック" charset="-128"/>
              </a:rPr>
              <a:t>Homework programming instructions will be discussed later</a:t>
            </a:r>
            <a:endParaRPr lang="en-US" sz="2000" dirty="0">
              <a:ea typeface="ＭＳ Ｐゴシック" charset="-128"/>
              <a:cs typeface="ＭＳ Ｐゴシック" charset="-128"/>
            </a:endParaRPr>
          </a:p>
          <a:p>
            <a:endParaRPr lang="en-US" sz="2800" dirty="0"/>
          </a:p>
          <a:p>
            <a:endParaRPr lang="en-US" sz="2800" dirty="0"/>
          </a:p>
        </p:txBody>
      </p:sp>
    </p:spTree>
    <p:extLst>
      <p:ext uri="{BB962C8B-B14F-4D97-AF65-F5344CB8AC3E}">
        <p14:creationId xmlns:p14="http://schemas.microsoft.com/office/powerpoint/2010/main" val="1299416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BA9C-74D4-0044-8B3E-84B62BA09138}"/>
              </a:ext>
            </a:extLst>
          </p:cNvPr>
          <p:cNvSpPr>
            <a:spLocks noGrp="1"/>
          </p:cNvSpPr>
          <p:nvPr>
            <p:ph type="title"/>
          </p:nvPr>
        </p:nvSpPr>
        <p:spPr/>
        <p:txBody>
          <a:bodyPr/>
          <a:lstStyle/>
          <a:p>
            <a:r>
              <a:rPr lang="en-US" dirty="0"/>
              <a:t>Phase III</a:t>
            </a:r>
          </a:p>
        </p:txBody>
      </p:sp>
      <p:sp>
        <p:nvSpPr>
          <p:cNvPr id="3" name="Content Placeholder 2">
            <a:extLst>
              <a:ext uri="{FF2B5EF4-FFF2-40B4-BE49-F238E27FC236}">
                <a16:creationId xmlns:a16="http://schemas.microsoft.com/office/drawing/2014/main" id="{9D205BF1-760B-C549-B6CE-631D26A6840B}"/>
              </a:ext>
            </a:extLst>
          </p:cNvPr>
          <p:cNvSpPr>
            <a:spLocks noGrp="1"/>
          </p:cNvSpPr>
          <p:nvPr>
            <p:ph idx="1"/>
          </p:nvPr>
        </p:nvSpPr>
        <p:spPr>
          <a:xfrm>
            <a:off x="828436" y="1600200"/>
            <a:ext cx="6943964" cy="4572000"/>
          </a:xfrm>
        </p:spPr>
        <p:txBody>
          <a:bodyPr>
            <a:normAutofit/>
          </a:bodyPr>
          <a:lstStyle/>
          <a:p>
            <a:r>
              <a:rPr lang="en-US" sz="2400" dirty="0"/>
              <a:t>The comparative phase of a study to determine how ‘good’ a new treatment is</a:t>
            </a:r>
          </a:p>
          <a:p>
            <a:r>
              <a:rPr lang="en-US" sz="2400" dirty="0"/>
              <a:t>Sometimes you want to show that a new treatment is ‘just as good’ and sometimes you want to show it is ‘better’</a:t>
            </a:r>
          </a:p>
          <a:p>
            <a:r>
              <a:rPr lang="en-US" sz="2400" dirty="0"/>
              <a:t>Does not have to be a new drug. </a:t>
            </a:r>
          </a:p>
          <a:p>
            <a:pPr lvl="1"/>
            <a:r>
              <a:rPr lang="en-US" sz="2400" dirty="0"/>
              <a:t>Example: Autism and Applied behavioral analysis</a:t>
            </a:r>
          </a:p>
          <a:p>
            <a:r>
              <a:rPr lang="en-US" sz="2400" dirty="0"/>
              <a:t>The clinical trials phase we will focus on</a:t>
            </a:r>
          </a:p>
          <a:p>
            <a:endParaRPr lang="en-US" dirty="0"/>
          </a:p>
        </p:txBody>
      </p:sp>
    </p:spTree>
    <p:extLst>
      <p:ext uri="{BB962C8B-B14F-4D97-AF65-F5344CB8AC3E}">
        <p14:creationId xmlns:p14="http://schemas.microsoft.com/office/powerpoint/2010/main" val="1556340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496386-DBBC-B844-94AB-A923F3A6C694}"/>
              </a:ext>
            </a:extLst>
          </p:cNvPr>
          <p:cNvSpPr>
            <a:spLocks noGrp="1" noChangeArrowheads="1"/>
          </p:cNvSpPr>
          <p:nvPr>
            <p:ph type="title"/>
          </p:nvPr>
        </p:nvSpPr>
        <p:spPr/>
        <p:txBody>
          <a:bodyPr>
            <a:normAutofit/>
          </a:bodyPr>
          <a:lstStyle/>
          <a:p>
            <a:r>
              <a:rPr lang="en-US" altLang="en-US" b="1"/>
              <a:t>Phase III - Full scale evaluation of treatment</a:t>
            </a:r>
          </a:p>
        </p:txBody>
      </p:sp>
      <p:sp>
        <p:nvSpPr>
          <p:cNvPr id="10243" name="Rectangle 3">
            <a:extLst>
              <a:ext uri="{FF2B5EF4-FFF2-40B4-BE49-F238E27FC236}">
                <a16:creationId xmlns:a16="http://schemas.microsoft.com/office/drawing/2014/main" id="{025EB127-34A3-AF47-BEC1-4EECE58A3B4A}"/>
              </a:ext>
            </a:extLst>
          </p:cNvPr>
          <p:cNvSpPr>
            <a:spLocks noGrp="1" noChangeArrowheads="1"/>
          </p:cNvSpPr>
          <p:nvPr>
            <p:ph idx="1"/>
          </p:nvPr>
        </p:nvSpPr>
        <p:spPr/>
        <p:txBody>
          <a:bodyPr>
            <a:normAutofit/>
          </a:bodyPr>
          <a:lstStyle/>
          <a:p>
            <a:r>
              <a:rPr lang="en-US" altLang="en-US" sz="2800" dirty="0"/>
              <a:t>Provides pivotal evidence of efficacy and safety</a:t>
            </a:r>
          </a:p>
          <a:p>
            <a:r>
              <a:rPr lang="en-US" altLang="en-US" sz="2800" dirty="0"/>
              <a:t>Comparative in nature</a:t>
            </a:r>
          </a:p>
        </p:txBody>
      </p:sp>
    </p:spTree>
    <p:extLst>
      <p:ext uri="{BB962C8B-B14F-4D97-AF65-F5344CB8AC3E}">
        <p14:creationId xmlns:p14="http://schemas.microsoft.com/office/powerpoint/2010/main" val="3314858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A1E2-BA18-A24A-82AC-218EFE3C70B8}"/>
              </a:ext>
            </a:extLst>
          </p:cNvPr>
          <p:cNvSpPr>
            <a:spLocks noGrp="1"/>
          </p:cNvSpPr>
          <p:nvPr>
            <p:ph type="title"/>
          </p:nvPr>
        </p:nvSpPr>
        <p:spPr/>
        <p:txBody>
          <a:bodyPr/>
          <a:lstStyle/>
          <a:p>
            <a:r>
              <a:rPr lang="en-US" dirty="0"/>
              <a:t>Phase IV</a:t>
            </a:r>
          </a:p>
        </p:txBody>
      </p:sp>
      <p:sp>
        <p:nvSpPr>
          <p:cNvPr id="3" name="Content Placeholder 2">
            <a:extLst>
              <a:ext uri="{FF2B5EF4-FFF2-40B4-BE49-F238E27FC236}">
                <a16:creationId xmlns:a16="http://schemas.microsoft.com/office/drawing/2014/main" id="{C59DAC1B-B68B-804C-BF92-938821E3482F}"/>
              </a:ext>
            </a:extLst>
          </p:cNvPr>
          <p:cNvSpPr>
            <a:spLocks noGrp="1"/>
          </p:cNvSpPr>
          <p:nvPr>
            <p:ph idx="1"/>
          </p:nvPr>
        </p:nvSpPr>
        <p:spPr/>
        <p:txBody>
          <a:bodyPr/>
          <a:lstStyle/>
          <a:p>
            <a:r>
              <a:rPr lang="en-US" dirty="0"/>
              <a:t>Post market surveillance</a:t>
            </a:r>
          </a:p>
          <a:p>
            <a:r>
              <a:rPr lang="en-US" dirty="0"/>
              <a:t>Often dictated by FDA</a:t>
            </a:r>
          </a:p>
          <a:p>
            <a:r>
              <a:rPr lang="en-US" dirty="0"/>
              <a:t>To further study safety profile</a:t>
            </a:r>
          </a:p>
          <a:p>
            <a:r>
              <a:rPr lang="en-US" altLang="en-US" b="1" dirty="0"/>
              <a:t>Monitoring for uncommon effects</a:t>
            </a:r>
          </a:p>
          <a:p>
            <a:r>
              <a:rPr lang="en-US" altLang="en-US" b="1" dirty="0"/>
              <a:t>Insurance/Government reimbursement analyses</a:t>
            </a:r>
          </a:p>
          <a:p>
            <a:endParaRPr lang="en-US" dirty="0"/>
          </a:p>
        </p:txBody>
      </p:sp>
    </p:spTree>
    <p:extLst>
      <p:ext uri="{BB962C8B-B14F-4D97-AF65-F5344CB8AC3E}">
        <p14:creationId xmlns:p14="http://schemas.microsoft.com/office/powerpoint/2010/main" val="8425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A414DC3-929B-204E-827C-B731A08B1FD3}"/>
              </a:ext>
            </a:extLst>
          </p:cNvPr>
          <p:cNvSpPr>
            <a:spLocks noGrp="1" noChangeArrowheads="1"/>
          </p:cNvSpPr>
          <p:nvPr>
            <p:ph type="title"/>
          </p:nvPr>
        </p:nvSpPr>
        <p:spPr/>
        <p:txBody>
          <a:bodyPr/>
          <a:lstStyle/>
          <a:p>
            <a:r>
              <a:rPr lang="en-US" altLang="en-US" b="1" dirty="0"/>
              <a:t>For next week (on canvas)</a:t>
            </a:r>
          </a:p>
        </p:txBody>
      </p:sp>
      <p:sp>
        <p:nvSpPr>
          <p:cNvPr id="26627" name="Rectangle 3">
            <a:extLst>
              <a:ext uri="{FF2B5EF4-FFF2-40B4-BE49-F238E27FC236}">
                <a16:creationId xmlns:a16="http://schemas.microsoft.com/office/drawing/2014/main" id="{3ED3CE56-D95C-4049-8E3B-6D0299F5B0BF}"/>
              </a:ext>
            </a:extLst>
          </p:cNvPr>
          <p:cNvSpPr>
            <a:spLocks noGrp="1" noChangeArrowheads="1"/>
          </p:cNvSpPr>
          <p:nvPr>
            <p:ph idx="1"/>
          </p:nvPr>
        </p:nvSpPr>
        <p:spPr/>
        <p:txBody>
          <a:bodyPr/>
          <a:lstStyle/>
          <a:p>
            <a:r>
              <a:rPr lang="en-US" altLang="en-US" b="1" dirty="0"/>
              <a:t>Homework Assignment:  next slides</a:t>
            </a:r>
          </a:p>
          <a:p>
            <a:endParaRPr lang="en-US" altLang="en-US" b="1" dirty="0"/>
          </a:p>
          <a:p>
            <a:r>
              <a:rPr lang="en-US" altLang="en-US" b="1" dirty="0"/>
              <a:t>Reading Assignment for next week:  </a:t>
            </a:r>
            <a:r>
              <a:rPr lang="en-US" dirty="0" err="1"/>
              <a:t>Hommel</a:t>
            </a:r>
            <a:r>
              <a:rPr lang="en-US" dirty="0"/>
              <a:t>, E et al. “Effect of captopril on kidney function in insulin-dependent diabetic patients with nephropathy.” </a:t>
            </a:r>
            <a:r>
              <a:rPr lang="en-US" i="1" dirty="0"/>
              <a:t>British medical journal (Clinical research ed.)</a:t>
            </a:r>
            <a:r>
              <a:rPr lang="en-US" dirty="0"/>
              <a:t> vol. 293,6545 (1986): 467-70. doi:10.1136/bmj.293.6545.467</a:t>
            </a:r>
            <a:endParaRPr lang="en-US" altLang="en-US" b="1" dirty="0"/>
          </a:p>
          <a:p>
            <a:endParaRPr lang="en-US" altLang="en-US" b="1" dirty="0"/>
          </a:p>
        </p:txBody>
      </p:sp>
    </p:spTree>
    <p:extLst>
      <p:ext uri="{BB962C8B-B14F-4D97-AF65-F5344CB8AC3E}">
        <p14:creationId xmlns:p14="http://schemas.microsoft.com/office/powerpoint/2010/main" val="172701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B515-DB72-C642-9AF0-51A848EF5303}"/>
              </a:ext>
            </a:extLst>
          </p:cNvPr>
          <p:cNvSpPr>
            <a:spLocks noGrp="1"/>
          </p:cNvSpPr>
          <p:nvPr>
            <p:ph type="title"/>
          </p:nvPr>
        </p:nvSpPr>
        <p:spPr/>
        <p:txBody>
          <a:bodyPr>
            <a:normAutofit/>
          </a:bodyPr>
          <a:lstStyle/>
          <a:p>
            <a:r>
              <a:rPr lang="en-US" dirty="0"/>
              <a:t>Efficacy of </a:t>
            </a:r>
            <a:r>
              <a:rPr lang="en-US" dirty="0" err="1"/>
              <a:t>Captoril</a:t>
            </a:r>
            <a:r>
              <a:rPr lang="en-US" dirty="0"/>
              <a:t> </a:t>
            </a:r>
            <a:br>
              <a:rPr lang="en-US" dirty="0"/>
            </a:br>
            <a:endParaRPr lang="en-US" dirty="0"/>
          </a:p>
        </p:txBody>
      </p:sp>
      <p:sp>
        <p:nvSpPr>
          <p:cNvPr id="3" name="Content Placeholder 2">
            <a:extLst>
              <a:ext uri="{FF2B5EF4-FFF2-40B4-BE49-F238E27FC236}">
                <a16:creationId xmlns:a16="http://schemas.microsoft.com/office/drawing/2014/main" id="{7F3F9B15-239F-0446-BEED-165511C60DE7}"/>
              </a:ext>
            </a:extLst>
          </p:cNvPr>
          <p:cNvSpPr>
            <a:spLocks noGrp="1"/>
          </p:cNvSpPr>
          <p:nvPr>
            <p:ph idx="1"/>
          </p:nvPr>
        </p:nvSpPr>
        <p:spPr/>
        <p:txBody>
          <a:bodyPr>
            <a:normAutofit/>
          </a:bodyPr>
          <a:lstStyle/>
          <a:p>
            <a:r>
              <a:rPr lang="en-US" dirty="0"/>
              <a:t>One of the long-term complications of diabetes is kidney disease or nephropathy. One of the problems that can exacerbate this condition is raised blood pressure, and therefore it is important to investigate if medication can reduce blood pressure in this group of patients. </a:t>
            </a:r>
          </a:p>
          <a:p>
            <a:r>
              <a:rPr lang="en-US" dirty="0"/>
              <a:t>A randomized clinical trial was reported by </a:t>
            </a:r>
            <a:r>
              <a:rPr lang="en-US" dirty="0" err="1"/>
              <a:t>Hommel</a:t>
            </a:r>
            <a:r>
              <a:rPr lang="en-US" dirty="0"/>
              <a:t> et al. (1986) in which insulin-dependent  patients with diabetic nephropathy were randomized to receive either Captopril, a drug intended to reduce blood pressure, or a placebo. </a:t>
            </a:r>
          </a:p>
          <a:p>
            <a:endParaRPr lang="en-US" dirty="0"/>
          </a:p>
        </p:txBody>
      </p:sp>
    </p:spTree>
    <p:extLst>
      <p:ext uri="{BB962C8B-B14F-4D97-AF65-F5344CB8AC3E}">
        <p14:creationId xmlns:p14="http://schemas.microsoft.com/office/powerpoint/2010/main" val="1239961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BB8C-2FFB-AA40-A6F7-A001C96D03D8}"/>
              </a:ext>
            </a:extLst>
          </p:cNvPr>
          <p:cNvSpPr>
            <a:spLocks noGrp="1"/>
          </p:cNvSpPr>
          <p:nvPr>
            <p:ph type="title"/>
          </p:nvPr>
        </p:nvSpPr>
        <p:spPr/>
        <p:txBody>
          <a:bodyPr>
            <a:normAutofit/>
          </a:bodyPr>
          <a:lstStyle/>
          <a:p>
            <a:r>
              <a:rPr lang="en-US" dirty="0"/>
              <a:t>Data description </a:t>
            </a:r>
            <a:br>
              <a:rPr lang="en-US" dirty="0"/>
            </a:br>
            <a:endParaRPr lang="en-US" dirty="0"/>
          </a:p>
        </p:txBody>
      </p:sp>
      <p:sp>
        <p:nvSpPr>
          <p:cNvPr id="3" name="Content Placeholder 2">
            <a:extLst>
              <a:ext uri="{FF2B5EF4-FFF2-40B4-BE49-F238E27FC236}">
                <a16:creationId xmlns:a16="http://schemas.microsoft.com/office/drawing/2014/main" id="{A727710A-13E3-FE4A-895C-2564F527F8B1}"/>
              </a:ext>
            </a:extLst>
          </p:cNvPr>
          <p:cNvSpPr>
            <a:spLocks noGrp="1"/>
          </p:cNvSpPr>
          <p:nvPr>
            <p:ph idx="1"/>
          </p:nvPr>
        </p:nvSpPr>
        <p:spPr>
          <a:xfrm>
            <a:off x="914400" y="2136004"/>
            <a:ext cx="7315200" cy="3539527"/>
          </a:xfrm>
        </p:spPr>
        <p:txBody>
          <a:bodyPr>
            <a:normAutofit/>
          </a:bodyPr>
          <a:lstStyle/>
          <a:p>
            <a:r>
              <a:rPr lang="en-US" dirty="0"/>
              <a:t>The systolic blood pressure was measured before randomization, giving a baseline value, and then again after one week of treatment. The data file contains 4 columns: </a:t>
            </a:r>
          </a:p>
          <a:p>
            <a:r>
              <a:rPr lang="en-US" dirty="0"/>
              <a:t>This was a small clinical trial with 16 participants. The research question is straightforward: </a:t>
            </a:r>
          </a:p>
          <a:p>
            <a:r>
              <a:rPr lang="en-US" i="1" dirty="0"/>
              <a:t>Was the intervention effective in reducing systolic blood pressure? </a:t>
            </a: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57D0F8D2-4C0D-F942-8667-A92120DE3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970681"/>
            <a:ext cx="6388100" cy="1409700"/>
          </a:xfrm>
          <a:prstGeom prst="rect">
            <a:avLst/>
          </a:prstGeom>
        </p:spPr>
      </p:pic>
    </p:spTree>
    <p:extLst>
      <p:ext uri="{BB962C8B-B14F-4D97-AF65-F5344CB8AC3E}">
        <p14:creationId xmlns:p14="http://schemas.microsoft.com/office/powerpoint/2010/main" val="1537930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EDB7-38E5-B04D-81ED-6A8E164C66D7}"/>
              </a:ext>
            </a:extLst>
          </p:cNvPr>
          <p:cNvSpPr>
            <a:spLocks noGrp="1"/>
          </p:cNvSpPr>
          <p:nvPr>
            <p:ph type="title"/>
          </p:nvPr>
        </p:nvSpPr>
        <p:spPr/>
        <p:txBody>
          <a:bodyPr>
            <a:normAutofit fontScale="90000"/>
          </a:bodyPr>
          <a:lstStyle/>
          <a:p>
            <a:r>
              <a:rPr lang="en-US" dirty="0"/>
              <a:t>The data </a:t>
            </a:r>
            <a:br>
              <a:rPr lang="en-US" dirty="0"/>
            </a:br>
            <a:endParaRPr lang="en-US" dirty="0"/>
          </a:p>
        </p:txBody>
      </p:sp>
      <p:pic>
        <p:nvPicPr>
          <p:cNvPr id="6" name="Content Placeholder 5" descr="Table&#10;&#10;Description automatically generated">
            <a:extLst>
              <a:ext uri="{FF2B5EF4-FFF2-40B4-BE49-F238E27FC236}">
                <a16:creationId xmlns:a16="http://schemas.microsoft.com/office/drawing/2014/main" id="{D81BB156-70C6-034E-B961-B98164D42AD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53140" y="2743200"/>
            <a:ext cx="3488044" cy="3594100"/>
          </a:xfrm>
        </p:spPr>
      </p:pic>
      <p:sp>
        <p:nvSpPr>
          <p:cNvPr id="4" name="Content Placeholder 3">
            <a:extLst>
              <a:ext uri="{FF2B5EF4-FFF2-40B4-BE49-F238E27FC236}">
                <a16:creationId xmlns:a16="http://schemas.microsoft.com/office/drawing/2014/main" id="{E35E6946-D64B-8E49-B64F-EAF14AC75208}"/>
              </a:ext>
            </a:extLst>
          </p:cNvPr>
          <p:cNvSpPr>
            <a:spLocks noGrp="1"/>
          </p:cNvSpPr>
          <p:nvPr>
            <p:ph sz="quarter" idx="14"/>
          </p:nvPr>
        </p:nvSpPr>
        <p:spPr/>
        <p:txBody>
          <a:bodyPr/>
          <a:lstStyle/>
          <a:p>
            <a:r>
              <a:rPr lang="en-US" dirty="0"/>
              <a:t>How do you summarize the data? </a:t>
            </a:r>
          </a:p>
          <a:p>
            <a:r>
              <a:rPr lang="en-US" dirty="0"/>
              <a:t>What picture can you draw to visualize the data? </a:t>
            </a:r>
          </a:p>
          <a:p>
            <a:r>
              <a:rPr lang="en-US" dirty="0"/>
              <a:t>How do you answer the research question? </a:t>
            </a:r>
          </a:p>
          <a:p>
            <a:endParaRPr lang="en-US" dirty="0"/>
          </a:p>
        </p:txBody>
      </p:sp>
    </p:spTree>
    <p:extLst>
      <p:ext uri="{BB962C8B-B14F-4D97-AF65-F5344CB8AC3E}">
        <p14:creationId xmlns:p14="http://schemas.microsoft.com/office/powerpoint/2010/main" val="160543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55703"/>
            <a:ext cx="7315200" cy="1154097"/>
          </a:xfrm>
        </p:spPr>
        <p:txBody>
          <a:bodyPr/>
          <a:lstStyle/>
          <a:p>
            <a:r>
              <a:rPr lang="en-US" dirty="0"/>
              <a:t>Syllabus</a:t>
            </a:r>
          </a:p>
        </p:txBody>
      </p:sp>
      <p:sp>
        <p:nvSpPr>
          <p:cNvPr id="3" name="Content Placeholder 2"/>
          <p:cNvSpPr>
            <a:spLocks noGrp="1"/>
          </p:cNvSpPr>
          <p:nvPr>
            <p:ph idx="1"/>
          </p:nvPr>
        </p:nvSpPr>
        <p:spPr>
          <a:xfrm>
            <a:off x="705729" y="1981200"/>
            <a:ext cx="7315200" cy="3920527"/>
          </a:xfrm>
        </p:spPr>
        <p:txBody>
          <a:bodyPr>
            <a:normAutofit/>
          </a:bodyPr>
          <a:lstStyle/>
          <a:p>
            <a:r>
              <a:rPr lang="en-US" sz="2800" dirty="0"/>
              <a:t>Syllabus on canvas.</a:t>
            </a:r>
          </a:p>
          <a:p>
            <a:r>
              <a:rPr lang="en-US" sz="2800" dirty="0"/>
              <a:t>Schedule is subject to change</a:t>
            </a:r>
          </a:p>
          <a:p>
            <a:r>
              <a:rPr lang="en-US" sz="2800" dirty="0"/>
              <a:t>Homework/Projects/tests</a:t>
            </a:r>
            <a:endParaRPr lang="en-US" dirty="0"/>
          </a:p>
          <a:p>
            <a:r>
              <a:rPr lang="en-US" sz="2800" dirty="0"/>
              <a:t>Honor code is given in https://</a:t>
            </a:r>
            <a:r>
              <a:rPr lang="en-US" sz="2800" dirty="0" err="1"/>
              <a:t>www.sph.emory.edu</a:t>
            </a:r>
            <a:r>
              <a:rPr lang="en-US" sz="2800" dirty="0"/>
              <a:t>/</a:t>
            </a:r>
            <a:r>
              <a:rPr lang="en-US" sz="2800" dirty="0" err="1"/>
              <a:t>rollins</a:t>
            </a:r>
            <a:r>
              <a:rPr lang="en-US" sz="2800" dirty="0"/>
              <a:t>-life/enrollment-services/honor-code/</a:t>
            </a:r>
            <a:r>
              <a:rPr lang="en-US" sz="2800" dirty="0" err="1"/>
              <a:t>index.html</a:t>
            </a:r>
            <a:endParaRPr lang="en-US" sz="2800" dirty="0"/>
          </a:p>
          <a:p>
            <a:endParaRPr lang="en-US" dirty="0"/>
          </a:p>
        </p:txBody>
      </p:sp>
    </p:spTree>
    <p:extLst>
      <p:ext uri="{BB962C8B-B14F-4D97-AF65-F5344CB8AC3E}">
        <p14:creationId xmlns:p14="http://schemas.microsoft.com/office/powerpoint/2010/main" val="3172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D8AE-7C3B-B448-8D81-1800BC24C8FC}"/>
              </a:ext>
            </a:extLst>
          </p:cNvPr>
          <p:cNvSpPr>
            <a:spLocks noGrp="1"/>
          </p:cNvSpPr>
          <p:nvPr>
            <p:ph type="title"/>
          </p:nvPr>
        </p:nvSpPr>
        <p:spPr/>
        <p:txBody>
          <a:bodyPr/>
          <a:lstStyle/>
          <a:p>
            <a:r>
              <a:rPr lang="en-US" dirty="0"/>
              <a:t>Syllabus highlights-Office hours</a:t>
            </a:r>
          </a:p>
        </p:txBody>
      </p:sp>
      <p:sp>
        <p:nvSpPr>
          <p:cNvPr id="3" name="Content Placeholder 2">
            <a:extLst>
              <a:ext uri="{FF2B5EF4-FFF2-40B4-BE49-F238E27FC236}">
                <a16:creationId xmlns:a16="http://schemas.microsoft.com/office/drawing/2014/main" id="{CB69C6E5-08D4-6F4F-8AFD-F059BF550DCE}"/>
              </a:ext>
            </a:extLst>
          </p:cNvPr>
          <p:cNvSpPr>
            <a:spLocks noGrp="1"/>
          </p:cNvSpPr>
          <p:nvPr>
            <p:ph idx="1"/>
          </p:nvPr>
        </p:nvSpPr>
        <p:spPr/>
        <p:txBody>
          <a:bodyPr>
            <a:normAutofit/>
          </a:bodyPr>
          <a:lstStyle/>
          <a:p>
            <a:r>
              <a:rPr lang="en-US" sz="2800" dirty="0"/>
              <a:t>TA introduction and availability</a:t>
            </a:r>
          </a:p>
          <a:p>
            <a:r>
              <a:rPr lang="en-US" sz="2800" dirty="0"/>
              <a:t>Office hours as an adjunct</a:t>
            </a:r>
          </a:p>
          <a:p>
            <a:r>
              <a:rPr lang="en-US" sz="2800" dirty="0"/>
              <a:t>Email/Text/Zoom/Face to face options</a:t>
            </a:r>
          </a:p>
        </p:txBody>
      </p:sp>
    </p:spTree>
    <p:extLst>
      <p:ext uri="{BB962C8B-B14F-4D97-AF65-F5344CB8AC3E}">
        <p14:creationId xmlns:p14="http://schemas.microsoft.com/office/powerpoint/2010/main" val="31945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8743-7D0A-DF4E-838C-E62513E00ED9}"/>
              </a:ext>
            </a:extLst>
          </p:cNvPr>
          <p:cNvSpPr>
            <a:spLocks noGrp="1"/>
          </p:cNvSpPr>
          <p:nvPr>
            <p:ph type="title"/>
          </p:nvPr>
        </p:nvSpPr>
        <p:spPr/>
        <p:txBody>
          <a:bodyPr/>
          <a:lstStyle/>
          <a:p>
            <a:r>
              <a:rPr lang="en-US" dirty="0"/>
              <a:t>Class evaluation</a:t>
            </a:r>
          </a:p>
        </p:txBody>
      </p:sp>
      <p:sp>
        <p:nvSpPr>
          <p:cNvPr id="3" name="Content Placeholder 2">
            <a:extLst>
              <a:ext uri="{FF2B5EF4-FFF2-40B4-BE49-F238E27FC236}">
                <a16:creationId xmlns:a16="http://schemas.microsoft.com/office/drawing/2014/main" id="{5107EC4A-31E5-A740-887A-C89762E76A37}"/>
              </a:ext>
            </a:extLst>
          </p:cNvPr>
          <p:cNvSpPr>
            <a:spLocks noGrp="1"/>
          </p:cNvSpPr>
          <p:nvPr>
            <p:ph idx="1"/>
          </p:nvPr>
        </p:nvSpPr>
        <p:spPr/>
        <p:txBody>
          <a:bodyPr/>
          <a:lstStyle/>
          <a:p>
            <a:r>
              <a:rPr lang="en-US" sz="2800" dirty="0"/>
              <a:t>No text book but several will be referenced during the course</a:t>
            </a:r>
          </a:p>
          <a:p>
            <a:r>
              <a:rPr lang="en-US" sz="2800" dirty="0" err="1"/>
              <a:t>Homeworks</a:t>
            </a:r>
            <a:endParaRPr lang="en-US" sz="2800" dirty="0"/>
          </a:p>
          <a:p>
            <a:pPr marL="45720" indent="0">
              <a:buNone/>
            </a:pPr>
            <a:endParaRPr lang="en-US" dirty="0"/>
          </a:p>
        </p:txBody>
      </p:sp>
    </p:spTree>
    <p:extLst>
      <p:ext uri="{BB962C8B-B14F-4D97-AF65-F5344CB8AC3E}">
        <p14:creationId xmlns:p14="http://schemas.microsoft.com/office/powerpoint/2010/main" val="1599763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{293E9734-C4D8-1848-B987-C07F827F927A}tf10001062</Template>
  <TotalTime>17294</TotalTime>
  <Words>2903</Words>
  <Application>Microsoft Macintosh PowerPoint</Application>
  <PresentationFormat>On-screen Show (4:3)</PresentationFormat>
  <Paragraphs>378</Paragraphs>
  <Slides>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Century Gothic</vt:lpstr>
      <vt:lpstr>Open Sans</vt:lpstr>
      <vt:lpstr>Wingdings 3</vt:lpstr>
      <vt:lpstr>Ion</vt:lpstr>
      <vt:lpstr>Bios 520-Clinical Trials</vt:lpstr>
      <vt:lpstr>Today’s outline </vt:lpstr>
      <vt:lpstr>Introduction</vt:lpstr>
      <vt:lpstr>Class dynamics</vt:lpstr>
      <vt:lpstr>Class dynamics-’Keeping it 100’</vt:lpstr>
      <vt:lpstr>Prerequisites and why </vt:lpstr>
      <vt:lpstr>Syllabus</vt:lpstr>
      <vt:lpstr>Syllabus highlights-Office hours</vt:lpstr>
      <vt:lpstr>Class evaluation</vt:lpstr>
      <vt:lpstr>Lecture</vt:lpstr>
      <vt:lpstr>What is a clinical trial</vt:lpstr>
      <vt:lpstr>Putting it together…</vt:lpstr>
      <vt:lpstr>NIH definition </vt:lpstr>
      <vt:lpstr>PowerPoint Presentation</vt:lpstr>
      <vt:lpstr>Why Are Clinical Trials Needed?</vt:lpstr>
      <vt:lpstr>Why are clinical trials needed</vt:lpstr>
      <vt:lpstr>Why are clinical trials needed</vt:lpstr>
      <vt:lpstr>Why are clinical trials needed</vt:lpstr>
      <vt:lpstr>Observational Studies</vt:lpstr>
      <vt:lpstr>Why are Trials Needed ?  To Evaluate New Frontiers</vt:lpstr>
      <vt:lpstr>Hallmarks of clinical trials</vt:lpstr>
      <vt:lpstr>Future</vt:lpstr>
      <vt:lpstr>Is personalized medicine a clinical trial?</vt:lpstr>
      <vt:lpstr>Examples of personalized medicine</vt:lpstr>
      <vt:lpstr>The focus of this class</vt:lpstr>
      <vt:lpstr>Design types in this course</vt:lpstr>
      <vt:lpstr>Nothing can save you from a bad design</vt:lpstr>
      <vt:lpstr>Role clinical trials play</vt:lpstr>
      <vt:lpstr>It’s the gold standard but….</vt:lpstr>
      <vt:lpstr>There are some con’s to clinical trials</vt:lpstr>
      <vt:lpstr>The state of today’s clinical trials did not automatically ‘happen’</vt:lpstr>
      <vt:lpstr>Clinical trials come of age</vt:lpstr>
      <vt:lpstr>Why is this relevant?</vt:lpstr>
      <vt:lpstr>Relevance, part II</vt:lpstr>
      <vt:lpstr>Quality of life</vt:lpstr>
      <vt:lpstr>Lastly…</vt:lpstr>
      <vt:lpstr>Clinical Trials Natural Experiment</vt:lpstr>
      <vt:lpstr>Clinical Trials Planned Experiment</vt:lpstr>
      <vt:lpstr>Clinical Trials Concurrent Control </vt:lpstr>
      <vt:lpstr>Clinical Trials Use of Randomization</vt:lpstr>
      <vt:lpstr>First off… definitions</vt:lpstr>
      <vt:lpstr>Components of clinical trials</vt:lpstr>
      <vt:lpstr>Single &amp; Double Blind Clinical Trial</vt:lpstr>
      <vt:lpstr>Placebo control clinical trials</vt:lpstr>
      <vt:lpstr>Clinical trials by phase</vt:lpstr>
      <vt:lpstr>Types of Clinical Trials</vt:lpstr>
      <vt:lpstr>PowerPoint Presentation</vt:lpstr>
      <vt:lpstr>Types of Clinical Trials</vt:lpstr>
      <vt:lpstr>Characterization of Trials Randomized vs. Non-Randomized Multi-Center vs. Single Center</vt:lpstr>
      <vt:lpstr>Intro to phases of Clinical trials</vt:lpstr>
      <vt:lpstr>Phases not mutually exclusive</vt:lpstr>
      <vt:lpstr>Phase I</vt:lpstr>
      <vt:lpstr>Phase I designs</vt:lpstr>
      <vt:lpstr>Phase I - clinical pharmacology &amp; toxicity</vt:lpstr>
      <vt:lpstr>Phase I example</vt:lpstr>
      <vt:lpstr>Enrollment based on safety</vt:lpstr>
      <vt:lpstr>Phase II</vt:lpstr>
      <vt:lpstr>Phase II - initial clinical investigation for treatment effect</vt:lpstr>
      <vt:lpstr>’2b’ or not 2b</vt:lpstr>
      <vt:lpstr>Phase III</vt:lpstr>
      <vt:lpstr>Phase III - Full scale evaluation of treatment</vt:lpstr>
      <vt:lpstr>Phase IV</vt:lpstr>
      <vt:lpstr>For next week (on canvas)</vt:lpstr>
      <vt:lpstr>Efficacy of Captoril  </vt:lpstr>
      <vt:lpstr>Data description  </vt:lpstr>
      <vt:lpstr>The data  </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560R-Intro to R</dc:title>
  <dc:creator>Traci Leong</dc:creator>
  <cp:lastModifiedBy>Traci Leong</cp:lastModifiedBy>
  <cp:revision>413</cp:revision>
  <dcterms:created xsi:type="dcterms:W3CDTF">2013-03-04T00:53:01Z</dcterms:created>
  <dcterms:modified xsi:type="dcterms:W3CDTF">2023-01-12T16:47:27Z</dcterms:modified>
</cp:coreProperties>
</file>