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78"/>
  </p:notesMasterIdLst>
  <p:sldIdLst>
    <p:sldId id="256" r:id="rId2"/>
    <p:sldId id="868" r:id="rId3"/>
    <p:sldId id="904" r:id="rId4"/>
    <p:sldId id="325" r:id="rId5"/>
    <p:sldId id="870" r:id="rId6"/>
    <p:sldId id="871" r:id="rId7"/>
    <p:sldId id="872" r:id="rId8"/>
    <p:sldId id="880" r:id="rId9"/>
    <p:sldId id="881" r:id="rId10"/>
    <p:sldId id="261" r:id="rId11"/>
    <p:sldId id="801" r:id="rId12"/>
    <p:sldId id="905" r:id="rId13"/>
    <p:sldId id="876" r:id="rId14"/>
    <p:sldId id="908" r:id="rId15"/>
    <p:sldId id="281" r:id="rId16"/>
    <p:sldId id="282" r:id="rId17"/>
    <p:sldId id="283" r:id="rId18"/>
    <p:sldId id="284" r:id="rId19"/>
    <p:sldId id="909" r:id="rId20"/>
    <p:sldId id="285" r:id="rId21"/>
    <p:sldId id="353" r:id="rId22"/>
    <p:sldId id="906" r:id="rId23"/>
    <p:sldId id="907" r:id="rId24"/>
    <p:sldId id="879" r:id="rId25"/>
    <p:sldId id="867" r:id="rId26"/>
    <p:sldId id="355" r:id="rId27"/>
    <p:sldId id="356" r:id="rId28"/>
    <p:sldId id="358" r:id="rId29"/>
    <p:sldId id="393" r:id="rId30"/>
    <p:sldId id="391" r:id="rId31"/>
    <p:sldId id="370" r:id="rId32"/>
    <p:sldId id="363" r:id="rId33"/>
    <p:sldId id="882" r:id="rId34"/>
    <p:sldId id="360" r:id="rId35"/>
    <p:sldId id="303" r:id="rId36"/>
    <p:sldId id="305" r:id="rId37"/>
    <p:sldId id="394" r:id="rId38"/>
    <p:sldId id="883" r:id="rId39"/>
    <p:sldId id="368" r:id="rId40"/>
    <p:sldId id="884" r:id="rId41"/>
    <p:sldId id="910" r:id="rId42"/>
    <p:sldId id="885" r:id="rId43"/>
    <p:sldId id="886" r:id="rId44"/>
    <p:sldId id="887" r:id="rId45"/>
    <p:sldId id="308" r:id="rId46"/>
    <p:sldId id="386" r:id="rId47"/>
    <p:sldId id="310" r:id="rId48"/>
    <p:sldId id="888" r:id="rId49"/>
    <p:sldId id="889" r:id="rId50"/>
    <p:sldId id="312" r:id="rId51"/>
    <p:sldId id="359" r:id="rId52"/>
    <p:sldId id="361" r:id="rId53"/>
    <p:sldId id="890" r:id="rId54"/>
    <p:sldId id="362" r:id="rId55"/>
    <p:sldId id="911" r:id="rId56"/>
    <p:sldId id="891" r:id="rId57"/>
    <p:sldId id="892" r:id="rId58"/>
    <p:sldId id="328" r:id="rId59"/>
    <p:sldId id="893" r:id="rId60"/>
    <p:sldId id="894" r:id="rId61"/>
    <p:sldId id="329" r:id="rId62"/>
    <p:sldId id="332" r:id="rId63"/>
    <p:sldId id="413" r:id="rId64"/>
    <p:sldId id="414" r:id="rId65"/>
    <p:sldId id="415" r:id="rId66"/>
    <p:sldId id="388" r:id="rId67"/>
    <p:sldId id="898" r:id="rId68"/>
    <p:sldId id="912" r:id="rId69"/>
    <p:sldId id="899" r:id="rId70"/>
    <p:sldId id="900" r:id="rId71"/>
    <p:sldId id="336" r:id="rId72"/>
    <p:sldId id="335" r:id="rId73"/>
    <p:sldId id="337" r:id="rId74"/>
    <p:sldId id="390" r:id="rId75"/>
    <p:sldId id="395" r:id="rId76"/>
    <p:sldId id="90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6"/>
    <p:restoredTop sz="94321"/>
  </p:normalViewPr>
  <p:slideViewPr>
    <p:cSldViewPr>
      <p:cViewPr varScale="1">
        <p:scale>
          <a:sx n="126" d="100"/>
          <a:sy n="126" d="100"/>
        </p:scale>
        <p:origin x="280" y="192"/>
      </p:cViewPr>
      <p:guideLst>
        <p:guide orient="horz" pos="2160"/>
        <p:guide pos="2880"/>
      </p:guideLst>
    </p:cSldViewPr>
  </p:slideViewPr>
  <p:notesTextViewPr>
    <p:cViewPr>
      <p:scale>
        <a:sx n="1" d="1"/>
        <a:sy n="1" d="1"/>
      </p:scale>
      <p:origin x="0" y="0"/>
    </p:cViewPr>
  </p:notesTextViewPr>
  <p:sorterViewPr>
    <p:cViewPr>
      <p:scale>
        <a:sx n="1" d="1"/>
        <a:sy n="1" d="1"/>
      </p:scale>
      <p:origin x="0" y="-131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1/15/23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Ref: NEJM, Nov 11,2004</a:t>
            </a:r>
          </a:p>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29</a:t>
            </a:fld>
            <a:endParaRPr lang="en-US"/>
          </a:p>
        </p:txBody>
      </p:sp>
    </p:spTree>
    <p:extLst>
      <p:ext uri="{BB962C8B-B14F-4D97-AF65-F5344CB8AC3E}">
        <p14:creationId xmlns:p14="http://schemas.microsoft.com/office/powerpoint/2010/main" val="1051118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CD78E1C-E04A-1D47-9D8B-C0EA7BCBB3B6}" type="datetime1">
              <a:rPr lang="en-US" smtClean="0"/>
              <a:t>1/15/23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A324E-6725-B747-B3FF-FA45826536C9}" type="datetime1">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EE00B-7FB6-B946-9CFC-0B5674F4EEEA}" type="datetime1">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3F057-7FE6-544F-A4B9-E03792605819}" type="datetime1">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D2FD1-6397-8A46-BB9A-F4CB2753419B}" type="datetime1">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2E1716-0602-EE4A-9EEA-5C88FB23EDF7}" type="datetime1">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B322B04-0CAE-CF46-9CF4-7C0437251F23}" type="datetime1">
              <a:rPr lang="en-US" smtClean="0"/>
              <a:t>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4E2ED-93A6-E649-8C32-632C0BD119AC}" type="datetime1">
              <a:rPr lang="en-US" smtClean="0"/>
              <a:t>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2C4BB-7114-2245-97EA-5C042E0D3601}" type="datetime1">
              <a:rPr lang="en-US" smtClean="0"/>
              <a:t>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8E975-918D-DF4D-8AF6-4E0E3F4B8E4E}" type="datetime1">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CF99D-9E0D-7544-A25D-72D5BE3CE3F2}" type="datetime1">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19F4983-D0C8-5C40-A955-951556CF073E}" type="datetime1">
              <a:rPr lang="en-US" smtClean="0"/>
              <a:t>1/15/23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a:t>
            </a:r>
          </a:p>
        </p:txBody>
      </p:sp>
      <p:sp>
        <p:nvSpPr>
          <p:cNvPr id="3" name="Subtitle 2"/>
          <p:cNvSpPr>
            <a:spLocks noGrp="1"/>
          </p:cNvSpPr>
          <p:nvPr>
            <p:ph type="subTitle" idx="1"/>
          </p:nvPr>
        </p:nvSpPr>
        <p:spPr/>
        <p:txBody>
          <a:bodyPr/>
          <a:lstStyle/>
          <a:p>
            <a:r>
              <a:rPr lang="en-US" dirty="0"/>
              <a:t>January 19, 2023</a:t>
            </a:r>
          </a:p>
        </p:txBody>
      </p:sp>
    </p:spTree>
    <p:extLst>
      <p:ext uri="{BB962C8B-B14F-4D97-AF65-F5344CB8AC3E}">
        <p14:creationId xmlns:p14="http://schemas.microsoft.com/office/powerpoint/2010/main" val="198528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68E966-3A00-7C41-B492-FD9F20F735B8}"/>
              </a:ext>
            </a:extLst>
          </p:cNvPr>
          <p:cNvSpPr>
            <a:spLocks noGrp="1" noChangeArrowheads="1"/>
          </p:cNvSpPr>
          <p:nvPr>
            <p:ph type="title"/>
          </p:nvPr>
        </p:nvSpPr>
        <p:spPr>
          <a:xfrm>
            <a:off x="863600" y="0"/>
            <a:ext cx="7772400" cy="838200"/>
          </a:xfrm>
        </p:spPr>
        <p:txBody>
          <a:bodyPr/>
          <a:lstStyle/>
          <a:p>
            <a:r>
              <a:rPr lang="en-US" altLang="en-US"/>
              <a:t>Definition of a Clinical Trial</a:t>
            </a:r>
          </a:p>
        </p:txBody>
      </p:sp>
      <p:sp>
        <p:nvSpPr>
          <p:cNvPr id="10243" name="Rectangle 3">
            <a:extLst>
              <a:ext uri="{FF2B5EF4-FFF2-40B4-BE49-F238E27FC236}">
                <a16:creationId xmlns:a16="http://schemas.microsoft.com/office/drawing/2014/main" id="{1D4F4384-C681-5D4F-99C0-9B5594B9A00E}"/>
              </a:ext>
            </a:extLst>
          </p:cNvPr>
          <p:cNvSpPr>
            <a:spLocks noGrp="1" noChangeArrowheads="1"/>
          </p:cNvSpPr>
          <p:nvPr>
            <p:ph type="body" idx="1"/>
          </p:nvPr>
        </p:nvSpPr>
        <p:spPr>
          <a:xfrm>
            <a:off x="787400" y="838200"/>
            <a:ext cx="7848600" cy="5562600"/>
          </a:xfrm>
        </p:spPr>
        <p:txBody>
          <a:bodyPr>
            <a:normAutofit lnSpcReduction="10000"/>
          </a:bodyPr>
          <a:lstStyle/>
          <a:p>
            <a:pPr marL="169863" indent="-169863">
              <a:lnSpc>
                <a:spcPct val="90000"/>
              </a:lnSpc>
              <a:buFontTx/>
              <a:buNone/>
              <a:tabLst>
                <a:tab pos="3143250" algn="l"/>
              </a:tabLst>
            </a:pPr>
            <a:r>
              <a:rPr lang="en-US" altLang="en-US" sz="1800" dirty="0"/>
              <a:t>A prospective study comparing the effect and value of intervention(s) against a control in human subjects</a:t>
            </a:r>
          </a:p>
          <a:p>
            <a:pPr marL="169863" indent="-169863">
              <a:lnSpc>
                <a:spcPct val="90000"/>
              </a:lnSpc>
              <a:buFontTx/>
              <a:buNone/>
              <a:tabLst>
                <a:tab pos="3143250" algn="l"/>
              </a:tabLst>
            </a:pPr>
            <a:endParaRPr lang="en-US" altLang="en-US" sz="1800" dirty="0"/>
          </a:p>
          <a:p>
            <a:pPr marL="169863" indent="-169863">
              <a:lnSpc>
                <a:spcPct val="90000"/>
              </a:lnSpc>
              <a:buFontTx/>
              <a:buNone/>
              <a:tabLst>
                <a:tab pos="3143250" algn="l"/>
              </a:tabLst>
            </a:pPr>
            <a:r>
              <a:rPr lang="en-US" altLang="en-US" sz="1800" dirty="0"/>
              <a:t>NOTE:</a:t>
            </a:r>
          </a:p>
          <a:p>
            <a:pPr marL="169863" indent="-169863">
              <a:lnSpc>
                <a:spcPct val="90000"/>
              </a:lnSpc>
              <a:tabLst>
                <a:tab pos="3143250" algn="l"/>
              </a:tabLst>
            </a:pPr>
            <a:r>
              <a:rPr lang="en-US" altLang="en-US" sz="1800" dirty="0"/>
              <a:t>Prospective </a:t>
            </a:r>
            <a:r>
              <a:rPr lang="en-US" altLang="en-US" sz="1800" u="sng" dirty="0"/>
              <a:t>not</a:t>
            </a:r>
            <a:r>
              <a:rPr lang="en-US" altLang="en-US" sz="1800" dirty="0"/>
              <a:t> retrospective</a:t>
            </a:r>
          </a:p>
          <a:p>
            <a:pPr marL="169863" indent="-169863">
              <a:lnSpc>
                <a:spcPct val="90000"/>
              </a:lnSpc>
              <a:buFontTx/>
              <a:buNone/>
              <a:tabLst>
                <a:tab pos="3143250" algn="l"/>
              </a:tabLst>
            </a:pPr>
            <a:endParaRPr lang="en-US" altLang="en-US" sz="1800" dirty="0"/>
          </a:p>
          <a:p>
            <a:pPr marL="169863" indent="-169863">
              <a:lnSpc>
                <a:spcPct val="85000"/>
              </a:lnSpc>
              <a:tabLst>
                <a:tab pos="3143250" algn="l"/>
              </a:tabLst>
            </a:pPr>
            <a:r>
              <a:rPr lang="en-US" altLang="en-US" sz="1800" dirty="0"/>
              <a:t>Intervention/Equipment</a:t>
            </a:r>
          </a:p>
          <a:p>
            <a:pPr lvl="1">
              <a:lnSpc>
                <a:spcPct val="85000"/>
              </a:lnSpc>
              <a:tabLst>
                <a:tab pos="3143250" algn="l"/>
              </a:tabLst>
            </a:pPr>
            <a:r>
              <a:rPr lang="en-US" altLang="en-US" sz="1800" dirty="0"/>
              <a:t>preventive	-drug		</a:t>
            </a:r>
          </a:p>
          <a:p>
            <a:pPr lvl="1">
              <a:lnSpc>
                <a:spcPct val="85000"/>
              </a:lnSpc>
              <a:tabLst>
                <a:tab pos="3143250" algn="l"/>
              </a:tabLst>
            </a:pPr>
            <a:r>
              <a:rPr lang="en-US" altLang="en-US" sz="1800" dirty="0"/>
              <a:t>therapeutic	-device</a:t>
            </a:r>
          </a:p>
          <a:p>
            <a:pPr lvl="1">
              <a:lnSpc>
                <a:spcPct val="85000"/>
              </a:lnSpc>
              <a:tabLst>
                <a:tab pos="3143250" algn="l"/>
              </a:tabLst>
            </a:pPr>
            <a:r>
              <a:rPr lang="en-US" altLang="en-US" sz="1800" dirty="0"/>
              <a:t>diagnostic	-procedure</a:t>
            </a:r>
          </a:p>
          <a:p>
            <a:pPr lvl="1">
              <a:lnSpc>
                <a:spcPct val="85000"/>
              </a:lnSpc>
              <a:tabLst>
                <a:tab pos="3143250" algn="l"/>
              </a:tabLst>
            </a:pPr>
            <a:r>
              <a:rPr lang="en-US" altLang="en-US" sz="1800" dirty="0"/>
              <a:t>-biologic</a:t>
            </a:r>
          </a:p>
          <a:p>
            <a:pPr marL="169863" indent="-169863">
              <a:lnSpc>
                <a:spcPct val="90000"/>
              </a:lnSpc>
              <a:buFontTx/>
              <a:buNone/>
              <a:tabLst>
                <a:tab pos="3143250" algn="l"/>
              </a:tabLst>
            </a:pPr>
            <a:endParaRPr lang="en-US" altLang="en-US" sz="1800" dirty="0"/>
          </a:p>
          <a:p>
            <a:pPr marL="169863" indent="-169863">
              <a:lnSpc>
                <a:spcPct val="85000"/>
              </a:lnSpc>
              <a:tabLst>
                <a:tab pos="3143250" algn="l"/>
              </a:tabLst>
            </a:pPr>
            <a:r>
              <a:rPr lang="en-US" altLang="en-US" sz="1800" dirty="0"/>
              <a:t>Control Group</a:t>
            </a:r>
          </a:p>
          <a:p>
            <a:pPr lvl="1">
              <a:lnSpc>
                <a:spcPct val="85000"/>
              </a:lnSpc>
              <a:tabLst>
                <a:tab pos="3143250" algn="l"/>
              </a:tabLst>
            </a:pPr>
            <a:r>
              <a:rPr lang="en-US" altLang="en-US" sz="1800" dirty="0"/>
              <a:t>no intervention	-current standard therapy</a:t>
            </a:r>
          </a:p>
          <a:p>
            <a:pPr lvl="1">
              <a:lnSpc>
                <a:spcPct val="85000"/>
              </a:lnSpc>
              <a:tabLst>
                <a:tab pos="3143250" algn="l"/>
              </a:tabLst>
            </a:pPr>
            <a:r>
              <a:rPr lang="en-US" altLang="en-US" sz="1800" dirty="0"/>
              <a:t>placebo 	-previous standard</a:t>
            </a:r>
          </a:p>
          <a:p>
            <a:pPr marL="169863" indent="-169863">
              <a:lnSpc>
                <a:spcPct val="90000"/>
              </a:lnSpc>
              <a:buFontTx/>
              <a:buNone/>
              <a:tabLst>
                <a:tab pos="3143250" algn="l"/>
              </a:tabLst>
            </a:pPr>
            <a:endParaRPr lang="en-US" altLang="en-US" sz="1800" dirty="0"/>
          </a:p>
          <a:p>
            <a:pPr marL="169863" indent="-169863">
              <a:lnSpc>
                <a:spcPct val="85000"/>
              </a:lnSpc>
              <a:tabLst>
                <a:tab pos="3143250" algn="l"/>
              </a:tabLst>
            </a:pPr>
            <a:r>
              <a:rPr lang="en-US" altLang="en-US" sz="1800" dirty="0"/>
              <a:t>Humans not animals</a:t>
            </a:r>
          </a:p>
          <a:p>
            <a:pPr lvl="1">
              <a:lnSpc>
                <a:spcPct val="85000"/>
              </a:lnSpc>
              <a:tabLst>
                <a:tab pos="3143250" algn="l"/>
              </a:tabLst>
            </a:pPr>
            <a:r>
              <a:rPr lang="en-US" altLang="en-US" sz="1800" dirty="0"/>
              <a:t>ethics</a:t>
            </a:r>
          </a:p>
          <a:p>
            <a:pPr lvl="1">
              <a:lnSpc>
                <a:spcPct val="85000"/>
              </a:lnSpc>
              <a:tabLst>
                <a:tab pos="3143250" algn="l"/>
              </a:tabLst>
            </a:pPr>
            <a:r>
              <a:rPr lang="en-US" altLang="en-US" sz="1800" dirty="0"/>
              <a:t>informed consent</a:t>
            </a:r>
            <a:endParaRPr lang="en-US" altLang="en-US" sz="1800" b="1" dirty="0"/>
          </a:p>
        </p:txBody>
      </p:sp>
    </p:spTree>
    <p:extLst>
      <p:ext uri="{BB962C8B-B14F-4D97-AF65-F5344CB8AC3E}">
        <p14:creationId xmlns:p14="http://schemas.microsoft.com/office/powerpoint/2010/main" val="211734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D773-43AC-EB48-96D2-4F7ED78C8307}"/>
              </a:ext>
            </a:extLst>
          </p:cNvPr>
          <p:cNvSpPr>
            <a:spLocks noGrp="1"/>
          </p:cNvSpPr>
          <p:nvPr>
            <p:ph type="title"/>
          </p:nvPr>
        </p:nvSpPr>
        <p:spPr>
          <a:xfrm>
            <a:off x="917222" y="838200"/>
            <a:ext cx="7315200" cy="1154097"/>
          </a:xfrm>
        </p:spPr>
        <p:txBody>
          <a:bodyPr/>
          <a:lstStyle/>
          <a:p>
            <a:r>
              <a:rPr lang="en-US" dirty="0"/>
              <a:t>Why are we taking this class?</a:t>
            </a:r>
          </a:p>
        </p:txBody>
      </p:sp>
      <p:sp>
        <p:nvSpPr>
          <p:cNvPr id="3" name="Content Placeholder 2">
            <a:extLst>
              <a:ext uri="{FF2B5EF4-FFF2-40B4-BE49-F238E27FC236}">
                <a16:creationId xmlns:a16="http://schemas.microsoft.com/office/drawing/2014/main" id="{E310B159-677E-D241-81D9-033CFC3373CB}"/>
              </a:ext>
            </a:extLst>
          </p:cNvPr>
          <p:cNvSpPr>
            <a:spLocks noGrp="1"/>
          </p:cNvSpPr>
          <p:nvPr>
            <p:ph idx="1"/>
          </p:nvPr>
        </p:nvSpPr>
        <p:spPr>
          <a:xfrm>
            <a:off x="914400" y="2133600"/>
            <a:ext cx="7315200" cy="3539527"/>
          </a:xfrm>
        </p:spPr>
        <p:txBody>
          <a:bodyPr>
            <a:normAutofit/>
          </a:bodyPr>
          <a:lstStyle/>
          <a:p>
            <a:r>
              <a:rPr lang="en-US" dirty="0"/>
              <a:t>Failure to master statistical concepts can lead to numerous and important errors and biases in medical research</a:t>
            </a:r>
          </a:p>
          <a:p>
            <a:r>
              <a:rPr lang="en-US" dirty="0"/>
              <a:t>Failure to accomplish fundamental biological and clinical concepts can also lead to serious methodological and inferential errors. </a:t>
            </a:r>
          </a:p>
          <a:p>
            <a:r>
              <a:rPr lang="en-US" dirty="0"/>
              <a:t>The clinical researcher who involves a statistician only in the analysis of data from a trial can expect a substantially inferior product overall.</a:t>
            </a:r>
          </a:p>
        </p:txBody>
      </p:sp>
    </p:spTree>
    <p:extLst>
      <p:ext uri="{BB962C8B-B14F-4D97-AF65-F5344CB8AC3E}">
        <p14:creationId xmlns:p14="http://schemas.microsoft.com/office/powerpoint/2010/main" val="19377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9C8A-8D96-DF5B-5BCB-3BB471018095}"/>
              </a:ext>
            </a:extLst>
          </p:cNvPr>
          <p:cNvSpPr>
            <a:spLocks noGrp="1"/>
          </p:cNvSpPr>
          <p:nvPr>
            <p:ph type="title"/>
          </p:nvPr>
        </p:nvSpPr>
        <p:spPr/>
        <p:txBody>
          <a:bodyPr/>
          <a:lstStyle/>
          <a:p>
            <a:r>
              <a:rPr lang="en-US" dirty="0"/>
              <a:t>Lecture 2</a:t>
            </a:r>
          </a:p>
        </p:txBody>
      </p:sp>
      <p:sp>
        <p:nvSpPr>
          <p:cNvPr id="3" name="Content Placeholder 2">
            <a:extLst>
              <a:ext uri="{FF2B5EF4-FFF2-40B4-BE49-F238E27FC236}">
                <a16:creationId xmlns:a16="http://schemas.microsoft.com/office/drawing/2014/main" id="{3FDE1613-AC44-C275-33D8-D7B8D43C5B25}"/>
              </a:ext>
            </a:extLst>
          </p:cNvPr>
          <p:cNvSpPr>
            <a:spLocks noGrp="1"/>
          </p:cNvSpPr>
          <p:nvPr>
            <p:ph idx="1"/>
          </p:nvPr>
        </p:nvSpPr>
        <p:spPr/>
        <p:txBody>
          <a:bodyPr/>
          <a:lstStyle/>
          <a:p>
            <a:r>
              <a:rPr lang="en-US" dirty="0"/>
              <a:t>Study protocol</a:t>
            </a:r>
          </a:p>
          <a:p>
            <a:r>
              <a:rPr lang="en-US" dirty="0"/>
              <a:t>What is the study question &amp; hypothesis</a:t>
            </a:r>
          </a:p>
          <a:p>
            <a:r>
              <a:rPr lang="en-US" dirty="0"/>
              <a:t>How should the treatment effect be assessed and interpreted</a:t>
            </a:r>
          </a:p>
        </p:txBody>
      </p:sp>
    </p:spTree>
    <p:extLst>
      <p:ext uri="{BB962C8B-B14F-4D97-AF65-F5344CB8AC3E}">
        <p14:creationId xmlns:p14="http://schemas.microsoft.com/office/powerpoint/2010/main" val="80573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7AE745B-4D96-184A-B8ED-09DA5C6CF2F5}"/>
              </a:ext>
            </a:extLst>
          </p:cNvPr>
          <p:cNvSpPr>
            <a:spLocks noGrp="1" noChangeArrowheads="1"/>
          </p:cNvSpPr>
          <p:nvPr>
            <p:ph type="title"/>
          </p:nvPr>
        </p:nvSpPr>
        <p:spPr>
          <a:xfrm>
            <a:off x="990600" y="1021067"/>
            <a:ext cx="7315200" cy="1154097"/>
          </a:xfrm>
        </p:spPr>
        <p:txBody>
          <a:bodyPr/>
          <a:lstStyle/>
          <a:p>
            <a:r>
              <a:rPr lang="en-US" altLang="en-US" dirty="0"/>
              <a:t>A Trial Protocol</a:t>
            </a:r>
          </a:p>
        </p:txBody>
      </p:sp>
      <p:sp>
        <p:nvSpPr>
          <p:cNvPr id="79875" name="Rectangle 3">
            <a:extLst>
              <a:ext uri="{FF2B5EF4-FFF2-40B4-BE49-F238E27FC236}">
                <a16:creationId xmlns:a16="http://schemas.microsoft.com/office/drawing/2014/main" id="{137EF817-4346-0F4C-84AD-FFA145B95BA5}"/>
              </a:ext>
            </a:extLst>
          </p:cNvPr>
          <p:cNvSpPr>
            <a:spLocks noGrp="1" noChangeArrowheads="1"/>
          </p:cNvSpPr>
          <p:nvPr>
            <p:ph type="body" idx="1"/>
          </p:nvPr>
        </p:nvSpPr>
        <p:spPr>
          <a:xfrm>
            <a:off x="762000" y="2209800"/>
            <a:ext cx="6096000" cy="4114800"/>
          </a:xfrm>
        </p:spPr>
        <p:txBody>
          <a:bodyPr>
            <a:normAutofit/>
          </a:bodyPr>
          <a:lstStyle/>
          <a:p>
            <a:r>
              <a:rPr lang="en-US" altLang="en-US" sz="2800" dirty="0"/>
              <a:t>Required for all trials</a:t>
            </a:r>
          </a:p>
          <a:p>
            <a:endParaRPr lang="en-US" altLang="en-US" sz="2800" dirty="0"/>
          </a:p>
          <a:p>
            <a:r>
              <a:rPr lang="en-US" altLang="en-US" sz="2800" dirty="0"/>
              <a:t>Basis of Review</a:t>
            </a:r>
          </a:p>
          <a:p>
            <a:pPr lvl="1"/>
            <a:r>
              <a:rPr lang="en-US" altLang="en-US" sz="2800" dirty="0"/>
              <a:t>IRB/Ethics</a:t>
            </a:r>
          </a:p>
          <a:p>
            <a:pPr lvl="1"/>
            <a:r>
              <a:rPr lang="en-US" altLang="en-US" sz="2800" dirty="0"/>
              <a:t>Funding</a:t>
            </a:r>
          </a:p>
        </p:txBody>
      </p:sp>
    </p:spTree>
    <p:extLst>
      <p:ext uri="{BB962C8B-B14F-4D97-AF65-F5344CB8AC3E}">
        <p14:creationId xmlns:p14="http://schemas.microsoft.com/office/powerpoint/2010/main" val="287047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7158-7473-9A5C-AF32-DC070C6080FC}"/>
              </a:ext>
            </a:extLst>
          </p:cNvPr>
          <p:cNvSpPr>
            <a:spLocks noGrp="1"/>
          </p:cNvSpPr>
          <p:nvPr>
            <p:ph type="title"/>
          </p:nvPr>
        </p:nvSpPr>
        <p:spPr>
          <a:xfrm>
            <a:off x="891822" y="582507"/>
            <a:ext cx="7315200" cy="1154097"/>
          </a:xfrm>
        </p:spPr>
        <p:txBody>
          <a:bodyPr/>
          <a:lstStyle/>
          <a:p>
            <a:r>
              <a:rPr lang="en-US" dirty="0"/>
              <a:t>Purposes of a protocol</a:t>
            </a:r>
          </a:p>
        </p:txBody>
      </p:sp>
      <p:sp>
        <p:nvSpPr>
          <p:cNvPr id="3" name="Content Placeholder 2">
            <a:extLst>
              <a:ext uri="{FF2B5EF4-FFF2-40B4-BE49-F238E27FC236}">
                <a16:creationId xmlns:a16="http://schemas.microsoft.com/office/drawing/2014/main" id="{58D771AB-CFED-680E-9964-DB29A884A3EF}"/>
              </a:ext>
            </a:extLst>
          </p:cNvPr>
          <p:cNvSpPr>
            <a:spLocks noGrp="1"/>
          </p:cNvSpPr>
          <p:nvPr>
            <p:ph idx="1"/>
          </p:nvPr>
        </p:nvSpPr>
        <p:spPr>
          <a:xfrm>
            <a:off x="533400" y="1736605"/>
            <a:ext cx="7696200" cy="4572756"/>
          </a:xfrm>
        </p:spPr>
        <p:txBody>
          <a:bodyPr/>
          <a:lstStyle/>
          <a:p>
            <a:r>
              <a:rPr lang="en-US" dirty="0"/>
              <a:t>To </a:t>
            </a:r>
            <a:r>
              <a:rPr lang="en-US" altLang="en-US" sz="2000" dirty="0"/>
              <a:t>assist the investigator in thinking through the research.</a:t>
            </a:r>
          </a:p>
          <a:p>
            <a:r>
              <a:rPr lang="en-US" altLang="en-US" dirty="0"/>
              <a:t>To </a:t>
            </a:r>
            <a:r>
              <a:rPr lang="en-US" altLang="en-US" sz="2000" dirty="0"/>
              <a:t>ensure that both patient and study management are considered at the planning stage.</a:t>
            </a:r>
          </a:p>
          <a:p>
            <a:r>
              <a:rPr lang="en-US" altLang="en-US" dirty="0"/>
              <a:t>To </a:t>
            </a:r>
            <a:r>
              <a:rPr lang="en-US" altLang="en-US" sz="2000" dirty="0"/>
              <a:t>provide a “sounding board” for external comments.</a:t>
            </a:r>
          </a:p>
          <a:p>
            <a:r>
              <a:rPr lang="en-US" altLang="en-US" dirty="0"/>
              <a:t>To </a:t>
            </a:r>
            <a:r>
              <a:rPr lang="en-US" altLang="en-US" sz="2000" dirty="0"/>
              <a:t>orient the staff for the preparation of forms and data processing procedures.</a:t>
            </a:r>
          </a:p>
          <a:p>
            <a:r>
              <a:rPr lang="en-US" altLang="en-US" dirty="0"/>
              <a:t>To </a:t>
            </a:r>
            <a:r>
              <a:rPr lang="en-US" altLang="en-US" sz="2000" dirty="0"/>
              <a:t>guide the treatment of the patient on the study.</a:t>
            </a:r>
          </a:p>
          <a:p>
            <a:r>
              <a:rPr lang="en-US" altLang="en-US" dirty="0"/>
              <a:t>To </a:t>
            </a:r>
            <a:r>
              <a:rPr lang="en-US" altLang="en-US" sz="2000" dirty="0"/>
              <a:t>provide a document which can be used by other investigators who wish to “confirm” the results or use the treatment in practice.</a:t>
            </a:r>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dirty="0"/>
          </a:p>
        </p:txBody>
      </p:sp>
    </p:spTree>
    <p:extLst>
      <p:ext uri="{BB962C8B-B14F-4D97-AF65-F5344CB8AC3E}">
        <p14:creationId xmlns:p14="http://schemas.microsoft.com/office/powerpoint/2010/main" val="319142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DB1C145-7981-374B-B4CC-3BFE3C0AD163}"/>
              </a:ext>
            </a:extLst>
          </p:cNvPr>
          <p:cNvSpPr>
            <a:spLocks noGrp="1" noChangeArrowheads="1"/>
          </p:cNvSpPr>
          <p:nvPr>
            <p:ph type="title"/>
          </p:nvPr>
        </p:nvSpPr>
        <p:spPr>
          <a:xfrm>
            <a:off x="723900" y="626918"/>
            <a:ext cx="7772400" cy="609600"/>
          </a:xfrm>
        </p:spPr>
        <p:txBody>
          <a:bodyPr>
            <a:normAutofit fontScale="90000"/>
          </a:bodyPr>
          <a:lstStyle/>
          <a:p>
            <a:r>
              <a:rPr lang="en-US" altLang="en-US" sz="3600" dirty="0"/>
              <a:t>Protocol Outline: “A Blueprint” </a:t>
            </a:r>
            <a:br>
              <a:rPr lang="en-US" altLang="en-US" sz="3600" dirty="0"/>
            </a:br>
            <a:r>
              <a:rPr lang="en-US" altLang="en-US" sz="3600" dirty="0"/>
              <a:t>In Canvas</a:t>
            </a:r>
            <a:endParaRPr lang="en-US" altLang="en-US" dirty="0"/>
          </a:p>
        </p:txBody>
      </p:sp>
      <p:sp>
        <p:nvSpPr>
          <p:cNvPr id="30723" name="Rectangle 3">
            <a:extLst>
              <a:ext uri="{FF2B5EF4-FFF2-40B4-BE49-F238E27FC236}">
                <a16:creationId xmlns:a16="http://schemas.microsoft.com/office/drawing/2014/main" id="{E81F3F94-C170-2443-9E59-59F0BB0AADE3}"/>
              </a:ext>
            </a:extLst>
          </p:cNvPr>
          <p:cNvSpPr>
            <a:spLocks noGrp="1" noChangeArrowheads="1"/>
          </p:cNvSpPr>
          <p:nvPr>
            <p:ph type="body" idx="1"/>
          </p:nvPr>
        </p:nvSpPr>
        <p:spPr>
          <a:xfrm>
            <a:off x="1524000" y="1295400"/>
            <a:ext cx="6172200" cy="4953000"/>
          </a:xfrm>
        </p:spPr>
        <p:txBody>
          <a:bodyPr>
            <a:normAutofit/>
          </a:bodyPr>
          <a:lstStyle/>
          <a:p>
            <a:pPr defTabSz="911225">
              <a:lnSpc>
                <a:spcPct val="90000"/>
              </a:lnSpc>
              <a:buFontTx/>
              <a:buNone/>
              <a:tabLst>
                <a:tab pos="395288" algn="l"/>
                <a:tab pos="457200" algn="l"/>
              </a:tabLst>
            </a:pPr>
            <a:r>
              <a:rPr lang="en-US" altLang="en-US" sz="2400" b="1" dirty="0"/>
              <a:t>A.		Background &amp; Rationale</a:t>
            </a:r>
            <a:endParaRPr lang="en-US" altLang="en-US" sz="2400" dirty="0"/>
          </a:p>
          <a:p>
            <a:pPr defTabSz="911225">
              <a:lnSpc>
                <a:spcPct val="90000"/>
              </a:lnSpc>
              <a:buFontTx/>
              <a:buNone/>
              <a:tabLst>
                <a:tab pos="395288" algn="l"/>
                <a:tab pos="457200" algn="l"/>
              </a:tabLst>
            </a:pPr>
            <a:endParaRPr lang="en-US" altLang="en-US" sz="2400" dirty="0"/>
          </a:p>
          <a:p>
            <a:pPr defTabSz="911225">
              <a:lnSpc>
                <a:spcPct val="90000"/>
              </a:lnSpc>
              <a:buFontTx/>
              <a:buNone/>
              <a:tabLst>
                <a:tab pos="395288" algn="l"/>
                <a:tab pos="457200" algn="l"/>
              </a:tabLst>
            </a:pPr>
            <a:r>
              <a:rPr lang="en-US" altLang="en-US" sz="2400" b="1" dirty="0"/>
              <a:t>B.		Objectives (today’s topic!)</a:t>
            </a:r>
            <a:endParaRPr lang="en-US" altLang="en-US" sz="2400" dirty="0"/>
          </a:p>
          <a:p>
            <a:pPr defTabSz="911225">
              <a:lnSpc>
                <a:spcPct val="80000"/>
              </a:lnSpc>
              <a:buFontTx/>
              <a:buNone/>
              <a:tabLst>
                <a:tab pos="395288" algn="l"/>
                <a:tab pos="457200" algn="l"/>
              </a:tabLst>
            </a:pPr>
            <a:endParaRPr lang="en-US" altLang="en-US" sz="2400" dirty="0"/>
          </a:p>
          <a:p>
            <a:pPr defTabSz="911225">
              <a:lnSpc>
                <a:spcPct val="80000"/>
              </a:lnSpc>
              <a:buFontTx/>
              <a:buNone/>
              <a:tabLst>
                <a:tab pos="395288" algn="l"/>
                <a:tab pos="457200" algn="l"/>
              </a:tabLst>
            </a:pPr>
            <a:r>
              <a:rPr lang="en-US" altLang="en-US" sz="2400" dirty="0"/>
              <a:t>		1.	Primary Question</a:t>
            </a:r>
          </a:p>
          <a:p>
            <a:pPr defTabSz="911225">
              <a:lnSpc>
                <a:spcPct val="80000"/>
              </a:lnSpc>
              <a:buFontTx/>
              <a:buNone/>
              <a:tabLst>
                <a:tab pos="395288" algn="l"/>
                <a:tab pos="457200" algn="l"/>
              </a:tabLst>
            </a:pPr>
            <a:r>
              <a:rPr lang="en-US" altLang="en-US" sz="2400" dirty="0"/>
              <a:t> </a:t>
            </a:r>
          </a:p>
          <a:p>
            <a:pPr defTabSz="911225">
              <a:lnSpc>
                <a:spcPct val="80000"/>
              </a:lnSpc>
              <a:buFontTx/>
              <a:buNone/>
              <a:tabLst>
                <a:tab pos="395288" algn="l"/>
                <a:tab pos="457200" algn="l"/>
              </a:tabLst>
            </a:pPr>
            <a:r>
              <a:rPr lang="en-US" altLang="en-US" sz="2400" dirty="0"/>
              <a:t>		2.	Secondary Question</a:t>
            </a:r>
          </a:p>
          <a:p>
            <a:pPr defTabSz="911225">
              <a:lnSpc>
                <a:spcPct val="80000"/>
              </a:lnSpc>
              <a:buFontTx/>
              <a:buNone/>
              <a:tabLst>
                <a:tab pos="395288" algn="l"/>
                <a:tab pos="457200" algn="l"/>
              </a:tabLst>
            </a:pPr>
            <a:r>
              <a:rPr lang="en-US" altLang="en-US" sz="2400" dirty="0"/>
              <a:t> </a:t>
            </a:r>
          </a:p>
          <a:p>
            <a:pPr defTabSz="911225">
              <a:lnSpc>
                <a:spcPct val="80000"/>
              </a:lnSpc>
              <a:buFontTx/>
              <a:buNone/>
              <a:tabLst>
                <a:tab pos="395288" algn="l"/>
                <a:tab pos="457200" algn="l"/>
              </a:tabLst>
            </a:pPr>
            <a:r>
              <a:rPr lang="en-US" altLang="en-US" sz="2400" dirty="0"/>
              <a:t>		3.	Subgroup Questions</a:t>
            </a:r>
          </a:p>
          <a:p>
            <a:pPr defTabSz="911225">
              <a:lnSpc>
                <a:spcPct val="80000"/>
              </a:lnSpc>
              <a:buFontTx/>
              <a:buNone/>
              <a:tabLst>
                <a:tab pos="395288" algn="l"/>
                <a:tab pos="457200" algn="l"/>
              </a:tabLst>
            </a:pPr>
            <a:r>
              <a:rPr lang="en-US" altLang="en-US" sz="2400" dirty="0"/>
              <a:t> </a:t>
            </a:r>
          </a:p>
          <a:p>
            <a:pPr defTabSz="911225">
              <a:lnSpc>
                <a:spcPct val="80000"/>
              </a:lnSpc>
              <a:buFontTx/>
              <a:buNone/>
              <a:tabLst>
                <a:tab pos="395288" algn="l"/>
                <a:tab pos="457200" algn="l"/>
              </a:tabLst>
            </a:pPr>
            <a:r>
              <a:rPr lang="en-US" altLang="en-US" sz="2400" dirty="0"/>
              <a:t>		4.	Toxicities</a:t>
            </a:r>
          </a:p>
        </p:txBody>
      </p:sp>
    </p:spTree>
    <p:extLst>
      <p:ext uri="{BB962C8B-B14F-4D97-AF65-F5344CB8AC3E}">
        <p14:creationId xmlns:p14="http://schemas.microsoft.com/office/powerpoint/2010/main" val="213017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437024A-1BD4-FE4C-80A3-E115A1998C55}"/>
              </a:ext>
            </a:extLst>
          </p:cNvPr>
          <p:cNvSpPr>
            <a:spLocks noGrp="1" noChangeArrowheads="1"/>
          </p:cNvSpPr>
          <p:nvPr>
            <p:ph type="title"/>
          </p:nvPr>
        </p:nvSpPr>
        <p:spPr>
          <a:xfrm>
            <a:off x="744538" y="228600"/>
            <a:ext cx="7772400" cy="685800"/>
          </a:xfrm>
        </p:spPr>
        <p:txBody>
          <a:bodyPr/>
          <a:lstStyle/>
          <a:p>
            <a:r>
              <a:rPr lang="en-US" altLang="en-US" sz="3600"/>
              <a:t>Protocol Outline: “A Blueprint” (2)</a:t>
            </a:r>
          </a:p>
        </p:txBody>
      </p:sp>
      <p:sp>
        <p:nvSpPr>
          <p:cNvPr id="31747" name="Rectangle 3">
            <a:extLst>
              <a:ext uri="{FF2B5EF4-FFF2-40B4-BE49-F238E27FC236}">
                <a16:creationId xmlns:a16="http://schemas.microsoft.com/office/drawing/2014/main" id="{EDF9CD80-C5F4-8643-8012-576F75CF3550}"/>
              </a:ext>
            </a:extLst>
          </p:cNvPr>
          <p:cNvSpPr>
            <a:spLocks noGrp="1" noChangeArrowheads="1"/>
          </p:cNvSpPr>
          <p:nvPr>
            <p:ph type="body" idx="1"/>
          </p:nvPr>
        </p:nvSpPr>
        <p:spPr>
          <a:xfrm>
            <a:off x="2303463" y="1066800"/>
            <a:ext cx="4478337" cy="5486400"/>
          </a:xfrm>
        </p:spPr>
        <p:txBody>
          <a:bodyPr>
            <a:normAutofit lnSpcReduction="10000"/>
          </a:bodyPr>
          <a:lstStyle/>
          <a:p>
            <a:pPr>
              <a:lnSpc>
                <a:spcPct val="80000"/>
              </a:lnSpc>
              <a:spcBef>
                <a:spcPts val="100"/>
              </a:spcBef>
              <a:buFontTx/>
              <a:buNone/>
              <a:tabLst>
                <a:tab pos="517525" algn="l"/>
                <a:tab pos="857250" algn="l"/>
              </a:tabLst>
            </a:pPr>
            <a:r>
              <a:rPr lang="en-US" altLang="en-US" sz="2800" b="1" dirty="0"/>
              <a:t>C.		Design</a:t>
            </a:r>
            <a:endParaRPr lang="en-US" altLang="en-US" sz="2800" dirty="0"/>
          </a:p>
          <a:p>
            <a:pPr>
              <a:lnSpc>
                <a:spcPct val="80000"/>
              </a:lnSpc>
              <a:spcBef>
                <a:spcPts val="100"/>
              </a:spcBef>
              <a:buFontTx/>
              <a:buNone/>
              <a:tabLst>
                <a:tab pos="517525" algn="l"/>
                <a:tab pos="857250" algn="l"/>
              </a:tabLst>
            </a:pPr>
            <a:endParaRPr lang="en-US" altLang="en-US" sz="900" dirty="0"/>
          </a:p>
          <a:p>
            <a:pPr>
              <a:lnSpc>
                <a:spcPct val="75000"/>
              </a:lnSpc>
              <a:spcBef>
                <a:spcPts val="100"/>
              </a:spcBef>
              <a:buFontTx/>
              <a:buNone/>
              <a:tabLst>
                <a:tab pos="517525" algn="l"/>
                <a:tab pos="857250" algn="l"/>
              </a:tabLst>
            </a:pPr>
            <a:r>
              <a:rPr lang="en-US" altLang="en-US" sz="2800" dirty="0"/>
              <a:t>	</a:t>
            </a:r>
            <a:r>
              <a:rPr lang="en-US" altLang="en-US" sz="2800" b="1" dirty="0"/>
              <a:t>	</a:t>
            </a:r>
            <a:r>
              <a:rPr lang="en-US" altLang="en-US" sz="2000" dirty="0"/>
              <a:t>1.	Population</a:t>
            </a:r>
          </a:p>
          <a:p>
            <a:pPr>
              <a:lnSpc>
                <a:spcPct val="75000"/>
              </a:lnSpc>
              <a:spcBef>
                <a:spcPts val="100"/>
              </a:spcBef>
              <a:buFontTx/>
              <a:buNone/>
              <a:tabLst>
                <a:tab pos="517525" algn="l"/>
                <a:tab pos="857250" algn="l"/>
              </a:tabLst>
            </a:pPr>
            <a:r>
              <a:rPr lang="en-US" altLang="en-US" sz="2000" dirty="0"/>
              <a:t>			-Inclusion criteria</a:t>
            </a:r>
          </a:p>
          <a:p>
            <a:pPr>
              <a:lnSpc>
                <a:spcPct val="75000"/>
              </a:lnSpc>
              <a:spcBef>
                <a:spcPts val="100"/>
              </a:spcBef>
              <a:buFontTx/>
              <a:buNone/>
              <a:tabLst>
                <a:tab pos="517525" algn="l"/>
                <a:tab pos="857250" algn="l"/>
              </a:tabLst>
            </a:pPr>
            <a:r>
              <a:rPr lang="en-US" altLang="en-US" sz="2000" dirty="0"/>
              <a:t>			-Exclusion criteria</a:t>
            </a:r>
          </a:p>
          <a:p>
            <a:pPr>
              <a:lnSpc>
                <a:spcPct val="80000"/>
              </a:lnSpc>
              <a:spcBef>
                <a:spcPts val="100"/>
              </a:spcBef>
              <a:buFontTx/>
              <a:buNone/>
              <a:tabLst>
                <a:tab pos="517525" algn="l"/>
                <a:tab pos="857250" algn="l"/>
              </a:tabLst>
            </a:pPr>
            <a:endParaRPr lang="en-US" altLang="en-US" sz="2000" dirty="0"/>
          </a:p>
          <a:p>
            <a:pPr>
              <a:lnSpc>
                <a:spcPct val="80000"/>
              </a:lnSpc>
              <a:spcBef>
                <a:spcPts val="100"/>
              </a:spcBef>
              <a:buFontTx/>
              <a:buNone/>
              <a:tabLst>
                <a:tab pos="517525" algn="l"/>
                <a:tab pos="857250" algn="l"/>
              </a:tabLst>
            </a:pPr>
            <a:r>
              <a:rPr lang="en-US" altLang="en-US" sz="2000" dirty="0"/>
              <a:t>		2.	Sample Size Rationale</a:t>
            </a:r>
          </a:p>
          <a:p>
            <a:pPr>
              <a:lnSpc>
                <a:spcPct val="80000"/>
              </a:lnSpc>
              <a:spcBef>
                <a:spcPts val="100"/>
              </a:spcBef>
              <a:buFontTx/>
              <a:buNone/>
              <a:tabLst>
                <a:tab pos="517525" algn="l"/>
                <a:tab pos="857250" algn="l"/>
              </a:tabLst>
            </a:pPr>
            <a:endParaRPr lang="en-US" altLang="en-US" sz="2000" dirty="0"/>
          </a:p>
          <a:p>
            <a:pPr>
              <a:lnSpc>
                <a:spcPct val="75000"/>
              </a:lnSpc>
              <a:spcBef>
                <a:spcPts val="100"/>
              </a:spcBef>
              <a:buFontTx/>
              <a:buNone/>
              <a:tabLst>
                <a:tab pos="517525" algn="l"/>
                <a:tab pos="857250" algn="l"/>
              </a:tabLst>
            </a:pPr>
            <a:r>
              <a:rPr lang="en-US" altLang="en-US" sz="2000" dirty="0"/>
              <a:t>		3.	Enrollment</a:t>
            </a:r>
          </a:p>
          <a:p>
            <a:pPr>
              <a:lnSpc>
                <a:spcPct val="75000"/>
              </a:lnSpc>
              <a:spcBef>
                <a:spcPts val="100"/>
              </a:spcBef>
              <a:buFontTx/>
              <a:buNone/>
              <a:tabLst>
                <a:tab pos="517525" algn="l"/>
                <a:tab pos="857250" algn="l"/>
              </a:tabLst>
            </a:pPr>
            <a:r>
              <a:rPr lang="en-US" altLang="en-US" sz="2000" dirty="0"/>
              <a:t>			-Recruitment strategy</a:t>
            </a:r>
          </a:p>
          <a:p>
            <a:pPr>
              <a:lnSpc>
                <a:spcPct val="75000"/>
              </a:lnSpc>
              <a:spcBef>
                <a:spcPts val="100"/>
              </a:spcBef>
              <a:buFontTx/>
              <a:buNone/>
              <a:tabLst>
                <a:tab pos="517525" algn="l"/>
                <a:tab pos="857250" algn="l"/>
              </a:tabLst>
            </a:pPr>
            <a:r>
              <a:rPr lang="en-US" altLang="en-US" sz="2000" dirty="0"/>
              <a:t>			-Informed consent</a:t>
            </a:r>
          </a:p>
          <a:p>
            <a:pPr>
              <a:lnSpc>
                <a:spcPct val="75000"/>
              </a:lnSpc>
              <a:spcBef>
                <a:spcPts val="100"/>
              </a:spcBef>
              <a:buFontTx/>
              <a:buNone/>
              <a:tabLst>
                <a:tab pos="517525" algn="l"/>
                <a:tab pos="857250" algn="l"/>
              </a:tabLst>
            </a:pPr>
            <a:r>
              <a:rPr lang="en-US" altLang="en-US" sz="2000" dirty="0"/>
              <a:t>			-Eligibility assessment</a:t>
            </a:r>
          </a:p>
          <a:p>
            <a:pPr>
              <a:lnSpc>
                <a:spcPct val="75000"/>
              </a:lnSpc>
              <a:spcBef>
                <a:spcPts val="100"/>
              </a:spcBef>
              <a:buFontTx/>
              <a:buNone/>
              <a:tabLst>
                <a:tab pos="517525" algn="l"/>
                <a:tab pos="857250" algn="l"/>
              </a:tabLst>
            </a:pPr>
            <a:r>
              <a:rPr lang="en-US" altLang="en-US" sz="2000" dirty="0"/>
              <a:t>			-Baseline exam</a:t>
            </a:r>
          </a:p>
          <a:p>
            <a:pPr>
              <a:lnSpc>
                <a:spcPct val="80000"/>
              </a:lnSpc>
              <a:spcBef>
                <a:spcPts val="100"/>
              </a:spcBef>
              <a:buFontTx/>
              <a:buNone/>
              <a:tabLst>
                <a:tab pos="517525" algn="l"/>
                <a:tab pos="857250" algn="l"/>
              </a:tabLst>
            </a:pPr>
            <a:endParaRPr lang="en-US" altLang="en-US" sz="2000" dirty="0"/>
          </a:p>
          <a:p>
            <a:pPr>
              <a:lnSpc>
                <a:spcPct val="80000"/>
              </a:lnSpc>
              <a:spcBef>
                <a:spcPts val="100"/>
              </a:spcBef>
              <a:buFontTx/>
              <a:buNone/>
              <a:tabLst>
                <a:tab pos="517525" algn="l"/>
                <a:tab pos="857250" algn="l"/>
              </a:tabLst>
            </a:pPr>
            <a:r>
              <a:rPr lang="en-US" altLang="en-US" sz="2000" dirty="0"/>
              <a:t>		4.	Randomization</a:t>
            </a:r>
          </a:p>
          <a:p>
            <a:pPr>
              <a:lnSpc>
                <a:spcPct val="80000"/>
              </a:lnSpc>
              <a:spcBef>
                <a:spcPts val="100"/>
              </a:spcBef>
              <a:buFontTx/>
              <a:buNone/>
              <a:tabLst>
                <a:tab pos="517525" algn="l"/>
                <a:tab pos="857250" algn="l"/>
              </a:tabLst>
            </a:pPr>
            <a:endParaRPr lang="en-US" altLang="en-US" sz="2000" dirty="0"/>
          </a:p>
          <a:p>
            <a:pPr>
              <a:lnSpc>
                <a:spcPct val="80000"/>
              </a:lnSpc>
              <a:spcBef>
                <a:spcPts val="100"/>
              </a:spcBef>
              <a:buFontTx/>
              <a:buNone/>
              <a:tabLst>
                <a:tab pos="517525" algn="l"/>
                <a:tab pos="857250" algn="l"/>
              </a:tabLst>
            </a:pPr>
            <a:r>
              <a:rPr lang="en-US" altLang="en-US" sz="2000" dirty="0"/>
              <a:t>		5.	Intervention</a:t>
            </a:r>
          </a:p>
          <a:p>
            <a:pPr>
              <a:lnSpc>
                <a:spcPct val="80000"/>
              </a:lnSpc>
              <a:spcBef>
                <a:spcPts val="100"/>
              </a:spcBef>
              <a:buFontTx/>
              <a:buNone/>
              <a:tabLst>
                <a:tab pos="517525" algn="l"/>
                <a:tab pos="857250" algn="l"/>
              </a:tabLst>
            </a:pPr>
            <a:endParaRPr lang="en-US" altLang="en-US" sz="2000" dirty="0"/>
          </a:p>
          <a:p>
            <a:pPr>
              <a:lnSpc>
                <a:spcPct val="80000"/>
              </a:lnSpc>
              <a:spcBef>
                <a:spcPts val="100"/>
              </a:spcBef>
              <a:buFontTx/>
              <a:buNone/>
              <a:tabLst>
                <a:tab pos="517525" algn="l"/>
                <a:tab pos="857250" algn="l"/>
              </a:tabLst>
            </a:pPr>
            <a:r>
              <a:rPr lang="en-US" altLang="en-US" sz="2000" dirty="0"/>
              <a:t>		6.	Follow-up Schedule</a:t>
            </a:r>
          </a:p>
          <a:p>
            <a:pPr>
              <a:lnSpc>
                <a:spcPct val="80000"/>
              </a:lnSpc>
              <a:spcBef>
                <a:spcPts val="100"/>
              </a:spcBef>
              <a:buFontTx/>
              <a:buNone/>
              <a:tabLst>
                <a:tab pos="517525" algn="l"/>
                <a:tab pos="857250" algn="l"/>
              </a:tabLst>
            </a:pPr>
            <a:endParaRPr lang="en-US" altLang="en-US" sz="2000" dirty="0"/>
          </a:p>
          <a:p>
            <a:pPr>
              <a:lnSpc>
                <a:spcPct val="75000"/>
              </a:lnSpc>
              <a:spcBef>
                <a:spcPts val="100"/>
              </a:spcBef>
              <a:buFontTx/>
              <a:buNone/>
              <a:tabLst>
                <a:tab pos="517525" algn="l"/>
                <a:tab pos="857250" algn="l"/>
              </a:tabLst>
            </a:pPr>
            <a:r>
              <a:rPr lang="en-US" altLang="en-US" sz="2000" dirty="0"/>
              <a:t>		7.	Outcome Ascertainment</a:t>
            </a:r>
          </a:p>
          <a:p>
            <a:pPr>
              <a:lnSpc>
                <a:spcPct val="75000"/>
              </a:lnSpc>
              <a:spcBef>
                <a:spcPts val="100"/>
              </a:spcBef>
              <a:buFontTx/>
              <a:buNone/>
              <a:tabLst>
                <a:tab pos="517525" algn="l"/>
                <a:tab pos="857250" algn="l"/>
              </a:tabLst>
            </a:pPr>
            <a:r>
              <a:rPr lang="en-US" altLang="en-US" sz="2000" dirty="0"/>
              <a:t>			-Data collection</a:t>
            </a:r>
            <a:endParaRPr lang="en-US" altLang="en-US" sz="2800" b="1" dirty="0"/>
          </a:p>
        </p:txBody>
      </p:sp>
    </p:spTree>
    <p:extLst>
      <p:ext uri="{BB962C8B-B14F-4D97-AF65-F5344CB8AC3E}">
        <p14:creationId xmlns:p14="http://schemas.microsoft.com/office/powerpoint/2010/main" val="58976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5D2FD0-C32E-114B-A558-62C5A0393B07}"/>
              </a:ext>
            </a:extLst>
          </p:cNvPr>
          <p:cNvSpPr>
            <a:spLocks noGrp="1" noChangeArrowheads="1"/>
          </p:cNvSpPr>
          <p:nvPr>
            <p:ph type="title"/>
          </p:nvPr>
        </p:nvSpPr>
        <p:spPr>
          <a:xfrm>
            <a:off x="685800" y="285750"/>
            <a:ext cx="7772400" cy="781050"/>
          </a:xfrm>
        </p:spPr>
        <p:txBody>
          <a:bodyPr/>
          <a:lstStyle/>
          <a:p>
            <a:r>
              <a:rPr lang="en-US" altLang="en-US" sz="3600"/>
              <a:t>Protocol Outline: “A Blueprint” (3)</a:t>
            </a:r>
          </a:p>
        </p:txBody>
      </p:sp>
      <p:sp>
        <p:nvSpPr>
          <p:cNvPr id="32771" name="Rectangle 3">
            <a:extLst>
              <a:ext uri="{FF2B5EF4-FFF2-40B4-BE49-F238E27FC236}">
                <a16:creationId xmlns:a16="http://schemas.microsoft.com/office/drawing/2014/main" id="{A6704C4B-D18B-1746-8FDE-41A083291C88}"/>
              </a:ext>
            </a:extLst>
          </p:cNvPr>
          <p:cNvSpPr>
            <a:spLocks noGrp="1" noChangeArrowheads="1"/>
          </p:cNvSpPr>
          <p:nvPr>
            <p:ph type="body" idx="1"/>
          </p:nvPr>
        </p:nvSpPr>
        <p:spPr>
          <a:xfrm>
            <a:off x="2286000" y="1066800"/>
            <a:ext cx="5003800" cy="5791200"/>
          </a:xfrm>
        </p:spPr>
        <p:txBody>
          <a:bodyPr/>
          <a:lstStyle/>
          <a:p>
            <a:pPr marL="457200" indent="-457200" defTabSz="911225">
              <a:lnSpc>
                <a:spcPct val="90000"/>
              </a:lnSpc>
              <a:spcBef>
                <a:spcPts val="200"/>
              </a:spcBef>
              <a:buFontTx/>
              <a:buNone/>
              <a:tabLst>
                <a:tab pos="627063" algn="l"/>
                <a:tab pos="1196975" algn="l"/>
              </a:tabLst>
            </a:pPr>
            <a:r>
              <a:rPr lang="en-US" altLang="en-US" sz="2400" b="1"/>
              <a:t>D.	Data Monitoring</a:t>
            </a:r>
          </a:p>
          <a:p>
            <a:pPr marL="457200" indent="-457200" defTabSz="911225">
              <a:lnSpc>
                <a:spcPct val="80000"/>
              </a:lnSpc>
              <a:spcBef>
                <a:spcPts val="100"/>
              </a:spcBef>
              <a:buFontTx/>
              <a:buNone/>
              <a:tabLst>
                <a:tab pos="627063" algn="l"/>
                <a:tab pos="1196975" algn="l"/>
              </a:tabLst>
            </a:pPr>
            <a:endParaRPr lang="en-US" altLang="en-US" sz="2400"/>
          </a:p>
          <a:p>
            <a:pPr marL="457200" indent="-457200" defTabSz="911225">
              <a:lnSpc>
                <a:spcPct val="90000"/>
              </a:lnSpc>
              <a:spcBef>
                <a:spcPts val="200"/>
              </a:spcBef>
              <a:buFontTx/>
              <a:buNone/>
              <a:tabLst>
                <a:tab pos="627063" algn="l"/>
                <a:tab pos="1196975" algn="l"/>
              </a:tabLst>
            </a:pPr>
            <a:r>
              <a:rPr lang="en-US" altLang="en-US" sz="2400"/>
              <a:t>		1.	Quality Control</a:t>
            </a:r>
          </a:p>
          <a:p>
            <a:pPr marL="457200" indent="-457200" defTabSz="911225">
              <a:lnSpc>
                <a:spcPct val="80000"/>
              </a:lnSpc>
              <a:spcBef>
                <a:spcPts val="100"/>
              </a:spcBef>
              <a:buFontTx/>
              <a:buNone/>
              <a:tabLst>
                <a:tab pos="627063" algn="l"/>
                <a:tab pos="1196975" algn="l"/>
              </a:tabLst>
            </a:pPr>
            <a:endParaRPr lang="en-US" altLang="en-US" sz="2400"/>
          </a:p>
          <a:p>
            <a:pPr marL="457200" indent="-457200" defTabSz="911225">
              <a:lnSpc>
                <a:spcPct val="90000"/>
              </a:lnSpc>
              <a:spcBef>
                <a:spcPts val="200"/>
              </a:spcBef>
              <a:buFontTx/>
              <a:buNone/>
              <a:tabLst>
                <a:tab pos="627063" algn="l"/>
                <a:tab pos="1196975" algn="l"/>
              </a:tabLst>
            </a:pPr>
            <a:r>
              <a:rPr lang="en-US" altLang="en-US" sz="2400"/>
              <a:t>		2.	Recruitment</a:t>
            </a:r>
          </a:p>
          <a:p>
            <a:pPr marL="457200" indent="-457200" defTabSz="911225">
              <a:lnSpc>
                <a:spcPct val="80000"/>
              </a:lnSpc>
              <a:spcBef>
                <a:spcPts val="100"/>
              </a:spcBef>
              <a:buFontTx/>
              <a:buNone/>
              <a:tabLst>
                <a:tab pos="627063" algn="l"/>
                <a:tab pos="1196975" algn="l"/>
              </a:tabLst>
            </a:pPr>
            <a:endParaRPr lang="en-US" altLang="en-US" sz="2400"/>
          </a:p>
          <a:p>
            <a:pPr marL="457200" indent="-457200" defTabSz="911225">
              <a:lnSpc>
                <a:spcPct val="90000"/>
              </a:lnSpc>
              <a:spcBef>
                <a:spcPts val="200"/>
              </a:spcBef>
              <a:buFontTx/>
              <a:buNone/>
              <a:tabLst>
                <a:tab pos="627063" algn="l"/>
                <a:tab pos="1196975" algn="l"/>
              </a:tabLst>
            </a:pPr>
            <a:r>
              <a:rPr lang="en-US" altLang="en-US" sz="2400"/>
              <a:t>		3.	Benefit/Risk</a:t>
            </a:r>
          </a:p>
          <a:p>
            <a:pPr marL="457200" indent="-457200" defTabSz="911225">
              <a:lnSpc>
                <a:spcPct val="80000"/>
              </a:lnSpc>
              <a:spcBef>
                <a:spcPts val="100"/>
              </a:spcBef>
              <a:buFontTx/>
              <a:buNone/>
              <a:tabLst>
                <a:tab pos="627063" algn="l"/>
                <a:tab pos="1196975" algn="l"/>
              </a:tabLst>
            </a:pPr>
            <a:endParaRPr lang="en-US" altLang="en-US" sz="2400"/>
          </a:p>
          <a:p>
            <a:pPr marL="457200" indent="-457200" defTabSz="911225">
              <a:lnSpc>
                <a:spcPct val="90000"/>
              </a:lnSpc>
              <a:spcBef>
                <a:spcPts val="200"/>
              </a:spcBef>
              <a:buFontTx/>
              <a:buNone/>
              <a:tabLst>
                <a:tab pos="627063" algn="l"/>
                <a:tab pos="1196975" algn="l"/>
              </a:tabLst>
            </a:pPr>
            <a:r>
              <a:rPr lang="en-US" altLang="en-US" sz="2400"/>
              <a:t>		4.	Early Termination</a:t>
            </a:r>
          </a:p>
          <a:p>
            <a:pPr marL="457200" indent="-457200" defTabSz="911225">
              <a:lnSpc>
                <a:spcPct val="80000"/>
              </a:lnSpc>
              <a:spcBef>
                <a:spcPts val="200"/>
              </a:spcBef>
              <a:buFontTx/>
              <a:buNone/>
              <a:tabLst>
                <a:tab pos="627063" algn="l"/>
                <a:tab pos="1196975" algn="l"/>
              </a:tabLst>
            </a:pPr>
            <a:endParaRPr lang="en-US" altLang="en-US" sz="2400"/>
          </a:p>
          <a:p>
            <a:pPr marL="457200" indent="-457200" defTabSz="911225">
              <a:lnSpc>
                <a:spcPct val="80000"/>
              </a:lnSpc>
              <a:spcBef>
                <a:spcPts val="200"/>
              </a:spcBef>
              <a:buFontTx/>
              <a:buNone/>
              <a:tabLst>
                <a:tab pos="627063" algn="l"/>
                <a:tab pos="1196975" algn="l"/>
              </a:tabLst>
            </a:pPr>
            <a:r>
              <a:rPr lang="en-US" altLang="en-US" sz="2400" b="1"/>
              <a:t>E.		Data Analysis/ Reporting</a:t>
            </a:r>
          </a:p>
          <a:p>
            <a:pPr marL="457200" indent="-457200" defTabSz="911225">
              <a:lnSpc>
                <a:spcPct val="80000"/>
              </a:lnSpc>
              <a:spcBef>
                <a:spcPts val="200"/>
              </a:spcBef>
              <a:buFontTx/>
              <a:buNone/>
              <a:tabLst>
                <a:tab pos="627063" algn="l"/>
                <a:tab pos="1196975" algn="l"/>
              </a:tabLst>
            </a:pPr>
            <a:endParaRPr lang="en-US" altLang="en-US" sz="2400" b="1"/>
          </a:p>
          <a:p>
            <a:pPr marL="457200" indent="-457200" defTabSz="911225">
              <a:lnSpc>
                <a:spcPct val="80000"/>
              </a:lnSpc>
              <a:spcBef>
                <a:spcPts val="200"/>
              </a:spcBef>
              <a:buFontTx/>
              <a:buNone/>
              <a:tabLst>
                <a:tab pos="627063" algn="l"/>
                <a:tab pos="1196975" algn="l"/>
              </a:tabLst>
            </a:pPr>
            <a:r>
              <a:rPr lang="en-US" altLang="en-US" sz="2400" b="1"/>
              <a:t>F.		Organization</a:t>
            </a:r>
          </a:p>
          <a:p>
            <a:pPr marL="457200" indent="-457200" defTabSz="911225">
              <a:lnSpc>
                <a:spcPct val="80000"/>
              </a:lnSpc>
              <a:spcBef>
                <a:spcPts val="200"/>
              </a:spcBef>
              <a:buFontTx/>
              <a:buNone/>
              <a:tabLst>
                <a:tab pos="627063" algn="l"/>
                <a:tab pos="1196975" algn="l"/>
              </a:tabLst>
            </a:pPr>
            <a:endParaRPr lang="en-US" altLang="en-US" sz="2400" b="1"/>
          </a:p>
          <a:p>
            <a:pPr marL="457200" indent="-457200" defTabSz="911225">
              <a:lnSpc>
                <a:spcPct val="80000"/>
              </a:lnSpc>
              <a:spcBef>
                <a:spcPts val="200"/>
              </a:spcBef>
              <a:buFontTx/>
              <a:buNone/>
              <a:tabLst>
                <a:tab pos="627063" algn="l"/>
                <a:tab pos="1196975" algn="l"/>
              </a:tabLst>
            </a:pPr>
            <a:r>
              <a:rPr lang="en-US" altLang="en-US" sz="2400"/>
              <a:t>		1.	Investigators</a:t>
            </a:r>
          </a:p>
          <a:p>
            <a:pPr marL="457200" indent="-457200" defTabSz="911225">
              <a:lnSpc>
                <a:spcPct val="80000"/>
              </a:lnSpc>
              <a:spcBef>
                <a:spcPts val="100"/>
              </a:spcBef>
              <a:buFontTx/>
              <a:buNone/>
              <a:tabLst>
                <a:tab pos="627063" algn="l"/>
                <a:tab pos="1196975" algn="l"/>
              </a:tabLst>
            </a:pPr>
            <a:endParaRPr lang="en-US" altLang="en-US" sz="2400"/>
          </a:p>
          <a:p>
            <a:pPr marL="457200" indent="-457200" defTabSz="911225">
              <a:lnSpc>
                <a:spcPct val="75000"/>
              </a:lnSpc>
              <a:spcBef>
                <a:spcPts val="200"/>
              </a:spcBef>
              <a:buFontTx/>
              <a:buNone/>
              <a:tabLst>
                <a:tab pos="627063" algn="l"/>
                <a:tab pos="1196975" algn="l"/>
              </a:tabLst>
            </a:pPr>
            <a:r>
              <a:rPr lang="en-US" altLang="en-US" sz="2400"/>
              <a:t>		2.	Committees</a:t>
            </a:r>
            <a:endParaRPr lang="en-US" altLang="en-US" sz="2400" b="1"/>
          </a:p>
        </p:txBody>
      </p:sp>
    </p:spTree>
    <p:extLst>
      <p:ext uri="{BB962C8B-B14F-4D97-AF65-F5344CB8AC3E}">
        <p14:creationId xmlns:p14="http://schemas.microsoft.com/office/powerpoint/2010/main" val="50301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721B972-B8A5-8245-9207-14197037C3B3}"/>
              </a:ext>
            </a:extLst>
          </p:cNvPr>
          <p:cNvSpPr>
            <a:spLocks noGrp="1" noChangeArrowheads="1"/>
          </p:cNvSpPr>
          <p:nvPr>
            <p:ph type="title"/>
          </p:nvPr>
        </p:nvSpPr>
        <p:spPr>
          <a:xfrm>
            <a:off x="812800" y="228600"/>
            <a:ext cx="7772400" cy="1143000"/>
          </a:xfrm>
        </p:spPr>
        <p:txBody>
          <a:bodyPr/>
          <a:lstStyle/>
          <a:p>
            <a:r>
              <a:rPr lang="en-US" altLang="en-US" sz="3600"/>
              <a:t>Protocol Outline: “A Blueprint” (4)</a:t>
            </a:r>
          </a:p>
        </p:txBody>
      </p:sp>
      <p:sp>
        <p:nvSpPr>
          <p:cNvPr id="33795" name="Rectangle 3">
            <a:extLst>
              <a:ext uri="{FF2B5EF4-FFF2-40B4-BE49-F238E27FC236}">
                <a16:creationId xmlns:a16="http://schemas.microsoft.com/office/drawing/2014/main" id="{6A412736-42E4-874A-BCBE-A392499C63C9}"/>
              </a:ext>
            </a:extLst>
          </p:cNvPr>
          <p:cNvSpPr>
            <a:spLocks noGrp="1" noChangeArrowheads="1"/>
          </p:cNvSpPr>
          <p:nvPr>
            <p:ph type="body" idx="1"/>
          </p:nvPr>
        </p:nvSpPr>
        <p:spPr>
          <a:xfrm>
            <a:off x="1981200" y="1295400"/>
            <a:ext cx="4953000" cy="5334000"/>
          </a:xfrm>
        </p:spPr>
        <p:txBody>
          <a:bodyPr/>
          <a:lstStyle/>
          <a:p>
            <a:pPr>
              <a:buFontTx/>
              <a:buNone/>
            </a:pPr>
            <a:r>
              <a:rPr lang="en-US" altLang="en-US" sz="2800" b="1"/>
              <a:t>Appendix</a:t>
            </a:r>
          </a:p>
          <a:p>
            <a:pPr>
              <a:buFontTx/>
              <a:buNone/>
            </a:pPr>
            <a:endParaRPr lang="en-US" altLang="en-US" sz="1600" b="1"/>
          </a:p>
          <a:p>
            <a:r>
              <a:rPr lang="en-US" altLang="en-US" sz="2800" b="1"/>
              <a:t>Definitions</a:t>
            </a:r>
          </a:p>
          <a:p>
            <a:endParaRPr lang="en-US" altLang="en-US" sz="2800" b="1"/>
          </a:p>
          <a:p>
            <a:r>
              <a:rPr lang="en-US" altLang="en-US" sz="2800" b="1"/>
              <a:t>Combined Outcomes</a:t>
            </a:r>
          </a:p>
          <a:p>
            <a:pPr>
              <a:buFontTx/>
              <a:buNone/>
            </a:pPr>
            <a:endParaRPr lang="en-US" altLang="en-US" sz="1600" b="1"/>
          </a:p>
          <a:p>
            <a:pPr lvl="1">
              <a:lnSpc>
                <a:spcPct val="90000"/>
              </a:lnSpc>
            </a:pPr>
            <a:r>
              <a:rPr lang="en-US" altLang="en-US" sz="2400" b="1"/>
              <a:t>Examples</a:t>
            </a:r>
          </a:p>
          <a:p>
            <a:pPr lvl="2">
              <a:lnSpc>
                <a:spcPct val="90000"/>
              </a:lnSpc>
            </a:pPr>
            <a:r>
              <a:rPr lang="en-US" altLang="en-US" b="1"/>
              <a:t>fatal or non fatal MI</a:t>
            </a:r>
          </a:p>
          <a:p>
            <a:pPr lvl="2">
              <a:lnSpc>
                <a:spcPct val="90000"/>
              </a:lnSpc>
            </a:pPr>
            <a:r>
              <a:rPr lang="en-US" altLang="en-US" b="1"/>
              <a:t>CHD or stroke</a:t>
            </a:r>
          </a:p>
          <a:p>
            <a:pPr lvl="2">
              <a:lnSpc>
                <a:spcPct val="90000"/>
              </a:lnSpc>
            </a:pPr>
            <a:r>
              <a:rPr lang="en-US" altLang="en-US" b="1"/>
              <a:t>ARC or AIDS or Death</a:t>
            </a:r>
          </a:p>
        </p:txBody>
      </p:sp>
    </p:spTree>
    <p:extLst>
      <p:ext uri="{BB962C8B-B14F-4D97-AF65-F5344CB8AC3E}">
        <p14:creationId xmlns:p14="http://schemas.microsoft.com/office/powerpoint/2010/main" val="194174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0439-9FCA-546A-BF53-CCF0FF9E204F}"/>
              </a:ext>
            </a:extLst>
          </p:cNvPr>
          <p:cNvSpPr>
            <a:spLocks noGrp="1"/>
          </p:cNvSpPr>
          <p:nvPr>
            <p:ph type="title"/>
          </p:nvPr>
        </p:nvSpPr>
        <p:spPr/>
        <p:txBody>
          <a:bodyPr/>
          <a:lstStyle/>
          <a:p>
            <a:r>
              <a:rPr lang="en-US" dirty="0"/>
              <a:t>Two documents in canvas</a:t>
            </a:r>
          </a:p>
        </p:txBody>
      </p:sp>
      <p:sp>
        <p:nvSpPr>
          <p:cNvPr id="3" name="Content Placeholder 2">
            <a:extLst>
              <a:ext uri="{FF2B5EF4-FFF2-40B4-BE49-F238E27FC236}">
                <a16:creationId xmlns:a16="http://schemas.microsoft.com/office/drawing/2014/main" id="{00858087-006A-D284-3F1F-69ECE5BBEFF7}"/>
              </a:ext>
            </a:extLst>
          </p:cNvPr>
          <p:cNvSpPr>
            <a:spLocks noGrp="1"/>
          </p:cNvSpPr>
          <p:nvPr>
            <p:ph idx="1"/>
          </p:nvPr>
        </p:nvSpPr>
        <p:spPr/>
        <p:txBody>
          <a:bodyPr>
            <a:normAutofit/>
          </a:bodyPr>
          <a:lstStyle/>
          <a:p>
            <a:r>
              <a:rPr lang="en-US" sz="2800" dirty="0"/>
              <a:t>Protocol template</a:t>
            </a:r>
          </a:p>
          <a:p>
            <a:r>
              <a:rPr lang="en-US" sz="2800" dirty="0"/>
              <a:t>Investigator checklist</a:t>
            </a:r>
          </a:p>
        </p:txBody>
      </p:sp>
    </p:spTree>
    <p:extLst>
      <p:ext uri="{BB962C8B-B14F-4D97-AF65-F5344CB8AC3E}">
        <p14:creationId xmlns:p14="http://schemas.microsoft.com/office/powerpoint/2010/main" val="214776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6A91-1F44-7D48-8380-4020064FE43D}"/>
              </a:ext>
            </a:extLst>
          </p:cNvPr>
          <p:cNvSpPr>
            <a:spLocks noGrp="1"/>
          </p:cNvSpPr>
          <p:nvPr>
            <p:ph type="title"/>
          </p:nvPr>
        </p:nvSpPr>
        <p:spPr>
          <a:xfrm>
            <a:off x="914400" y="548640"/>
            <a:ext cx="7315200" cy="1154097"/>
          </a:xfrm>
        </p:spPr>
        <p:txBody>
          <a:bodyPr/>
          <a:lstStyle/>
          <a:p>
            <a:r>
              <a:rPr lang="en-US" dirty="0"/>
              <a:t>Outline</a:t>
            </a:r>
          </a:p>
        </p:txBody>
      </p:sp>
      <p:sp>
        <p:nvSpPr>
          <p:cNvPr id="3" name="Content Placeholder 2">
            <a:extLst>
              <a:ext uri="{FF2B5EF4-FFF2-40B4-BE49-F238E27FC236}">
                <a16:creationId xmlns:a16="http://schemas.microsoft.com/office/drawing/2014/main" id="{4CA5FCD2-B4BB-894A-AFD1-E198FFDF3921}"/>
              </a:ext>
            </a:extLst>
          </p:cNvPr>
          <p:cNvSpPr>
            <a:spLocks noGrp="1"/>
          </p:cNvSpPr>
          <p:nvPr>
            <p:ph idx="1"/>
          </p:nvPr>
        </p:nvSpPr>
        <p:spPr>
          <a:xfrm>
            <a:off x="762000" y="1725315"/>
            <a:ext cx="7315200" cy="3539527"/>
          </a:xfrm>
        </p:spPr>
        <p:txBody>
          <a:bodyPr>
            <a:normAutofit lnSpcReduction="10000"/>
          </a:bodyPr>
          <a:lstStyle/>
          <a:p>
            <a:r>
              <a:rPr lang="en-US" dirty="0"/>
              <a:t>Housekeeping</a:t>
            </a:r>
          </a:p>
          <a:p>
            <a:pPr lvl="1"/>
            <a:r>
              <a:rPr lang="en-US" dirty="0"/>
              <a:t>Bio break from 1:50-2pm</a:t>
            </a:r>
          </a:p>
          <a:p>
            <a:pPr lvl="1"/>
            <a:r>
              <a:rPr lang="en-US" dirty="0"/>
              <a:t>Class communication via canvas</a:t>
            </a:r>
          </a:p>
          <a:p>
            <a:pPr lvl="1"/>
            <a:r>
              <a:rPr lang="en-US" dirty="0"/>
              <a:t>Homework 1 update. R markdown as option</a:t>
            </a:r>
          </a:p>
          <a:p>
            <a:pPr lvl="1"/>
            <a:r>
              <a:rPr lang="en-US" dirty="0"/>
              <a:t>Roster</a:t>
            </a:r>
          </a:p>
          <a:p>
            <a:pPr lvl="1"/>
            <a:r>
              <a:rPr lang="en-US" dirty="0"/>
              <a:t>Survival bootcamp… Live?</a:t>
            </a:r>
          </a:p>
          <a:p>
            <a:r>
              <a:rPr lang="en-US" dirty="0"/>
              <a:t>Today’s lecture starts with last week’s ‘review’</a:t>
            </a:r>
          </a:p>
          <a:p>
            <a:r>
              <a:rPr lang="en-US" dirty="0"/>
              <a:t>Lecture 2: What is the question</a:t>
            </a:r>
          </a:p>
          <a:p>
            <a:pPr lvl="1"/>
            <a:r>
              <a:rPr lang="en-US" dirty="0"/>
              <a:t>Patient population</a:t>
            </a:r>
          </a:p>
          <a:p>
            <a:pPr lvl="1"/>
            <a:r>
              <a:rPr lang="en-US" dirty="0"/>
              <a:t>Dependent on design</a:t>
            </a:r>
          </a:p>
          <a:p>
            <a:pPr lvl="1"/>
            <a:r>
              <a:rPr lang="en-US" dirty="0"/>
              <a:t>Outcomes</a:t>
            </a:r>
          </a:p>
        </p:txBody>
      </p:sp>
    </p:spTree>
    <p:extLst>
      <p:ext uri="{BB962C8B-B14F-4D97-AF65-F5344CB8AC3E}">
        <p14:creationId xmlns:p14="http://schemas.microsoft.com/office/powerpoint/2010/main" val="53095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38D2DEC-18B3-264E-A1BA-4B6E24F7817F}"/>
              </a:ext>
            </a:extLst>
          </p:cNvPr>
          <p:cNvSpPr>
            <a:spLocks noGrp="1" noChangeArrowheads="1"/>
          </p:cNvSpPr>
          <p:nvPr>
            <p:ph type="title"/>
          </p:nvPr>
        </p:nvSpPr>
        <p:spPr>
          <a:xfrm>
            <a:off x="414337" y="381000"/>
            <a:ext cx="8043863" cy="990600"/>
          </a:xfrm>
        </p:spPr>
        <p:txBody>
          <a:bodyPr>
            <a:normAutofit fontScale="90000"/>
          </a:bodyPr>
          <a:lstStyle/>
          <a:p>
            <a:r>
              <a:rPr lang="en-US" altLang="en-US" dirty="0"/>
              <a:t>Manual of Operations (MOO or MOP)</a:t>
            </a:r>
          </a:p>
        </p:txBody>
      </p:sp>
      <p:sp>
        <p:nvSpPr>
          <p:cNvPr id="34819" name="Rectangle 3">
            <a:extLst>
              <a:ext uri="{FF2B5EF4-FFF2-40B4-BE49-F238E27FC236}">
                <a16:creationId xmlns:a16="http://schemas.microsoft.com/office/drawing/2014/main" id="{680F49E6-D5AE-7743-A875-18E91EAB28F6}"/>
              </a:ext>
            </a:extLst>
          </p:cNvPr>
          <p:cNvSpPr>
            <a:spLocks noGrp="1" noChangeArrowheads="1"/>
          </p:cNvSpPr>
          <p:nvPr>
            <p:ph type="body" idx="1"/>
          </p:nvPr>
        </p:nvSpPr>
        <p:spPr>
          <a:xfrm>
            <a:off x="474663" y="1371600"/>
            <a:ext cx="8255000" cy="5105400"/>
          </a:xfrm>
        </p:spPr>
        <p:txBody>
          <a:bodyPr/>
          <a:lstStyle/>
          <a:p>
            <a:pPr>
              <a:spcBef>
                <a:spcPts val="200"/>
              </a:spcBef>
              <a:buFontTx/>
              <a:buNone/>
            </a:pPr>
            <a:r>
              <a:rPr lang="en-US" altLang="en-US" sz="3000"/>
              <a:t>	</a:t>
            </a:r>
            <a:r>
              <a:rPr lang="en-US" altLang="en-US" sz="2400"/>
              <a:t>Describes in detail how to implement the protocol at the clinic, laboratories, and Coordinating Center</a:t>
            </a:r>
          </a:p>
          <a:p>
            <a:pPr>
              <a:lnSpc>
                <a:spcPct val="80000"/>
              </a:lnSpc>
              <a:spcBef>
                <a:spcPts val="100"/>
              </a:spcBef>
              <a:buFontTx/>
              <a:buNone/>
            </a:pPr>
            <a:endParaRPr lang="en-US" altLang="en-US" sz="1400"/>
          </a:p>
          <a:p>
            <a:pPr>
              <a:spcBef>
                <a:spcPts val="200"/>
              </a:spcBef>
              <a:buFontTx/>
              <a:buNone/>
            </a:pPr>
            <a:r>
              <a:rPr lang="en-US" altLang="en-US" sz="2400"/>
              <a:t>	Generally includes:</a:t>
            </a:r>
          </a:p>
          <a:p>
            <a:pPr>
              <a:spcBef>
                <a:spcPts val="200"/>
              </a:spcBef>
              <a:buFontTx/>
              <a:buNone/>
            </a:pPr>
            <a:r>
              <a:rPr lang="en-US" altLang="en-US" sz="2400"/>
              <a:t>	1.	Design portion of protocol, </a:t>
            </a:r>
          </a:p>
          <a:p>
            <a:pPr>
              <a:spcBef>
                <a:spcPts val="200"/>
              </a:spcBef>
              <a:buFontTx/>
              <a:buNone/>
            </a:pPr>
            <a:r>
              <a:rPr lang="en-US" altLang="en-US" sz="2400"/>
              <a:t>		possibly in more detail</a:t>
            </a:r>
          </a:p>
          <a:p>
            <a:pPr>
              <a:lnSpc>
                <a:spcPct val="80000"/>
              </a:lnSpc>
              <a:spcBef>
                <a:spcPts val="100"/>
              </a:spcBef>
              <a:buFontTx/>
              <a:buNone/>
            </a:pPr>
            <a:endParaRPr lang="en-US" altLang="en-US" sz="1400"/>
          </a:p>
          <a:p>
            <a:pPr>
              <a:spcBef>
                <a:spcPts val="200"/>
              </a:spcBef>
              <a:buFontTx/>
              <a:buNone/>
            </a:pPr>
            <a:r>
              <a:rPr lang="en-US" altLang="en-US" sz="2400"/>
              <a:t>	2.	Definitions of criteria</a:t>
            </a:r>
          </a:p>
          <a:p>
            <a:pPr>
              <a:lnSpc>
                <a:spcPct val="80000"/>
              </a:lnSpc>
              <a:spcBef>
                <a:spcPts val="100"/>
              </a:spcBef>
              <a:buFontTx/>
              <a:buNone/>
            </a:pPr>
            <a:endParaRPr lang="en-US" altLang="en-US" sz="1400"/>
          </a:p>
          <a:p>
            <a:pPr>
              <a:spcBef>
                <a:spcPts val="200"/>
              </a:spcBef>
              <a:buFontTx/>
              <a:buNone/>
            </a:pPr>
            <a:r>
              <a:rPr lang="en-US" altLang="en-US" sz="2400"/>
              <a:t>	3.	Standardization of procedures</a:t>
            </a:r>
          </a:p>
          <a:p>
            <a:pPr lvl="2">
              <a:spcBef>
                <a:spcPts val="200"/>
              </a:spcBef>
            </a:pPr>
            <a:r>
              <a:rPr lang="en-US" altLang="en-US"/>
              <a:t>Laboratory (chemical or mechanical)</a:t>
            </a:r>
          </a:p>
          <a:p>
            <a:pPr lvl="2">
              <a:spcBef>
                <a:spcPts val="200"/>
              </a:spcBef>
            </a:pPr>
            <a:r>
              <a:rPr lang="en-US" altLang="en-US"/>
              <a:t>Equipment</a:t>
            </a:r>
          </a:p>
          <a:p>
            <a:pPr lvl="2">
              <a:spcBef>
                <a:spcPts val="200"/>
              </a:spcBef>
            </a:pPr>
            <a:r>
              <a:rPr lang="en-US" altLang="en-US"/>
              <a:t>Clinical</a:t>
            </a:r>
          </a:p>
          <a:p>
            <a:pPr>
              <a:lnSpc>
                <a:spcPct val="80000"/>
              </a:lnSpc>
              <a:spcBef>
                <a:spcPts val="100"/>
              </a:spcBef>
              <a:buFontTx/>
              <a:buNone/>
            </a:pPr>
            <a:endParaRPr lang="en-US" altLang="en-US" sz="1400"/>
          </a:p>
          <a:p>
            <a:pPr>
              <a:spcBef>
                <a:spcPts val="200"/>
              </a:spcBef>
              <a:buFontTx/>
              <a:buNone/>
            </a:pPr>
            <a:r>
              <a:rPr lang="en-US" altLang="en-US" sz="2400"/>
              <a:t>	4.	Forms and instructions for completion</a:t>
            </a:r>
          </a:p>
        </p:txBody>
      </p:sp>
    </p:spTree>
    <p:extLst>
      <p:ext uri="{BB962C8B-B14F-4D97-AF65-F5344CB8AC3E}">
        <p14:creationId xmlns:p14="http://schemas.microsoft.com/office/powerpoint/2010/main" val="212971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209BF5D8-BB98-3946-9A1E-AD32B097829E}"/>
              </a:ext>
            </a:extLst>
          </p:cNvPr>
          <p:cNvSpPr>
            <a:spLocks noGrp="1" noChangeArrowheads="1"/>
          </p:cNvSpPr>
          <p:nvPr>
            <p:ph type="ctrTitle"/>
          </p:nvPr>
        </p:nvSpPr>
        <p:spPr>
          <a:xfrm>
            <a:off x="685800" y="304800"/>
            <a:ext cx="7772400" cy="3124200"/>
          </a:xfrm>
        </p:spPr>
        <p:txBody>
          <a:bodyPr anchor="ctr">
            <a:normAutofit fontScale="90000"/>
          </a:bodyPr>
          <a:lstStyle/>
          <a:p>
            <a:r>
              <a:rPr lang="en-US" altLang="en-US" sz="4000"/>
              <a:t>BIOS 520</a:t>
            </a:r>
            <a:br>
              <a:rPr lang="en-US" altLang="en-US" sz="4000"/>
            </a:br>
            <a:r>
              <a:rPr lang="en-US" altLang="en-US" sz="4000"/>
              <a:t>Introduction to Clinical Trials</a:t>
            </a:r>
            <a:br>
              <a:rPr lang="en-US" altLang="en-US" sz="4000"/>
            </a:br>
            <a:br>
              <a:rPr lang="en-US" altLang="en-US" sz="4000"/>
            </a:br>
            <a:br>
              <a:rPr lang="en-US" altLang="en-US" sz="4000"/>
            </a:br>
            <a:r>
              <a:rPr lang="en-US" altLang="en-US" sz="4000"/>
              <a:t>“What’s </a:t>
            </a:r>
            <a:r>
              <a:rPr lang="en-US" altLang="en-US" sz="4000" i="1"/>
              <a:t>the</a:t>
            </a:r>
            <a:r>
              <a:rPr lang="en-US" altLang="en-US" sz="4000"/>
              <a:t> Question?”</a:t>
            </a:r>
          </a:p>
        </p:txBody>
      </p:sp>
      <p:sp>
        <p:nvSpPr>
          <p:cNvPr id="156675" name="Rectangle 3">
            <a:extLst>
              <a:ext uri="{FF2B5EF4-FFF2-40B4-BE49-F238E27FC236}">
                <a16:creationId xmlns:a16="http://schemas.microsoft.com/office/drawing/2014/main" id="{EB4E8C8F-78AB-4A48-8E22-502FACCB27FA}"/>
              </a:ext>
            </a:extLst>
          </p:cNvPr>
          <p:cNvSpPr>
            <a:spLocks noGrp="1" noChangeArrowheads="1"/>
          </p:cNvSpPr>
          <p:nvPr>
            <p:ph type="subTitle" idx="1"/>
          </p:nvPr>
        </p:nvSpPr>
        <p:spPr>
          <a:xfrm>
            <a:off x="1371600" y="3886200"/>
            <a:ext cx="6400800" cy="1752600"/>
          </a:xfrm>
        </p:spPr>
        <p:txBody>
          <a:bodyPr/>
          <a:lstStyle/>
          <a:p>
            <a:endParaRPr lang="en-US" altLang="en-US" sz="2800"/>
          </a:p>
          <a:p>
            <a:endParaRPr lang="en-US" altLang="en-US" sz="3000"/>
          </a:p>
        </p:txBody>
      </p:sp>
    </p:spTree>
    <p:extLst>
      <p:ext uri="{BB962C8B-B14F-4D97-AF65-F5344CB8AC3E}">
        <p14:creationId xmlns:p14="http://schemas.microsoft.com/office/powerpoint/2010/main" val="3971020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20AB-58E2-D50E-4C08-AFAA6704C86E}"/>
              </a:ext>
            </a:extLst>
          </p:cNvPr>
          <p:cNvSpPr>
            <a:spLocks noGrp="1"/>
          </p:cNvSpPr>
          <p:nvPr>
            <p:ph type="title"/>
          </p:nvPr>
        </p:nvSpPr>
        <p:spPr>
          <a:xfrm>
            <a:off x="685800" y="549275"/>
            <a:ext cx="7315200" cy="1154097"/>
          </a:xfrm>
        </p:spPr>
        <p:txBody>
          <a:bodyPr>
            <a:normAutofit fontScale="90000"/>
          </a:bodyPr>
          <a:lstStyle/>
          <a:p>
            <a:r>
              <a:rPr lang="en-US" dirty="0"/>
              <a:t>Survey to activate….</a:t>
            </a:r>
            <a:br>
              <a:rPr lang="en-US" dirty="0"/>
            </a:br>
            <a:r>
              <a:rPr lang="en-US" dirty="0"/>
              <a:t>‘A’ for No and ‘B’ for Yes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0787B510-D800-E2E8-6BD3-1D30024FF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362" y="1905000"/>
            <a:ext cx="6527767" cy="4403725"/>
          </a:xfrm>
        </p:spPr>
      </p:pic>
    </p:spTree>
    <p:extLst>
      <p:ext uri="{BB962C8B-B14F-4D97-AF65-F5344CB8AC3E}">
        <p14:creationId xmlns:p14="http://schemas.microsoft.com/office/powerpoint/2010/main" val="44460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7898-A832-F691-F1B1-7D3F7D7423B5}"/>
              </a:ext>
            </a:extLst>
          </p:cNvPr>
          <p:cNvSpPr>
            <a:spLocks noGrp="1"/>
          </p:cNvSpPr>
          <p:nvPr>
            <p:ph type="title"/>
          </p:nvPr>
        </p:nvSpPr>
        <p:spPr/>
        <p:txBody>
          <a:bodyPr>
            <a:normAutofit fontScale="90000"/>
          </a:bodyPr>
          <a:lstStyle/>
          <a:p>
            <a:r>
              <a:rPr lang="en-US" dirty="0"/>
              <a:t>PICO model in Evidence based medicine</a:t>
            </a:r>
          </a:p>
        </p:txBody>
      </p:sp>
      <p:pic>
        <p:nvPicPr>
          <p:cNvPr id="5" name="Content Placeholder 4" descr="Graphical user interface, application&#10;&#10;Description automatically generated">
            <a:extLst>
              <a:ext uri="{FF2B5EF4-FFF2-40B4-BE49-F238E27FC236}">
                <a16:creationId xmlns:a16="http://schemas.microsoft.com/office/drawing/2014/main" id="{43C975ED-5EB4-DDBE-A66F-830598CE2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24342"/>
            <a:ext cx="7848600" cy="2837395"/>
          </a:xfrm>
        </p:spPr>
      </p:pic>
    </p:spTree>
    <p:extLst>
      <p:ext uri="{BB962C8B-B14F-4D97-AF65-F5344CB8AC3E}">
        <p14:creationId xmlns:p14="http://schemas.microsoft.com/office/powerpoint/2010/main" val="15039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C5B7-CFC9-3840-BE0F-CB33B4DBAC9E}"/>
              </a:ext>
            </a:extLst>
          </p:cNvPr>
          <p:cNvSpPr>
            <a:spLocks noGrp="1"/>
          </p:cNvSpPr>
          <p:nvPr>
            <p:ph type="title"/>
          </p:nvPr>
        </p:nvSpPr>
        <p:spPr/>
        <p:txBody>
          <a:bodyPr/>
          <a:lstStyle/>
          <a:p>
            <a:r>
              <a:rPr lang="en-US" dirty="0"/>
              <a:t>From week 1 to week 2</a:t>
            </a:r>
          </a:p>
        </p:txBody>
      </p:sp>
      <p:sp>
        <p:nvSpPr>
          <p:cNvPr id="3" name="Content Placeholder 2">
            <a:extLst>
              <a:ext uri="{FF2B5EF4-FFF2-40B4-BE49-F238E27FC236}">
                <a16:creationId xmlns:a16="http://schemas.microsoft.com/office/drawing/2014/main" id="{C3A993AE-FB72-6E48-9415-707DEF1B4F0B}"/>
              </a:ext>
            </a:extLst>
          </p:cNvPr>
          <p:cNvSpPr>
            <a:spLocks noGrp="1"/>
          </p:cNvSpPr>
          <p:nvPr>
            <p:ph idx="1"/>
          </p:nvPr>
        </p:nvSpPr>
        <p:spPr/>
        <p:txBody>
          <a:bodyPr/>
          <a:lstStyle/>
          <a:p>
            <a:r>
              <a:rPr lang="en-US" dirty="0"/>
              <a:t>Ultimate goal of clinical trial is to establish safety and effectiveness of an intervention on a target population</a:t>
            </a:r>
          </a:p>
          <a:p>
            <a:r>
              <a:rPr lang="en-US" dirty="0"/>
              <a:t>Safety is straightforward to define</a:t>
            </a:r>
          </a:p>
          <a:p>
            <a:r>
              <a:rPr lang="en-US" dirty="0"/>
              <a:t>How do you define ‘effectiveness’?</a:t>
            </a:r>
          </a:p>
          <a:p>
            <a:r>
              <a:rPr lang="en-US" dirty="0"/>
              <a:t>Would ‘effectiveness’ for Acute Leukemia be the same as Autism?</a:t>
            </a:r>
          </a:p>
        </p:txBody>
      </p:sp>
    </p:spTree>
    <p:extLst>
      <p:ext uri="{BB962C8B-B14F-4D97-AF65-F5344CB8AC3E}">
        <p14:creationId xmlns:p14="http://schemas.microsoft.com/office/powerpoint/2010/main" val="97315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1AF39372-8928-E84E-B99B-D7DDA42DBF71}"/>
              </a:ext>
            </a:extLst>
          </p:cNvPr>
          <p:cNvSpPr>
            <a:spLocks noGrp="1" noChangeArrowheads="1"/>
          </p:cNvSpPr>
          <p:nvPr>
            <p:ph type="title"/>
          </p:nvPr>
        </p:nvSpPr>
        <p:spPr>
          <a:xfrm>
            <a:off x="381000" y="457200"/>
            <a:ext cx="8458200" cy="1143000"/>
          </a:xfrm>
        </p:spPr>
        <p:txBody>
          <a:bodyPr/>
          <a:lstStyle/>
          <a:p>
            <a:r>
              <a:rPr lang="en-US" altLang="en-US"/>
              <a:t>Primary vs. Secondary Question</a:t>
            </a:r>
          </a:p>
        </p:txBody>
      </p:sp>
      <p:sp>
        <p:nvSpPr>
          <p:cNvPr id="157699" name="Rectangle 3">
            <a:extLst>
              <a:ext uri="{FF2B5EF4-FFF2-40B4-BE49-F238E27FC236}">
                <a16:creationId xmlns:a16="http://schemas.microsoft.com/office/drawing/2014/main" id="{E8123A3A-CEC8-B746-98C0-50A76B44E437}"/>
              </a:ext>
            </a:extLst>
          </p:cNvPr>
          <p:cNvSpPr>
            <a:spLocks noGrp="1" noChangeArrowheads="1"/>
          </p:cNvSpPr>
          <p:nvPr>
            <p:ph type="body" idx="1"/>
          </p:nvPr>
        </p:nvSpPr>
        <p:spPr>
          <a:xfrm>
            <a:off x="914400" y="1828800"/>
            <a:ext cx="7315200" cy="3539527"/>
          </a:xfrm>
        </p:spPr>
        <p:txBody>
          <a:bodyPr/>
          <a:lstStyle/>
          <a:p>
            <a:r>
              <a:rPr lang="en-US" altLang="en-US" dirty="0"/>
              <a:t>Primary</a:t>
            </a:r>
          </a:p>
          <a:p>
            <a:pPr lvl="1"/>
            <a:r>
              <a:rPr lang="en-US" altLang="en-US" sz="2000" dirty="0"/>
              <a:t>most important, central question</a:t>
            </a:r>
          </a:p>
          <a:p>
            <a:pPr lvl="1"/>
            <a:r>
              <a:rPr lang="en-US" altLang="en-US" sz="2000" b="1" dirty="0"/>
              <a:t>ideally, only one </a:t>
            </a:r>
          </a:p>
          <a:p>
            <a:pPr lvl="1"/>
            <a:r>
              <a:rPr lang="en-US" altLang="en-US" sz="2000" dirty="0"/>
              <a:t>stated in advance</a:t>
            </a:r>
          </a:p>
          <a:p>
            <a:pPr lvl="1"/>
            <a:r>
              <a:rPr lang="en-US" altLang="en-US" sz="2000" dirty="0"/>
              <a:t>basis for design and sample size</a:t>
            </a:r>
          </a:p>
          <a:p>
            <a:r>
              <a:rPr lang="en-US" altLang="en-US" dirty="0"/>
              <a:t>Secondary</a:t>
            </a:r>
          </a:p>
          <a:p>
            <a:pPr lvl="1"/>
            <a:r>
              <a:rPr lang="en-US" altLang="en-US" sz="2000" dirty="0"/>
              <a:t>related to primary</a:t>
            </a:r>
          </a:p>
          <a:p>
            <a:pPr lvl="1"/>
            <a:r>
              <a:rPr lang="en-US" altLang="en-US" sz="2000" dirty="0"/>
              <a:t>stated in advance</a:t>
            </a:r>
          </a:p>
          <a:p>
            <a:pPr lvl="1"/>
            <a:r>
              <a:rPr lang="en-US" altLang="en-US" sz="2000" dirty="0"/>
              <a:t>limited in number</a:t>
            </a:r>
          </a:p>
        </p:txBody>
      </p:sp>
    </p:spTree>
    <p:extLst>
      <p:ext uri="{BB962C8B-B14F-4D97-AF65-F5344CB8AC3E}">
        <p14:creationId xmlns:p14="http://schemas.microsoft.com/office/powerpoint/2010/main" val="14978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76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69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76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69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E3C89B1-70C3-9E41-95BA-C929DA15B974}"/>
              </a:ext>
            </a:extLst>
          </p:cNvPr>
          <p:cNvSpPr>
            <a:spLocks noGrp="1" noChangeArrowheads="1"/>
          </p:cNvSpPr>
          <p:nvPr>
            <p:ph type="title"/>
          </p:nvPr>
        </p:nvSpPr>
        <p:spPr/>
        <p:txBody>
          <a:bodyPr>
            <a:normAutofit fontScale="90000"/>
          </a:bodyPr>
          <a:lstStyle/>
          <a:p>
            <a:r>
              <a:rPr lang="en-US" altLang="en-US" dirty="0"/>
              <a:t>Example: Physicians Health Study (PHS)</a:t>
            </a:r>
            <a:br>
              <a:rPr lang="en-US" altLang="en-US" dirty="0"/>
            </a:br>
            <a:endParaRPr lang="en-US" altLang="en-US" dirty="0"/>
          </a:p>
        </p:txBody>
      </p:sp>
      <p:sp>
        <p:nvSpPr>
          <p:cNvPr id="158723" name="Rectangle 3">
            <a:extLst>
              <a:ext uri="{FF2B5EF4-FFF2-40B4-BE49-F238E27FC236}">
                <a16:creationId xmlns:a16="http://schemas.microsoft.com/office/drawing/2014/main" id="{688CF302-8606-F94B-A683-6C6969277FCD}"/>
              </a:ext>
            </a:extLst>
          </p:cNvPr>
          <p:cNvSpPr>
            <a:spLocks noGrp="1" noChangeArrowheads="1"/>
          </p:cNvSpPr>
          <p:nvPr>
            <p:ph type="body" idx="1"/>
          </p:nvPr>
        </p:nvSpPr>
        <p:spPr>
          <a:xfrm>
            <a:off x="914400" y="2514600"/>
            <a:ext cx="7239000" cy="3657600"/>
          </a:xfrm>
        </p:spPr>
        <p:txBody>
          <a:bodyPr>
            <a:normAutofit/>
          </a:bodyPr>
          <a:lstStyle/>
          <a:p>
            <a:r>
              <a:rPr lang="en-US" altLang="en-US" sz="2400" dirty="0"/>
              <a:t>Testing 2 primary hypotheses (prevention) in healthy US males physicians (example of factorial design)</a:t>
            </a:r>
          </a:p>
          <a:p>
            <a:r>
              <a:rPr lang="en-US" altLang="en-US" sz="2400" dirty="0"/>
              <a:t>Aspirin vs placebo</a:t>
            </a:r>
          </a:p>
          <a:p>
            <a:r>
              <a:rPr lang="en-US" altLang="en-US" sz="2400" dirty="0"/>
              <a:t>Primary: cardiovascular mortality</a:t>
            </a:r>
          </a:p>
          <a:p>
            <a:r>
              <a:rPr lang="en-US" altLang="en-US" sz="2400" dirty="0"/>
              <a:t>Secondary: fatal + nonfatal myocardial infarction (MI)</a:t>
            </a:r>
          </a:p>
          <a:p>
            <a:r>
              <a:rPr lang="en-US" altLang="en-US" sz="2400" dirty="0"/>
              <a:t>Initial study conducted for aspirin’s MI indication</a:t>
            </a:r>
          </a:p>
          <a:p>
            <a:pPr marL="45720" indent="0">
              <a:buNone/>
            </a:pPr>
            <a:endParaRPr lang="en-US" altLang="en-US" dirty="0"/>
          </a:p>
          <a:p>
            <a:pPr marL="45720" indent="0">
              <a:buNone/>
            </a:pPr>
            <a:endParaRPr lang="en-US" altLang="en-US" dirty="0"/>
          </a:p>
        </p:txBody>
      </p:sp>
    </p:spTree>
    <p:extLst>
      <p:ext uri="{BB962C8B-B14F-4D97-AF65-F5344CB8AC3E}">
        <p14:creationId xmlns:p14="http://schemas.microsoft.com/office/powerpoint/2010/main" val="377410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CC4BA846-EA84-084A-B410-81BCE331989E}"/>
              </a:ext>
            </a:extLst>
          </p:cNvPr>
          <p:cNvSpPr>
            <a:spLocks noGrp="1" noChangeArrowheads="1"/>
          </p:cNvSpPr>
          <p:nvPr>
            <p:ph type="title"/>
          </p:nvPr>
        </p:nvSpPr>
        <p:spPr/>
        <p:txBody>
          <a:bodyPr>
            <a:normAutofit fontScale="90000"/>
          </a:bodyPr>
          <a:lstStyle/>
          <a:p>
            <a:r>
              <a:rPr lang="en-US" altLang="en-US" dirty="0"/>
              <a:t>Examples: Eastern Cooperative Oncology Group (ECOG - 1178) </a:t>
            </a:r>
            <a:br>
              <a:rPr lang="en-US" altLang="en-US" dirty="0"/>
            </a:br>
            <a:endParaRPr lang="en-US" altLang="en-US" dirty="0"/>
          </a:p>
        </p:txBody>
      </p:sp>
      <p:sp>
        <p:nvSpPr>
          <p:cNvPr id="159747" name="Rectangle 3">
            <a:extLst>
              <a:ext uri="{FF2B5EF4-FFF2-40B4-BE49-F238E27FC236}">
                <a16:creationId xmlns:a16="http://schemas.microsoft.com/office/drawing/2014/main" id="{FFC0C579-4987-7947-BD41-D9F64091DCDD}"/>
              </a:ext>
            </a:extLst>
          </p:cNvPr>
          <p:cNvSpPr>
            <a:spLocks noGrp="1" noChangeArrowheads="1"/>
          </p:cNvSpPr>
          <p:nvPr>
            <p:ph type="body" idx="1"/>
          </p:nvPr>
        </p:nvSpPr>
        <p:spPr>
          <a:xfrm>
            <a:off x="914400" y="2743200"/>
            <a:ext cx="7010400" cy="4114800"/>
          </a:xfrm>
        </p:spPr>
        <p:txBody>
          <a:bodyPr/>
          <a:lstStyle/>
          <a:p>
            <a:r>
              <a:rPr lang="en-US" altLang="en-US" sz="2400" dirty="0"/>
              <a:t>Adjuvant breast cancer in elderly women</a:t>
            </a:r>
          </a:p>
          <a:p>
            <a:pPr lvl="1"/>
            <a:r>
              <a:rPr lang="en-US" altLang="en-US" sz="2000" dirty="0"/>
              <a:t>tamoxifen vs. placebo</a:t>
            </a:r>
          </a:p>
          <a:p>
            <a:pPr lvl="1"/>
            <a:r>
              <a:rPr lang="en-US" altLang="en-US" sz="2000" dirty="0"/>
              <a:t>primary: tumor recurrence/relapse, disease-free survival</a:t>
            </a:r>
          </a:p>
          <a:p>
            <a:pPr lvl="1"/>
            <a:r>
              <a:rPr lang="en-US" altLang="en-US" sz="2000" dirty="0"/>
              <a:t>secondary: total mortality </a:t>
            </a:r>
          </a:p>
        </p:txBody>
      </p:sp>
    </p:spTree>
    <p:extLst>
      <p:ext uri="{BB962C8B-B14F-4D97-AF65-F5344CB8AC3E}">
        <p14:creationId xmlns:p14="http://schemas.microsoft.com/office/powerpoint/2010/main" val="2401009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a:extLst>
              <a:ext uri="{FF2B5EF4-FFF2-40B4-BE49-F238E27FC236}">
                <a16:creationId xmlns:a16="http://schemas.microsoft.com/office/drawing/2014/main" id="{A1A027F5-3074-0B46-A896-3FAA2CCD2743}"/>
              </a:ext>
            </a:extLst>
          </p:cNvPr>
          <p:cNvSpPr>
            <a:spLocks noGrp="1" noChangeArrowheads="1"/>
          </p:cNvSpPr>
          <p:nvPr>
            <p:ph type="title"/>
          </p:nvPr>
        </p:nvSpPr>
        <p:spPr/>
        <p:txBody>
          <a:bodyPr>
            <a:normAutofit fontScale="90000"/>
          </a:bodyPr>
          <a:lstStyle/>
          <a:p>
            <a:r>
              <a:rPr lang="en-US" altLang="en-US" dirty="0"/>
              <a:t>Example: Chronic Study of Intermittent Positive Pressure Breathing (IPPB) </a:t>
            </a:r>
          </a:p>
        </p:txBody>
      </p:sp>
      <p:sp>
        <p:nvSpPr>
          <p:cNvPr id="161795" name="Rectangle 1027">
            <a:extLst>
              <a:ext uri="{FF2B5EF4-FFF2-40B4-BE49-F238E27FC236}">
                <a16:creationId xmlns:a16="http://schemas.microsoft.com/office/drawing/2014/main" id="{FD5B8B38-527F-0748-A166-F17820C35489}"/>
              </a:ext>
            </a:extLst>
          </p:cNvPr>
          <p:cNvSpPr>
            <a:spLocks noGrp="1" noChangeArrowheads="1"/>
          </p:cNvSpPr>
          <p:nvPr>
            <p:ph type="body" idx="1"/>
          </p:nvPr>
        </p:nvSpPr>
        <p:spPr/>
        <p:txBody>
          <a:bodyPr/>
          <a:lstStyle/>
          <a:p>
            <a:r>
              <a:rPr lang="en-US" sz="2400" dirty="0"/>
              <a:t>A multicenter trial compared intermittent positive pressure breathing (IPPB) therapy with compressor nebulizer therapy in 985 ambulatory patients with chronic obstructive pulmonary disease. </a:t>
            </a:r>
            <a:endParaRPr lang="en-US" altLang="en-US" sz="2400" dirty="0"/>
          </a:p>
          <a:p>
            <a:endParaRPr lang="en-US" altLang="en-US" dirty="0"/>
          </a:p>
          <a:p>
            <a:pPr lvl="1"/>
            <a:r>
              <a:rPr lang="en-US" altLang="en-US" sz="2000" dirty="0"/>
              <a:t>primary: forced expiratory volume (FEV</a:t>
            </a:r>
            <a:r>
              <a:rPr lang="en-US" altLang="en-US" sz="2000" baseline="-25000" dirty="0"/>
              <a:t>1</a:t>
            </a:r>
            <a:r>
              <a:rPr lang="en-US" altLang="en-US" sz="2000" dirty="0"/>
              <a:t>) (lung function)</a:t>
            </a:r>
          </a:p>
          <a:p>
            <a:pPr lvl="1"/>
            <a:r>
              <a:rPr lang="en-US" altLang="en-US" sz="2000" dirty="0"/>
              <a:t>secondary: quality of life </a:t>
            </a:r>
          </a:p>
        </p:txBody>
      </p:sp>
    </p:spTree>
    <p:extLst>
      <p:ext uri="{BB962C8B-B14F-4D97-AF65-F5344CB8AC3E}">
        <p14:creationId xmlns:p14="http://schemas.microsoft.com/office/powerpoint/2010/main" val="2913606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08CAB558-017B-584D-BE58-D5DD8BE7B053}"/>
              </a:ext>
            </a:extLst>
          </p:cNvPr>
          <p:cNvSpPr>
            <a:spLocks noGrp="1" noChangeArrowheads="1"/>
          </p:cNvSpPr>
          <p:nvPr>
            <p:ph type="title"/>
          </p:nvPr>
        </p:nvSpPr>
        <p:spPr>
          <a:xfrm>
            <a:off x="1219200" y="533400"/>
            <a:ext cx="7315200" cy="1154097"/>
          </a:xfrm>
        </p:spPr>
        <p:txBody>
          <a:bodyPr/>
          <a:lstStyle/>
          <a:p>
            <a:r>
              <a:rPr lang="en-US" altLang="en-US" dirty="0"/>
              <a:t>A-HEFT</a:t>
            </a:r>
          </a:p>
        </p:txBody>
      </p:sp>
      <p:sp>
        <p:nvSpPr>
          <p:cNvPr id="205827" name="Rectangle 3">
            <a:extLst>
              <a:ext uri="{FF2B5EF4-FFF2-40B4-BE49-F238E27FC236}">
                <a16:creationId xmlns:a16="http://schemas.microsoft.com/office/drawing/2014/main" id="{A2E17E23-B621-7248-A680-EB62C246FA35}"/>
              </a:ext>
            </a:extLst>
          </p:cNvPr>
          <p:cNvSpPr>
            <a:spLocks noGrp="1" noChangeArrowheads="1"/>
          </p:cNvSpPr>
          <p:nvPr>
            <p:ph type="body" idx="1"/>
          </p:nvPr>
        </p:nvSpPr>
        <p:spPr>
          <a:xfrm>
            <a:off x="685800" y="1828800"/>
            <a:ext cx="8458200" cy="4114800"/>
          </a:xfrm>
        </p:spPr>
        <p:txBody>
          <a:bodyPr>
            <a:normAutofit/>
          </a:bodyPr>
          <a:lstStyle/>
          <a:p>
            <a:r>
              <a:rPr lang="en-US" altLang="en-US" sz="2400" dirty="0"/>
              <a:t>1050 African Americans with Class III-IV CHF</a:t>
            </a:r>
          </a:p>
          <a:p>
            <a:r>
              <a:rPr lang="en-US" altLang="en-US" sz="2400" dirty="0"/>
              <a:t>Isosorbide Dinitrate + </a:t>
            </a:r>
            <a:r>
              <a:rPr lang="en-US" altLang="en-US" sz="2400" dirty="0" err="1"/>
              <a:t>Hydrolyzine</a:t>
            </a:r>
            <a:r>
              <a:rPr lang="en-US" altLang="en-US" sz="2400" dirty="0"/>
              <a:t> vs. Placebo</a:t>
            </a:r>
          </a:p>
          <a:p>
            <a:r>
              <a:rPr lang="en-US" altLang="en-US" sz="2400" dirty="0"/>
              <a:t>Composite outcome (death, HF hospitalizations, change in QoL)</a:t>
            </a:r>
          </a:p>
          <a:p>
            <a:r>
              <a:rPr lang="en-US" altLang="en-US" sz="2400" dirty="0"/>
              <a:t>DMC terminated trial early</a:t>
            </a:r>
          </a:p>
        </p:txBody>
      </p:sp>
    </p:spTree>
    <p:extLst>
      <p:ext uri="{BB962C8B-B14F-4D97-AF65-F5344CB8AC3E}">
        <p14:creationId xmlns:p14="http://schemas.microsoft.com/office/powerpoint/2010/main" val="370340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9FC1-6D47-A160-5131-B6F2E8768E3E}"/>
              </a:ext>
            </a:extLst>
          </p:cNvPr>
          <p:cNvSpPr>
            <a:spLocks noGrp="1"/>
          </p:cNvSpPr>
          <p:nvPr>
            <p:ph type="title"/>
          </p:nvPr>
        </p:nvSpPr>
        <p:spPr/>
        <p:txBody>
          <a:bodyPr>
            <a:normAutofit fontScale="90000"/>
          </a:bodyPr>
          <a:lstStyle/>
          <a:p>
            <a:r>
              <a:rPr lang="en-US" dirty="0"/>
              <a:t>Review &amp; what I didn’t get to last week</a:t>
            </a:r>
          </a:p>
        </p:txBody>
      </p:sp>
      <p:sp>
        <p:nvSpPr>
          <p:cNvPr id="3" name="Content Placeholder 2">
            <a:extLst>
              <a:ext uri="{FF2B5EF4-FFF2-40B4-BE49-F238E27FC236}">
                <a16:creationId xmlns:a16="http://schemas.microsoft.com/office/drawing/2014/main" id="{58D5E5DA-F705-FCBF-E323-6F09C66F877D}"/>
              </a:ext>
            </a:extLst>
          </p:cNvPr>
          <p:cNvSpPr>
            <a:spLocks noGrp="1"/>
          </p:cNvSpPr>
          <p:nvPr>
            <p:ph idx="1"/>
          </p:nvPr>
        </p:nvSpPr>
        <p:spPr/>
        <p:txBody>
          <a:bodyPr/>
          <a:lstStyle/>
          <a:p>
            <a:r>
              <a:rPr lang="en-US" dirty="0"/>
              <a:t>Clinical trials umbrella</a:t>
            </a:r>
          </a:p>
          <a:p>
            <a:r>
              <a:rPr lang="en-US" dirty="0"/>
              <a:t>Clinical trials as the gold standard</a:t>
            </a:r>
          </a:p>
          <a:p>
            <a:r>
              <a:rPr lang="en-US" dirty="0"/>
              <a:t>Brief overview of organizational structure</a:t>
            </a:r>
          </a:p>
        </p:txBody>
      </p:sp>
    </p:spTree>
    <p:extLst>
      <p:ext uri="{BB962C8B-B14F-4D97-AF65-F5344CB8AC3E}">
        <p14:creationId xmlns:p14="http://schemas.microsoft.com/office/powerpoint/2010/main" val="180104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4E09811E-4CC9-AF4C-92F9-045B1C7544DE}"/>
              </a:ext>
            </a:extLst>
          </p:cNvPr>
          <p:cNvSpPr>
            <a:spLocks noGrp="1" noChangeArrowheads="1"/>
          </p:cNvSpPr>
          <p:nvPr>
            <p:ph type="title"/>
          </p:nvPr>
        </p:nvSpPr>
        <p:spPr>
          <a:xfrm>
            <a:off x="838200" y="548640"/>
            <a:ext cx="7315200" cy="1154097"/>
          </a:xfrm>
        </p:spPr>
        <p:txBody>
          <a:bodyPr/>
          <a:lstStyle/>
          <a:p>
            <a:r>
              <a:rPr lang="en-US" altLang="en-US" dirty="0"/>
              <a:t>A-HEFT</a:t>
            </a:r>
          </a:p>
        </p:txBody>
      </p:sp>
      <p:pic>
        <p:nvPicPr>
          <p:cNvPr id="203779" name="Picture 3">
            <a:extLst>
              <a:ext uri="{FF2B5EF4-FFF2-40B4-BE49-F238E27FC236}">
                <a16:creationId xmlns:a16="http://schemas.microsoft.com/office/drawing/2014/main" id="{D1198038-8B5D-704B-81F7-0B88720D290B}"/>
              </a:ext>
            </a:extLst>
          </p:cNvPr>
          <p:cNvPicPr>
            <a:picLocks noGrp="1" noChangeAspect="1" noChangeArrowheads="1"/>
          </p:cNvPicPr>
          <p:nvPr>
            <p:ph type="body" idx="1"/>
          </p:nvPr>
        </p:nvPicPr>
        <p:blipFill>
          <a:blip r:embed="rId2">
            <a:lum bright="12000"/>
            <a:extLst>
              <a:ext uri="{28A0092B-C50C-407E-A947-70E740481C1C}">
                <a14:useLocalDpi xmlns:a14="http://schemas.microsoft.com/office/drawing/2010/main" val="0"/>
              </a:ext>
            </a:extLst>
          </a:blip>
          <a:srcRect/>
          <a:stretch>
            <a:fillRect/>
          </a:stretch>
        </p:blipFill>
        <p:spPr>
          <a:xfrm>
            <a:off x="493169" y="1981200"/>
            <a:ext cx="8157662" cy="3947160"/>
          </a:xfrm>
        </p:spPr>
      </p:pic>
    </p:spTree>
    <p:extLst>
      <p:ext uri="{BB962C8B-B14F-4D97-AF65-F5344CB8AC3E}">
        <p14:creationId xmlns:p14="http://schemas.microsoft.com/office/powerpoint/2010/main" val="142724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40436A11-4681-BF46-A506-467C7426382E}"/>
              </a:ext>
            </a:extLst>
          </p:cNvPr>
          <p:cNvSpPr>
            <a:spLocks noGrp="1" noChangeArrowheads="1"/>
          </p:cNvSpPr>
          <p:nvPr>
            <p:ph type="title"/>
          </p:nvPr>
        </p:nvSpPr>
        <p:spPr/>
        <p:txBody>
          <a:bodyPr>
            <a:normAutofit fontScale="90000"/>
          </a:bodyPr>
          <a:lstStyle/>
          <a:p>
            <a:r>
              <a:rPr lang="en-US" altLang="en-US" dirty="0"/>
              <a:t>Secondary outcomes CAN include Subgroup Questions</a:t>
            </a:r>
            <a:endParaRPr lang="en-US" altLang="en-US" sz="1600" dirty="0"/>
          </a:p>
        </p:txBody>
      </p:sp>
      <p:sp>
        <p:nvSpPr>
          <p:cNvPr id="180227" name="Rectangle 3">
            <a:extLst>
              <a:ext uri="{FF2B5EF4-FFF2-40B4-BE49-F238E27FC236}">
                <a16:creationId xmlns:a16="http://schemas.microsoft.com/office/drawing/2014/main" id="{88516E08-1F7A-C74F-91E9-E7EA03F2B170}"/>
              </a:ext>
            </a:extLst>
          </p:cNvPr>
          <p:cNvSpPr>
            <a:spLocks noGrp="1" noChangeArrowheads="1"/>
          </p:cNvSpPr>
          <p:nvPr>
            <p:ph type="body" idx="1"/>
          </p:nvPr>
        </p:nvSpPr>
        <p:spPr>
          <a:xfrm>
            <a:off x="673277" y="2781300"/>
            <a:ext cx="7620000" cy="4114800"/>
          </a:xfrm>
        </p:spPr>
        <p:txBody>
          <a:bodyPr/>
          <a:lstStyle/>
          <a:p>
            <a:pPr>
              <a:tabLst>
                <a:tab pos="461963" algn="l"/>
                <a:tab pos="749300" algn="l"/>
                <a:tab pos="1257300" algn="l"/>
              </a:tabLst>
            </a:pPr>
            <a:r>
              <a:rPr lang="en-US" altLang="en-US" dirty="0"/>
              <a:t>Questions about effect of therapy in a sub-population of subjects entered into the trial</a:t>
            </a:r>
          </a:p>
          <a:p>
            <a:pPr>
              <a:tabLst>
                <a:tab pos="461963" algn="l"/>
                <a:tab pos="749300" algn="l"/>
                <a:tab pos="1257300" algn="l"/>
              </a:tabLst>
            </a:pPr>
            <a:r>
              <a:rPr lang="en-US" altLang="en-US" dirty="0"/>
              <a:t>Assess internal consistency of results</a:t>
            </a:r>
          </a:p>
          <a:p>
            <a:pPr>
              <a:tabLst>
                <a:tab pos="461963" algn="l"/>
                <a:tab pos="749300" algn="l"/>
                <a:tab pos="1257300" algn="l"/>
              </a:tabLst>
            </a:pPr>
            <a:r>
              <a:rPr lang="en-US" altLang="en-US" dirty="0"/>
              <a:t>Confirm previous hypothesis</a:t>
            </a:r>
          </a:p>
          <a:p>
            <a:pPr>
              <a:tabLst>
                <a:tab pos="461963" algn="l"/>
                <a:tab pos="749300" algn="l"/>
                <a:tab pos="1257300" algn="l"/>
              </a:tabLst>
            </a:pPr>
            <a:r>
              <a:rPr lang="en-US" altLang="en-US" dirty="0"/>
              <a:t>Generate new hypotheses</a:t>
            </a:r>
          </a:p>
        </p:txBody>
      </p:sp>
    </p:spTree>
    <p:extLst>
      <p:ext uri="{BB962C8B-B14F-4D97-AF65-F5344CB8AC3E}">
        <p14:creationId xmlns:p14="http://schemas.microsoft.com/office/powerpoint/2010/main" val="6050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47499827-378E-6043-9E9F-B1FE07275370}"/>
              </a:ext>
            </a:extLst>
          </p:cNvPr>
          <p:cNvSpPr>
            <a:spLocks noGrp="1" noChangeArrowheads="1"/>
          </p:cNvSpPr>
          <p:nvPr>
            <p:ph type="ctrTitle"/>
          </p:nvPr>
        </p:nvSpPr>
        <p:spPr>
          <a:xfrm>
            <a:off x="685800" y="304800"/>
            <a:ext cx="7772400" cy="685800"/>
          </a:xfrm>
        </p:spPr>
        <p:txBody>
          <a:bodyPr anchor="ctr">
            <a:normAutofit fontScale="90000"/>
          </a:bodyPr>
          <a:lstStyle/>
          <a:p>
            <a:r>
              <a:rPr lang="en-US" altLang="en-US" sz="4000"/>
              <a:t>Subgroup Analyses</a:t>
            </a:r>
          </a:p>
        </p:txBody>
      </p:sp>
      <p:sp>
        <p:nvSpPr>
          <p:cNvPr id="166915" name="Rectangle 3">
            <a:extLst>
              <a:ext uri="{FF2B5EF4-FFF2-40B4-BE49-F238E27FC236}">
                <a16:creationId xmlns:a16="http://schemas.microsoft.com/office/drawing/2014/main" id="{65744C52-3849-9C49-B82B-6288902C0293}"/>
              </a:ext>
            </a:extLst>
          </p:cNvPr>
          <p:cNvSpPr>
            <a:spLocks noGrp="1" noChangeArrowheads="1"/>
          </p:cNvSpPr>
          <p:nvPr>
            <p:ph type="subTitle" idx="1"/>
          </p:nvPr>
        </p:nvSpPr>
        <p:spPr>
          <a:xfrm>
            <a:off x="304800" y="1143000"/>
            <a:ext cx="8458200" cy="5257800"/>
          </a:xfrm>
        </p:spPr>
        <p:txBody>
          <a:bodyPr/>
          <a:lstStyle/>
          <a:p>
            <a:pPr algn="l">
              <a:tabLst>
                <a:tab pos="396875" algn="l"/>
              </a:tabLst>
            </a:pPr>
            <a:r>
              <a:rPr lang="en-US" altLang="en-US" sz="2800" i="1"/>
              <a:t>Examples:</a:t>
            </a:r>
          </a:p>
          <a:p>
            <a:pPr algn="l">
              <a:tabLst>
                <a:tab pos="396875" algn="l"/>
              </a:tabLst>
            </a:pPr>
            <a:r>
              <a:rPr lang="en-US" altLang="en-US" sz="2800" u="sng"/>
              <a:t>Breast Cancer</a:t>
            </a:r>
            <a:r>
              <a:rPr lang="en-US" altLang="en-US" sz="2800"/>
              <a:t>: </a:t>
            </a:r>
            <a:r>
              <a:rPr lang="en-US" altLang="en-US" sz="2800" b="0"/>
              <a:t>Does the benefit of treatment depend on: menopausal status, stage of disease, age, etc.</a:t>
            </a:r>
          </a:p>
          <a:p>
            <a:pPr algn="l">
              <a:tabLst>
                <a:tab pos="396875" algn="l"/>
              </a:tabLst>
            </a:pPr>
            <a:r>
              <a:rPr lang="en-US" altLang="en-US" sz="2800" u="sng"/>
              <a:t>AIDS</a:t>
            </a:r>
            <a:r>
              <a:rPr lang="en-US" altLang="en-US" sz="2800"/>
              <a:t>:  </a:t>
            </a:r>
            <a:r>
              <a:rPr lang="en-US" altLang="en-US" sz="2800" b="0"/>
              <a:t>Does the benefit of treatment depend on: gender, age, initial CD4 counts, race, etc.</a:t>
            </a:r>
          </a:p>
          <a:p>
            <a:pPr algn="l">
              <a:tabLst>
                <a:tab pos="396875" algn="l"/>
              </a:tabLst>
            </a:pPr>
            <a:endParaRPr lang="en-US" altLang="en-US" sz="2800"/>
          </a:p>
          <a:p>
            <a:pPr algn="l">
              <a:tabLst>
                <a:tab pos="396875" algn="l"/>
              </a:tabLst>
            </a:pPr>
            <a:r>
              <a:rPr lang="en-US" altLang="en-US" sz="2800" b="0" i="1"/>
              <a:t>Analyses of a trial by subgroup results in a separate statistical test for each subgroup.  As a result the probability of false positive conclusions arising in the analysis of a trial will increase.</a:t>
            </a:r>
          </a:p>
        </p:txBody>
      </p:sp>
    </p:spTree>
    <p:extLst>
      <p:ext uri="{BB962C8B-B14F-4D97-AF65-F5344CB8AC3E}">
        <p14:creationId xmlns:p14="http://schemas.microsoft.com/office/powerpoint/2010/main" val="203857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B848-ADDE-EF42-BC5A-8F01BFDF52B5}"/>
              </a:ext>
            </a:extLst>
          </p:cNvPr>
          <p:cNvSpPr>
            <a:spLocks noGrp="1"/>
          </p:cNvSpPr>
          <p:nvPr>
            <p:ph type="title"/>
          </p:nvPr>
        </p:nvSpPr>
        <p:spPr>
          <a:xfrm>
            <a:off x="838200" y="545766"/>
            <a:ext cx="7315200" cy="1154097"/>
          </a:xfrm>
        </p:spPr>
        <p:txBody>
          <a:bodyPr/>
          <a:lstStyle/>
          <a:p>
            <a:r>
              <a:rPr lang="en-US" altLang="en-US" dirty="0"/>
              <a:t>False Positive Rates</a:t>
            </a:r>
            <a:endParaRPr lang="en-US" dirty="0"/>
          </a:p>
        </p:txBody>
      </p:sp>
      <p:sp>
        <p:nvSpPr>
          <p:cNvPr id="3" name="Content Placeholder 2">
            <a:extLst>
              <a:ext uri="{FF2B5EF4-FFF2-40B4-BE49-F238E27FC236}">
                <a16:creationId xmlns:a16="http://schemas.microsoft.com/office/drawing/2014/main" id="{433EE408-3EDF-FD44-8C6C-DAA8AC5628B5}"/>
              </a:ext>
            </a:extLst>
          </p:cNvPr>
          <p:cNvSpPr>
            <a:spLocks noGrp="1"/>
          </p:cNvSpPr>
          <p:nvPr>
            <p:ph idx="1"/>
          </p:nvPr>
        </p:nvSpPr>
        <p:spPr>
          <a:xfrm>
            <a:off x="609600" y="1699863"/>
            <a:ext cx="7315200" cy="3539527"/>
          </a:xfrm>
        </p:spPr>
        <p:txBody>
          <a:bodyPr/>
          <a:lstStyle/>
          <a:p>
            <a:r>
              <a:rPr lang="en-US" altLang="en-US" dirty="0"/>
              <a:t>The greater the number of subgroups analyzed separately, the larger the probability of making false positive conclusions.</a:t>
            </a:r>
          </a:p>
          <a:p>
            <a:r>
              <a:rPr lang="en-US" altLang="en-US" dirty="0"/>
              <a:t>How does this affect the interpretation of the clinical trial?</a:t>
            </a:r>
          </a:p>
          <a:p>
            <a:endParaRPr lang="en-US" dirty="0"/>
          </a:p>
        </p:txBody>
      </p:sp>
      <p:graphicFrame>
        <p:nvGraphicFramePr>
          <p:cNvPr id="4" name="Table 4">
            <a:extLst>
              <a:ext uri="{FF2B5EF4-FFF2-40B4-BE49-F238E27FC236}">
                <a16:creationId xmlns:a16="http://schemas.microsoft.com/office/drawing/2014/main" id="{065AFF09-538C-8441-9013-D0C752C34C01}"/>
              </a:ext>
            </a:extLst>
          </p:cNvPr>
          <p:cNvGraphicFramePr>
            <a:graphicFrameLocks noGrp="1"/>
          </p:cNvGraphicFramePr>
          <p:nvPr>
            <p:extLst>
              <p:ext uri="{D42A27DB-BD31-4B8C-83A1-F6EECF244321}">
                <p14:modId xmlns:p14="http://schemas.microsoft.com/office/powerpoint/2010/main" val="1721005246"/>
              </p:ext>
            </p:extLst>
          </p:nvPr>
        </p:nvGraphicFramePr>
        <p:xfrm>
          <a:off x="990600" y="3276600"/>
          <a:ext cx="6477000" cy="2819402"/>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171591160"/>
                    </a:ext>
                  </a:extLst>
                </a:gridCol>
                <a:gridCol w="3238500">
                  <a:extLst>
                    <a:ext uri="{9D8B030D-6E8A-4147-A177-3AD203B41FA5}">
                      <a16:colId xmlns:a16="http://schemas.microsoft.com/office/drawing/2014/main" val="1598725039"/>
                    </a:ext>
                  </a:extLst>
                </a:gridCol>
              </a:tblGrid>
              <a:tr h="723512">
                <a:tc>
                  <a:txBody>
                    <a:bodyPr/>
                    <a:lstStyle/>
                    <a:p>
                      <a:r>
                        <a:rPr lang="en-US" dirty="0"/>
                        <a:t># subgroups</a:t>
                      </a:r>
                    </a:p>
                  </a:txBody>
                  <a:tcPr/>
                </a:tc>
                <a:tc>
                  <a:txBody>
                    <a:bodyPr/>
                    <a:lstStyle/>
                    <a:p>
                      <a:r>
                        <a:rPr lang="en-US" dirty="0" err="1"/>
                        <a:t>Pr</a:t>
                      </a:r>
                      <a:r>
                        <a:rPr lang="en-US" dirty="0"/>
                        <a:t> (at least 1 false positive)</a:t>
                      </a:r>
                    </a:p>
                  </a:txBody>
                  <a:tcPr/>
                </a:tc>
                <a:extLst>
                  <a:ext uri="{0D108BD9-81ED-4DB2-BD59-A6C34878D82A}">
                    <a16:rowId xmlns:a16="http://schemas.microsoft.com/office/drawing/2014/main" val="3858025457"/>
                  </a:ext>
                </a:extLst>
              </a:tr>
              <a:tr h="419178">
                <a:tc>
                  <a:txBody>
                    <a:bodyPr/>
                    <a:lstStyle/>
                    <a:p>
                      <a:r>
                        <a:rPr lang="en-US" dirty="0"/>
                        <a:t>1</a:t>
                      </a:r>
                    </a:p>
                  </a:txBody>
                  <a:tcPr/>
                </a:tc>
                <a:tc>
                  <a:txBody>
                    <a:bodyPr/>
                    <a:lstStyle/>
                    <a:p>
                      <a:r>
                        <a:rPr lang="en-US" dirty="0"/>
                        <a:t>.05 (What is this called?)</a:t>
                      </a:r>
                    </a:p>
                  </a:txBody>
                  <a:tcPr/>
                </a:tc>
                <a:extLst>
                  <a:ext uri="{0D108BD9-81ED-4DB2-BD59-A6C34878D82A}">
                    <a16:rowId xmlns:a16="http://schemas.microsoft.com/office/drawing/2014/main" val="716128518"/>
                  </a:ext>
                </a:extLst>
              </a:tr>
              <a:tr h="419178">
                <a:tc>
                  <a:txBody>
                    <a:bodyPr/>
                    <a:lstStyle/>
                    <a:p>
                      <a:r>
                        <a:rPr lang="en-US" dirty="0"/>
                        <a:t>2</a:t>
                      </a:r>
                    </a:p>
                  </a:txBody>
                  <a:tcPr/>
                </a:tc>
                <a:tc>
                  <a:txBody>
                    <a:bodyPr/>
                    <a:lstStyle/>
                    <a:p>
                      <a:r>
                        <a:rPr lang="en-US" dirty="0"/>
                        <a:t>.097</a:t>
                      </a:r>
                    </a:p>
                  </a:txBody>
                  <a:tcPr/>
                </a:tc>
                <a:extLst>
                  <a:ext uri="{0D108BD9-81ED-4DB2-BD59-A6C34878D82A}">
                    <a16:rowId xmlns:a16="http://schemas.microsoft.com/office/drawing/2014/main" val="3480587329"/>
                  </a:ext>
                </a:extLst>
              </a:tr>
              <a:tr h="419178">
                <a:tc>
                  <a:txBody>
                    <a:bodyPr/>
                    <a:lstStyle/>
                    <a:p>
                      <a:r>
                        <a:rPr lang="en-US" dirty="0"/>
                        <a:t>3</a:t>
                      </a:r>
                    </a:p>
                  </a:txBody>
                  <a:tcPr/>
                </a:tc>
                <a:tc>
                  <a:txBody>
                    <a:bodyPr/>
                    <a:lstStyle/>
                    <a:p>
                      <a:r>
                        <a:rPr lang="en-US" dirty="0"/>
                        <a:t>.143</a:t>
                      </a:r>
                    </a:p>
                  </a:txBody>
                  <a:tcPr/>
                </a:tc>
                <a:extLst>
                  <a:ext uri="{0D108BD9-81ED-4DB2-BD59-A6C34878D82A}">
                    <a16:rowId xmlns:a16="http://schemas.microsoft.com/office/drawing/2014/main" val="3563510569"/>
                  </a:ext>
                </a:extLst>
              </a:tr>
              <a:tr h="419178">
                <a:tc>
                  <a:txBody>
                    <a:bodyPr/>
                    <a:lstStyle/>
                    <a:p>
                      <a:r>
                        <a:rPr lang="en-US" dirty="0"/>
                        <a:t>4</a:t>
                      </a:r>
                    </a:p>
                  </a:txBody>
                  <a:tcPr/>
                </a:tc>
                <a:tc>
                  <a:txBody>
                    <a:bodyPr/>
                    <a:lstStyle/>
                    <a:p>
                      <a:r>
                        <a:rPr lang="en-US" dirty="0"/>
                        <a:t>.186</a:t>
                      </a:r>
                    </a:p>
                  </a:txBody>
                  <a:tcPr/>
                </a:tc>
                <a:extLst>
                  <a:ext uri="{0D108BD9-81ED-4DB2-BD59-A6C34878D82A}">
                    <a16:rowId xmlns:a16="http://schemas.microsoft.com/office/drawing/2014/main" val="3994664446"/>
                  </a:ext>
                </a:extLst>
              </a:tr>
              <a:tr h="419178">
                <a:tc>
                  <a:txBody>
                    <a:bodyPr/>
                    <a:lstStyle/>
                    <a:p>
                      <a:r>
                        <a:rPr lang="en-US" dirty="0"/>
                        <a:t>5</a:t>
                      </a:r>
                    </a:p>
                  </a:txBody>
                  <a:tcPr/>
                </a:tc>
                <a:tc>
                  <a:txBody>
                    <a:bodyPr/>
                    <a:lstStyle/>
                    <a:p>
                      <a:r>
                        <a:rPr lang="en-US" dirty="0"/>
                        <a:t>.226</a:t>
                      </a:r>
                    </a:p>
                  </a:txBody>
                  <a:tcPr/>
                </a:tc>
                <a:extLst>
                  <a:ext uri="{0D108BD9-81ED-4DB2-BD59-A6C34878D82A}">
                    <a16:rowId xmlns:a16="http://schemas.microsoft.com/office/drawing/2014/main" val="2943342029"/>
                  </a:ext>
                </a:extLst>
              </a:tr>
            </a:tbl>
          </a:graphicData>
        </a:graphic>
      </p:graphicFrame>
    </p:spTree>
    <p:extLst>
      <p:ext uri="{BB962C8B-B14F-4D97-AF65-F5344CB8AC3E}">
        <p14:creationId xmlns:p14="http://schemas.microsoft.com/office/powerpoint/2010/main" val="8667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CD56F0E6-0349-1A41-B864-B7692354BA5A}"/>
              </a:ext>
            </a:extLst>
          </p:cNvPr>
          <p:cNvSpPr>
            <a:spLocks noGrp="1" noChangeArrowheads="1"/>
          </p:cNvSpPr>
          <p:nvPr>
            <p:ph type="title"/>
          </p:nvPr>
        </p:nvSpPr>
        <p:spPr>
          <a:xfrm>
            <a:off x="914400" y="548640"/>
            <a:ext cx="7315200" cy="1154097"/>
          </a:xfrm>
        </p:spPr>
        <p:txBody>
          <a:bodyPr/>
          <a:lstStyle/>
          <a:p>
            <a:r>
              <a:rPr lang="en-US" altLang="en-US" dirty="0"/>
              <a:t>Example - Subgroup Concern</a:t>
            </a:r>
          </a:p>
        </p:txBody>
      </p:sp>
      <p:sp>
        <p:nvSpPr>
          <p:cNvPr id="163843" name="Rectangle 3">
            <a:extLst>
              <a:ext uri="{FF2B5EF4-FFF2-40B4-BE49-F238E27FC236}">
                <a16:creationId xmlns:a16="http://schemas.microsoft.com/office/drawing/2014/main" id="{D89B7CFE-A7BB-5243-8912-86E6559CEE40}"/>
              </a:ext>
            </a:extLst>
          </p:cNvPr>
          <p:cNvSpPr>
            <a:spLocks noGrp="1" noChangeArrowheads="1"/>
          </p:cNvSpPr>
          <p:nvPr>
            <p:ph type="body" idx="1"/>
          </p:nvPr>
        </p:nvSpPr>
        <p:spPr>
          <a:xfrm>
            <a:off x="762000" y="1981200"/>
            <a:ext cx="7315200" cy="3539527"/>
          </a:xfrm>
        </p:spPr>
        <p:txBody>
          <a:bodyPr/>
          <a:lstStyle/>
          <a:p>
            <a:r>
              <a:rPr lang="en-US" altLang="en-US" dirty="0"/>
              <a:t>Second International Study of Infarct Survival (ISIS 2) </a:t>
            </a:r>
          </a:p>
          <a:p>
            <a:pPr lvl="1"/>
            <a:r>
              <a:rPr lang="en-US" altLang="en-US" dirty="0"/>
              <a:t>2 x 2 factorial design</a:t>
            </a:r>
          </a:p>
          <a:p>
            <a:pPr lvl="2">
              <a:buFontTx/>
              <a:buNone/>
            </a:pPr>
            <a:r>
              <a:rPr lang="en-US" altLang="en-US" dirty="0"/>
              <a:t>(aspirin vs. placebo and streptokinase vs. placebo)</a:t>
            </a:r>
          </a:p>
          <a:p>
            <a:pPr lvl="1"/>
            <a:r>
              <a:rPr lang="en-US" altLang="en-US" dirty="0"/>
              <a:t>vascular and total mortality in patients with an acute myocardial infarction (MI)</a:t>
            </a:r>
          </a:p>
          <a:p>
            <a:pPr lvl="1"/>
            <a:r>
              <a:rPr lang="en-US" altLang="en-US" dirty="0"/>
              <a:t>Gemini or Libra astrological birth signs did somewhat worse on aspirin while all other signs and overall results impressive and highly significant benefit from aspirin</a:t>
            </a:r>
          </a:p>
        </p:txBody>
      </p:sp>
      <p:pic>
        <p:nvPicPr>
          <p:cNvPr id="3" name="Picture 2">
            <a:extLst>
              <a:ext uri="{FF2B5EF4-FFF2-40B4-BE49-F238E27FC236}">
                <a16:creationId xmlns:a16="http://schemas.microsoft.com/office/drawing/2014/main" id="{AD7B677F-2D05-FE4B-992E-54AE860D69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916" y="4824449"/>
            <a:ext cx="8638167" cy="971277"/>
          </a:xfrm>
          <a:prstGeom prst="rect">
            <a:avLst/>
          </a:prstGeom>
        </p:spPr>
      </p:pic>
    </p:spTree>
    <p:extLst>
      <p:ext uri="{BB962C8B-B14F-4D97-AF65-F5344CB8AC3E}">
        <p14:creationId xmlns:p14="http://schemas.microsoft.com/office/powerpoint/2010/main" val="221292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5F20E6A-6217-1140-9723-AB6541656253}"/>
              </a:ext>
            </a:extLst>
          </p:cNvPr>
          <p:cNvSpPr>
            <a:spLocks noGrp="1" noChangeArrowheads="1"/>
          </p:cNvSpPr>
          <p:nvPr>
            <p:ph type="title"/>
          </p:nvPr>
        </p:nvSpPr>
        <p:spPr>
          <a:xfrm>
            <a:off x="685800" y="304800"/>
            <a:ext cx="7772400" cy="609600"/>
          </a:xfrm>
        </p:spPr>
        <p:txBody>
          <a:bodyPr>
            <a:normAutofit fontScale="90000"/>
          </a:bodyPr>
          <a:lstStyle/>
          <a:p>
            <a:r>
              <a:rPr lang="en-US" altLang="en-US" dirty="0"/>
              <a:t>Subgroup Considerations-No ‘fishing'</a:t>
            </a:r>
          </a:p>
        </p:txBody>
      </p:sp>
      <p:sp>
        <p:nvSpPr>
          <p:cNvPr id="76803" name="Rectangle 3">
            <a:extLst>
              <a:ext uri="{FF2B5EF4-FFF2-40B4-BE49-F238E27FC236}">
                <a16:creationId xmlns:a16="http://schemas.microsoft.com/office/drawing/2014/main" id="{ADF8B3D1-C9A7-D646-8479-206A8002FF4F}"/>
              </a:ext>
            </a:extLst>
          </p:cNvPr>
          <p:cNvSpPr>
            <a:spLocks noGrp="1" noChangeArrowheads="1"/>
          </p:cNvSpPr>
          <p:nvPr>
            <p:ph type="body" idx="1"/>
          </p:nvPr>
        </p:nvSpPr>
        <p:spPr>
          <a:xfrm>
            <a:off x="304800" y="914400"/>
            <a:ext cx="8610600" cy="5334000"/>
          </a:xfrm>
        </p:spPr>
        <p:txBody>
          <a:bodyPr/>
          <a:lstStyle/>
          <a:p>
            <a:pPr>
              <a:lnSpc>
                <a:spcPct val="90000"/>
              </a:lnSpc>
              <a:spcBef>
                <a:spcPts val="100"/>
              </a:spcBef>
              <a:buFontTx/>
              <a:buNone/>
              <a:tabLst>
                <a:tab pos="685800" algn="l"/>
              </a:tabLst>
            </a:pPr>
            <a:r>
              <a:rPr lang="en-US" altLang="en-US" sz="2400" dirty="0"/>
              <a:t>	</a:t>
            </a:r>
            <a:endParaRPr lang="en-US" altLang="en-US" sz="800" dirty="0"/>
          </a:p>
          <a:p>
            <a:pPr>
              <a:lnSpc>
                <a:spcPct val="90000"/>
              </a:lnSpc>
              <a:spcBef>
                <a:spcPts val="100"/>
              </a:spcBef>
              <a:tabLst>
                <a:tab pos="685800" algn="l"/>
              </a:tabLst>
            </a:pPr>
            <a:r>
              <a:rPr lang="en-US" altLang="en-US" sz="2400" dirty="0"/>
              <a:t>Rules for Subgroups</a:t>
            </a:r>
            <a:endParaRPr lang="en-US" altLang="en-US" sz="2400" b="0" u="sng" dirty="0"/>
          </a:p>
          <a:p>
            <a:pPr>
              <a:lnSpc>
                <a:spcPct val="90000"/>
              </a:lnSpc>
              <a:spcBef>
                <a:spcPts val="100"/>
              </a:spcBef>
              <a:buFontTx/>
              <a:buNone/>
              <a:tabLst>
                <a:tab pos="685800" algn="l"/>
              </a:tabLst>
            </a:pPr>
            <a:endParaRPr lang="en-US" altLang="en-US" sz="2400" b="0" u="sng" dirty="0"/>
          </a:p>
          <a:p>
            <a:pPr>
              <a:lnSpc>
                <a:spcPct val="90000"/>
              </a:lnSpc>
              <a:spcBef>
                <a:spcPts val="100"/>
              </a:spcBef>
              <a:buFontTx/>
              <a:buNone/>
              <a:tabLst>
                <a:tab pos="685800" algn="l"/>
              </a:tabLst>
            </a:pPr>
            <a:r>
              <a:rPr lang="en-US" altLang="en-US" sz="2200" b="0" dirty="0"/>
              <a:t>	1.	Stated </a:t>
            </a:r>
            <a:r>
              <a:rPr lang="en-US" altLang="en-US" sz="2200" b="0" u="sng" dirty="0"/>
              <a:t>in advance</a:t>
            </a:r>
            <a:r>
              <a:rPr lang="en-US" altLang="en-US" sz="2200" b="0" dirty="0"/>
              <a:t> (in protocol)</a:t>
            </a:r>
          </a:p>
          <a:p>
            <a:pPr>
              <a:lnSpc>
                <a:spcPct val="90000"/>
              </a:lnSpc>
              <a:spcBef>
                <a:spcPts val="100"/>
              </a:spcBef>
              <a:buFontTx/>
              <a:buNone/>
              <a:tabLst>
                <a:tab pos="685800" algn="l"/>
              </a:tabLst>
            </a:pPr>
            <a:r>
              <a:rPr lang="en-US" altLang="en-US" sz="2200" b="0" dirty="0"/>
              <a:t>	2.	</a:t>
            </a:r>
            <a:r>
              <a:rPr lang="en-US" altLang="en-US" sz="2200" b="0" u="sng" dirty="0"/>
              <a:t>Limited</a:t>
            </a:r>
            <a:r>
              <a:rPr lang="en-US" altLang="en-US" sz="2200" b="0" dirty="0"/>
              <a:t> in number</a:t>
            </a:r>
          </a:p>
          <a:p>
            <a:pPr>
              <a:lnSpc>
                <a:spcPct val="90000"/>
              </a:lnSpc>
              <a:spcBef>
                <a:spcPts val="100"/>
              </a:spcBef>
              <a:buFontTx/>
              <a:buNone/>
              <a:tabLst>
                <a:tab pos="685800" algn="l"/>
              </a:tabLst>
            </a:pPr>
            <a:r>
              <a:rPr lang="en-US" altLang="en-US" sz="2200" b="0" dirty="0"/>
              <a:t>	3.	Interpreted cautiously, </a:t>
            </a:r>
            <a:r>
              <a:rPr lang="en-US" altLang="en-US" sz="2200" b="0" u="sng" dirty="0"/>
              <a:t>qualitatively</a:t>
            </a:r>
            <a:endParaRPr lang="en-US" altLang="en-US" sz="2200" b="0" dirty="0"/>
          </a:p>
          <a:p>
            <a:pPr>
              <a:lnSpc>
                <a:spcPct val="90000"/>
              </a:lnSpc>
              <a:spcBef>
                <a:spcPts val="100"/>
              </a:spcBef>
              <a:buFontTx/>
              <a:buNone/>
              <a:tabLst>
                <a:tab pos="685800" algn="l"/>
              </a:tabLst>
            </a:pPr>
            <a:r>
              <a:rPr lang="en-US" altLang="en-US" sz="2200" b="0" dirty="0"/>
              <a:t>	4.	Look for </a:t>
            </a:r>
            <a:r>
              <a:rPr lang="en-US" altLang="en-US" sz="2200" b="0" u="sng" dirty="0"/>
              <a:t>consistency</a:t>
            </a:r>
            <a:r>
              <a:rPr lang="en-US" altLang="en-US" sz="2200" b="0" dirty="0"/>
              <a:t> of results</a:t>
            </a:r>
          </a:p>
          <a:p>
            <a:pPr>
              <a:lnSpc>
                <a:spcPct val="80000"/>
              </a:lnSpc>
              <a:spcBef>
                <a:spcPts val="100"/>
              </a:spcBef>
              <a:buFontTx/>
              <a:buNone/>
              <a:tabLst>
                <a:tab pos="685800" algn="l"/>
              </a:tabLst>
            </a:pPr>
            <a:endParaRPr lang="en-US" altLang="en-US" sz="800" dirty="0"/>
          </a:p>
          <a:p>
            <a:pPr>
              <a:lnSpc>
                <a:spcPct val="80000"/>
              </a:lnSpc>
              <a:spcBef>
                <a:spcPts val="100"/>
              </a:spcBef>
              <a:buFontTx/>
              <a:buNone/>
              <a:tabLst>
                <a:tab pos="685800" algn="l"/>
              </a:tabLst>
            </a:pPr>
            <a:endParaRPr lang="en-US" altLang="en-US" sz="800" dirty="0"/>
          </a:p>
          <a:p>
            <a:pPr>
              <a:lnSpc>
                <a:spcPct val="80000"/>
              </a:lnSpc>
              <a:spcBef>
                <a:spcPts val="100"/>
              </a:spcBef>
              <a:buFontTx/>
              <a:buNone/>
              <a:tabLst>
                <a:tab pos="685800" algn="l"/>
              </a:tabLst>
            </a:pPr>
            <a:endParaRPr lang="en-US" altLang="en-US" sz="800" dirty="0"/>
          </a:p>
          <a:p>
            <a:pPr>
              <a:lnSpc>
                <a:spcPct val="90000"/>
              </a:lnSpc>
              <a:spcBef>
                <a:spcPts val="100"/>
              </a:spcBef>
              <a:tabLst>
                <a:tab pos="685800" algn="l"/>
              </a:tabLst>
            </a:pPr>
            <a:r>
              <a:rPr lang="en-US" altLang="en-US" sz="2400" dirty="0"/>
              <a:t>May be used to</a:t>
            </a:r>
          </a:p>
          <a:p>
            <a:pPr>
              <a:lnSpc>
                <a:spcPct val="90000"/>
              </a:lnSpc>
              <a:spcBef>
                <a:spcPts val="100"/>
              </a:spcBef>
              <a:buFontTx/>
              <a:buNone/>
              <a:tabLst>
                <a:tab pos="685800" algn="l"/>
              </a:tabLst>
            </a:pPr>
            <a:endParaRPr lang="en-US" altLang="en-US" sz="2200" b="0" dirty="0"/>
          </a:p>
          <a:p>
            <a:pPr>
              <a:lnSpc>
                <a:spcPct val="90000"/>
              </a:lnSpc>
              <a:spcBef>
                <a:spcPts val="100"/>
              </a:spcBef>
              <a:buFontTx/>
              <a:buNone/>
              <a:tabLst>
                <a:tab pos="685800" algn="l"/>
              </a:tabLst>
            </a:pPr>
            <a:r>
              <a:rPr lang="en-US" altLang="en-US" sz="2200" b="0" dirty="0"/>
              <a:t>	1.	</a:t>
            </a:r>
            <a:r>
              <a:rPr lang="en-US" altLang="en-US" sz="2200" b="0" u="sng" dirty="0"/>
              <a:t>Confirm</a:t>
            </a:r>
            <a:r>
              <a:rPr lang="en-US" altLang="en-US" sz="2200" b="0" dirty="0"/>
              <a:t> or answer specific questions generated in a		previous trial (e.g. </a:t>
            </a:r>
            <a:r>
              <a:rPr lang="en-US" altLang="en-US" sz="2200" b="0" dirty="0" err="1"/>
              <a:t>Metroprolol</a:t>
            </a:r>
            <a:r>
              <a:rPr lang="en-US" altLang="en-US" sz="2200" b="0" dirty="0"/>
              <a:t> </a:t>
            </a:r>
            <a:r>
              <a:rPr lang="en-US" altLang="en-US" sz="2200" b="0" u="sng" dirty="0"/>
              <a:t>&lt;</a:t>
            </a:r>
            <a:r>
              <a:rPr lang="en-US" altLang="en-US" sz="2200" b="0" dirty="0"/>
              <a:t>65 vs. &gt;65 age total mortality</a:t>
            </a:r>
          </a:p>
          <a:p>
            <a:pPr>
              <a:lnSpc>
                <a:spcPct val="90000"/>
              </a:lnSpc>
              <a:spcBef>
                <a:spcPts val="100"/>
              </a:spcBef>
              <a:buFontTx/>
              <a:buNone/>
              <a:tabLst>
                <a:tab pos="685800" algn="l"/>
              </a:tabLst>
            </a:pPr>
            <a:r>
              <a:rPr lang="en-US" altLang="en-US" sz="2200" b="0" dirty="0"/>
              <a:t>					</a:t>
            </a:r>
          </a:p>
          <a:p>
            <a:pPr>
              <a:lnSpc>
                <a:spcPct val="90000"/>
              </a:lnSpc>
              <a:spcBef>
                <a:spcPts val="100"/>
              </a:spcBef>
              <a:buFontTx/>
              <a:buNone/>
              <a:tabLst>
                <a:tab pos="685800" algn="l"/>
              </a:tabLst>
            </a:pPr>
            <a:r>
              <a:rPr lang="en-US" altLang="en-US" sz="2200" b="0" dirty="0"/>
              <a:t>	2.	</a:t>
            </a:r>
            <a:r>
              <a:rPr lang="en-US" altLang="en-US" sz="2200" b="0" u="sng" dirty="0"/>
              <a:t>Generate</a:t>
            </a:r>
            <a:r>
              <a:rPr lang="en-US" altLang="en-US" sz="2200" b="0" dirty="0"/>
              <a:t> new hypothesis to be tested in some future trial</a:t>
            </a:r>
          </a:p>
          <a:p>
            <a:pPr>
              <a:lnSpc>
                <a:spcPct val="90000"/>
              </a:lnSpc>
              <a:spcBef>
                <a:spcPts val="100"/>
              </a:spcBef>
              <a:buFontTx/>
              <a:buNone/>
              <a:tabLst>
                <a:tab pos="685800" algn="l"/>
              </a:tabLst>
            </a:pPr>
            <a:endParaRPr lang="en-US" altLang="en-US" sz="2200" b="0" dirty="0"/>
          </a:p>
          <a:p>
            <a:pPr>
              <a:lnSpc>
                <a:spcPct val="90000"/>
              </a:lnSpc>
              <a:spcBef>
                <a:spcPts val="100"/>
              </a:spcBef>
              <a:buFontTx/>
              <a:buNone/>
              <a:tabLst>
                <a:tab pos="685800" algn="l"/>
              </a:tabLst>
            </a:pPr>
            <a:r>
              <a:rPr lang="en-US" altLang="en-US" sz="2200" b="0" dirty="0"/>
              <a:t>	3.	Consistency of primary outcomes</a:t>
            </a:r>
          </a:p>
        </p:txBody>
      </p:sp>
    </p:spTree>
    <p:extLst>
      <p:ext uri="{BB962C8B-B14F-4D97-AF65-F5344CB8AC3E}">
        <p14:creationId xmlns:p14="http://schemas.microsoft.com/office/powerpoint/2010/main" val="4256170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8BF6459-73CE-2A43-85B8-A05BF535C7F6}"/>
              </a:ext>
            </a:extLst>
          </p:cNvPr>
          <p:cNvSpPr>
            <a:spLocks noGrp="1" noChangeArrowheads="1"/>
          </p:cNvSpPr>
          <p:nvPr>
            <p:ph type="title"/>
          </p:nvPr>
        </p:nvSpPr>
        <p:spPr>
          <a:xfrm>
            <a:off x="677862" y="838200"/>
            <a:ext cx="8085137" cy="1066800"/>
          </a:xfrm>
        </p:spPr>
        <p:txBody>
          <a:bodyPr>
            <a:normAutofit fontScale="90000"/>
          </a:bodyPr>
          <a:lstStyle/>
          <a:p>
            <a:r>
              <a:rPr lang="en-US" altLang="en-US" dirty="0"/>
              <a:t>What kind of outcome is safety or Adverse Effects?</a:t>
            </a:r>
            <a:endParaRPr lang="en-US" altLang="en-US" sz="1600" dirty="0"/>
          </a:p>
        </p:txBody>
      </p:sp>
      <p:sp>
        <p:nvSpPr>
          <p:cNvPr id="78851" name="Rectangle 3">
            <a:extLst>
              <a:ext uri="{FF2B5EF4-FFF2-40B4-BE49-F238E27FC236}">
                <a16:creationId xmlns:a16="http://schemas.microsoft.com/office/drawing/2014/main" id="{19A63265-9A24-C94F-93A7-EF4626BE9DD4}"/>
              </a:ext>
            </a:extLst>
          </p:cNvPr>
          <p:cNvSpPr>
            <a:spLocks noGrp="1" noChangeArrowheads="1"/>
          </p:cNvSpPr>
          <p:nvPr>
            <p:ph type="body" idx="1"/>
          </p:nvPr>
        </p:nvSpPr>
        <p:spPr>
          <a:xfrm>
            <a:off x="605631" y="2209800"/>
            <a:ext cx="8229600" cy="4800600"/>
          </a:xfrm>
        </p:spPr>
        <p:txBody>
          <a:bodyPr/>
          <a:lstStyle/>
          <a:p>
            <a:pPr>
              <a:spcBef>
                <a:spcPts val="200"/>
              </a:spcBef>
              <a:tabLst>
                <a:tab pos="517525" algn="l"/>
              </a:tabLst>
            </a:pPr>
            <a:r>
              <a:rPr lang="en-US" altLang="en-US" b="0" dirty="0"/>
              <a:t>Depending on the phase of clinical trial, this outcome can be primary or secondary.</a:t>
            </a:r>
          </a:p>
          <a:p>
            <a:pPr>
              <a:spcBef>
                <a:spcPts val="200"/>
              </a:spcBef>
              <a:tabLst>
                <a:tab pos="517525" algn="l"/>
              </a:tabLst>
            </a:pPr>
            <a:r>
              <a:rPr lang="en-US" altLang="en-US" dirty="0"/>
              <a:t>HOWEVER, a</a:t>
            </a:r>
            <a:r>
              <a:rPr lang="en-US" altLang="en-US" b="0" dirty="0"/>
              <a:t>ny intervention should do more benefit than harm</a:t>
            </a:r>
          </a:p>
          <a:p>
            <a:pPr>
              <a:spcBef>
                <a:spcPts val="200"/>
              </a:spcBef>
              <a:tabLst>
                <a:tab pos="517525" algn="l"/>
              </a:tabLst>
            </a:pPr>
            <a:endParaRPr lang="en-US" altLang="en-US" b="0" dirty="0"/>
          </a:p>
          <a:p>
            <a:pPr>
              <a:spcBef>
                <a:spcPts val="200"/>
              </a:spcBef>
              <a:tabLst>
                <a:tab pos="517525" algn="l"/>
              </a:tabLst>
            </a:pPr>
            <a:r>
              <a:rPr lang="en-US" altLang="en-US" b="0" dirty="0"/>
              <a:t>Not always easy to specify in advance</a:t>
            </a:r>
          </a:p>
          <a:p>
            <a:pPr lvl="1">
              <a:spcBef>
                <a:spcPts val="200"/>
              </a:spcBef>
              <a:tabLst>
                <a:tab pos="517525" algn="l"/>
              </a:tabLst>
            </a:pPr>
            <a:r>
              <a:rPr lang="en-US" altLang="en-US" dirty="0"/>
              <a:t>M</a:t>
            </a:r>
            <a:r>
              <a:rPr lang="en-US" altLang="en-US" b="0" dirty="0"/>
              <a:t>any variables will be measured (clinical, laboratory)	</a:t>
            </a:r>
          </a:p>
          <a:p>
            <a:pPr lvl="1">
              <a:spcBef>
                <a:spcPts val="200"/>
              </a:spcBef>
              <a:tabLst>
                <a:tab pos="517525" algn="l"/>
              </a:tabLst>
            </a:pPr>
            <a:r>
              <a:rPr lang="en-US" altLang="en-US" dirty="0"/>
              <a:t>Some are not measured objectively (e.g. QOL)</a:t>
            </a:r>
            <a:endParaRPr lang="en-US" altLang="en-US" b="0" dirty="0"/>
          </a:p>
          <a:p>
            <a:pPr>
              <a:spcBef>
                <a:spcPts val="200"/>
              </a:spcBef>
              <a:tabLst>
                <a:tab pos="517525" algn="l"/>
              </a:tabLst>
            </a:pPr>
            <a:endParaRPr lang="en-US" altLang="en-US" b="0" dirty="0"/>
          </a:p>
          <a:p>
            <a:pPr>
              <a:spcBef>
                <a:spcPts val="200"/>
              </a:spcBef>
              <a:tabLst>
                <a:tab pos="517525" algn="l"/>
              </a:tabLst>
            </a:pPr>
            <a:r>
              <a:rPr lang="en-US" altLang="en-US" b="0" dirty="0"/>
              <a:t>Usually not willing or interested in demonstrating an intervention to be harmful</a:t>
            </a:r>
          </a:p>
          <a:p>
            <a:pPr>
              <a:spcBef>
                <a:spcPts val="200"/>
              </a:spcBef>
              <a:tabLst>
                <a:tab pos="517525" algn="l"/>
              </a:tabLst>
            </a:pPr>
            <a:endParaRPr lang="en-US" altLang="en-US" b="0" dirty="0"/>
          </a:p>
          <a:p>
            <a:pPr>
              <a:spcBef>
                <a:spcPts val="200"/>
              </a:spcBef>
              <a:tabLst>
                <a:tab pos="517525" algn="l"/>
              </a:tabLst>
            </a:pPr>
            <a:r>
              <a:rPr lang="en-US" altLang="en-US" b="0" dirty="0"/>
              <a:t>May be </a:t>
            </a:r>
            <a:r>
              <a:rPr lang="en-US" altLang="en-US" b="0" u="sng" dirty="0"/>
              <a:t>known</a:t>
            </a:r>
            <a:r>
              <a:rPr lang="en-US" altLang="en-US" b="0" dirty="0"/>
              <a:t> adverse effects from earlier trials</a:t>
            </a:r>
            <a:endParaRPr lang="en-US" altLang="en-US" dirty="0"/>
          </a:p>
        </p:txBody>
      </p:sp>
    </p:spTree>
    <p:extLst>
      <p:ext uri="{BB962C8B-B14F-4D97-AF65-F5344CB8AC3E}">
        <p14:creationId xmlns:p14="http://schemas.microsoft.com/office/powerpoint/2010/main" val="38780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8A764289-DC97-A04C-AC1F-8657D9E56FBC}"/>
              </a:ext>
            </a:extLst>
          </p:cNvPr>
          <p:cNvSpPr>
            <a:spLocks noGrp="1" noChangeArrowheads="1"/>
          </p:cNvSpPr>
          <p:nvPr>
            <p:ph type="title"/>
          </p:nvPr>
        </p:nvSpPr>
        <p:spPr>
          <a:xfrm>
            <a:off x="914400" y="304800"/>
            <a:ext cx="7315200" cy="1154097"/>
          </a:xfrm>
        </p:spPr>
        <p:txBody>
          <a:bodyPr/>
          <a:lstStyle/>
          <a:p>
            <a:r>
              <a:rPr lang="en-US" altLang="en-US" dirty="0"/>
              <a:t>Adverse Events</a:t>
            </a:r>
          </a:p>
        </p:txBody>
      </p:sp>
      <p:sp>
        <p:nvSpPr>
          <p:cNvPr id="206851" name="Rectangle 3">
            <a:extLst>
              <a:ext uri="{FF2B5EF4-FFF2-40B4-BE49-F238E27FC236}">
                <a16:creationId xmlns:a16="http://schemas.microsoft.com/office/drawing/2014/main" id="{82E8162A-3CA8-CE48-95F5-1AD99C012553}"/>
              </a:ext>
            </a:extLst>
          </p:cNvPr>
          <p:cNvSpPr>
            <a:spLocks noGrp="1" noChangeArrowheads="1"/>
          </p:cNvSpPr>
          <p:nvPr>
            <p:ph type="body" idx="1"/>
          </p:nvPr>
        </p:nvSpPr>
        <p:spPr>
          <a:xfrm>
            <a:off x="880533" y="1524000"/>
            <a:ext cx="7315200" cy="3962400"/>
          </a:xfrm>
        </p:spPr>
        <p:txBody>
          <a:bodyPr/>
          <a:lstStyle/>
          <a:p>
            <a:pPr>
              <a:lnSpc>
                <a:spcPct val="90000"/>
              </a:lnSpc>
            </a:pPr>
            <a:r>
              <a:rPr lang="en-US" altLang="en-US" dirty="0"/>
              <a:t>Challenges</a:t>
            </a:r>
          </a:p>
          <a:p>
            <a:pPr lvl="1">
              <a:lnSpc>
                <a:spcPct val="90000"/>
              </a:lnSpc>
            </a:pPr>
            <a:r>
              <a:rPr lang="en-US" altLang="en-US" sz="2000" dirty="0"/>
              <a:t>Short term vs longer term</a:t>
            </a:r>
          </a:p>
          <a:p>
            <a:pPr lvl="1">
              <a:lnSpc>
                <a:spcPct val="90000"/>
              </a:lnSpc>
            </a:pPr>
            <a:r>
              <a:rPr lang="en-US" altLang="en-US" sz="2000" dirty="0"/>
              <a:t>Longer term follow-up in face of early benefit</a:t>
            </a:r>
          </a:p>
          <a:p>
            <a:pPr lvl="1">
              <a:lnSpc>
                <a:spcPct val="90000"/>
              </a:lnSpc>
            </a:pPr>
            <a:r>
              <a:rPr lang="en-US" altLang="en-US" sz="2000" dirty="0"/>
              <a:t>Rare AEs may be seen only with very large numbers of exposed patients and long term follow-up</a:t>
            </a:r>
          </a:p>
          <a:p>
            <a:pPr>
              <a:lnSpc>
                <a:spcPct val="90000"/>
              </a:lnSpc>
            </a:pPr>
            <a:r>
              <a:rPr lang="en-US" altLang="en-US" dirty="0"/>
              <a:t>Recent Example – COX II s</a:t>
            </a:r>
          </a:p>
          <a:p>
            <a:pPr lvl="1">
              <a:lnSpc>
                <a:spcPct val="90000"/>
              </a:lnSpc>
            </a:pPr>
            <a:r>
              <a:rPr lang="en-US" altLang="en-US" sz="2000" dirty="0"/>
              <a:t>Immediate pain reduction vs longer term increase in cardiovascular risk</a:t>
            </a:r>
          </a:p>
          <a:p>
            <a:pPr lvl="1">
              <a:lnSpc>
                <a:spcPct val="90000"/>
              </a:lnSpc>
            </a:pPr>
            <a:r>
              <a:rPr lang="en-US" altLang="en-US" sz="2000" dirty="0"/>
              <a:t>Vioxx now withdrawn (see reading) &amp; Celebrex (black box warning)</a:t>
            </a:r>
          </a:p>
          <a:p>
            <a:pPr lvl="2">
              <a:lnSpc>
                <a:spcPct val="90000"/>
              </a:lnSpc>
            </a:pPr>
            <a:endParaRPr lang="en-US" altLang="en-US" dirty="0"/>
          </a:p>
        </p:txBody>
      </p:sp>
    </p:spTree>
    <p:extLst>
      <p:ext uri="{BB962C8B-B14F-4D97-AF65-F5344CB8AC3E}">
        <p14:creationId xmlns:p14="http://schemas.microsoft.com/office/powerpoint/2010/main" val="367258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8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6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63F3-7E18-D640-9462-958CEB297F6A}"/>
              </a:ext>
            </a:extLst>
          </p:cNvPr>
          <p:cNvSpPr>
            <a:spLocks noGrp="1"/>
          </p:cNvSpPr>
          <p:nvPr>
            <p:ph type="title"/>
          </p:nvPr>
        </p:nvSpPr>
        <p:spPr>
          <a:xfrm>
            <a:off x="914400" y="548640"/>
            <a:ext cx="7315200" cy="1154097"/>
          </a:xfrm>
        </p:spPr>
        <p:txBody>
          <a:bodyPr/>
          <a:lstStyle/>
          <a:p>
            <a:r>
              <a:rPr lang="en-US" dirty="0"/>
              <a:t>Black box warning</a:t>
            </a:r>
          </a:p>
        </p:txBody>
      </p:sp>
      <p:sp>
        <p:nvSpPr>
          <p:cNvPr id="3" name="Content Placeholder 2">
            <a:extLst>
              <a:ext uri="{FF2B5EF4-FFF2-40B4-BE49-F238E27FC236}">
                <a16:creationId xmlns:a16="http://schemas.microsoft.com/office/drawing/2014/main" id="{AAA31697-745F-654E-B258-8F7BBF43F8DB}"/>
              </a:ext>
            </a:extLst>
          </p:cNvPr>
          <p:cNvSpPr>
            <a:spLocks noGrp="1"/>
          </p:cNvSpPr>
          <p:nvPr>
            <p:ph idx="1"/>
          </p:nvPr>
        </p:nvSpPr>
        <p:spPr>
          <a:xfrm>
            <a:off x="914400" y="1981200"/>
            <a:ext cx="7315200" cy="3539527"/>
          </a:xfrm>
        </p:spPr>
        <p:txBody>
          <a:bodyPr/>
          <a:lstStyle/>
          <a:p>
            <a:r>
              <a:rPr lang="en-US" dirty="0"/>
              <a:t>Black box warnings are the strictest labeling requirements that the FDA can mandate for prescription drugs.</a:t>
            </a:r>
          </a:p>
          <a:p>
            <a:r>
              <a:rPr lang="en-US" b="1" dirty="0"/>
              <a:t>For Celebrex:  All prescription NSAIDs, like CELEBREX, ibuprofen, naproxen, and meloxicam, increase the risk of heart attack or stroke that can lead to death. This may happen early in treatment and may increase with increasing doses of NSAIDs and with longer use of NSAIDs.</a:t>
            </a:r>
            <a:endParaRPr lang="en-US" dirty="0"/>
          </a:p>
        </p:txBody>
      </p:sp>
    </p:spTree>
    <p:extLst>
      <p:ext uri="{BB962C8B-B14F-4D97-AF65-F5344CB8AC3E}">
        <p14:creationId xmlns:p14="http://schemas.microsoft.com/office/powerpoint/2010/main" val="3065408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2FAFD2ED-ED60-4446-B5A1-0E73B36470B7}"/>
              </a:ext>
            </a:extLst>
          </p:cNvPr>
          <p:cNvSpPr>
            <a:spLocks noGrp="1" noChangeArrowheads="1"/>
          </p:cNvSpPr>
          <p:nvPr>
            <p:ph type="title"/>
          </p:nvPr>
        </p:nvSpPr>
        <p:spPr>
          <a:xfrm>
            <a:off x="457200" y="609600"/>
            <a:ext cx="8077200" cy="1143000"/>
          </a:xfrm>
        </p:spPr>
        <p:txBody>
          <a:bodyPr/>
          <a:lstStyle/>
          <a:p>
            <a:r>
              <a:rPr lang="en-US" altLang="en-US"/>
              <a:t>Serious Adverse Events (SAEs)</a:t>
            </a:r>
          </a:p>
        </p:txBody>
      </p:sp>
      <p:sp>
        <p:nvSpPr>
          <p:cNvPr id="177155" name="Rectangle 3">
            <a:extLst>
              <a:ext uri="{FF2B5EF4-FFF2-40B4-BE49-F238E27FC236}">
                <a16:creationId xmlns:a16="http://schemas.microsoft.com/office/drawing/2014/main" id="{4BE66782-8205-CC45-B7B6-FF3A6E9FD42A}"/>
              </a:ext>
            </a:extLst>
          </p:cNvPr>
          <p:cNvSpPr>
            <a:spLocks noGrp="1" noChangeArrowheads="1"/>
          </p:cNvSpPr>
          <p:nvPr>
            <p:ph type="body" idx="1"/>
          </p:nvPr>
        </p:nvSpPr>
        <p:spPr>
          <a:xfrm>
            <a:off x="1905000" y="2057400"/>
            <a:ext cx="5562600" cy="4114800"/>
          </a:xfrm>
        </p:spPr>
        <p:txBody>
          <a:bodyPr/>
          <a:lstStyle/>
          <a:p>
            <a:r>
              <a:rPr lang="en-US" altLang="en-US" sz="3200"/>
              <a:t>Death</a:t>
            </a:r>
          </a:p>
          <a:p>
            <a:endParaRPr lang="en-US" altLang="en-US" sz="3200"/>
          </a:p>
          <a:p>
            <a:r>
              <a:rPr lang="en-US" altLang="en-US" sz="3200"/>
              <a:t>Life-threatening</a:t>
            </a:r>
          </a:p>
          <a:p>
            <a:endParaRPr lang="en-US" altLang="en-US" sz="3200"/>
          </a:p>
          <a:p>
            <a:r>
              <a:rPr lang="en-US" altLang="en-US" sz="3200"/>
              <a:t>Requires hospitalization</a:t>
            </a:r>
          </a:p>
        </p:txBody>
      </p:sp>
    </p:spTree>
    <p:extLst>
      <p:ext uri="{BB962C8B-B14F-4D97-AF65-F5344CB8AC3E}">
        <p14:creationId xmlns:p14="http://schemas.microsoft.com/office/powerpoint/2010/main" val="407584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2">
            <a:extLst>
              <a:ext uri="{FF2B5EF4-FFF2-40B4-BE49-F238E27FC236}">
                <a16:creationId xmlns:a16="http://schemas.microsoft.com/office/drawing/2014/main" id="{ED4F3DBA-6F3C-9B49-9B4A-1EF446FDFB23}"/>
              </a:ext>
            </a:extLst>
          </p:cNvPr>
          <p:cNvSpPr>
            <a:spLocks noChangeArrowheads="1"/>
          </p:cNvSpPr>
          <p:nvPr/>
        </p:nvSpPr>
        <p:spPr bwMode="auto">
          <a:xfrm>
            <a:off x="2286000" y="2209800"/>
            <a:ext cx="46482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latin typeface="Arial" panose="020B0604020202020204" pitchFamily="34" charset="0"/>
              </a:rPr>
              <a:t>Clinical Trials Research</a:t>
            </a:r>
          </a:p>
          <a:p>
            <a:pPr algn="ctr" eaLnBrk="1" hangingPunct="1"/>
            <a:r>
              <a:rPr lang="en-US" altLang="en-US" b="1">
                <a:latin typeface="Arial" panose="020B0604020202020204" pitchFamily="34" charset="0"/>
              </a:rPr>
              <a:t>(human, comparative)</a:t>
            </a:r>
          </a:p>
        </p:txBody>
      </p:sp>
      <p:sp>
        <p:nvSpPr>
          <p:cNvPr id="92163" name="Oval 3">
            <a:extLst>
              <a:ext uri="{FF2B5EF4-FFF2-40B4-BE49-F238E27FC236}">
                <a16:creationId xmlns:a16="http://schemas.microsoft.com/office/drawing/2014/main" id="{4E3AE0C0-3F53-BB49-B5FD-7061094B7B30}"/>
              </a:ext>
            </a:extLst>
          </p:cNvPr>
          <p:cNvSpPr>
            <a:spLocks noChangeArrowheads="1"/>
          </p:cNvSpPr>
          <p:nvPr/>
        </p:nvSpPr>
        <p:spPr bwMode="auto">
          <a:xfrm>
            <a:off x="457200" y="4267200"/>
            <a:ext cx="3505200" cy="1676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latin typeface="Arial" panose="020B0604020202020204" pitchFamily="34" charset="0"/>
              </a:rPr>
              <a:t>Basic Research</a:t>
            </a:r>
          </a:p>
          <a:p>
            <a:pPr algn="ctr" eaLnBrk="1" hangingPunct="1"/>
            <a:r>
              <a:rPr lang="en-US" altLang="en-US" b="1">
                <a:latin typeface="Arial" panose="020B0604020202020204" pitchFamily="34" charset="0"/>
              </a:rPr>
              <a:t>(bench, animal)</a:t>
            </a:r>
          </a:p>
        </p:txBody>
      </p:sp>
      <p:sp>
        <p:nvSpPr>
          <p:cNvPr id="92164" name="Oval 4">
            <a:extLst>
              <a:ext uri="{FF2B5EF4-FFF2-40B4-BE49-F238E27FC236}">
                <a16:creationId xmlns:a16="http://schemas.microsoft.com/office/drawing/2014/main" id="{8365784A-E486-9A4B-AFC3-6F7C5DC56422}"/>
              </a:ext>
            </a:extLst>
          </p:cNvPr>
          <p:cNvSpPr>
            <a:spLocks noChangeArrowheads="1"/>
          </p:cNvSpPr>
          <p:nvPr/>
        </p:nvSpPr>
        <p:spPr bwMode="auto">
          <a:xfrm>
            <a:off x="4343400" y="4343400"/>
            <a:ext cx="4114800" cy="1676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latin typeface="Arial" panose="020B0604020202020204" pitchFamily="34" charset="0"/>
              </a:rPr>
              <a:t>Observational Research</a:t>
            </a:r>
          </a:p>
          <a:p>
            <a:pPr algn="ctr" eaLnBrk="1" hangingPunct="1"/>
            <a:r>
              <a:rPr lang="en-US" altLang="en-US" b="1">
                <a:latin typeface="Arial" panose="020B0604020202020204" pitchFamily="34" charset="0"/>
              </a:rPr>
              <a:t>(human, epidemiological)</a:t>
            </a:r>
          </a:p>
        </p:txBody>
      </p:sp>
      <p:sp>
        <p:nvSpPr>
          <p:cNvPr id="92165" name="Rectangle 5">
            <a:extLst>
              <a:ext uri="{FF2B5EF4-FFF2-40B4-BE49-F238E27FC236}">
                <a16:creationId xmlns:a16="http://schemas.microsoft.com/office/drawing/2014/main" id="{0AC6572D-D008-1640-BDAB-8FAEF6B1306C}"/>
              </a:ext>
            </a:extLst>
          </p:cNvPr>
          <p:cNvSpPr>
            <a:spLocks noChangeArrowheads="1"/>
          </p:cNvSpPr>
          <p:nvPr/>
        </p:nvSpPr>
        <p:spPr bwMode="auto">
          <a:xfrm>
            <a:off x="914400" y="304800"/>
            <a:ext cx="7315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4400" b="1">
                <a:solidFill>
                  <a:srgbClr val="FF0000"/>
                </a:solidFill>
                <a:latin typeface="Arial" panose="020B0604020202020204" pitchFamily="34" charset="0"/>
              </a:rPr>
              <a:t>Research Cycle</a:t>
            </a:r>
          </a:p>
        </p:txBody>
      </p:sp>
      <p:sp>
        <p:nvSpPr>
          <p:cNvPr id="92166" name="Text Box 6">
            <a:extLst>
              <a:ext uri="{FF2B5EF4-FFF2-40B4-BE49-F238E27FC236}">
                <a16:creationId xmlns:a16="http://schemas.microsoft.com/office/drawing/2014/main" id="{D5C7EE25-B5C5-9046-AE47-2E5A1DF075F5}"/>
              </a:ext>
            </a:extLst>
          </p:cNvPr>
          <p:cNvSpPr txBox="1">
            <a:spLocks noChangeArrowheads="1"/>
          </p:cNvSpPr>
          <p:nvPr/>
        </p:nvSpPr>
        <p:spPr bwMode="auto">
          <a:xfrm>
            <a:off x="3124200" y="3621088"/>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92167" name="Text Box 7">
            <a:extLst>
              <a:ext uri="{FF2B5EF4-FFF2-40B4-BE49-F238E27FC236}">
                <a16:creationId xmlns:a16="http://schemas.microsoft.com/office/drawing/2014/main" id="{EE670D38-ACD7-AC45-A13E-3BC4A27D3F0D}"/>
              </a:ext>
            </a:extLst>
          </p:cNvPr>
          <p:cNvSpPr txBox="1">
            <a:spLocks noChangeArrowheads="1"/>
          </p:cNvSpPr>
          <p:nvPr/>
        </p:nvSpPr>
        <p:spPr bwMode="auto">
          <a:xfrm>
            <a:off x="2667000" y="3697288"/>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b="1">
                <a:latin typeface="Arial" panose="020B0604020202020204" pitchFamily="34" charset="0"/>
              </a:rPr>
              <a:t>Translational Research</a:t>
            </a:r>
          </a:p>
        </p:txBody>
      </p:sp>
      <p:sp>
        <p:nvSpPr>
          <p:cNvPr id="92168" name="Line 8">
            <a:extLst>
              <a:ext uri="{FF2B5EF4-FFF2-40B4-BE49-F238E27FC236}">
                <a16:creationId xmlns:a16="http://schemas.microsoft.com/office/drawing/2014/main" id="{62AB94BB-095F-B846-AC65-E272FF5A9288}"/>
              </a:ext>
            </a:extLst>
          </p:cNvPr>
          <p:cNvSpPr>
            <a:spLocks noChangeShapeType="1"/>
          </p:cNvSpPr>
          <p:nvPr/>
        </p:nvSpPr>
        <p:spPr bwMode="auto">
          <a:xfrm flipH="1">
            <a:off x="1905000" y="3276600"/>
            <a:ext cx="1371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9" name="Line 9">
            <a:extLst>
              <a:ext uri="{FF2B5EF4-FFF2-40B4-BE49-F238E27FC236}">
                <a16:creationId xmlns:a16="http://schemas.microsoft.com/office/drawing/2014/main" id="{A4737041-05C3-0640-8BCA-413EA2DD515B}"/>
              </a:ext>
            </a:extLst>
          </p:cNvPr>
          <p:cNvSpPr>
            <a:spLocks noChangeShapeType="1"/>
          </p:cNvSpPr>
          <p:nvPr/>
        </p:nvSpPr>
        <p:spPr bwMode="auto">
          <a:xfrm>
            <a:off x="5791200" y="3276600"/>
            <a:ext cx="838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8A095004-5EF2-E048-9725-0DD27DF1EA99}"/>
              </a:ext>
            </a:extLst>
          </p:cNvPr>
          <p:cNvSpPr>
            <a:spLocks noChangeShapeType="1"/>
          </p:cNvSpPr>
          <p:nvPr/>
        </p:nvSpPr>
        <p:spPr bwMode="auto">
          <a:xfrm>
            <a:off x="3962400" y="4953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0162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0B2-D2A9-4145-AA87-AE4D19130BF9}"/>
              </a:ext>
            </a:extLst>
          </p:cNvPr>
          <p:cNvSpPr>
            <a:spLocks noGrp="1"/>
          </p:cNvSpPr>
          <p:nvPr>
            <p:ph type="title"/>
          </p:nvPr>
        </p:nvSpPr>
        <p:spPr/>
        <p:txBody>
          <a:bodyPr>
            <a:normAutofit fontScale="90000"/>
          </a:bodyPr>
          <a:lstStyle/>
          <a:p>
            <a:r>
              <a:rPr lang="en-US" altLang="en-US" dirty="0"/>
              <a:t>Serious Adverse Events (SAEs)</a:t>
            </a:r>
            <a:endParaRPr lang="en-US" dirty="0"/>
          </a:p>
        </p:txBody>
      </p:sp>
      <p:sp>
        <p:nvSpPr>
          <p:cNvPr id="3" name="Content Placeholder 2">
            <a:extLst>
              <a:ext uri="{FF2B5EF4-FFF2-40B4-BE49-F238E27FC236}">
                <a16:creationId xmlns:a16="http://schemas.microsoft.com/office/drawing/2014/main" id="{53482FE6-36E1-6846-91DD-8D11094A4356}"/>
              </a:ext>
            </a:extLst>
          </p:cNvPr>
          <p:cNvSpPr>
            <a:spLocks noGrp="1"/>
          </p:cNvSpPr>
          <p:nvPr>
            <p:ph idx="1"/>
          </p:nvPr>
        </p:nvSpPr>
        <p:spPr/>
        <p:txBody>
          <a:bodyPr>
            <a:normAutofit/>
          </a:bodyPr>
          <a:lstStyle/>
          <a:p>
            <a:r>
              <a:rPr lang="en-US" sz="2400" dirty="0"/>
              <a:t>MUST be reported to regulatory agencies and IRBs</a:t>
            </a:r>
          </a:p>
          <a:p>
            <a:r>
              <a:rPr lang="en-US" sz="2400" dirty="0"/>
              <a:t>Clinical trial team defines ‘Life threatening’ SAE’s</a:t>
            </a:r>
          </a:p>
          <a:p>
            <a:r>
              <a:rPr lang="en-US" sz="2400" dirty="0"/>
              <a:t>What do you think that is based on?</a:t>
            </a:r>
          </a:p>
        </p:txBody>
      </p:sp>
    </p:spTree>
    <p:extLst>
      <p:ext uri="{BB962C8B-B14F-4D97-AF65-F5344CB8AC3E}">
        <p14:creationId xmlns:p14="http://schemas.microsoft.com/office/powerpoint/2010/main" val="181464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7444-803C-B29B-61CF-1741B3FD8798}"/>
              </a:ext>
            </a:extLst>
          </p:cNvPr>
          <p:cNvSpPr>
            <a:spLocks noGrp="1"/>
          </p:cNvSpPr>
          <p:nvPr>
            <p:ph type="title"/>
          </p:nvPr>
        </p:nvSpPr>
        <p:spPr/>
        <p:txBody>
          <a:bodyPr/>
          <a:lstStyle/>
          <a:p>
            <a:r>
              <a:rPr lang="en-US" dirty="0"/>
              <a:t>FDA definition</a:t>
            </a:r>
          </a:p>
        </p:txBody>
      </p:sp>
      <p:pic>
        <p:nvPicPr>
          <p:cNvPr id="5" name="Content Placeholder 4" descr="Graphical user interface, text, application, letter, email&#10;&#10;Description automatically generated">
            <a:extLst>
              <a:ext uri="{FF2B5EF4-FFF2-40B4-BE49-F238E27FC236}">
                <a16:creationId xmlns:a16="http://schemas.microsoft.com/office/drawing/2014/main" id="{8204D088-7144-C042-3BDF-7992663F5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048000"/>
            <a:ext cx="7315200" cy="2272774"/>
          </a:xfrm>
        </p:spPr>
      </p:pic>
    </p:spTree>
    <p:extLst>
      <p:ext uri="{BB962C8B-B14F-4D97-AF65-F5344CB8AC3E}">
        <p14:creationId xmlns:p14="http://schemas.microsoft.com/office/powerpoint/2010/main" val="345938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4AAF-F34D-9D45-9B2B-FD2D499E96D8}"/>
              </a:ext>
            </a:extLst>
          </p:cNvPr>
          <p:cNvSpPr>
            <a:spLocks noGrp="1"/>
          </p:cNvSpPr>
          <p:nvPr>
            <p:ph type="title"/>
          </p:nvPr>
        </p:nvSpPr>
        <p:spPr>
          <a:xfrm>
            <a:off x="914400" y="548640"/>
            <a:ext cx="7315200" cy="1154097"/>
          </a:xfrm>
        </p:spPr>
        <p:txBody>
          <a:bodyPr/>
          <a:lstStyle/>
          <a:p>
            <a:r>
              <a:rPr lang="en-US" dirty="0"/>
              <a:t>AEs, SAEs vs side effects?</a:t>
            </a:r>
          </a:p>
        </p:txBody>
      </p:sp>
      <p:sp>
        <p:nvSpPr>
          <p:cNvPr id="3" name="Content Placeholder 2">
            <a:extLst>
              <a:ext uri="{FF2B5EF4-FFF2-40B4-BE49-F238E27FC236}">
                <a16:creationId xmlns:a16="http://schemas.microsoft.com/office/drawing/2014/main" id="{ED2960F7-70E2-964C-9544-29EE74CE807A}"/>
              </a:ext>
            </a:extLst>
          </p:cNvPr>
          <p:cNvSpPr>
            <a:spLocks noGrp="1"/>
          </p:cNvSpPr>
          <p:nvPr>
            <p:ph idx="1"/>
          </p:nvPr>
        </p:nvSpPr>
        <p:spPr>
          <a:xfrm>
            <a:off x="914400" y="1905000"/>
            <a:ext cx="7315200" cy="3539527"/>
          </a:xfrm>
        </p:spPr>
        <p:txBody>
          <a:bodyPr/>
          <a:lstStyle/>
          <a:p>
            <a:r>
              <a:rPr lang="en-US" dirty="0"/>
              <a:t>It is important to know the difference</a:t>
            </a:r>
          </a:p>
          <a:p>
            <a:r>
              <a:rPr lang="en-US" dirty="0"/>
              <a:t>Is this a side effect or (serious) adverse event?</a:t>
            </a:r>
          </a:p>
          <a:p>
            <a:pPr lvl="1"/>
            <a:r>
              <a:rPr lang="en-US" dirty="0"/>
              <a:t>Nausea and Ibuprofen</a:t>
            </a:r>
          </a:p>
          <a:p>
            <a:pPr lvl="1"/>
            <a:r>
              <a:rPr lang="en-US" dirty="0"/>
              <a:t>Stroke and Ibuprofen</a:t>
            </a:r>
          </a:p>
          <a:p>
            <a:r>
              <a:rPr lang="en-US" dirty="0"/>
              <a:t>Adverse events are unintended pharmacologic effects that occur when a medication is administered correctly </a:t>
            </a:r>
          </a:p>
          <a:p>
            <a:r>
              <a:rPr lang="en-US" dirty="0"/>
              <a:t>Side effect is a secondary unwanted effect that occurs due to drug therapy</a:t>
            </a:r>
          </a:p>
          <a:p>
            <a:r>
              <a:rPr lang="en-US" dirty="0"/>
              <a:t>What do you quantify in a Phase II trial? In a Phase III trial? In a phase IV?</a:t>
            </a:r>
          </a:p>
        </p:txBody>
      </p:sp>
    </p:spTree>
    <p:extLst>
      <p:ext uri="{BB962C8B-B14F-4D97-AF65-F5344CB8AC3E}">
        <p14:creationId xmlns:p14="http://schemas.microsoft.com/office/powerpoint/2010/main" val="10228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8D81-DD77-8A42-A5EA-686C9C848CE1}"/>
              </a:ext>
            </a:extLst>
          </p:cNvPr>
          <p:cNvSpPr>
            <a:spLocks noGrp="1"/>
          </p:cNvSpPr>
          <p:nvPr>
            <p:ph type="title"/>
          </p:nvPr>
        </p:nvSpPr>
        <p:spPr>
          <a:xfrm>
            <a:off x="897467" y="685800"/>
            <a:ext cx="7315200" cy="1154097"/>
          </a:xfrm>
        </p:spPr>
        <p:txBody>
          <a:bodyPr>
            <a:normAutofit fontScale="90000"/>
          </a:bodyPr>
          <a:lstStyle/>
          <a:p>
            <a:r>
              <a:rPr lang="en-US" altLang="en-US" dirty="0"/>
              <a:t>Other questions to answer in a clinical trial: Natural history</a:t>
            </a:r>
            <a:endParaRPr lang="en-US" dirty="0"/>
          </a:p>
        </p:txBody>
      </p:sp>
      <p:sp>
        <p:nvSpPr>
          <p:cNvPr id="3" name="Content Placeholder 2">
            <a:extLst>
              <a:ext uri="{FF2B5EF4-FFF2-40B4-BE49-F238E27FC236}">
                <a16:creationId xmlns:a16="http://schemas.microsoft.com/office/drawing/2014/main" id="{FD556BAA-EC1B-7849-BB0F-FC1037787553}"/>
              </a:ext>
            </a:extLst>
          </p:cNvPr>
          <p:cNvSpPr>
            <a:spLocks noGrp="1"/>
          </p:cNvSpPr>
          <p:nvPr>
            <p:ph idx="1"/>
          </p:nvPr>
        </p:nvSpPr>
        <p:spPr>
          <a:xfrm>
            <a:off x="914400" y="2133601"/>
            <a:ext cx="7315200" cy="4175760"/>
          </a:xfrm>
        </p:spPr>
        <p:txBody>
          <a:bodyPr>
            <a:normAutofit/>
          </a:bodyPr>
          <a:lstStyle/>
          <a:p>
            <a:r>
              <a:rPr lang="en-US" altLang="en-US" dirty="0"/>
              <a:t>Question not related to intervention</a:t>
            </a:r>
          </a:p>
          <a:p>
            <a:r>
              <a:rPr lang="en-US" altLang="en-US" dirty="0"/>
              <a:t>Control group, often a “placebo,” may be used to describe how prognostic factors relate to eventual subject outcome (predictive, not causative)</a:t>
            </a:r>
          </a:p>
          <a:p>
            <a:r>
              <a:rPr lang="en-US" altLang="en-US" u="sng" dirty="0"/>
              <a:t>Coronary Drug Project</a:t>
            </a:r>
            <a:r>
              <a:rPr lang="en-US" altLang="en-US" dirty="0"/>
              <a:t>: Aided greatly in defining natural history of patients following a heart attack</a:t>
            </a:r>
          </a:p>
          <a:p>
            <a:r>
              <a:rPr lang="en-US" dirty="0"/>
              <a:t>Randomized, double-blind, fixed sample. A total of 8,341 patients were randomly assigned to six treatment groups consisting of 2.5 mg/day of conjugated estrogens, 5.0 mg/day of conjugated estrogens, 1.8 gm/day of clofibrate, 6.0 mg/day of </a:t>
            </a:r>
            <a:r>
              <a:rPr lang="en-US" dirty="0" err="1"/>
              <a:t>dextrothyroxine</a:t>
            </a:r>
            <a:r>
              <a:rPr lang="en-US" dirty="0"/>
              <a:t> sodium, 3.0 gm/day of niacin, or 3.8 gm/day of lactose placebo.</a:t>
            </a:r>
            <a:endParaRPr lang="en-US" altLang="en-US" dirty="0"/>
          </a:p>
          <a:p>
            <a:endParaRPr lang="en-US" altLang="en-US" dirty="0"/>
          </a:p>
          <a:p>
            <a:endParaRPr lang="en-US" dirty="0"/>
          </a:p>
        </p:txBody>
      </p:sp>
    </p:spTree>
    <p:extLst>
      <p:ext uri="{BB962C8B-B14F-4D97-AF65-F5344CB8AC3E}">
        <p14:creationId xmlns:p14="http://schemas.microsoft.com/office/powerpoint/2010/main" val="2088970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AFCC-A4E5-6142-BF52-32C71ED750D2}"/>
              </a:ext>
            </a:extLst>
          </p:cNvPr>
          <p:cNvSpPr>
            <a:spLocks noGrp="1"/>
          </p:cNvSpPr>
          <p:nvPr>
            <p:ph type="title"/>
          </p:nvPr>
        </p:nvSpPr>
        <p:spPr/>
        <p:txBody>
          <a:bodyPr/>
          <a:lstStyle/>
          <a:p>
            <a:r>
              <a:rPr lang="en-US" dirty="0"/>
              <a:t>Ancillary questions</a:t>
            </a:r>
          </a:p>
        </p:txBody>
      </p:sp>
      <p:sp>
        <p:nvSpPr>
          <p:cNvPr id="3" name="Content Placeholder 2">
            <a:extLst>
              <a:ext uri="{FF2B5EF4-FFF2-40B4-BE49-F238E27FC236}">
                <a16:creationId xmlns:a16="http://schemas.microsoft.com/office/drawing/2014/main" id="{AFB109C3-EAE9-FA4A-BCCB-0BECD065050B}"/>
              </a:ext>
            </a:extLst>
          </p:cNvPr>
          <p:cNvSpPr>
            <a:spLocks noGrp="1"/>
          </p:cNvSpPr>
          <p:nvPr>
            <p:ph idx="1"/>
          </p:nvPr>
        </p:nvSpPr>
        <p:spPr/>
        <p:txBody>
          <a:bodyPr/>
          <a:lstStyle/>
          <a:p>
            <a:r>
              <a:rPr lang="en-US" altLang="en-US" dirty="0"/>
              <a:t>Questions not related at all but still of scientific interest</a:t>
            </a:r>
          </a:p>
          <a:p>
            <a:r>
              <a:rPr lang="en-US" altLang="en-US" dirty="0"/>
              <a:t>Usually piggy-backed onto trial</a:t>
            </a:r>
          </a:p>
          <a:p>
            <a:r>
              <a:rPr lang="en-US" altLang="en-US" dirty="0"/>
              <a:t>Must not interfere with trial!</a:t>
            </a:r>
          </a:p>
          <a:p>
            <a:r>
              <a:rPr lang="en-US" altLang="en-US" dirty="0"/>
              <a:t>Example: laboratory studies</a:t>
            </a:r>
          </a:p>
          <a:p>
            <a:endParaRPr lang="en-US" altLang="en-US" dirty="0"/>
          </a:p>
          <a:p>
            <a:endParaRPr lang="en-US" dirty="0"/>
          </a:p>
        </p:txBody>
      </p:sp>
    </p:spTree>
    <p:extLst>
      <p:ext uri="{BB962C8B-B14F-4D97-AF65-F5344CB8AC3E}">
        <p14:creationId xmlns:p14="http://schemas.microsoft.com/office/powerpoint/2010/main" val="4154899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CC34902-3449-0F48-9D4E-2725E5A17422}"/>
              </a:ext>
            </a:extLst>
          </p:cNvPr>
          <p:cNvSpPr>
            <a:spLocks noGrp="1" noChangeArrowheads="1"/>
          </p:cNvSpPr>
          <p:nvPr>
            <p:ph type="title"/>
          </p:nvPr>
        </p:nvSpPr>
        <p:spPr>
          <a:xfrm>
            <a:off x="677863" y="228600"/>
            <a:ext cx="7932737" cy="1200150"/>
          </a:xfrm>
        </p:spPr>
        <p:txBody>
          <a:bodyPr/>
          <a:lstStyle/>
          <a:p>
            <a:r>
              <a:rPr lang="en-US" altLang="en-US" dirty="0"/>
              <a:t>Summary Exploratory questions</a:t>
            </a:r>
          </a:p>
        </p:txBody>
      </p:sp>
      <p:sp>
        <p:nvSpPr>
          <p:cNvPr id="81923" name="Rectangle 3">
            <a:extLst>
              <a:ext uri="{FF2B5EF4-FFF2-40B4-BE49-F238E27FC236}">
                <a16:creationId xmlns:a16="http://schemas.microsoft.com/office/drawing/2014/main" id="{64D3CE1E-004B-7F4A-A0DE-B5A5FDC5327B}"/>
              </a:ext>
            </a:extLst>
          </p:cNvPr>
          <p:cNvSpPr>
            <a:spLocks noGrp="1" noChangeArrowheads="1"/>
          </p:cNvSpPr>
          <p:nvPr>
            <p:ph type="body" idx="1"/>
          </p:nvPr>
        </p:nvSpPr>
        <p:spPr>
          <a:xfrm>
            <a:off x="906463" y="1428750"/>
            <a:ext cx="7018337" cy="5200650"/>
          </a:xfrm>
        </p:spPr>
        <p:txBody>
          <a:bodyPr/>
          <a:lstStyle/>
          <a:p>
            <a:pPr marL="177800" indent="-177800">
              <a:lnSpc>
                <a:spcPct val="90000"/>
              </a:lnSpc>
              <a:spcBef>
                <a:spcPts val="100"/>
              </a:spcBef>
              <a:buFontTx/>
              <a:buNone/>
              <a:tabLst>
                <a:tab pos="457200" algn="l"/>
              </a:tabLst>
            </a:pPr>
            <a:endParaRPr lang="en-US" altLang="en-US" sz="2400" b="0" dirty="0"/>
          </a:p>
          <a:p>
            <a:pPr marL="177800" indent="-177800">
              <a:lnSpc>
                <a:spcPct val="90000"/>
              </a:lnSpc>
              <a:spcBef>
                <a:spcPts val="100"/>
              </a:spcBef>
              <a:tabLst>
                <a:tab pos="457200" algn="l"/>
              </a:tabLst>
            </a:pPr>
            <a:r>
              <a:rPr lang="en-US" altLang="en-US" sz="2200" b="0" dirty="0"/>
              <a:t>Most studies conducted to test some hypothesis</a:t>
            </a:r>
          </a:p>
          <a:p>
            <a:pPr marL="177800" indent="-177800">
              <a:lnSpc>
                <a:spcPct val="90000"/>
              </a:lnSpc>
              <a:spcBef>
                <a:spcPts val="100"/>
              </a:spcBef>
              <a:tabLst>
                <a:tab pos="457200" algn="l"/>
              </a:tabLst>
            </a:pPr>
            <a:r>
              <a:rPr lang="en-US" altLang="en-US" sz="2200" b="0" dirty="0"/>
              <a:t>Most studies can generate new hypotheses</a:t>
            </a:r>
          </a:p>
          <a:p>
            <a:pPr marL="177800" indent="-177800">
              <a:lnSpc>
                <a:spcPct val="90000"/>
              </a:lnSpc>
              <a:spcBef>
                <a:spcPts val="100"/>
              </a:spcBef>
              <a:tabLst>
                <a:tab pos="457200" algn="l"/>
              </a:tabLst>
            </a:pPr>
            <a:r>
              <a:rPr lang="en-US" altLang="en-US" sz="2200" b="0" dirty="0"/>
              <a:t>Multiple analyses often conducted</a:t>
            </a:r>
          </a:p>
          <a:p>
            <a:pPr marL="292100" lvl="1" indent="228600">
              <a:lnSpc>
                <a:spcPct val="90000"/>
              </a:lnSpc>
              <a:spcBef>
                <a:spcPts val="100"/>
              </a:spcBef>
              <a:buClr>
                <a:schemeClr val="tx1"/>
              </a:buClr>
              <a:buFontTx/>
              <a:buChar char="•"/>
              <a:tabLst>
                <a:tab pos="457200" algn="l"/>
              </a:tabLst>
            </a:pPr>
            <a:r>
              <a:rPr lang="en-US" altLang="en-US" sz="2200" b="0" dirty="0">
                <a:latin typeface="WP MathA" pitchFamily="2" charset="2"/>
              </a:rPr>
              <a:t>Y </a:t>
            </a:r>
            <a:r>
              <a:rPr lang="en-US" altLang="en-US" sz="2200" b="0" dirty="0"/>
              <a:t>increased false positive (Type I) error rate</a:t>
            </a:r>
          </a:p>
          <a:p>
            <a:pPr marL="177800" indent="-177800">
              <a:lnSpc>
                <a:spcPct val="90000"/>
              </a:lnSpc>
              <a:spcBef>
                <a:spcPts val="100"/>
              </a:spcBef>
              <a:tabLst>
                <a:tab pos="457200" algn="l"/>
              </a:tabLst>
            </a:pPr>
            <a:r>
              <a:rPr lang="en-US" altLang="en-US" sz="2200" b="0" dirty="0"/>
              <a:t>Could demand reduced significance level (or p-value) for each test</a:t>
            </a:r>
          </a:p>
          <a:p>
            <a:pPr marL="292100" lvl="1" indent="228600">
              <a:lnSpc>
                <a:spcPct val="90000"/>
              </a:lnSpc>
              <a:spcBef>
                <a:spcPts val="100"/>
              </a:spcBef>
              <a:buClr>
                <a:schemeClr val="tx1"/>
              </a:buClr>
              <a:buFontTx/>
              <a:buChar char="•"/>
              <a:tabLst>
                <a:tab pos="457200" algn="l"/>
              </a:tabLst>
            </a:pPr>
            <a:r>
              <a:rPr lang="en-US" altLang="en-US" sz="2000" b="0" dirty="0"/>
              <a:t>e.g. </a:t>
            </a:r>
            <a:r>
              <a:rPr lang="en-US" altLang="en-US" sz="2000" b="0" dirty="0">
                <a:sym typeface="Symbol" pitchFamily="2" charset="2"/>
              </a:rPr>
              <a:t></a:t>
            </a:r>
            <a:r>
              <a:rPr lang="en-US" altLang="en-US" sz="2000" b="0" dirty="0"/>
              <a:t>/K   (assuming independent variables)</a:t>
            </a:r>
          </a:p>
          <a:p>
            <a:pPr marL="292100" lvl="1" indent="228600">
              <a:lnSpc>
                <a:spcPct val="90000"/>
              </a:lnSpc>
              <a:spcBef>
                <a:spcPts val="100"/>
              </a:spcBef>
              <a:buClr>
                <a:schemeClr val="tx1"/>
              </a:buClr>
              <a:buFontTx/>
              <a:buChar char="•"/>
              <a:tabLst>
                <a:tab pos="457200" algn="l"/>
              </a:tabLst>
            </a:pPr>
            <a:r>
              <a:rPr lang="en-US" altLang="en-US" sz="2000" b="0" dirty="0"/>
              <a:t>	 </a:t>
            </a:r>
            <a:r>
              <a:rPr lang="en-US" altLang="en-US" sz="2000" b="0" dirty="0">
                <a:sym typeface="Symbol" pitchFamily="2" charset="2"/>
              </a:rPr>
              <a:t></a:t>
            </a:r>
            <a:r>
              <a:rPr lang="en-US" altLang="en-US" sz="2000" b="0" dirty="0"/>
              <a:t> = .05, K = 10	</a:t>
            </a:r>
            <a:r>
              <a:rPr lang="en-US" altLang="en-US" sz="2000" b="0" dirty="0">
                <a:sym typeface="Symbol" pitchFamily="2" charset="2"/>
              </a:rPr>
              <a:t> </a:t>
            </a:r>
            <a:r>
              <a:rPr lang="en-US" altLang="en-US" sz="2000" b="0" dirty="0"/>
              <a:t>/K =.005 </a:t>
            </a:r>
          </a:p>
          <a:p>
            <a:pPr marL="292100" lvl="1" indent="228600">
              <a:lnSpc>
                <a:spcPct val="90000"/>
              </a:lnSpc>
              <a:spcBef>
                <a:spcPts val="100"/>
              </a:spcBef>
              <a:buClr>
                <a:schemeClr val="tx1"/>
              </a:buClr>
              <a:buFontTx/>
              <a:buChar char="•"/>
              <a:tabLst>
                <a:tab pos="457200" algn="l"/>
              </a:tabLst>
            </a:pPr>
            <a:r>
              <a:rPr lang="en-US" altLang="en-US" sz="2000" b="0" dirty="0"/>
              <a:t>       But can’t afford this usually</a:t>
            </a:r>
          </a:p>
          <a:p>
            <a:pPr marL="177800" indent="-177800">
              <a:lnSpc>
                <a:spcPct val="90000"/>
              </a:lnSpc>
              <a:spcBef>
                <a:spcPts val="100"/>
              </a:spcBef>
              <a:tabLst>
                <a:tab pos="457200" algn="l"/>
              </a:tabLst>
            </a:pPr>
            <a:r>
              <a:rPr lang="en-US" altLang="en-US" sz="2200" b="0" dirty="0"/>
              <a:t>Could be selective in number of primary hypotheses</a:t>
            </a:r>
          </a:p>
          <a:p>
            <a:pPr marL="177800" indent="-177800">
              <a:lnSpc>
                <a:spcPct val="90000"/>
              </a:lnSpc>
              <a:spcBef>
                <a:spcPts val="100"/>
              </a:spcBef>
              <a:tabLst>
                <a:tab pos="457200" algn="l"/>
              </a:tabLst>
            </a:pPr>
            <a:r>
              <a:rPr lang="en-US" altLang="en-US" sz="2200" b="0" u="sng" dirty="0"/>
              <a:t>Should state key comparisons in advance</a:t>
            </a:r>
          </a:p>
          <a:p>
            <a:pPr marL="177800" indent="-177800">
              <a:lnSpc>
                <a:spcPct val="90000"/>
              </a:lnSpc>
              <a:spcBef>
                <a:spcPts val="100"/>
              </a:spcBef>
              <a:tabLst>
                <a:tab pos="457200" algn="l"/>
              </a:tabLst>
            </a:pPr>
            <a:r>
              <a:rPr lang="en-US" altLang="en-US" sz="2200" b="0" dirty="0"/>
              <a:t>Relegate other comparisons to either </a:t>
            </a:r>
          </a:p>
          <a:p>
            <a:pPr marL="292100" lvl="1" indent="228600">
              <a:lnSpc>
                <a:spcPct val="90000"/>
              </a:lnSpc>
              <a:spcBef>
                <a:spcPts val="100"/>
              </a:spcBef>
              <a:buClr>
                <a:schemeClr val="tx1"/>
              </a:buClr>
              <a:buFontTx/>
              <a:buChar char="•"/>
              <a:tabLst>
                <a:tab pos="457200" algn="l"/>
              </a:tabLst>
            </a:pPr>
            <a:r>
              <a:rPr lang="en-US" altLang="en-US" sz="2200" b="0" dirty="0"/>
              <a:t>	Confirmatory or Exploratory	</a:t>
            </a:r>
          </a:p>
        </p:txBody>
      </p:sp>
    </p:spTree>
    <p:extLst>
      <p:ext uri="{BB962C8B-B14F-4D97-AF65-F5344CB8AC3E}">
        <p14:creationId xmlns:p14="http://schemas.microsoft.com/office/powerpoint/2010/main" val="1284173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a:extLst>
              <a:ext uri="{FF2B5EF4-FFF2-40B4-BE49-F238E27FC236}">
                <a16:creationId xmlns:a16="http://schemas.microsoft.com/office/drawing/2014/main" id="{0797B95E-2EDF-E64B-8E2C-748F9DEF17D2}"/>
              </a:ext>
            </a:extLst>
          </p:cNvPr>
          <p:cNvSpPr>
            <a:spLocks noGrp="1" noChangeArrowheads="1"/>
          </p:cNvSpPr>
          <p:nvPr>
            <p:ph type="ctrTitle"/>
          </p:nvPr>
        </p:nvSpPr>
        <p:spPr>
          <a:xfrm>
            <a:off x="685800" y="2130425"/>
            <a:ext cx="7772400" cy="1470025"/>
          </a:xfrm>
        </p:spPr>
        <p:txBody>
          <a:bodyPr anchor="ctr"/>
          <a:lstStyle/>
          <a:p>
            <a:r>
              <a:rPr lang="en-US" altLang="en-US" sz="4000"/>
              <a:t>Outcome Assessment</a:t>
            </a:r>
          </a:p>
        </p:txBody>
      </p:sp>
    </p:spTree>
    <p:extLst>
      <p:ext uri="{BB962C8B-B14F-4D97-AF65-F5344CB8AC3E}">
        <p14:creationId xmlns:p14="http://schemas.microsoft.com/office/powerpoint/2010/main" val="2447052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441DBD8-D364-C443-AC5B-5FC131563262}"/>
              </a:ext>
            </a:extLst>
          </p:cNvPr>
          <p:cNvSpPr>
            <a:spLocks noGrp="1" noChangeArrowheads="1"/>
          </p:cNvSpPr>
          <p:nvPr>
            <p:ph type="title"/>
          </p:nvPr>
        </p:nvSpPr>
        <p:spPr>
          <a:xfrm>
            <a:off x="677863" y="304800"/>
            <a:ext cx="7772400" cy="1143000"/>
          </a:xfrm>
        </p:spPr>
        <p:txBody>
          <a:bodyPr/>
          <a:lstStyle/>
          <a:p>
            <a:r>
              <a:rPr lang="en-US" altLang="en-US" sz="3600"/>
              <a:t>What’s the Response Variable? </a:t>
            </a:r>
            <a:endParaRPr lang="en-US" altLang="en-US"/>
          </a:p>
        </p:txBody>
      </p:sp>
      <p:sp>
        <p:nvSpPr>
          <p:cNvPr id="83971" name="Rectangle 3">
            <a:extLst>
              <a:ext uri="{FF2B5EF4-FFF2-40B4-BE49-F238E27FC236}">
                <a16:creationId xmlns:a16="http://schemas.microsoft.com/office/drawing/2014/main" id="{D2F0D14F-CD6B-2444-9A1B-AF6D456FE0BB}"/>
              </a:ext>
            </a:extLst>
          </p:cNvPr>
          <p:cNvSpPr>
            <a:spLocks noGrp="1" noChangeArrowheads="1"/>
          </p:cNvSpPr>
          <p:nvPr>
            <p:ph type="body" idx="1"/>
          </p:nvPr>
        </p:nvSpPr>
        <p:spPr>
          <a:xfrm>
            <a:off x="838200" y="1524000"/>
            <a:ext cx="7620000" cy="5029200"/>
          </a:xfrm>
        </p:spPr>
        <p:txBody>
          <a:bodyPr/>
          <a:lstStyle/>
          <a:p>
            <a:r>
              <a:rPr lang="en-US" altLang="en-US" sz="2400" dirty="0"/>
              <a:t>Used to answer primary/secondary questions</a:t>
            </a:r>
          </a:p>
          <a:p>
            <a:endParaRPr lang="en-US" altLang="en-US" sz="2400" dirty="0"/>
          </a:p>
          <a:p>
            <a:r>
              <a:rPr lang="en-US" altLang="en-US" sz="2400" dirty="0"/>
              <a:t>Characteristics for primary/secondary outcomes</a:t>
            </a:r>
          </a:p>
          <a:p>
            <a:pPr>
              <a:buFontTx/>
              <a:buNone/>
            </a:pPr>
            <a:r>
              <a:rPr lang="en-US" altLang="en-US" sz="2400" dirty="0"/>
              <a:t>	1.	Well defined &amp; stable</a:t>
            </a:r>
          </a:p>
          <a:p>
            <a:pPr>
              <a:buFontTx/>
              <a:buNone/>
            </a:pPr>
            <a:endParaRPr lang="en-US" altLang="en-US" sz="1000" dirty="0"/>
          </a:p>
          <a:p>
            <a:pPr>
              <a:buFontTx/>
              <a:buNone/>
            </a:pPr>
            <a:r>
              <a:rPr lang="en-US" altLang="en-US" sz="2400" dirty="0"/>
              <a:t>	2.	Ascertained in all subjects</a:t>
            </a:r>
          </a:p>
          <a:p>
            <a:pPr>
              <a:buFontTx/>
              <a:buNone/>
            </a:pPr>
            <a:endParaRPr lang="en-US" altLang="en-US" sz="1000" dirty="0"/>
          </a:p>
          <a:p>
            <a:pPr>
              <a:buFontTx/>
              <a:buNone/>
            </a:pPr>
            <a:r>
              <a:rPr lang="en-US" altLang="en-US" sz="2400" dirty="0"/>
              <a:t>	3.	Unbiased</a:t>
            </a:r>
          </a:p>
          <a:p>
            <a:pPr>
              <a:buFontTx/>
              <a:buNone/>
            </a:pPr>
            <a:endParaRPr lang="en-US" altLang="en-US" sz="1000" dirty="0"/>
          </a:p>
          <a:p>
            <a:pPr>
              <a:buFontTx/>
              <a:buNone/>
            </a:pPr>
            <a:r>
              <a:rPr lang="en-US" altLang="en-US" sz="2400" dirty="0"/>
              <a:t>	4.	Reproducible</a:t>
            </a:r>
          </a:p>
          <a:p>
            <a:pPr>
              <a:buFontTx/>
              <a:buNone/>
            </a:pPr>
            <a:endParaRPr lang="en-US" altLang="en-US" sz="1000" dirty="0"/>
          </a:p>
          <a:p>
            <a:pPr>
              <a:buFontTx/>
              <a:buNone/>
            </a:pPr>
            <a:r>
              <a:rPr lang="en-US" altLang="en-US" sz="2400" dirty="0"/>
              <a:t>	5.	Specificity to question</a:t>
            </a:r>
          </a:p>
        </p:txBody>
      </p:sp>
    </p:spTree>
    <p:extLst>
      <p:ext uri="{BB962C8B-B14F-4D97-AF65-F5344CB8AC3E}">
        <p14:creationId xmlns:p14="http://schemas.microsoft.com/office/powerpoint/2010/main" val="3135292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4B7C-9038-F640-A20F-8AE519939328}"/>
              </a:ext>
            </a:extLst>
          </p:cNvPr>
          <p:cNvSpPr>
            <a:spLocks noGrp="1"/>
          </p:cNvSpPr>
          <p:nvPr>
            <p:ph type="title"/>
          </p:nvPr>
        </p:nvSpPr>
        <p:spPr>
          <a:xfrm>
            <a:off x="762000" y="762000"/>
            <a:ext cx="7315200" cy="1154097"/>
          </a:xfrm>
        </p:spPr>
        <p:txBody>
          <a:bodyPr>
            <a:normAutofit fontScale="90000"/>
          </a:bodyPr>
          <a:lstStyle/>
          <a:p>
            <a:r>
              <a:rPr lang="en-US" dirty="0"/>
              <a:t>Typical response variables by disease</a:t>
            </a:r>
          </a:p>
        </p:txBody>
      </p:sp>
      <p:sp>
        <p:nvSpPr>
          <p:cNvPr id="3" name="Content Placeholder 2">
            <a:extLst>
              <a:ext uri="{FF2B5EF4-FFF2-40B4-BE49-F238E27FC236}">
                <a16:creationId xmlns:a16="http://schemas.microsoft.com/office/drawing/2014/main" id="{7E182F5E-C1C7-B449-8909-C57C94F2D007}"/>
              </a:ext>
            </a:extLst>
          </p:cNvPr>
          <p:cNvSpPr>
            <a:spLocks noGrp="1"/>
          </p:cNvSpPr>
          <p:nvPr>
            <p:ph idx="1"/>
          </p:nvPr>
        </p:nvSpPr>
        <p:spPr>
          <a:xfrm>
            <a:off x="914400" y="2133601"/>
            <a:ext cx="7315200" cy="4175760"/>
          </a:xfrm>
        </p:spPr>
        <p:txBody>
          <a:bodyPr>
            <a:normAutofit/>
          </a:bodyPr>
          <a:lstStyle/>
          <a:p>
            <a:pPr>
              <a:lnSpc>
                <a:spcPct val="90000"/>
              </a:lnSpc>
            </a:pPr>
            <a:r>
              <a:rPr lang="en-US" altLang="en-US" dirty="0">
                <a:latin typeface="Arial" panose="020B0604020202020204" pitchFamily="34" charset="0"/>
              </a:rPr>
              <a:t>Cardiovascular Disease Trials</a:t>
            </a:r>
          </a:p>
          <a:p>
            <a:pPr lvl="1">
              <a:lnSpc>
                <a:spcPct val="90000"/>
              </a:lnSpc>
            </a:pPr>
            <a:r>
              <a:rPr lang="en-US" altLang="en-US" dirty="0">
                <a:latin typeface="Arial" panose="020B0604020202020204" pitchFamily="34" charset="0"/>
              </a:rPr>
              <a:t>Total mortality	</a:t>
            </a:r>
          </a:p>
          <a:p>
            <a:pPr lvl="1">
              <a:lnSpc>
                <a:spcPct val="90000"/>
              </a:lnSpc>
            </a:pPr>
            <a:r>
              <a:rPr lang="en-US" altLang="en-US" dirty="0">
                <a:latin typeface="Arial" panose="020B0604020202020204" pitchFamily="34" charset="0"/>
              </a:rPr>
              <a:t>CHD mortality (like PHS)</a:t>
            </a:r>
          </a:p>
          <a:p>
            <a:pPr lvl="1">
              <a:lnSpc>
                <a:spcPct val="90000"/>
              </a:lnSpc>
            </a:pPr>
            <a:r>
              <a:rPr lang="en-US" altLang="en-US" dirty="0">
                <a:latin typeface="Arial" panose="020B0604020202020204" pitchFamily="34" charset="0"/>
              </a:rPr>
              <a:t>Non-fatal MI	</a:t>
            </a:r>
          </a:p>
          <a:p>
            <a:pPr>
              <a:lnSpc>
                <a:spcPct val="90000"/>
              </a:lnSpc>
            </a:pPr>
            <a:r>
              <a:rPr lang="en-US" altLang="en-US" dirty="0">
                <a:latin typeface="Arial" panose="020B0604020202020204" pitchFamily="34" charset="0"/>
              </a:rPr>
              <a:t>Diabetes</a:t>
            </a:r>
          </a:p>
          <a:p>
            <a:pPr lvl="1">
              <a:lnSpc>
                <a:spcPct val="90000"/>
              </a:lnSpc>
            </a:pPr>
            <a:r>
              <a:rPr lang="en-US" altLang="en-US" dirty="0">
                <a:latin typeface="Arial" panose="020B0604020202020204" pitchFamily="34" charset="0"/>
              </a:rPr>
              <a:t>Mortality</a:t>
            </a:r>
          </a:p>
          <a:p>
            <a:pPr lvl="1">
              <a:lnSpc>
                <a:spcPct val="90000"/>
              </a:lnSpc>
            </a:pPr>
            <a:r>
              <a:rPr lang="en-US" altLang="en-US" dirty="0">
                <a:latin typeface="Arial" panose="020B0604020202020204" pitchFamily="34" charset="0"/>
              </a:rPr>
              <a:t>Glucose control</a:t>
            </a:r>
          </a:p>
          <a:p>
            <a:pPr lvl="1">
              <a:lnSpc>
                <a:spcPct val="90000"/>
              </a:lnSpc>
            </a:pPr>
            <a:r>
              <a:rPr lang="en-US" altLang="en-US" dirty="0">
                <a:latin typeface="Arial" panose="020B0604020202020204" pitchFamily="34" charset="0"/>
              </a:rPr>
              <a:t>Visual impairment</a:t>
            </a:r>
          </a:p>
          <a:p>
            <a:pPr>
              <a:lnSpc>
                <a:spcPct val="90000"/>
              </a:lnSpc>
            </a:pPr>
            <a:r>
              <a:rPr lang="en-US" altLang="en-US" dirty="0">
                <a:latin typeface="Arial" panose="020B0604020202020204" pitchFamily="34" charset="0"/>
              </a:rPr>
              <a:t>Cancer</a:t>
            </a:r>
          </a:p>
          <a:p>
            <a:pPr lvl="1">
              <a:lnSpc>
                <a:spcPct val="90000"/>
              </a:lnSpc>
            </a:pPr>
            <a:r>
              <a:rPr lang="en-US" altLang="en-US" dirty="0">
                <a:latin typeface="Arial" panose="020B0604020202020204" pitchFamily="34" charset="0"/>
              </a:rPr>
              <a:t>Tumor response</a:t>
            </a:r>
          </a:p>
          <a:p>
            <a:pPr lvl="1">
              <a:lnSpc>
                <a:spcPct val="90000"/>
              </a:lnSpc>
            </a:pPr>
            <a:r>
              <a:rPr lang="en-US" altLang="en-US" dirty="0">
                <a:latin typeface="Arial" panose="020B0604020202020204" pitchFamily="34" charset="0"/>
              </a:rPr>
              <a:t>Tumor progression</a:t>
            </a:r>
          </a:p>
          <a:p>
            <a:pPr lvl="1">
              <a:lnSpc>
                <a:spcPct val="90000"/>
              </a:lnSpc>
            </a:pPr>
            <a:r>
              <a:rPr lang="en-US" altLang="en-US" dirty="0">
                <a:latin typeface="Arial" panose="020B0604020202020204" pitchFamily="34" charset="0"/>
              </a:rPr>
              <a:t>Mortality</a:t>
            </a:r>
          </a:p>
          <a:p>
            <a:pPr>
              <a:lnSpc>
                <a:spcPct val="90000"/>
              </a:lnSpc>
            </a:pPr>
            <a:r>
              <a:rPr lang="en-US" dirty="0">
                <a:latin typeface="Arial" panose="020B0604020202020204" pitchFamily="34" charset="0"/>
              </a:rPr>
              <a:t>What type of data are the above?</a:t>
            </a:r>
            <a:endParaRPr lang="en-US" dirty="0"/>
          </a:p>
        </p:txBody>
      </p:sp>
    </p:spTree>
    <p:extLst>
      <p:ext uri="{BB962C8B-B14F-4D97-AF65-F5344CB8AC3E}">
        <p14:creationId xmlns:p14="http://schemas.microsoft.com/office/powerpoint/2010/main" val="302952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CD5C-509F-6E4D-BC81-DAF3917A9121}"/>
              </a:ext>
            </a:extLst>
          </p:cNvPr>
          <p:cNvSpPr>
            <a:spLocks noGrp="1"/>
          </p:cNvSpPr>
          <p:nvPr>
            <p:ph type="title"/>
          </p:nvPr>
        </p:nvSpPr>
        <p:spPr/>
        <p:txBody>
          <a:bodyPr>
            <a:normAutofit fontScale="90000"/>
          </a:bodyPr>
          <a:lstStyle/>
          <a:p>
            <a:r>
              <a:rPr lang="en-US" dirty="0"/>
              <a:t>What if you can’t measure what you want to measure?</a:t>
            </a:r>
          </a:p>
        </p:txBody>
      </p:sp>
      <p:sp>
        <p:nvSpPr>
          <p:cNvPr id="3" name="Content Placeholder 2">
            <a:extLst>
              <a:ext uri="{FF2B5EF4-FFF2-40B4-BE49-F238E27FC236}">
                <a16:creationId xmlns:a16="http://schemas.microsoft.com/office/drawing/2014/main" id="{79AA0581-C6A1-C44D-BA56-B3CB9E4471DE}"/>
              </a:ext>
            </a:extLst>
          </p:cNvPr>
          <p:cNvSpPr>
            <a:spLocks noGrp="1"/>
          </p:cNvSpPr>
          <p:nvPr>
            <p:ph idx="1"/>
          </p:nvPr>
        </p:nvSpPr>
        <p:spPr/>
        <p:txBody>
          <a:bodyPr/>
          <a:lstStyle/>
          <a:p>
            <a:r>
              <a:rPr lang="en-US" dirty="0"/>
              <a:t>HIV/AIDs is an immune disease. How do you measure your success in this disease?</a:t>
            </a:r>
          </a:p>
          <a:p>
            <a:r>
              <a:rPr lang="en-US" dirty="0"/>
              <a:t>What do you do if there is no direct way to measure an intervention?</a:t>
            </a:r>
          </a:p>
        </p:txBody>
      </p:sp>
    </p:spTree>
    <p:extLst>
      <p:ext uri="{BB962C8B-B14F-4D97-AF65-F5344CB8AC3E}">
        <p14:creationId xmlns:p14="http://schemas.microsoft.com/office/powerpoint/2010/main" val="297540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13B9374-8A0C-9D4B-A421-79AA3F0282F0}"/>
              </a:ext>
            </a:extLst>
          </p:cNvPr>
          <p:cNvSpPr>
            <a:spLocks noGrp="1" noChangeArrowheads="1"/>
          </p:cNvSpPr>
          <p:nvPr>
            <p:ph type="title"/>
          </p:nvPr>
        </p:nvSpPr>
        <p:spPr>
          <a:xfrm>
            <a:off x="682336" y="685800"/>
            <a:ext cx="7769225" cy="838200"/>
          </a:xfrm>
        </p:spPr>
        <p:txBody>
          <a:bodyPr/>
          <a:lstStyle/>
          <a:p>
            <a:r>
              <a:rPr lang="en-US" altLang="en-US" sz="3800" dirty="0"/>
              <a:t>Evidence-Based Medicine</a:t>
            </a:r>
          </a:p>
        </p:txBody>
      </p:sp>
      <p:sp>
        <p:nvSpPr>
          <p:cNvPr id="95235" name="Rectangle 3">
            <a:extLst>
              <a:ext uri="{FF2B5EF4-FFF2-40B4-BE49-F238E27FC236}">
                <a16:creationId xmlns:a16="http://schemas.microsoft.com/office/drawing/2014/main" id="{2D4D0813-FAB5-5C4C-B044-14EBFF59719A}"/>
              </a:ext>
            </a:extLst>
          </p:cNvPr>
          <p:cNvSpPr>
            <a:spLocks noGrp="1" noChangeArrowheads="1"/>
          </p:cNvSpPr>
          <p:nvPr>
            <p:ph type="body" idx="1"/>
          </p:nvPr>
        </p:nvSpPr>
        <p:spPr>
          <a:xfrm>
            <a:off x="685800" y="1752600"/>
            <a:ext cx="7772400" cy="4495800"/>
          </a:xfrm>
        </p:spPr>
        <p:txBody>
          <a:bodyPr/>
          <a:lstStyle/>
          <a:p>
            <a:r>
              <a:rPr lang="en-US" altLang="en-US" b="1" dirty="0"/>
              <a:t>Ideally based on data from clinical trials</a:t>
            </a:r>
          </a:p>
          <a:p>
            <a:endParaRPr lang="en-US" altLang="en-US" b="1" dirty="0"/>
          </a:p>
          <a:p>
            <a:r>
              <a:rPr lang="en-US" altLang="en-US" b="1" dirty="0"/>
              <a:t>Need to understand fundamentals of good design and analysis</a:t>
            </a:r>
          </a:p>
          <a:p>
            <a:endParaRPr lang="en-US" altLang="en-US" b="1" dirty="0"/>
          </a:p>
          <a:p>
            <a:r>
              <a:rPr lang="en-US" altLang="en-US" b="1" dirty="0"/>
              <a:t>Not all published data of same quality</a:t>
            </a:r>
          </a:p>
        </p:txBody>
      </p:sp>
    </p:spTree>
    <p:extLst>
      <p:ext uri="{BB962C8B-B14F-4D97-AF65-F5344CB8AC3E}">
        <p14:creationId xmlns:p14="http://schemas.microsoft.com/office/powerpoint/2010/main" val="308037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93FB770-4C1F-2949-B343-50A5EBBC8A6A}"/>
              </a:ext>
            </a:extLst>
          </p:cNvPr>
          <p:cNvSpPr>
            <a:spLocks noGrp="1" noChangeArrowheads="1"/>
          </p:cNvSpPr>
          <p:nvPr>
            <p:ph type="title"/>
          </p:nvPr>
        </p:nvSpPr>
        <p:spPr>
          <a:xfrm>
            <a:off x="685800" y="304800"/>
            <a:ext cx="7772400" cy="609600"/>
          </a:xfrm>
        </p:spPr>
        <p:txBody>
          <a:bodyPr>
            <a:normAutofit fontScale="90000"/>
          </a:bodyPr>
          <a:lstStyle/>
          <a:p>
            <a:r>
              <a:rPr lang="en-US" altLang="en-US" sz="3600" dirty="0"/>
              <a:t>Surrogate Response Variables</a:t>
            </a:r>
            <a:endParaRPr lang="en-US" altLang="en-US" dirty="0"/>
          </a:p>
        </p:txBody>
      </p:sp>
      <p:sp>
        <p:nvSpPr>
          <p:cNvPr id="86019" name="Rectangle 3">
            <a:extLst>
              <a:ext uri="{FF2B5EF4-FFF2-40B4-BE49-F238E27FC236}">
                <a16:creationId xmlns:a16="http://schemas.microsoft.com/office/drawing/2014/main" id="{AE46A01C-95D5-B843-A5A9-965BF9347351}"/>
              </a:ext>
            </a:extLst>
          </p:cNvPr>
          <p:cNvSpPr>
            <a:spLocks noGrp="1" noChangeArrowheads="1"/>
          </p:cNvSpPr>
          <p:nvPr>
            <p:ph type="body" idx="1"/>
          </p:nvPr>
        </p:nvSpPr>
        <p:spPr>
          <a:xfrm>
            <a:off x="533400" y="1295400"/>
            <a:ext cx="8001000" cy="5181600"/>
          </a:xfrm>
        </p:spPr>
        <p:txBody>
          <a:bodyPr/>
          <a:lstStyle/>
          <a:p>
            <a:pPr>
              <a:lnSpc>
                <a:spcPct val="90000"/>
              </a:lnSpc>
            </a:pPr>
            <a:r>
              <a:rPr lang="en-US" altLang="en-US" sz="2600" dirty="0"/>
              <a:t>Used as alternative to desired or ideal clinical response</a:t>
            </a:r>
          </a:p>
          <a:p>
            <a:pPr>
              <a:lnSpc>
                <a:spcPct val="90000"/>
              </a:lnSpc>
            </a:pPr>
            <a:endParaRPr lang="en-US" altLang="en-US" sz="1400" dirty="0"/>
          </a:p>
          <a:p>
            <a:pPr>
              <a:lnSpc>
                <a:spcPct val="90000"/>
              </a:lnSpc>
            </a:pPr>
            <a:r>
              <a:rPr lang="en-US" altLang="en-US" sz="2600" dirty="0"/>
              <a:t>Examples</a:t>
            </a:r>
            <a:endParaRPr lang="en-US" altLang="en-US" dirty="0"/>
          </a:p>
          <a:p>
            <a:pPr lvl="1">
              <a:lnSpc>
                <a:spcPct val="90000"/>
              </a:lnSpc>
            </a:pPr>
            <a:r>
              <a:rPr lang="en-US" altLang="en-US" dirty="0"/>
              <a:t>Suppression of arrhythmia (sudden death)</a:t>
            </a:r>
          </a:p>
          <a:p>
            <a:pPr lvl="1">
              <a:lnSpc>
                <a:spcPct val="90000"/>
              </a:lnSpc>
            </a:pPr>
            <a:r>
              <a:rPr lang="en-US" altLang="en-US" dirty="0"/>
              <a:t>T4 cell counts (AIDS or ARC)</a:t>
            </a:r>
          </a:p>
          <a:p>
            <a:pPr>
              <a:lnSpc>
                <a:spcPct val="90000"/>
              </a:lnSpc>
            </a:pPr>
            <a:endParaRPr lang="en-US" altLang="en-US" sz="2400" dirty="0"/>
          </a:p>
          <a:p>
            <a:pPr>
              <a:lnSpc>
                <a:spcPct val="90000"/>
              </a:lnSpc>
            </a:pPr>
            <a:r>
              <a:rPr lang="en-US" altLang="en-US" sz="2600" dirty="0"/>
              <a:t>Used often - therapeutic exploratory </a:t>
            </a:r>
          </a:p>
          <a:p>
            <a:pPr>
              <a:lnSpc>
                <a:spcPct val="90000"/>
              </a:lnSpc>
              <a:buFontTx/>
              <a:buNone/>
            </a:pPr>
            <a:r>
              <a:rPr lang="en-US" altLang="en-US" sz="2600" dirty="0"/>
              <a:t>	(Phase I, Phase II)</a:t>
            </a:r>
          </a:p>
          <a:p>
            <a:pPr>
              <a:lnSpc>
                <a:spcPct val="90000"/>
              </a:lnSpc>
            </a:pPr>
            <a:endParaRPr lang="en-US" altLang="en-US" sz="2600" dirty="0"/>
          </a:p>
          <a:p>
            <a:pPr>
              <a:lnSpc>
                <a:spcPct val="90000"/>
              </a:lnSpc>
            </a:pPr>
            <a:r>
              <a:rPr lang="en-US" altLang="en-US" sz="2600" dirty="0"/>
              <a:t>Use with caution - therapeutic confirmatory </a:t>
            </a:r>
          </a:p>
          <a:p>
            <a:pPr>
              <a:lnSpc>
                <a:spcPct val="90000"/>
              </a:lnSpc>
              <a:buFontTx/>
              <a:buNone/>
            </a:pPr>
            <a:r>
              <a:rPr lang="en-US" altLang="en-US" sz="2600" dirty="0"/>
              <a:t>	(Phase III)</a:t>
            </a:r>
          </a:p>
        </p:txBody>
      </p:sp>
    </p:spTree>
    <p:extLst>
      <p:ext uri="{BB962C8B-B14F-4D97-AF65-F5344CB8AC3E}">
        <p14:creationId xmlns:p14="http://schemas.microsoft.com/office/powerpoint/2010/main" val="1569807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a:extLst>
              <a:ext uri="{FF2B5EF4-FFF2-40B4-BE49-F238E27FC236}">
                <a16:creationId xmlns:a16="http://schemas.microsoft.com/office/drawing/2014/main" id="{E9E28CCD-D650-834A-A553-16007E369099}"/>
              </a:ext>
            </a:extLst>
          </p:cNvPr>
          <p:cNvSpPr>
            <a:spLocks noGrp="1" noChangeArrowheads="1"/>
          </p:cNvSpPr>
          <p:nvPr>
            <p:ph type="title"/>
          </p:nvPr>
        </p:nvSpPr>
        <p:spPr>
          <a:xfrm>
            <a:off x="685800" y="304800"/>
            <a:ext cx="7772400" cy="609600"/>
          </a:xfrm>
        </p:spPr>
        <p:txBody>
          <a:bodyPr>
            <a:normAutofit fontScale="90000"/>
          </a:bodyPr>
          <a:lstStyle/>
          <a:p>
            <a:r>
              <a:rPr lang="en-US" altLang="en-US" sz="3600"/>
              <a:t>Surrogate Response Variables (2)</a:t>
            </a:r>
            <a:endParaRPr lang="en-US" altLang="en-US"/>
          </a:p>
        </p:txBody>
      </p:sp>
      <p:sp>
        <p:nvSpPr>
          <p:cNvPr id="162819" name="Rectangle 1027">
            <a:extLst>
              <a:ext uri="{FF2B5EF4-FFF2-40B4-BE49-F238E27FC236}">
                <a16:creationId xmlns:a16="http://schemas.microsoft.com/office/drawing/2014/main" id="{E1935865-681B-884C-B74B-91571A266013}"/>
              </a:ext>
            </a:extLst>
          </p:cNvPr>
          <p:cNvSpPr>
            <a:spLocks noGrp="1" noChangeArrowheads="1"/>
          </p:cNvSpPr>
          <p:nvPr>
            <p:ph type="body" idx="1"/>
          </p:nvPr>
        </p:nvSpPr>
        <p:spPr>
          <a:xfrm>
            <a:off x="1447800" y="1524000"/>
            <a:ext cx="6172200" cy="4953000"/>
          </a:xfrm>
        </p:spPr>
        <p:txBody>
          <a:bodyPr/>
          <a:lstStyle/>
          <a:p>
            <a:endParaRPr lang="en-US" altLang="en-US" sz="1400" dirty="0"/>
          </a:p>
          <a:p>
            <a:pPr>
              <a:lnSpc>
                <a:spcPct val="90000"/>
              </a:lnSpc>
            </a:pPr>
            <a:r>
              <a:rPr lang="en-US" altLang="en-US" sz="2600" dirty="0"/>
              <a:t>Frequent Criticism of Clinical Trials</a:t>
            </a:r>
          </a:p>
          <a:p>
            <a:pPr lvl="1">
              <a:lnSpc>
                <a:spcPct val="90000"/>
              </a:lnSpc>
            </a:pPr>
            <a:r>
              <a:rPr lang="en-US" altLang="en-US" dirty="0"/>
              <a:t>Too long</a:t>
            </a:r>
          </a:p>
          <a:p>
            <a:pPr lvl="1">
              <a:lnSpc>
                <a:spcPct val="90000"/>
              </a:lnSpc>
            </a:pPr>
            <a:r>
              <a:rPr lang="en-US" altLang="en-US" dirty="0"/>
              <a:t>Too large</a:t>
            </a:r>
          </a:p>
          <a:p>
            <a:pPr lvl="1">
              <a:lnSpc>
                <a:spcPct val="90000"/>
              </a:lnSpc>
            </a:pPr>
            <a:r>
              <a:rPr lang="en-US" altLang="en-US" dirty="0"/>
              <a:t>Too expensive</a:t>
            </a:r>
          </a:p>
          <a:p>
            <a:pPr lvl="1">
              <a:lnSpc>
                <a:spcPct val="90000"/>
              </a:lnSpc>
            </a:pPr>
            <a:endParaRPr lang="en-US" altLang="en-US" sz="1200" dirty="0"/>
          </a:p>
          <a:p>
            <a:pPr>
              <a:lnSpc>
                <a:spcPct val="90000"/>
              </a:lnSpc>
            </a:pPr>
            <a:r>
              <a:rPr lang="en-US" altLang="en-US" sz="2600" dirty="0"/>
              <a:t>Advantages</a:t>
            </a:r>
          </a:p>
          <a:p>
            <a:pPr lvl="1">
              <a:lnSpc>
                <a:spcPct val="90000"/>
              </a:lnSpc>
            </a:pPr>
            <a:r>
              <a:rPr lang="en-US" altLang="en-US" dirty="0"/>
              <a:t>Perhaps smaller sample size</a:t>
            </a:r>
          </a:p>
          <a:p>
            <a:pPr lvl="1">
              <a:lnSpc>
                <a:spcPct val="90000"/>
              </a:lnSpc>
            </a:pPr>
            <a:r>
              <a:rPr lang="en-US" altLang="en-US" dirty="0"/>
              <a:t>Detect earlier effect </a:t>
            </a:r>
            <a:r>
              <a:rPr lang="en-US" altLang="en-US" dirty="0">
                <a:sym typeface="Symbol" pitchFamily="2" charset="2"/>
              </a:rPr>
              <a:t> </a:t>
            </a:r>
            <a:r>
              <a:rPr lang="en-US" altLang="en-US" dirty="0"/>
              <a:t>shorter trial</a:t>
            </a:r>
          </a:p>
          <a:p>
            <a:pPr lvl="2">
              <a:lnSpc>
                <a:spcPct val="90000"/>
              </a:lnSpc>
            </a:pPr>
            <a:r>
              <a:rPr lang="en-US" dirty="0"/>
              <a:t>According to </a:t>
            </a:r>
            <a:r>
              <a:rPr lang="en-US" dirty="0" err="1"/>
              <a:t>AIDSinfo</a:t>
            </a:r>
            <a:r>
              <a:rPr lang="en-US" dirty="0"/>
              <a:t>, it takes at least </a:t>
            </a:r>
            <a:r>
              <a:rPr lang="en-US" b="1" dirty="0"/>
              <a:t>10 years</a:t>
            </a:r>
            <a:r>
              <a:rPr lang="en-US" dirty="0"/>
              <a:t> without treatment for most people with HIV to develop AIDS. </a:t>
            </a:r>
          </a:p>
          <a:p>
            <a:pPr lvl="2">
              <a:lnSpc>
                <a:spcPct val="90000"/>
              </a:lnSpc>
            </a:pPr>
            <a:r>
              <a:rPr lang="en-US" altLang="en-US" dirty="0"/>
              <a:t>Do you want to wait for 10 years of </a:t>
            </a:r>
            <a:r>
              <a:rPr lang="en-US" altLang="en-US" dirty="0" err="1"/>
              <a:t>followup</a:t>
            </a:r>
            <a:r>
              <a:rPr lang="en-US" altLang="en-US" dirty="0"/>
              <a:t> to determine which HIV+ positive patient develops AIDS?</a:t>
            </a:r>
          </a:p>
          <a:p>
            <a:pPr lvl="1">
              <a:lnSpc>
                <a:spcPct val="90000"/>
              </a:lnSpc>
            </a:pPr>
            <a:r>
              <a:rPr lang="en-US" altLang="en-US" dirty="0"/>
              <a:t>Easier</a:t>
            </a:r>
          </a:p>
          <a:p>
            <a:endParaRPr lang="en-US" altLang="en-US" dirty="0"/>
          </a:p>
        </p:txBody>
      </p:sp>
    </p:spTree>
    <p:extLst>
      <p:ext uri="{BB962C8B-B14F-4D97-AF65-F5344CB8AC3E}">
        <p14:creationId xmlns:p14="http://schemas.microsoft.com/office/powerpoint/2010/main" val="3194949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9B240E93-105A-8749-B33B-F24182BCEE84}"/>
              </a:ext>
            </a:extLst>
          </p:cNvPr>
          <p:cNvSpPr>
            <a:spLocks noGrp="1" noChangeArrowheads="1"/>
          </p:cNvSpPr>
          <p:nvPr>
            <p:ph type="title"/>
          </p:nvPr>
        </p:nvSpPr>
        <p:spPr/>
        <p:txBody>
          <a:bodyPr>
            <a:normAutofit fontScale="90000"/>
          </a:bodyPr>
          <a:lstStyle/>
          <a:p>
            <a:r>
              <a:rPr lang="en-US" altLang="en-US" dirty="0"/>
              <a:t>Examples of FDA Approval of Drugs Using Surrogates (1)</a:t>
            </a:r>
          </a:p>
        </p:txBody>
      </p:sp>
      <p:sp>
        <p:nvSpPr>
          <p:cNvPr id="164867" name="Rectangle 3">
            <a:extLst>
              <a:ext uri="{FF2B5EF4-FFF2-40B4-BE49-F238E27FC236}">
                <a16:creationId xmlns:a16="http://schemas.microsoft.com/office/drawing/2014/main" id="{85C77A77-132A-C842-90FB-61B5D5D75DAC}"/>
              </a:ext>
            </a:extLst>
          </p:cNvPr>
          <p:cNvSpPr>
            <a:spLocks noGrp="1" noChangeArrowheads="1"/>
          </p:cNvSpPr>
          <p:nvPr>
            <p:ph type="body" idx="1"/>
          </p:nvPr>
        </p:nvSpPr>
        <p:spPr/>
        <p:txBody>
          <a:bodyPr/>
          <a:lstStyle/>
          <a:p>
            <a:r>
              <a:rPr lang="en-US" altLang="en-US" dirty="0"/>
              <a:t>Lower cholesterol without evidence of survival benefit</a:t>
            </a:r>
          </a:p>
          <a:p>
            <a:r>
              <a:rPr lang="en-US" altLang="en-US" dirty="0"/>
              <a:t>Lower blood pressure without evidence of benefit for stroke, MI, congestive heart failure, or survival</a:t>
            </a:r>
          </a:p>
          <a:p>
            <a:r>
              <a:rPr lang="en-US" altLang="en-US" dirty="0"/>
              <a:t>Increase bone density without evidence of decreased fractures in osteoporosis</a:t>
            </a:r>
          </a:p>
          <a:p>
            <a:r>
              <a:rPr lang="en-US" altLang="en-US" dirty="0"/>
              <a:t>Today, </a:t>
            </a:r>
            <a:r>
              <a:rPr lang="en-US" dirty="0"/>
              <a:t>change in biomarker level or tumor size on imaging studies (see reading) </a:t>
            </a:r>
          </a:p>
          <a:p>
            <a:endParaRPr lang="en-US" altLang="en-US" dirty="0"/>
          </a:p>
        </p:txBody>
      </p:sp>
    </p:spTree>
    <p:extLst>
      <p:ext uri="{BB962C8B-B14F-4D97-AF65-F5344CB8AC3E}">
        <p14:creationId xmlns:p14="http://schemas.microsoft.com/office/powerpoint/2010/main" val="158027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5851-9869-634F-9C0D-EFA1C9893737}"/>
              </a:ext>
            </a:extLst>
          </p:cNvPr>
          <p:cNvSpPr>
            <a:spLocks noGrp="1"/>
          </p:cNvSpPr>
          <p:nvPr>
            <p:ph type="title"/>
          </p:nvPr>
        </p:nvSpPr>
        <p:spPr/>
        <p:txBody>
          <a:bodyPr>
            <a:normAutofit fontScale="90000"/>
          </a:bodyPr>
          <a:lstStyle/>
          <a:p>
            <a:r>
              <a:rPr lang="en-US" dirty="0"/>
              <a:t>From reading.. Image of surrogate approval for cancer</a:t>
            </a:r>
          </a:p>
        </p:txBody>
      </p:sp>
      <p:sp>
        <p:nvSpPr>
          <p:cNvPr id="3" name="Content Placeholder 2">
            <a:extLst>
              <a:ext uri="{FF2B5EF4-FFF2-40B4-BE49-F238E27FC236}">
                <a16:creationId xmlns:a16="http://schemas.microsoft.com/office/drawing/2014/main" id="{860B7D27-E0DD-0C48-984A-D9EEF11A3F4E}"/>
              </a:ext>
            </a:extLst>
          </p:cNvPr>
          <p:cNvSpPr>
            <a:spLocks noGrp="1"/>
          </p:cNvSpPr>
          <p:nvPr>
            <p:ph idx="1"/>
          </p:nvPr>
        </p:nvSpPr>
        <p:spPr/>
        <p:txBody>
          <a:bodyPr/>
          <a:lstStyle/>
          <a:p>
            <a:r>
              <a:rPr lang="en-US" dirty="0"/>
              <a:t>See figure on page 913</a:t>
            </a:r>
          </a:p>
          <a:p>
            <a:r>
              <a:rPr lang="en-US" dirty="0"/>
              <a:t>“.. the strength of association between the surrogate end point and OS is often absent or weak.”</a:t>
            </a:r>
          </a:p>
          <a:p>
            <a:endParaRPr lang="en-US" dirty="0"/>
          </a:p>
          <a:p>
            <a:r>
              <a:rPr lang="en-US" dirty="0"/>
              <a:t>HOMEWORK for this week:</a:t>
            </a:r>
          </a:p>
          <a:p>
            <a:r>
              <a:rPr lang="en-US" dirty="0"/>
              <a:t>Why do you think that FDA is relaxing its requirements for some cancer medications?</a:t>
            </a:r>
          </a:p>
          <a:p>
            <a:r>
              <a:rPr lang="en-US" dirty="0"/>
              <a:t>Do you agree that the FDA should do this? Why or why not?</a:t>
            </a:r>
          </a:p>
          <a:p>
            <a:endParaRPr lang="en-US" dirty="0"/>
          </a:p>
        </p:txBody>
      </p:sp>
    </p:spTree>
    <p:extLst>
      <p:ext uri="{BB962C8B-B14F-4D97-AF65-F5344CB8AC3E}">
        <p14:creationId xmlns:p14="http://schemas.microsoft.com/office/powerpoint/2010/main" val="2077825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EB4208D0-C5B5-9C43-A9D6-98E975EF0C54}"/>
              </a:ext>
            </a:extLst>
          </p:cNvPr>
          <p:cNvSpPr>
            <a:spLocks noGrp="1" noChangeArrowheads="1"/>
          </p:cNvSpPr>
          <p:nvPr>
            <p:ph type="title"/>
          </p:nvPr>
        </p:nvSpPr>
        <p:spPr/>
        <p:txBody>
          <a:bodyPr>
            <a:normAutofit fontScale="90000"/>
          </a:bodyPr>
          <a:lstStyle/>
          <a:p>
            <a:r>
              <a:rPr lang="en-US" altLang="en-US" dirty="0"/>
              <a:t>Not just cancer: Examples of FDA Approval of Drugs Using Surrogates</a:t>
            </a:r>
          </a:p>
        </p:txBody>
      </p:sp>
      <p:sp>
        <p:nvSpPr>
          <p:cNvPr id="165891" name="Rectangle 3">
            <a:extLst>
              <a:ext uri="{FF2B5EF4-FFF2-40B4-BE49-F238E27FC236}">
                <a16:creationId xmlns:a16="http://schemas.microsoft.com/office/drawing/2014/main" id="{65BA42CD-2665-FD44-8949-6FA5551F193F}"/>
              </a:ext>
            </a:extLst>
          </p:cNvPr>
          <p:cNvSpPr>
            <a:spLocks noGrp="1" noChangeArrowheads="1"/>
          </p:cNvSpPr>
          <p:nvPr>
            <p:ph type="body" idx="1"/>
          </p:nvPr>
        </p:nvSpPr>
        <p:spPr/>
        <p:txBody>
          <a:bodyPr/>
          <a:lstStyle/>
          <a:p>
            <a:r>
              <a:rPr lang="en-US" altLang="en-US"/>
              <a:t>Increase cardiac function in congestive heart failure without evidence of survival benefit</a:t>
            </a:r>
          </a:p>
          <a:p>
            <a:r>
              <a:rPr lang="en-US" altLang="en-US"/>
              <a:t>Decrease rate of arrhythmias (VPBs) without evidence of survival benefit</a:t>
            </a:r>
          </a:p>
          <a:p>
            <a:r>
              <a:rPr lang="en-US" altLang="en-US"/>
              <a:t>Lower blood glucose and glycosylated hemoglobin without evidence about diabetic complications or survival benefit</a:t>
            </a:r>
          </a:p>
        </p:txBody>
      </p:sp>
    </p:spTree>
    <p:extLst>
      <p:ext uri="{BB962C8B-B14F-4D97-AF65-F5344CB8AC3E}">
        <p14:creationId xmlns:p14="http://schemas.microsoft.com/office/powerpoint/2010/main" val="2408894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A812-BE02-B15A-0E26-A22BC90F3DD8}"/>
              </a:ext>
            </a:extLst>
          </p:cNvPr>
          <p:cNvSpPr>
            <a:spLocks noGrp="1"/>
          </p:cNvSpPr>
          <p:nvPr>
            <p:ph type="title"/>
          </p:nvPr>
        </p:nvSpPr>
        <p:spPr/>
        <p:txBody>
          <a:bodyPr/>
          <a:lstStyle/>
          <a:p>
            <a:r>
              <a:rPr lang="en-US" dirty="0"/>
              <a:t>Concerns about Surrogates</a:t>
            </a:r>
          </a:p>
        </p:txBody>
      </p:sp>
      <p:sp>
        <p:nvSpPr>
          <p:cNvPr id="3" name="Content Placeholder 2">
            <a:extLst>
              <a:ext uri="{FF2B5EF4-FFF2-40B4-BE49-F238E27FC236}">
                <a16:creationId xmlns:a16="http://schemas.microsoft.com/office/drawing/2014/main" id="{4C08CA6F-AA79-C36D-92B6-EC341921139A}"/>
              </a:ext>
            </a:extLst>
          </p:cNvPr>
          <p:cNvSpPr>
            <a:spLocks noGrp="1"/>
          </p:cNvSpPr>
          <p:nvPr>
            <p:ph idx="1"/>
          </p:nvPr>
        </p:nvSpPr>
        <p:spPr/>
        <p:txBody>
          <a:bodyPr/>
          <a:lstStyle/>
          <a:p>
            <a:r>
              <a:rPr lang="en-US" dirty="0"/>
              <a:t>Relationship </a:t>
            </a:r>
            <a:r>
              <a:rPr lang="en-US" altLang="en-US" dirty="0"/>
              <a:t>between surrogate and true endpoint may not be causal, but coincidental to a third factor</a:t>
            </a:r>
          </a:p>
          <a:p>
            <a:r>
              <a:rPr lang="en-US" altLang="en-US" dirty="0"/>
              <a:t>Other unfavorable effects of the drug</a:t>
            </a:r>
          </a:p>
          <a:p>
            <a:r>
              <a:rPr lang="en-US" altLang="en-US" dirty="0"/>
              <a:t>Effect on surrogate may correlate with one clinical endpoint, but not others</a:t>
            </a:r>
          </a:p>
          <a:p>
            <a:r>
              <a:rPr lang="en-US" altLang="en-US" dirty="0"/>
              <a:t>How accurate are all the assumptions we have to make about surrogates?</a:t>
            </a:r>
          </a:p>
          <a:p>
            <a:endParaRPr lang="en-US" altLang="en-US" dirty="0"/>
          </a:p>
          <a:p>
            <a:endParaRPr lang="en-US" altLang="en-US" dirty="0"/>
          </a:p>
          <a:p>
            <a:endParaRPr lang="en-US" dirty="0"/>
          </a:p>
        </p:txBody>
      </p:sp>
    </p:spTree>
    <p:extLst>
      <p:ext uri="{BB962C8B-B14F-4D97-AF65-F5344CB8AC3E}">
        <p14:creationId xmlns:p14="http://schemas.microsoft.com/office/powerpoint/2010/main" val="3064496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2E5-84A1-8648-829A-7BCEC25ECA39}"/>
              </a:ext>
            </a:extLst>
          </p:cNvPr>
          <p:cNvSpPr>
            <a:spLocks noGrp="1"/>
          </p:cNvSpPr>
          <p:nvPr>
            <p:ph type="title"/>
          </p:nvPr>
        </p:nvSpPr>
        <p:spPr>
          <a:xfrm>
            <a:off x="685800" y="107067"/>
            <a:ext cx="7315200" cy="1154097"/>
          </a:xfrm>
        </p:spPr>
        <p:txBody>
          <a:bodyPr/>
          <a:lstStyle/>
          <a:p>
            <a:r>
              <a:rPr lang="en-US" dirty="0"/>
              <a:t>Surrogate relationship</a:t>
            </a:r>
          </a:p>
        </p:txBody>
      </p:sp>
      <p:pic>
        <p:nvPicPr>
          <p:cNvPr id="4" name="Picture 3">
            <a:extLst>
              <a:ext uri="{FF2B5EF4-FFF2-40B4-BE49-F238E27FC236}">
                <a16:creationId xmlns:a16="http://schemas.microsoft.com/office/drawing/2014/main" id="{04B94390-A77D-5240-909A-C3532CD0B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7131417" cy="4706938"/>
          </a:xfrm>
          <a:prstGeom prst="rect">
            <a:avLst/>
          </a:prstGeom>
        </p:spPr>
      </p:pic>
    </p:spTree>
    <p:extLst>
      <p:ext uri="{BB962C8B-B14F-4D97-AF65-F5344CB8AC3E}">
        <p14:creationId xmlns:p14="http://schemas.microsoft.com/office/powerpoint/2010/main" val="596594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A15-8582-D84E-B385-BEBB2037D46E}"/>
              </a:ext>
            </a:extLst>
          </p:cNvPr>
          <p:cNvSpPr>
            <a:spLocks noGrp="1"/>
          </p:cNvSpPr>
          <p:nvPr>
            <p:ph type="title"/>
          </p:nvPr>
        </p:nvSpPr>
        <p:spPr>
          <a:xfrm>
            <a:off x="685800" y="381000"/>
            <a:ext cx="7315200" cy="1154097"/>
          </a:xfrm>
        </p:spPr>
        <p:txBody>
          <a:bodyPr/>
          <a:lstStyle/>
          <a:p>
            <a:r>
              <a:rPr lang="en-US" dirty="0"/>
              <a:t>Surrogate relationship</a:t>
            </a:r>
          </a:p>
        </p:txBody>
      </p:sp>
      <p:pic>
        <p:nvPicPr>
          <p:cNvPr id="5" name="Content Placeholder 4">
            <a:extLst>
              <a:ext uri="{FF2B5EF4-FFF2-40B4-BE49-F238E27FC236}">
                <a16:creationId xmlns:a16="http://schemas.microsoft.com/office/drawing/2014/main" id="{C95D982B-817C-9949-9663-7F9CDBAEFA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7559" y="1752600"/>
            <a:ext cx="5754011" cy="4556125"/>
          </a:xfrm>
        </p:spPr>
      </p:pic>
    </p:spTree>
    <p:extLst>
      <p:ext uri="{BB962C8B-B14F-4D97-AF65-F5344CB8AC3E}">
        <p14:creationId xmlns:p14="http://schemas.microsoft.com/office/powerpoint/2010/main" val="4261040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C0B85A4-4BC0-4443-8595-277414FC7BA3}"/>
              </a:ext>
            </a:extLst>
          </p:cNvPr>
          <p:cNvSpPr>
            <a:spLocks noGrp="1" noChangeArrowheads="1"/>
          </p:cNvSpPr>
          <p:nvPr>
            <p:ph type="title"/>
          </p:nvPr>
        </p:nvSpPr>
        <p:spPr>
          <a:xfrm>
            <a:off x="829469" y="381000"/>
            <a:ext cx="7315200" cy="1154097"/>
          </a:xfrm>
        </p:spPr>
        <p:txBody>
          <a:bodyPr/>
          <a:lstStyle/>
          <a:p>
            <a:r>
              <a:rPr lang="en-US" altLang="en-US" dirty="0"/>
              <a:t>Example AIDS Clinical Trials</a:t>
            </a:r>
          </a:p>
        </p:txBody>
      </p:sp>
      <p:sp>
        <p:nvSpPr>
          <p:cNvPr id="102403" name="Rectangle 3">
            <a:extLst>
              <a:ext uri="{FF2B5EF4-FFF2-40B4-BE49-F238E27FC236}">
                <a16:creationId xmlns:a16="http://schemas.microsoft.com/office/drawing/2014/main" id="{A913DFB5-E435-444B-BB6B-CFED4B1DE5F1}"/>
              </a:ext>
            </a:extLst>
          </p:cNvPr>
          <p:cNvSpPr>
            <a:spLocks noGrp="1" noChangeArrowheads="1"/>
          </p:cNvSpPr>
          <p:nvPr>
            <p:ph type="body" idx="1"/>
          </p:nvPr>
        </p:nvSpPr>
        <p:spPr>
          <a:xfrm>
            <a:off x="1862138" y="1981200"/>
            <a:ext cx="5249862" cy="4114800"/>
          </a:xfrm>
        </p:spPr>
        <p:txBody>
          <a:bodyPr/>
          <a:lstStyle/>
          <a:p>
            <a:r>
              <a:rPr lang="en-US" altLang="en-US" dirty="0"/>
              <a:t>Clinical Outcomes</a:t>
            </a:r>
          </a:p>
          <a:p>
            <a:pPr lvl="1"/>
            <a:r>
              <a:rPr lang="en-US" altLang="en-US" sz="2800" dirty="0"/>
              <a:t>Death</a:t>
            </a:r>
          </a:p>
          <a:p>
            <a:pPr lvl="1"/>
            <a:r>
              <a:rPr lang="en-US" altLang="en-US" sz="2800" dirty="0"/>
              <a:t>Progression to AIDS</a:t>
            </a:r>
          </a:p>
          <a:p>
            <a:pPr lvl="1"/>
            <a:r>
              <a:rPr lang="en-US" altLang="en-US" sz="2800" dirty="0"/>
              <a:t>Progression to ARC</a:t>
            </a:r>
          </a:p>
          <a:p>
            <a:pPr lvl="1"/>
            <a:endParaRPr lang="en-US" altLang="en-US" dirty="0"/>
          </a:p>
          <a:p>
            <a:r>
              <a:rPr lang="en-US" altLang="en-US" dirty="0"/>
              <a:t>Surrogate Outcome</a:t>
            </a:r>
          </a:p>
          <a:p>
            <a:pPr lvl="1"/>
            <a:r>
              <a:rPr lang="en-US" altLang="en-US" sz="2800" dirty="0"/>
              <a:t>CD4 Cell Count</a:t>
            </a:r>
            <a:endParaRPr lang="en-US" altLang="en-US" dirty="0"/>
          </a:p>
        </p:txBody>
      </p:sp>
    </p:spTree>
    <p:extLst>
      <p:ext uri="{BB962C8B-B14F-4D97-AF65-F5344CB8AC3E}">
        <p14:creationId xmlns:p14="http://schemas.microsoft.com/office/powerpoint/2010/main" val="2796867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3ED1-38AC-8346-8803-D0F51F67C299}"/>
              </a:ext>
            </a:extLst>
          </p:cNvPr>
          <p:cNvSpPr>
            <a:spLocks noGrp="1"/>
          </p:cNvSpPr>
          <p:nvPr>
            <p:ph type="title"/>
          </p:nvPr>
        </p:nvSpPr>
        <p:spPr/>
        <p:txBody>
          <a:bodyPr>
            <a:normAutofit fontScale="90000"/>
          </a:bodyPr>
          <a:lstStyle/>
          <a:p>
            <a:r>
              <a:rPr lang="en-US" dirty="0"/>
              <a:t>Community program for Clinical research in AIDS</a:t>
            </a:r>
          </a:p>
        </p:txBody>
      </p:sp>
      <p:sp>
        <p:nvSpPr>
          <p:cNvPr id="3" name="Content Placeholder 2">
            <a:extLst>
              <a:ext uri="{FF2B5EF4-FFF2-40B4-BE49-F238E27FC236}">
                <a16:creationId xmlns:a16="http://schemas.microsoft.com/office/drawing/2014/main" id="{189B6F55-4C74-3C49-922D-75B264F72551}"/>
              </a:ext>
            </a:extLst>
          </p:cNvPr>
          <p:cNvSpPr>
            <a:spLocks noGrp="1"/>
          </p:cNvSpPr>
          <p:nvPr>
            <p:ph idx="1"/>
          </p:nvPr>
        </p:nvSpPr>
        <p:spPr/>
        <p:txBody>
          <a:bodyPr/>
          <a:lstStyle/>
          <a:p>
            <a:r>
              <a:rPr lang="en-US" dirty="0"/>
              <a:t>Comparative trial of </a:t>
            </a:r>
            <a:r>
              <a:rPr lang="en-US" dirty="0" err="1"/>
              <a:t>ddl</a:t>
            </a:r>
            <a:r>
              <a:rPr lang="en-US" dirty="0"/>
              <a:t> vs ddC</a:t>
            </a:r>
          </a:p>
          <a:p>
            <a:r>
              <a:rPr lang="en-US" dirty="0"/>
              <a:t>HIV infected patients, AZT intolerant</a:t>
            </a:r>
          </a:p>
          <a:p>
            <a:r>
              <a:rPr lang="en-US" dirty="0"/>
              <a:t>Randomized open label</a:t>
            </a:r>
          </a:p>
          <a:p>
            <a:r>
              <a:rPr lang="en-US" dirty="0"/>
              <a:t>467 patients</a:t>
            </a:r>
          </a:p>
          <a:p>
            <a:r>
              <a:rPr lang="en-US" dirty="0"/>
              <a:t>Primary outcome: Time to AIDS or death</a:t>
            </a:r>
          </a:p>
          <a:p>
            <a:r>
              <a:rPr lang="en-US" dirty="0"/>
              <a:t>Secondary outcome: changes in CD4 cell count</a:t>
            </a:r>
          </a:p>
        </p:txBody>
      </p:sp>
    </p:spTree>
    <p:extLst>
      <p:ext uri="{BB962C8B-B14F-4D97-AF65-F5344CB8AC3E}">
        <p14:creationId xmlns:p14="http://schemas.microsoft.com/office/powerpoint/2010/main" val="106558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DA1E8D5-ABB4-1A4C-B71D-0306B95E2873}"/>
              </a:ext>
            </a:extLst>
          </p:cNvPr>
          <p:cNvSpPr>
            <a:spLocks noGrp="1" noChangeArrowheads="1"/>
          </p:cNvSpPr>
          <p:nvPr>
            <p:ph type="title"/>
          </p:nvPr>
        </p:nvSpPr>
        <p:spPr>
          <a:xfrm>
            <a:off x="725487" y="609600"/>
            <a:ext cx="7769225" cy="838200"/>
          </a:xfrm>
        </p:spPr>
        <p:txBody>
          <a:bodyPr/>
          <a:lstStyle/>
          <a:p>
            <a:r>
              <a:rPr lang="en-US" altLang="en-US" dirty="0"/>
              <a:t>TYPES OF EVIDENCE</a:t>
            </a:r>
          </a:p>
        </p:txBody>
      </p:sp>
      <p:sp>
        <p:nvSpPr>
          <p:cNvPr id="96259" name="Rectangle 3">
            <a:extLst>
              <a:ext uri="{FF2B5EF4-FFF2-40B4-BE49-F238E27FC236}">
                <a16:creationId xmlns:a16="http://schemas.microsoft.com/office/drawing/2014/main" id="{0A8B965A-29DC-D543-AD1D-D3B07388A8C7}"/>
              </a:ext>
            </a:extLst>
          </p:cNvPr>
          <p:cNvSpPr>
            <a:spLocks noGrp="1" noChangeArrowheads="1"/>
          </p:cNvSpPr>
          <p:nvPr>
            <p:ph type="body" idx="1"/>
          </p:nvPr>
        </p:nvSpPr>
        <p:spPr>
          <a:xfrm>
            <a:off x="609600" y="1600200"/>
            <a:ext cx="8001000" cy="4800600"/>
          </a:xfrm>
        </p:spPr>
        <p:txBody>
          <a:bodyPr/>
          <a:lstStyle/>
          <a:p>
            <a:pPr>
              <a:spcBef>
                <a:spcPts val="2000"/>
              </a:spcBef>
            </a:pPr>
            <a:r>
              <a:rPr lang="en-US" altLang="en-US" b="1" dirty="0"/>
              <a:t>Randomized Clinical Trial (RCT) is gold standard</a:t>
            </a:r>
          </a:p>
          <a:p>
            <a:pPr>
              <a:spcBef>
                <a:spcPts val="2000"/>
              </a:spcBef>
            </a:pPr>
            <a:r>
              <a:rPr lang="en-US" altLang="en-US" b="1" dirty="0"/>
              <a:t>RCT minimizes bias</a:t>
            </a:r>
          </a:p>
          <a:p>
            <a:pPr>
              <a:spcBef>
                <a:spcPts val="2000"/>
              </a:spcBef>
            </a:pPr>
            <a:r>
              <a:rPr lang="en-US" altLang="en-US" b="1" dirty="0"/>
              <a:t>Can’t do RCTs for all important questions (time, funding, ethics)</a:t>
            </a:r>
          </a:p>
          <a:p>
            <a:pPr>
              <a:spcBef>
                <a:spcPts val="2000"/>
              </a:spcBef>
            </a:pPr>
            <a:r>
              <a:rPr lang="en-US" altLang="en-US" b="1" dirty="0"/>
              <a:t>Must make choices on what evidence to use for clinical guidelines</a:t>
            </a:r>
          </a:p>
        </p:txBody>
      </p:sp>
    </p:spTree>
    <p:extLst>
      <p:ext uri="{BB962C8B-B14F-4D97-AF65-F5344CB8AC3E}">
        <p14:creationId xmlns:p14="http://schemas.microsoft.com/office/powerpoint/2010/main" val="299017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502E-AF99-7B43-A926-F05C7B0AD6DE}"/>
              </a:ext>
            </a:extLst>
          </p:cNvPr>
          <p:cNvSpPr>
            <a:spLocks noGrp="1"/>
          </p:cNvSpPr>
          <p:nvPr>
            <p:ph type="title"/>
          </p:nvPr>
        </p:nvSpPr>
        <p:spPr/>
        <p:txBody>
          <a:bodyPr/>
          <a:lstStyle/>
          <a:p>
            <a:r>
              <a:rPr lang="en-US" dirty="0"/>
              <a:t>Results</a:t>
            </a:r>
          </a:p>
        </p:txBody>
      </p:sp>
      <p:pic>
        <p:nvPicPr>
          <p:cNvPr id="5" name="Content Placeholder 4" descr="Table&#10;&#10;Description automatically generated">
            <a:extLst>
              <a:ext uri="{FF2B5EF4-FFF2-40B4-BE49-F238E27FC236}">
                <a16:creationId xmlns:a16="http://schemas.microsoft.com/office/drawing/2014/main" id="{98179A84-FEB2-5F44-AABB-1C7990BBA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363" y="2770188"/>
            <a:ext cx="6631274" cy="3538537"/>
          </a:xfrm>
        </p:spPr>
      </p:pic>
    </p:spTree>
    <p:extLst>
      <p:ext uri="{BB962C8B-B14F-4D97-AF65-F5344CB8AC3E}">
        <p14:creationId xmlns:p14="http://schemas.microsoft.com/office/powerpoint/2010/main" val="7885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739E53C7-6911-2942-A86F-257824902D66}"/>
              </a:ext>
            </a:extLst>
          </p:cNvPr>
          <p:cNvSpPr>
            <a:spLocks noGrp="1" noChangeArrowheads="1"/>
          </p:cNvSpPr>
          <p:nvPr>
            <p:ph type="title"/>
          </p:nvPr>
        </p:nvSpPr>
        <p:spPr>
          <a:xfrm>
            <a:off x="685800" y="381000"/>
            <a:ext cx="7772400" cy="1143000"/>
          </a:xfrm>
        </p:spPr>
        <p:txBody>
          <a:bodyPr/>
          <a:lstStyle/>
          <a:p>
            <a:r>
              <a:rPr lang="en-US" altLang="en-US"/>
              <a:t>State-of-the-Art Conference</a:t>
            </a:r>
          </a:p>
        </p:txBody>
      </p:sp>
      <p:sp>
        <p:nvSpPr>
          <p:cNvPr id="103427" name="Rectangle 3">
            <a:extLst>
              <a:ext uri="{FF2B5EF4-FFF2-40B4-BE49-F238E27FC236}">
                <a16:creationId xmlns:a16="http://schemas.microsoft.com/office/drawing/2014/main" id="{899269E3-8D39-1340-AAA3-71564C7B3927}"/>
              </a:ext>
            </a:extLst>
          </p:cNvPr>
          <p:cNvSpPr>
            <a:spLocks noGrp="1" noChangeArrowheads="1"/>
          </p:cNvSpPr>
          <p:nvPr>
            <p:ph type="body" idx="1"/>
          </p:nvPr>
        </p:nvSpPr>
        <p:spPr>
          <a:xfrm>
            <a:off x="1371600" y="1447800"/>
            <a:ext cx="7086600" cy="5105400"/>
          </a:xfrm>
        </p:spPr>
        <p:txBody>
          <a:bodyPr/>
          <a:lstStyle/>
          <a:p>
            <a:r>
              <a:rPr lang="en-US" altLang="en-US" sz="2400"/>
              <a:t>Results</a:t>
            </a:r>
            <a:endParaRPr lang="en-US" altLang="en-US" sz="2400" b="0"/>
          </a:p>
          <a:p>
            <a:pPr lvl="1"/>
            <a:r>
              <a:rPr lang="en-US" altLang="en-US"/>
              <a:t>AIDS/Death</a:t>
            </a:r>
            <a:endParaRPr lang="en-US" altLang="en-US" b="0"/>
          </a:p>
          <a:p>
            <a:pPr lvl="2"/>
            <a:r>
              <a:rPr lang="en-US" altLang="en-US" sz="2400" b="0"/>
              <a:t>*8 trials positive</a:t>
            </a:r>
          </a:p>
          <a:p>
            <a:pPr lvl="2"/>
            <a:r>
              <a:rPr lang="en-US" altLang="en-US" sz="2400" b="0"/>
              <a:t>7/8 had positive CD4 cell changes</a:t>
            </a:r>
          </a:p>
          <a:p>
            <a:pPr lvl="2"/>
            <a:r>
              <a:rPr lang="en-US" altLang="en-US" sz="2400" b="0"/>
              <a:t>*8 trials negative</a:t>
            </a:r>
          </a:p>
          <a:p>
            <a:pPr lvl="2"/>
            <a:r>
              <a:rPr lang="en-US" altLang="en-US" sz="2400" b="0"/>
              <a:t>6/8 had positive CD4 cell change</a:t>
            </a:r>
          </a:p>
          <a:p>
            <a:pPr lvl="1"/>
            <a:endParaRPr lang="en-US" altLang="en-US" sz="1000" b="0"/>
          </a:p>
          <a:p>
            <a:pPr lvl="1"/>
            <a:r>
              <a:rPr lang="en-US" altLang="en-US"/>
              <a:t>Death</a:t>
            </a:r>
            <a:endParaRPr lang="en-US" altLang="en-US" b="0"/>
          </a:p>
          <a:p>
            <a:pPr lvl="2"/>
            <a:r>
              <a:rPr lang="en-US" altLang="en-US" sz="2400" b="0"/>
              <a:t>*4 trials positive</a:t>
            </a:r>
          </a:p>
          <a:p>
            <a:pPr lvl="2"/>
            <a:r>
              <a:rPr lang="en-US" altLang="en-US" sz="2400" b="0"/>
              <a:t>2/4 CD4 positive</a:t>
            </a:r>
          </a:p>
          <a:p>
            <a:pPr lvl="2"/>
            <a:r>
              <a:rPr lang="en-US" altLang="en-US" sz="2400" b="0"/>
              <a:t>*7 trials negative</a:t>
            </a:r>
          </a:p>
          <a:p>
            <a:pPr lvl="2"/>
            <a:r>
              <a:rPr lang="en-US" altLang="en-US" sz="2400" b="0"/>
              <a:t>6/7 CD4 cell positive</a:t>
            </a:r>
          </a:p>
        </p:txBody>
      </p:sp>
    </p:spTree>
    <p:extLst>
      <p:ext uri="{BB962C8B-B14F-4D97-AF65-F5344CB8AC3E}">
        <p14:creationId xmlns:p14="http://schemas.microsoft.com/office/powerpoint/2010/main" val="23799659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51A19BA-B7CD-8F4C-A7AC-465C1DC1CD63}"/>
              </a:ext>
            </a:extLst>
          </p:cNvPr>
          <p:cNvSpPr>
            <a:spLocks noGrp="1" noChangeArrowheads="1"/>
          </p:cNvSpPr>
          <p:nvPr>
            <p:ph type="title"/>
          </p:nvPr>
        </p:nvSpPr>
        <p:spPr>
          <a:xfrm>
            <a:off x="685800" y="304800"/>
            <a:ext cx="7772400" cy="838200"/>
          </a:xfrm>
        </p:spPr>
        <p:txBody>
          <a:bodyPr>
            <a:normAutofit fontScale="90000"/>
          </a:bodyPr>
          <a:lstStyle/>
          <a:p>
            <a:r>
              <a:rPr lang="en-US" altLang="en-US"/>
              <a:t>Concluding Remarks on Surrogates</a:t>
            </a:r>
          </a:p>
        </p:txBody>
      </p:sp>
      <p:sp>
        <p:nvSpPr>
          <p:cNvPr id="106499" name="Rectangle 3">
            <a:extLst>
              <a:ext uri="{FF2B5EF4-FFF2-40B4-BE49-F238E27FC236}">
                <a16:creationId xmlns:a16="http://schemas.microsoft.com/office/drawing/2014/main" id="{9830FF44-CC54-704B-8334-C4F21EAC100C}"/>
              </a:ext>
            </a:extLst>
          </p:cNvPr>
          <p:cNvSpPr>
            <a:spLocks noGrp="1" noChangeArrowheads="1"/>
          </p:cNvSpPr>
          <p:nvPr>
            <p:ph type="body" idx="1"/>
          </p:nvPr>
        </p:nvSpPr>
        <p:spPr>
          <a:xfrm>
            <a:off x="474663" y="1524000"/>
            <a:ext cx="8186737" cy="5105400"/>
          </a:xfrm>
        </p:spPr>
        <p:txBody>
          <a:bodyPr/>
          <a:lstStyle/>
          <a:p>
            <a:r>
              <a:rPr lang="en-US" altLang="en-US" sz="2400"/>
              <a:t>Surrogates play an important role in the development of Phase I, II, and pilot Phase III studies</a:t>
            </a:r>
          </a:p>
          <a:p>
            <a:endParaRPr lang="en-US" altLang="en-US" sz="2400"/>
          </a:p>
          <a:p>
            <a:r>
              <a:rPr lang="en-US" altLang="en-US" sz="2400"/>
              <a:t>Treatments may affect more than one mechanism</a:t>
            </a:r>
          </a:p>
          <a:p>
            <a:endParaRPr lang="en-US" altLang="en-US" sz="2400"/>
          </a:p>
          <a:p>
            <a:r>
              <a:rPr lang="en-US" altLang="en-US" sz="2400"/>
              <a:t>“Surrogates” do not reliably predict treatment on clinical outcome</a:t>
            </a:r>
          </a:p>
          <a:p>
            <a:pPr>
              <a:buFontTx/>
              <a:buNone/>
            </a:pPr>
            <a:endParaRPr lang="en-US" altLang="en-US" sz="2400"/>
          </a:p>
          <a:p>
            <a:r>
              <a:rPr lang="en-US" altLang="en-US" sz="2400"/>
              <a:t>Reliance on “surrogates” should be minimized</a:t>
            </a:r>
          </a:p>
        </p:txBody>
      </p:sp>
    </p:spTree>
    <p:extLst>
      <p:ext uri="{BB962C8B-B14F-4D97-AF65-F5344CB8AC3E}">
        <p14:creationId xmlns:p14="http://schemas.microsoft.com/office/powerpoint/2010/main" val="39430468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C9790E7F-F358-0E44-8B7B-22FE10841E70}"/>
              </a:ext>
            </a:extLst>
          </p:cNvPr>
          <p:cNvSpPr>
            <a:spLocks noGrp="1" noChangeArrowheads="1"/>
          </p:cNvSpPr>
          <p:nvPr>
            <p:ph type="title"/>
          </p:nvPr>
        </p:nvSpPr>
        <p:spPr>
          <a:xfrm>
            <a:off x="914400" y="609600"/>
            <a:ext cx="7315200" cy="1154097"/>
          </a:xfrm>
        </p:spPr>
        <p:txBody>
          <a:bodyPr/>
          <a:lstStyle/>
          <a:p>
            <a:r>
              <a:rPr lang="en-US" altLang="en-US" dirty="0"/>
              <a:t> Composite Outcomes</a:t>
            </a:r>
          </a:p>
        </p:txBody>
      </p:sp>
      <p:sp>
        <p:nvSpPr>
          <p:cNvPr id="240643" name="Rectangle 3">
            <a:extLst>
              <a:ext uri="{FF2B5EF4-FFF2-40B4-BE49-F238E27FC236}">
                <a16:creationId xmlns:a16="http://schemas.microsoft.com/office/drawing/2014/main" id="{8281B312-2B54-4641-BFC5-8466D9B57BCB}"/>
              </a:ext>
            </a:extLst>
          </p:cNvPr>
          <p:cNvSpPr>
            <a:spLocks noGrp="1" noChangeArrowheads="1"/>
          </p:cNvSpPr>
          <p:nvPr>
            <p:ph type="body" idx="1"/>
          </p:nvPr>
        </p:nvSpPr>
        <p:spPr>
          <a:xfrm>
            <a:off x="228600" y="1981200"/>
            <a:ext cx="8534400" cy="3581400"/>
          </a:xfrm>
        </p:spPr>
        <p:txBody>
          <a:bodyPr/>
          <a:lstStyle/>
          <a:p>
            <a:pPr>
              <a:lnSpc>
                <a:spcPct val="90000"/>
              </a:lnSpc>
            </a:pPr>
            <a:r>
              <a:rPr lang="en-US" altLang="en-US" sz="2600" dirty="0"/>
              <a:t>Defined as having occurred if any one of several components is observed</a:t>
            </a:r>
          </a:p>
          <a:p>
            <a:pPr lvl="1">
              <a:lnSpc>
                <a:spcPct val="90000"/>
              </a:lnSpc>
            </a:pPr>
            <a:r>
              <a:rPr lang="en-US" altLang="en-US" sz="2200" dirty="0"/>
              <a:t>e.g. death, MI, stroke, change in severity,…..</a:t>
            </a:r>
          </a:p>
          <a:p>
            <a:pPr>
              <a:lnSpc>
                <a:spcPct val="90000"/>
              </a:lnSpc>
            </a:pPr>
            <a:r>
              <a:rPr lang="en-US" altLang="en-US" sz="2600" dirty="0"/>
              <a:t>Should be clinically relevant</a:t>
            </a:r>
          </a:p>
          <a:p>
            <a:pPr>
              <a:lnSpc>
                <a:spcPct val="90000"/>
              </a:lnSpc>
            </a:pPr>
            <a:r>
              <a:rPr lang="en-US" altLang="en-US" sz="2600" dirty="0"/>
              <a:t>Each component ascertainable without bias</a:t>
            </a:r>
          </a:p>
          <a:p>
            <a:pPr>
              <a:lnSpc>
                <a:spcPct val="90000"/>
              </a:lnSpc>
            </a:pPr>
            <a:r>
              <a:rPr lang="en-US" altLang="en-US" sz="2600" dirty="0"/>
              <a:t>Must be sensitive to intervention</a:t>
            </a:r>
          </a:p>
          <a:p>
            <a:pPr>
              <a:lnSpc>
                <a:spcPct val="90000"/>
              </a:lnSpc>
            </a:pPr>
            <a:r>
              <a:rPr lang="en-US" altLang="en-US" sz="2600" dirty="0"/>
              <a:t>Made up of fatal &amp; nonfatal events</a:t>
            </a:r>
          </a:p>
        </p:txBody>
      </p:sp>
    </p:spTree>
    <p:extLst>
      <p:ext uri="{BB962C8B-B14F-4D97-AF65-F5344CB8AC3E}">
        <p14:creationId xmlns:p14="http://schemas.microsoft.com/office/powerpoint/2010/main" val="3839944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5035AAF1-3BB9-1740-9A89-C65A03DE34C3}"/>
              </a:ext>
            </a:extLst>
          </p:cNvPr>
          <p:cNvSpPr>
            <a:spLocks noGrp="1" noChangeArrowheads="1"/>
          </p:cNvSpPr>
          <p:nvPr>
            <p:ph type="title"/>
          </p:nvPr>
        </p:nvSpPr>
        <p:spPr/>
        <p:txBody>
          <a:bodyPr/>
          <a:lstStyle/>
          <a:p>
            <a:r>
              <a:rPr lang="en-US" altLang="en-US"/>
              <a:t>Composite Endpoint Rationale</a:t>
            </a:r>
          </a:p>
        </p:txBody>
      </p:sp>
      <p:sp>
        <p:nvSpPr>
          <p:cNvPr id="241667" name="Rectangle 3">
            <a:extLst>
              <a:ext uri="{FF2B5EF4-FFF2-40B4-BE49-F238E27FC236}">
                <a16:creationId xmlns:a16="http://schemas.microsoft.com/office/drawing/2014/main" id="{3FA9786F-2F2D-8C48-BEDF-B9DA2D651DB6}"/>
              </a:ext>
            </a:extLst>
          </p:cNvPr>
          <p:cNvSpPr>
            <a:spLocks noGrp="1" noChangeArrowheads="1"/>
          </p:cNvSpPr>
          <p:nvPr>
            <p:ph type="body" idx="1"/>
          </p:nvPr>
        </p:nvSpPr>
        <p:spPr>
          <a:xfrm>
            <a:off x="533400" y="2819400"/>
            <a:ext cx="8077200" cy="4495800"/>
          </a:xfrm>
        </p:spPr>
        <p:txBody>
          <a:bodyPr/>
          <a:lstStyle/>
          <a:p>
            <a:r>
              <a:rPr lang="en-US" altLang="en-US" dirty="0"/>
              <a:t>May reduce Sample Size by increasing event rates</a:t>
            </a:r>
          </a:p>
          <a:p>
            <a:pPr lvl="1"/>
            <a:r>
              <a:rPr lang="en-US" altLang="en-US" dirty="0"/>
              <a:t>Assumes each component sensitive to intervention</a:t>
            </a:r>
          </a:p>
          <a:p>
            <a:pPr lvl="1"/>
            <a:r>
              <a:rPr lang="en-US" altLang="en-US" dirty="0"/>
              <a:t>Otherwise, power can be lost</a:t>
            </a:r>
          </a:p>
          <a:p>
            <a:r>
              <a:rPr lang="en-US" altLang="en-US" dirty="0"/>
              <a:t>Avoids competing risk problem</a:t>
            </a:r>
          </a:p>
          <a:p>
            <a:pPr lvl="1"/>
            <a:r>
              <a:rPr lang="en-US" altLang="en-US" dirty="0"/>
              <a:t>Death is a competing risk to all other morbid events, probably not independent</a:t>
            </a:r>
          </a:p>
        </p:txBody>
      </p:sp>
    </p:spTree>
    <p:extLst>
      <p:ext uri="{BB962C8B-B14F-4D97-AF65-F5344CB8AC3E}">
        <p14:creationId xmlns:p14="http://schemas.microsoft.com/office/powerpoint/2010/main" val="3537542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EF0284E8-64CC-1848-99FA-DC84E637D2B0}"/>
              </a:ext>
            </a:extLst>
          </p:cNvPr>
          <p:cNvSpPr>
            <a:spLocks noGrp="1" noChangeArrowheads="1"/>
          </p:cNvSpPr>
          <p:nvPr>
            <p:ph type="title"/>
          </p:nvPr>
        </p:nvSpPr>
        <p:spPr>
          <a:xfrm>
            <a:off x="914400" y="990600"/>
            <a:ext cx="7315200" cy="1154097"/>
          </a:xfrm>
        </p:spPr>
        <p:txBody>
          <a:bodyPr>
            <a:normAutofit fontScale="90000"/>
          </a:bodyPr>
          <a:lstStyle/>
          <a:p>
            <a:r>
              <a:rPr lang="en-US" altLang="en-US" sz="3600" dirty="0"/>
              <a:t>Problems with </a:t>
            </a:r>
            <a:br>
              <a:rPr lang="en-US" altLang="en-US" sz="3600" dirty="0"/>
            </a:br>
            <a:r>
              <a:rPr lang="en-US" altLang="en-US" sz="3600" dirty="0"/>
              <a:t>Composite Outcomes</a:t>
            </a:r>
          </a:p>
        </p:txBody>
      </p:sp>
      <p:sp>
        <p:nvSpPr>
          <p:cNvPr id="242691" name="Rectangle 3">
            <a:extLst>
              <a:ext uri="{FF2B5EF4-FFF2-40B4-BE49-F238E27FC236}">
                <a16:creationId xmlns:a16="http://schemas.microsoft.com/office/drawing/2014/main" id="{12F4E3B9-A8C1-BF4C-A7E2-8EED0E21BE6D}"/>
              </a:ext>
            </a:extLst>
          </p:cNvPr>
          <p:cNvSpPr>
            <a:spLocks noGrp="1" noChangeArrowheads="1"/>
          </p:cNvSpPr>
          <p:nvPr>
            <p:ph type="body" idx="1"/>
          </p:nvPr>
        </p:nvSpPr>
        <p:spPr>
          <a:xfrm>
            <a:off x="914400" y="2327873"/>
            <a:ext cx="7315200" cy="3539527"/>
          </a:xfrm>
        </p:spPr>
        <p:txBody>
          <a:bodyPr/>
          <a:lstStyle/>
          <a:p>
            <a:pPr>
              <a:lnSpc>
                <a:spcPct val="90000"/>
              </a:lnSpc>
            </a:pPr>
            <a:r>
              <a:rPr lang="en-US" altLang="en-US" sz="2400" dirty="0"/>
              <a:t>Interpretability if individual components go in different directions</a:t>
            </a:r>
          </a:p>
          <a:p>
            <a:pPr lvl="1">
              <a:lnSpc>
                <a:spcPct val="90000"/>
              </a:lnSpc>
            </a:pPr>
            <a:r>
              <a:rPr lang="en-US" altLang="en-US" sz="2000" dirty="0"/>
              <a:t>e.g.  WHI global index– </a:t>
            </a:r>
          </a:p>
          <a:p>
            <a:pPr lvl="2">
              <a:lnSpc>
                <a:spcPct val="90000"/>
              </a:lnSpc>
            </a:pPr>
            <a:r>
              <a:rPr lang="en-US" altLang="en-US" sz="1800" dirty="0"/>
              <a:t>Death: similar</a:t>
            </a:r>
          </a:p>
          <a:p>
            <a:pPr lvl="2">
              <a:lnSpc>
                <a:spcPct val="90000"/>
              </a:lnSpc>
            </a:pPr>
            <a:r>
              <a:rPr lang="en-US" altLang="en-US" sz="1800" dirty="0"/>
              <a:t>Fractures: positive</a:t>
            </a:r>
          </a:p>
          <a:p>
            <a:pPr lvl="2">
              <a:lnSpc>
                <a:spcPct val="90000"/>
              </a:lnSpc>
            </a:pPr>
            <a:r>
              <a:rPr lang="en-US" altLang="en-US" sz="1800" dirty="0"/>
              <a:t>DVTs, PEs: negative</a:t>
            </a:r>
          </a:p>
          <a:p>
            <a:pPr>
              <a:lnSpc>
                <a:spcPct val="90000"/>
              </a:lnSpc>
            </a:pPr>
            <a:r>
              <a:rPr lang="en-US" altLang="en-US" sz="2400" dirty="0"/>
              <a:t>Relevance of a mixed set of components</a:t>
            </a:r>
          </a:p>
          <a:p>
            <a:pPr lvl="1">
              <a:lnSpc>
                <a:spcPct val="90000"/>
              </a:lnSpc>
            </a:pPr>
            <a:r>
              <a:rPr lang="en-US" altLang="en-US" sz="2000" dirty="0"/>
              <a:t>Adding softer outcomes</a:t>
            </a:r>
          </a:p>
          <a:p>
            <a:pPr>
              <a:lnSpc>
                <a:spcPct val="90000"/>
              </a:lnSpc>
            </a:pPr>
            <a:r>
              <a:rPr lang="en-US" altLang="en-US" sz="2400" dirty="0"/>
              <a:t>Could have a loss of power</a:t>
            </a:r>
          </a:p>
          <a:p>
            <a:pPr>
              <a:lnSpc>
                <a:spcPct val="90000"/>
              </a:lnSpc>
            </a:pPr>
            <a:r>
              <a:rPr lang="en-US" altLang="en-US" sz="2400" dirty="0"/>
              <a:t>Failure to ascertain components</a:t>
            </a:r>
          </a:p>
        </p:txBody>
      </p:sp>
    </p:spTree>
    <p:extLst>
      <p:ext uri="{BB962C8B-B14F-4D97-AF65-F5344CB8AC3E}">
        <p14:creationId xmlns:p14="http://schemas.microsoft.com/office/powerpoint/2010/main" val="2176909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a:extLst>
              <a:ext uri="{FF2B5EF4-FFF2-40B4-BE49-F238E27FC236}">
                <a16:creationId xmlns:a16="http://schemas.microsoft.com/office/drawing/2014/main" id="{A9D5F889-1234-3D4F-9004-E24D30EE81EA}"/>
              </a:ext>
            </a:extLst>
          </p:cNvPr>
          <p:cNvSpPr>
            <a:spLocks noGrp="1" noChangeArrowheads="1"/>
          </p:cNvSpPr>
          <p:nvPr>
            <p:ph type="ctrTitle"/>
          </p:nvPr>
        </p:nvSpPr>
        <p:spPr>
          <a:xfrm>
            <a:off x="685800" y="2130425"/>
            <a:ext cx="7772400" cy="1470025"/>
          </a:xfrm>
        </p:spPr>
        <p:txBody>
          <a:bodyPr anchor="ctr"/>
          <a:lstStyle/>
          <a:p>
            <a:r>
              <a:rPr lang="en-US" altLang="en-US" sz="4000"/>
              <a:t>Study Population</a:t>
            </a:r>
          </a:p>
        </p:txBody>
      </p:sp>
    </p:spTree>
    <p:extLst>
      <p:ext uri="{BB962C8B-B14F-4D97-AF65-F5344CB8AC3E}">
        <p14:creationId xmlns:p14="http://schemas.microsoft.com/office/powerpoint/2010/main" val="4250350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63604B-6E6F-D048-AD7E-581B4C400B2C}"/>
              </a:ext>
            </a:extLst>
          </p:cNvPr>
          <p:cNvSpPr>
            <a:spLocks noGrp="1" noChangeArrowheads="1"/>
          </p:cNvSpPr>
          <p:nvPr>
            <p:ph type="title"/>
          </p:nvPr>
        </p:nvSpPr>
        <p:spPr>
          <a:xfrm>
            <a:off x="1314450" y="942975"/>
            <a:ext cx="6400800" cy="600075"/>
          </a:xfrm>
          <a:ln/>
        </p:spPr>
        <p:txBody>
          <a:bodyPr>
            <a:normAutofit fontScale="90000"/>
          </a:bodyPr>
          <a:lstStyle/>
          <a:p>
            <a:r>
              <a:rPr lang="en-US" altLang="en-US" dirty="0">
                <a:solidFill>
                  <a:schemeClr val="accent2"/>
                </a:solidFill>
              </a:rPr>
              <a:t>What Is The Study Population? (1)</a:t>
            </a:r>
          </a:p>
        </p:txBody>
      </p:sp>
      <p:sp>
        <p:nvSpPr>
          <p:cNvPr id="107523" name="Rectangle 3">
            <a:extLst>
              <a:ext uri="{FF2B5EF4-FFF2-40B4-BE49-F238E27FC236}">
                <a16:creationId xmlns:a16="http://schemas.microsoft.com/office/drawing/2014/main" id="{DFA0ECD6-B789-0747-A21A-452D7ECBB6C5}"/>
              </a:ext>
            </a:extLst>
          </p:cNvPr>
          <p:cNvSpPr>
            <a:spLocks noGrp="1" noChangeArrowheads="1"/>
          </p:cNvSpPr>
          <p:nvPr>
            <p:ph type="body" idx="1"/>
          </p:nvPr>
        </p:nvSpPr>
        <p:spPr>
          <a:xfrm>
            <a:off x="1485900" y="1457325"/>
            <a:ext cx="5772150" cy="4543425"/>
          </a:xfrm>
          <a:ln/>
          <a:extLst>
            <a:ext uri="{91240B29-F687-4F45-9708-019B960494DF}">
              <a14:hiddenLine xmlns:a14="http://schemas.microsoft.com/office/drawing/2010/main" w="9525">
                <a:solidFill>
                  <a:schemeClr val="bg2"/>
                </a:solidFill>
                <a:miter lim="800000"/>
                <a:headEnd/>
                <a:tailEnd/>
              </a14:hiddenLine>
            </a:ext>
          </a:extLst>
        </p:spPr>
        <p:txBody>
          <a:bodyPr>
            <a:normAutofit/>
          </a:bodyPr>
          <a:lstStyle/>
          <a:p>
            <a:pPr>
              <a:tabLst>
                <a:tab pos="1028700" algn="l"/>
                <a:tab pos="1543050" algn="l"/>
              </a:tabLst>
            </a:pPr>
            <a:r>
              <a:rPr lang="en-US" altLang="en-US" dirty="0">
                <a:solidFill>
                  <a:schemeClr val="accent2"/>
                </a:solidFill>
              </a:rPr>
              <a:t>Subset of the general population determined by the </a:t>
            </a:r>
            <a:r>
              <a:rPr lang="en-US" altLang="en-US" u="sng" dirty="0">
                <a:solidFill>
                  <a:schemeClr val="accent2"/>
                </a:solidFill>
              </a:rPr>
              <a:t>eligibility criteria</a:t>
            </a:r>
          </a:p>
          <a:p>
            <a:pPr>
              <a:tabLst>
                <a:tab pos="1028700" algn="l"/>
                <a:tab pos="1543050" algn="l"/>
              </a:tabLst>
            </a:pPr>
            <a:endParaRPr lang="en-US" altLang="en-US" sz="1500" u="sng" dirty="0"/>
          </a:p>
          <a:p>
            <a:pPr algn="ctr">
              <a:lnSpc>
                <a:spcPct val="80000"/>
              </a:lnSpc>
              <a:buNone/>
              <a:tabLst>
                <a:tab pos="1028700" algn="l"/>
                <a:tab pos="1543050" algn="l"/>
              </a:tabLst>
            </a:pPr>
            <a:r>
              <a:rPr lang="en-US" altLang="en-US" dirty="0">
                <a:solidFill>
                  <a:schemeClr val="accent2"/>
                </a:solidFill>
              </a:rPr>
              <a:t>GENERAL POPULATION</a:t>
            </a:r>
          </a:p>
          <a:p>
            <a:pPr algn="ctr">
              <a:lnSpc>
                <a:spcPct val="80000"/>
              </a:lnSpc>
              <a:buNone/>
              <a:tabLst>
                <a:tab pos="1028700" algn="l"/>
                <a:tab pos="1543050" algn="l"/>
              </a:tabLst>
            </a:pPr>
            <a:endParaRPr lang="en-US" altLang="en-US" sz="1500" dirty="0">
              <a:solidFill>
                <a:schemeClr val="accent2"/>
              </a:solidFill>
            </a:endParaRPr>
          </a:p>
          <a:p>
            <a:pPr algn="r">
              <a:lnSpc>
                <a:spcPct val="80000"/>
              </a:lnSpc>
              <a:buNone/>
              <a:tabLst>
                <a:tab pos="1028700" algn="l"/>
                <a:tab pos="1543050" algn="l"/>
              </a:tabLst>
            </a:pPr>
            <a:r>
              <a:rPr lang="en-US" altLang="en-US" sz="1500" dirty="0">
                <a:solidFill>
                  <a:schemeClr val="accent2"/>
                </a:solidFill>
              </a:rPr>
              <a:t>eligibility criteria</a:t>
            </a:r>
          </a:p>
          <a:p>
            <a:pPr algn="ctr">
              <a:lnSpc>
                <a:spcPct val="80000"/>
              </a:lnSpc>
              <a:buNone/>
              <a:tabLst>
                <a:tab pos="1028700" algn="l"/>
                <a:tab pos="1543050" algn="l"/>
              </a:tabLst>
            </a:pPr>
            <a:endParaRPr lang="en-US" altLang="en-US" sz="1500" dirty="0">
              <a:solidFill>
                <a:schemeClr val="accent2"/>
              </a:solidFill>
            </a:endParaRPr>
          </a:p>
          <a:p>
            <a:pPr algn="ctr">
              <a:lnSpc>
                <a:spcPct val="80000"/>
              </a:lnSpc>
              <a:buNone/>
              <a:tabLst>
                <a:tab pos="1028700" algn="l"/>
                <a:tab pos="1543050" algn="l"/>
              </a:tabLst>
            </a:pPr>
            <a:endParaRPr lang="en-US" altLang="en-US" dirty="0">
              <a:solidFill>
                <a:schemeClr val="accent2"/>
              </a:solidFill>
            </a:endParaRPr>
          </a:p>
          <a:p>
            <a:pPr algn="ctr">
              <a:lnSpc>
                <a:spcPct val="80000"/>
              </a:lnSpc>
              <a:buNone/>
              <a:tabLst>
                <a:tab pos="1028700" algn="l"/>
                <a:tab pos="1543050" algn="l"/>
              </a:tabLst>
            </a:pPr>
            <a:r>
              <a:rPr lang="en-US" altLang="en-US" dirty="0">
                <a:solidFill>
                  <a:schemeClr val="accent2"/>
                </a:solidFill>
              </a:rPr>
              <a:t>STUDY POPULATION</a:t>
            </a:r>
          </a:p>
          <a:p>
            <a:pPr algn="ctr">
              <a:lnSpc>
                <a:spcPct val="80000"/>
              </a:lnSpc>
              <a:buNone/>
              <a:tabLst>
                <a:tab pos="1028700" algn="l"/>
                <a:tab pos="1543050" algn="l"/>
              </a:tabLst>
            </a:pPr>
            <a:endParaRPr lang="en-US" altLang="en-US" sz="1500" dirty="0">
              <a:solidFill>
                <a:schemeClr val="accent2"/>
              </a:solidFill>
            </a:endParaRPr>
          </a:p>
          <a:p>
            <a:pPr algn="r">
              <a:lnSpc>
                <a:spcPct val="80000"/>
              </a:lnSpc>
              <a:buNone/>
              <a:tabLst>
                <a:tab pos="1028700" algn="l"/>
                <a:tab pos="1543050" algn="l"/>
              </a:tabLst>
            </a:pPr>
            <a:r>
              <a:rPr lang="en-US" altLang="en-US" sz="1500" dirty="0">
                <a:solidFill>
                  <a:schemeClr val="accent2"/>
                </a:solidFill>
              </a:rPr>
              <a:t>enrollment</a:t>
            </a:r>
          </a:p>
          <a:p>
            <a:pPr algn="ctr">
              <a:lnSpc>
                <a:spcPct val="80000"/>
              </a:lnSpc>
              <a:buNone/>
              <a:tabLst>
                <a:tab pos="1028700" algn="l"/>
                <a:tab pos="1543050" algn="l"/>
              </a:tabLst>
            </a:pPr>
            <a:endParaRPr lang="en-US" altLang="en-US" sz="1500" dirty="0">
              <a:solidFill>
                <a:schemeClr val="accent2"/>
              </a:solidFill>
            </a:endParaRPr>
          </a:p>
          <a:p>
            <a:pPr algn="ctr">
              <a:lnSpc>
                <a:spcPct val="80000"/>
              </a:lnSpc>
              <a:buNone/>
              <a:tabLst>
                <a:tab pos="1028700" algn="l"/>
                <a:tab pos="1543050" algn="l"/>
              </a:tabLst>
            </a:pPr>
            <a:endParaRPr lang="en-US" altLang="en-US" sz="1500" dirty="0">
              <a:solidFill>
                <a:schemeClr val="accent2"/>
              </a:solidFill>
            </a:endParaRPr>
          </a:p>
          <a:p>
            <a:pPr algn="ctr">
              <a:lnSpc>
                <a:spcPct val="80000"/>
              </a:lnSpc>
              <a:buNone/>
              <a:tabLst>
                <a:tab pos="1028700" algn="l"/>
                <a:tab pos="1543050" algn="l"/>
              </a:tabLst>
            </a:pPr>
            <a:r>
              <a:rPr lang="en-US" altLang="en-US" dirty="0">
                <a:solidFill>
                  <a:schemeClr val="accent2"/>
                </a:solidFill>
              </a:rPr>
              <a:t>STUDY SAMPLE</a:t>
            </a:r>
          </a:p>
          <a:p>
            <a:pPr algn="r">
              <a:lnSpc>
                <a:spcPct val="80000"/>
              </a:lnSpc>
              <a:buNone/>
              <a:tabLst>
                <a:tab pos="1028700" algn="l"/>
                <a:tab pos="1543050" algn="l"/>
              </a:tabLst>
            </a:pPr>
            <a:r>
              <a:rPr lang="en-US" altLang="en-US" dirty="0">
                <a:solidFill>
                  <a:schemeClr val="accent2"/>
                </a:solidFill>
              </a:rPr>
              <a:t>			</a:t>
            </a:r>
            <a:r>
              <a:rPr lang="en-US" altLang="en-US" sz="1500" dirty="0">
                <a:solidFill>
                  <a:schemeClr val="accent2"/>
                </a:solidFill>
              </a:rPr>
              <a:t>observed</a:t>
            </a:r>
            <a:endParaRPr lang="en-US" altLang="en-US" dirty="0">
              <a:solidFill>
                <a:schemeClr val="accent2"/>
              </a:solidFill>
            </a:endParaRPr>
          </a:p>
          <a:p>
            <a:pPr>
              <a:buNone/>
              <a:tabLst>
                <a:tab pos="1028700" algn="l"/>
                <a:tab pos="1543050" algn="l"/>
              </a:tabLst>
            </a:pPr>
            <a:endParaRPr lang="en-US" altLang="en-US" sz="1050" dirty="0"/>
          </a:p>
        </p:txBody>
      </p:sp>
      <p:cxnSp>
        <p:nvCxnSpPr>
          <p:cNvPr id="3" name="Straight Arrow Connector 2"/>
          <p:cNvCxnSpPr/>
          <p:nvPr/>
        </p:nvCxnSpPr>
        <p:spPr>
          <a:xfrm flipH="1" flipV="1">
            <a:off x="4869180" y="3027131"/>
            <a:ext cx="6858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869180" y="4431723"/>
            <a:ext cx="6858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869180" y="5618365"/>
            <a:ext cx="6858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261756" y="4076021"/>
            <a:ext cx="24494" cy="86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286250" y="2739118"/>
            <a:ext cx="12248" cy="88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20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41E2-9B30-5066-AC78-31312CD184B8}"/>
              </a:ext>
            </a:extLst>
          </p:cNvPr>
          <p:cNvSpPr>
            <a:spLocks noGrp="1"/>
          </p:cNvSpPr>
          <p:nvPr>
            <p:ph type="title"/>
          </p:nvPr>
        </p:nvSpPr>
        <p:spPr/>
        <p:txBody>
          <a:bodyPr/>
          <a:lstStyle/>
          <a:p>
            <a:r>
              <a:rPr lang="en-US" dirty="0"/>
              <a:t>What is the study population</a:t>
            </a:r>
          </a:p>
        </p:txBody>
      </p:sp>
      <p:sp>
        <p:nvSpPr>
          <p:cNvPr id="3" name="Content Placeholder 2">
            <a:extLst>
              <a:ext uri="{FF2B5EF4-FFF2-40B4-BE49-F238E27FC236}">
                <a16:creationId xmlns:a16="http://schemas.microsoft.com/office/drawing/2014/main" id="{5976F7D0-A7C0-E806-729D-21FF2B181D48}"/>
              </a:ext>
            </a:extLst>
          </p:cNvPr>
          <p:cNvSpPr>
            <a:spLocks noGrp="1"/>
          </p:cNvSpPr>
          <p:nvPr>
            <p:ph idx="1"/>
          </p:nvPr>
        </p:nvSpPr>
        <p:spPr/>
        <p:txBody>
          <a:bodyPr/>
          <a:lstStyle/>
          <a:p>
            <a:r>
              <a:rPr lang="en-US" dirty="0"/>
              <a:t>Defined by eligibility criteria</a:t>
            </a:r>
          </a:p>
          <a:p>
            <a:r>
              <a:rPr lang="en-US" dirty="0"/>
              <a:t>Define in advance</a:t>
            </a:r>
          </a:p>
          <a:p>
            <a:r>
              <a:rPr lang="en-US" dirty="0"/>
              <a:t>Characterize population</a:t>
            </a:r>
          </a:p>
          <a:p>
            <a:pPr lvl="1"/>
            <a:r>
              <a:rPr lang="en-US" dirty="0"/>
              <a:t>Impact of results</a:t>
            </a:r>
          </a:p>
          <a:p>
            <a:pPr lvl="1"/>
            <a:r>
              <a:rPr lang="en-US" dirty="0"/>
              <a:t>Replication of study</a:t>
            </a:r>
          </a:p>
          <a:p>
            <a:r>
              <a:rPr lang="en-US" dirty="0"/>
              <a:t>Biased sample does not imply biased trial!</a:t>
            </a:r>
          </a:p>
        </p:txBody>
      </p:sp>
    </p:spTree>
    <p:extLst>
      <p:ext uri="{BB962C8B-B14F-4D97-AF65-F5344CB8AC3E}">
        <p14:creationId xmlns:p14="http://schemas.microsoft.com/office/powerpoint/2010/main" val="3386524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a:extLst>
              <a:ext uri="{FF2B5EF4-FFF2-40B4-BE49-F238E27FC236}">
                <a16:creationId xmlns:a16="http://schemas.microsoft.com/office/drawing/2014/main" id="{0F165F78-F1E1-E147-BB7D-2F8DFEE7B17B}"/>
              </a:ext>
            </a:extLst>
          </p:cNvPr>
          <p:cNvSpPr>
            <a:spLocks noGrp="1" noChangeArrowheads="1"/>
          </p:cNvSpPr>
          <p:nvPr>
            <p:ph type="title"/>
          </p:nvPr>
        </p:nvSpPr>
        <p:spPr>
          <a:xfrm>
            <a:off x="457200" y="304800"/>
            <a:ext cx="8077200" cy="1143000"/>
          </a:xfrm>
        </p:spPr>
        <p:txBody>
          <a:bodyPr>
            <a:normAutofit fontScale="90000"/>
          </a:bodyPr>
          <a:lstStyle/>
          <a:p>
            <a:r>
              <a:rPr lang="en-US" altLang="en-US"/>
              <a:t>The General Flow of </a:t>
            </a:r>
            <a:br>
              <a:rPr lang="en-US" altLang="en-US"/>
            </a:br>
            <a:r>
              <a:rPr lang="en-US" altLang="en-US"/>
              <a:t>Statistical Inference</a:t>
            </a:r>
          </a:p>
        </p:txBody>
      </p:sp>
      <p:sp>
        <p:nvSpPr>
          <p:cNvPr id="71683" name="Text Box 1027">
            <a:extLst>
              <a:ext uri="{FF2B5EF4-FFF2-40B4-BE49-F238E27FC236}">
                <a16:creationId xmlns:a16="http://schemas.microsoft.com/office/drawing/2014/main" id="{C1EAE86A-E5F7-0446-9699-C762DE95E7A8}"/>
              </a:ext>
            </a:extLst>
          </p:cNvPr>
          <p:cNvSpPr txBox="1">
            <a:spLocks noChangeArrowheads="1"/>
          </p:cNvSpPr>
          <p:nvPr/>
        </p:nvSpPr>
        <p:spPr bwMode="auto">
          <a:xfrm>
            <a:off x="685800" y="2362200"/>
            <a:ext cx="1905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Arial" panose="020B0604020202020204" pitchFamily="34" charset="0"/>
              </a:rPr>
              <a:t>Patient Population</a:t>
            </a:r>
          </a:p>
        </p:txBody>
      </p:sp>
      <p:sp>
        <p:nvSpPr>
          <p:cNvPr id="71684" name="Text Box 1028">
            <a:extLst>
              <a:ext uri="{FF2B5EF4-FFF2-40B4-BE49-F238E27FC236}">
                <a16:creationId xmlns:a16="http://schemas.microsoft.com/office/drawing/2014/main" id="{D714BDDE-4F89-3845-AB28-4B78F413F8A8}"/>
              </a:ext>
            </a:extLst>
          </p:cNvPr>
          <p:cNvSpPr txBox="1">
            <a:spLocks noChangeArrowheads="1"/>
          </p:cNvSpPr>
          <p:nvPr/>
        </p:nvSpPr>
        <p:spPr bwMode="auto">
          <a:xfrm>
            <a:off x="3657600" y="2286000"/>
            <a:ext cx="19812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Arial" panose="020B0604020202020204" pitchFamily="34" charset="0"/>
              </a:rPr>
              <a:t>Sample* Protocol Patients On Study</a:t>
            </a:r>
          </a:p>
        </p:txBody>
      </p:sp>
      <p:sp>
        <p:nvSpPr>
          <p:cNvPr id="71685" name="Text Box 1029">
            <a:extLst>
              <a:ext uri="{FF2B5EF4-FFF2-40B4-BE49-F238E27FC236}">
                <a16:creationId xmlns:a16="http://schemas.microsoft.com/office/drawing/2014/main" id="{49DD187A-7486-4F40-BAD4-61A9238122DE}"/>
              </a:ext>
            </a:extLst>
          </p:cNvPr>
          <p:cNvSpPr txBox="1">
            <a:spLocks noChangeArrowheads="1"/>
          </p:cNvSpPr>
          <p:nvPr/>
        </p:nvSpPr>
        <p:spPr bwMode="auto">
          <a:xfrm>
            <a:off x="6705600" y="2362200"/>
            <a:ext cx="192087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Arial" panose="020B0604020202020204" pitchFamily="34" charset="0"/>
              </a:rPr>
              <a:t>Observed Results</a:t>
            </a:r>
          </a:p>
        </p:txBody>
      </p:sp>
      <p:sp>
        <p:nvSpPr>
          <p:cNvPr id="71686" name="Line 1030">
            <a:extLst>
              <a:ext uri="{FF2B5EF4-FFF2-40B4-BE49-F238E27FC236}">
                <a16:creationId xmlns:a16="http://schemas.microsoft.com/office/drawing/2014/main" id="{6C99DDC3-875A-414C-B0A0-54A0B5857965}"/>
              </a:ext>
            </a:extLst>
          </p:cNvPr>
          <p:cNvSpPr>
            <a:spLocks noChangeShapeType="1"/>
          </p:cNvSpPr>
          <p:nvPr/>
        </p:nvSpPr>
        <p:spPr bwMode="auto">
          <a:xfrm>
            <a:off x="2590800" y="26670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7" name="Line 1031">
            <a:extLst>
              <a:ext uri="{FF2B5EF4-FFF2-40B4-BE49-F238E27FC236}">
                <a16:creationId xmlns:a16="http://schemas.microsoft.com/office/drawing/2014/main" id="{B925BE73-8B4F-6748-9A96-279019C21C44}"/>
              </a:ext>
            </a:extLst>
          </p:cNvPr>
          <p:cNvSpPr>
            <a:spLocks noChangeShapeType="1"/>
          </p:cNvSpPr>
          <p:nvPr/>
        </p:nvSpPr>
        <p:spPr bwMode="auto">
          <a:xfrm>
            <a:off x="5638800" y="26670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8" name="Text Box 1032">
            <a:extLst>
              <a:ext uri="{FF2B5EF4-FFF2-40B4-BE49-F238E27FC236}">
                <a16:creationId xmlns:a16="http://schemas.microsoft.com/office/drawing/2014/main" id="{DF1F621E-5115-B342-996F-A02C6965F6D3}"/>
              </a:ext>
            </a:extLst>
          </p:cNvPr>
          <p:cNvSpPr txBox="1">
            <a:spLocks noChangeArrowheads="1"/>
          </p:cNvSpPr>
          <p:nvPr/>
        </p:nvSpPr>
        <p:spPr bwMode="auto">
          <a:xfrm>
            <a:off x="2209800" y="48006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Arial" panose="020B0604020202020204" pitchFamily="34" charset="0"/>
              </a:rPr>
              <a:t>Inference about  Population</a:t>
            </a:r>
          </a:p>
        </p:txBody>
      </p:sp>
      <p:sp>
        <p:nvSpPr>
          <p:cNvPr id="71689" name="Line 1033">
            <a:extLst>
              <a:ext uri="{FF2B5EF4-FFF2-40B4-BE49-F238E27FC236}">
                <a16:creationId xmlns:a16="http://schemas.microsoft.com/office/drawing/2014/main" id="{9E18C1BC-3571-CE4C-AE29-B9206D5DE3DD}"/>
              </a:ext>
            </a:extLst>
          </p:cNvPr>
          <p:cNvSpPr>
            <a:spLocks noChangeShapeType="1"/>
          </p:cNvSpPr>
          <p:nvPr/>
        </p:nvSpPr>
        <p:spPr bwMode="auto">
          <a:xfrm>
            <a:off x="1447800" y="5029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Line 1034">
            <a:extLst>
              <a:ext uri="{FF2B5EF4-FFF2-40B4-BE49-F238E27FC236}">
                <a16:creationId xmlns:a16="http://schemas.microsoft.com/office/drawing/2014/main" id="{63D69B1B-AD05-CB44-B2EF-8AB563C30EE0}"/>
              </a:ext>
            </a:extLst>
          </p:cNvPr>
          <p:cNvSpPr>
            <a:spLocks noChangeShapeType="1"/>
          </p:cNvSpPr>
          <p:nvPr/>
        </p:nvSpPr>
        <p:spPr bwMode="auto">
          <a:xfrm>
            <a:off x="7162800" y="5029200"/>
            <a:ext cx="7620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1" name="Line 1035">
            <a:extLst>
              <a:ext uri="{FF2B5EF4-FFF2-40B4-BE49-F238E27FC236}">
                <a16:creationId xmlns:a16="http://schemas.microsoft.com/office/drawing/2014/main" id="{163A04BB-EAD3-3848-AF2C-3DE4F6A73571}"/>
              </a:ext>
            </a:extLst>
          </p:cNvPr>
          <p:cNvSpPr>
            <a:spLocks noChangeShapeType="1"/>
          </p:cNvSpPr>
          <p:nvPr/>
        </p:nvSpPr>
        <p:spPr bwMode="auto">
          <a:xfrm flipV="1">
            <a:off x="1447800" y="32004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2" name="Text Box 1036">
            <a:extLst>
              <a:ext uri="{FF2B5EF4-FFF2-40B4-BE49-F238E27FC236}">
                <a16:creationId xmlns:a16="http://schemas.microsoft.com/office/drawing/2014/main" id="{4D79B961-3D78-D149-A5C0-1D0619D6F7CC}"/>
              </a:ext>
            </a:extLst>
          </p:cNvPr>
          <p:cNvSpPr txBox="1">
            <a:spLocks noChangeArrowheads="1"/>
          </p:cNvSpPr>
          <p:nvPr/>
        </p:nvSpPr>
        <p:spPr bwMode="auto">
          <a:xfrm>
            <a:off x="1204913" y="5867400"/>
            <a:ext cx="679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*Sample of Opportunity: random or non-random?</a:t>
            </a:r>
          </a:p>
        </p:txBody>
      </p:sp>
      <p:sp>
        <p:nvSpPr>
          <p:cNvPr id="71693" name="Line 1037">
            <a:extLst>
              <a:ext uri="{FF2B5EF4-FFF2-40B4-BE49-F238E27FC236}">
                <a16:creationId xmlns:a16="http://schemas.microsoft.com/office/drawing/2014/main" id="{F514CAA9-578D-BC4F-A2B0-9B255D653FE8}"/>
              </a:ext>
            </a:extLst>
          </p:cNvPr>
          <p:cNvSpPr>
            <a:spLocks noChangeShapeType="1"/>
          </p:cNvSpPr>
          <p:nvPr/>
        </p:nvSpPr>
        <p:spPr bwMode="auto">
          <a:xfrm>
            <a:off x="7924800" y="3200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1169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85447AD-6AE1-BB49-8EEF-6ED8C0EAFFC7}"/>
              </a:ext>
            </a:extLst>
          </p:cNvPr>
          <p:cNvSpPr>
            <a:spLocks noGrp="1" noChangeArrowheads="1"/>
          </p:cNvSpPr>
          <p:nvPr>
            <p:ph type="title"/>
          </p:nvPr>
        </p:nvSpPr>
        <p:spPr/>
        <p:txBody>
          <a:bodyPr/>
          <a:lstStyle/>
          <a:p>
            <a:r>
              <a:rPr lang="en-US" altLang="en-US" dirty="0"/>
              <a:t>Why is it the gold standard?</a:t>
            </a:r>
          </a:p>
        </p:txBody>
      </p:sp>
      <p:sp>
        <p:nvSpPr>
          <p:cNvPr id="97283" name="Rectangle 3">
            <a:extLst>
              <a:ext uri="{FF2B5EF4-FFF2-40B4-BE49-F238E27FC236}">
                <a16:creationId xmlns:a16="http://schemas.microsoft.com/office/drawing/2014/main" id="{89CAF8C3-3ECE-F648-973A-69E63AC0FC2C}"/>
              </a:ext>
            </a:extLst>
          </p:cNvPr>
          <p:cNvSpPr>
            <a:spLocks noGrp="1" noChangeArrowheads="1"/>
          </p:cNvSpPr>
          <p:nvPr>
            <p:ph type="body" idx="1"/>
          </p:nvPr>
        </p:nvSpPr>
        <p:spPr/>
        <p:txBody>
          <a:bodyPr/>
          <a:lstStyle/>
          <a:p>
            <a:r>
              <a:rPr lang="en-US" altLang="en-US" dirty="0"/>
              <a:t>Most definitive and efficient method for determining if a new treatment is more effective than current standard</a:t>
            </a:r>
          </a:p>
          <a:p>
            <a:r>
              <a:rPr lang="en-US" altLang="en-US" dirty="0"/>
              <a:t>Observational studies have potential for bias</a:t>
            </a:r>
          </a:p>
          <a:p>
            <a:r>
              <a:rPr lang="en-US" altLang="en-US" dirty="0"/>
              <a:t>One cannot conclusively determine from uncontrolled study whether differences in outcome can be directly attributed to new intervention</a:t>
            </a:r>
          </a:p>
        </p:txBody>
      </p:sp>
    </p:spTree>
    <p:extLst>
      <p:ext uri="{BB962C8B-B14F-4D97-AF65-F5344CB8AC3E}">
        <p14:creationId xmlns:p14="http://schemas.microsoft.com/office/powerpoint/2010/main" val="211690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A9F27EBA-4C07-354F-9B22-CA3B3676F860}"/>
              </a:ext>
            </a:extLst>
          </p:cNvPr>
          <p:cNvSpPr>
            <a:spLocks noGrp="1" noChangeArrowheads="1"/>
          </p:cNvSpPr>
          <p:nvPr>
            <p:ph type="title"/>
          </p:nvPr>
        </p:nvSpPr>
        <p:spPr>
          <a:xfrm>
            <a:off x="457200" y="304800"/>
            <a:ext cx="8077200" cy="1143000"/>
          </a:xfrm>
        </p:spPr>
        <p:txBody>
          <a:bodyPr>
            <a:normAutofit fontScale="90000"/>
          </a:bodyPr>
          <a:lstStyle/>
          <a:p>
            <a:r>
              <a:rPr lang="en-US" altLang="en-US"/>
              <a:t>The General Flow of </a:t>
            </a:r>
            <a:br>
              <a:rPr lang="en-US" altLang="en-US"/>
            </a:br>
            <a:r>
              <a:rPr lang="en-US" altLang="en-US"/>
              <a:t>Statistical Inference</a:t>
            </a:r>
          </a:p>
        </p:txBody>
      </p:sp>
      <p:sp>
        <p:nvSpPr>
          <p:cNvPr id="163843" name="Text Box 3">
            <a:extLst>
              <a:ext uri="{FF2B5EF4-FFF2-40B4-BE49-F238E27FC236}">
                <a16:creationId xmlns:a16="http://schemas.microsoft.com/office/drawing/2014/main" id="{4B86A32A-504C-4B46-BF55-ECB6AAA4EE5E}"/>
              </a:ext>
            </a:extLst>
          </p:cNvPr>
          <p:cNvSpPr txBox="1">
            <a:spLocks noChangeArrowheads="1"/>
          </p:cNvSpPr>
          <p:nvPr/>
        </p:nvSpPr>
        <p:spPr bwMode="auto">
          <a:xfrm>
            <a:off x="228600" y="2362200"/>
            <a:ext cx="20574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latin typeface="Arial" panose="020B0604020202020204" pitchFamily="34" charset="0"/>
              </a:rPr>
              <a:t>Patient Population</a:t>
            </a:r>
          </a:p>
        </p:txBody>
      </p:sp>
      <p:sp>
        <p:nvSpPr>
          <p:cNvPr id="163844" name="Text Box 4">
            <a:extLst>
              <a:ext uri="{FF2B5EF4-FFF2-40B4-BE49-F238E27FC236}">
                <a16:creationId xmlns:a16="http://schemas.microsoft.com/office/drawing/2014/main" id="{84F57959-192F-F143-A299-F31A1A8FF686}"/>
              </a:ext>
            </a:extLst>
          </p:cNvPr>
          <p:cNvSpPr txBox="1">
            <a:spLocks noChangeArrowheads="1"/>
          </p:cNvSpPr>
          <p:nvPr/>
        </p:nvSpPr>
        <p:spPr bwMode="auto">
          <a:xfrm>
            <a:off x="4267200" y="2286000"/>
            <a:ext cx="19812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dirty="0">
                <a:latin typeface="Arial" panose="020B0604020202020204" pitchFamily="34" charset="0"/>
              </a:rPr>
              <a:t>Sample  Patients On Study</a:t>
            </a:r>
          </a:p>
        </p:txBody>
      </p:sp>
      <p:sp>
        <p:nvSpPr>
          <p:cNvPr id="163845" name="Text Box 5">
            <a:extLst>
              <a:ext uri="{FF2B5EF4-FFF2-40B4-BE49-F238E27FC236}">
                <a16:creationId xmlns:a16="http://schemas.microsoft.com/office/drawing/2014/main" id="{EA5C272C-6187-2C42-8684-A457B7A0DB97}"/>
              </a:ext>
            </a:extLst>
          </p:cNvPr>
          <p:cNvSpPr txBox="1">
            <a:spLocks noChangeArrowheads="1"/>
          </p:cNvSpPr>
          <p:nvPr/>
        </p:nvSpPr>
        <p:spPr bwMode="auto">
          <a:xfrm>
            <a:off x="6705600" y="2362200"/>
            <a:ext cx="192087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latin typeface="Arial" panose="020B0604020202020204" pitchFamily="34" charset="0"/>
              </a:rPr>
              <a:t>Observed Results</a:t>
            </a:r>
          </a:p>
        </p:txBody>
      </p:sp>
      <p:sp>
        <p:nvSpPr>
          <p:cNvPr id="163846" name="Text Box 6">
            <a:extLst>
              <a:ext uri="{FF2B5EF4-FFF2-40B4-BE49-F238E27FC236}">
                <a16:creationId xmlns:a16="http://schemas.microsoft.com/office/drawing/2014/main" id="{9A7B9C2D-353B-0E40-9081-90CF18D10F84}"/>
              </a:ext>
            </a:extLst>
          </p:cNvPr>
          <p:cNvSpPr txBox="1">
            <a:spLocks noChangeArrowheads="1"/>
          </p:cNvSpPr>
          <p:nvPr/>
        </p:nvSpPr>
        <p:spPr bwMode="auto">
          <a:xfrm>
            <a:off x="2209800" y="48006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latin typeface="Arial" panose="020B0604020202020204" pitchFamily="34" charset="0"/>
              </a:rPr>
              <a:t>Inference about  Population</a:t>
            </a:r>
          </a:p>
        </p:txBody>
      </p:sp>
      <p:sp>
        <p:nvSpPr>
          <p:cNvPr id="163847" name="Line 7">
            <a:extLst>
              <a:ext uri="{FF2B5EF4-FFF2-40B4-BE49-F238E27FC236}">
                <a16:creationId xmlns:a16="http://schemas.microsoft.com/office/drawing/2014/main" id="{D76D2073-2E4F-424E-BED0-A64212F2C640}"/>
              </a:ext>
            </a:extLst>
          </p:cNvPr>
          <p:cNvSpPr>
            <a:spLocks noChangeShapeType="1"/>
          </p:cNvSpPr>
          <p:nvPr/>
        </p:nvSpPr>
        <p:spPr bwMode="auto">
          <a:xfrm>
            <a:off x="1447800" y="5029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48" name="Line 8">
            <a:extLst>
              <a:ext uri="{FF2B5EF4-FFF2-40B4-BE49-F238E27FC236}">
                <a16:creationId xmlns:a16="http://schemas.microsoft.com/office/drawing/2014/main" id="{1F1E73A9-C154-9741-A916-38D5DD58C0D9}"/>
              </a:ext>
            </a:extLst>
          </p:cNvPr>
          <p:cNvSpPr>
            <a:spLocks noChangeShapeType="1"/>
          </p:cNvSpPr>
          <p:nvPr/>
        </p:nvSpPr>
        <p:spPr bwMode="auto">
          <a:xfrm>
            <a:off x="7162800" y="5029200"/>
            <a:ext cx="7620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49" name="Line 9">
            <a:extLst>
              <a:ext uri="{FF2B5EF4-FFF2-40B4-BE49-F238E27FC236}">
                <a16:creationId xmlns:a16="http://schemas.microsoft.com/office/drawing/2014/main" id="{21F3B0CC-66E3-E64F-ACBB-4BB8095675DA}"/>
              </a:ext>
            </a:extLst>
          </p:cNvPr>
          <p:cNvSpPr>
            <a:spLocks noChangeShapeType="1"/>
          </p:cNvSpPr>
          <p:nvPr/>
        </p:nvSpPr>
        <p:spPr bwMode="auto">
          <a:xfrm flipV="1">
            <a:off x="1447800" y="32004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0" name="Line 10">
            <a:extLst>
              <a:ext uri="{FF2B5EF4-FFF2-40B4-BE49-F238E27FC236}">
                <a16:creationId xmlns:a16="http://schemas.microsoft.com/office/drawing/2014/main" id="{1576B7A1-03F0-1144-910A-D67D5B1B66E2}"/>
              </a:ext>
            </a:extLst>
          </p:cNvPr>
          <p:cNvSpPr>
            <a:spLocks noChangeShapeType="1"/>
          </p:cNvSpPr>
          <p:nvPr/>
        </p:nvSpPr>
        <p:spPr bwMode="auto">
          <a:xfrm>
            <a:off x="7924800" y="3200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1" name="Line 11">
            <a:extLst>
              <a:ext uri="{FF2B5EF4-FFF2-40B4-BE49-F238E27FC236}">
                <a16:creationId xmlns:a16="http://schemas.microsoft.com/office/drawing/2014/main" id="{BEA7B002-E7C5-1E4A-9C72-E49FFA5CCD2F}"/>
              </a:ext>
            </a:extLst>
          </p:cNvPr>
          <p:cNvSpPr>
            <a:spLocks noChangeShapeType="1"/>
          </p:cNvSpPr>
          <p:nvPr/>
        </p:nvSpPr>
        <p:spPr bwMode="auto">
          <a:xfrm flipV="1">
            <a:off x="5257800" y="35052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2" name="Rectangle 12">
            <a:extLst>
              <a:ext uri="{FF2B5EF4-FFF2-40B4-BE49-F238E27FC236}">
                <a16:creationId xmlns:a16="http://schemas.microsoft.com/office/drawing/2014/main" id="{C002FEA9-6225-794D-AACB-23F0ED470B60}"/>
              </a:ext>
            </a:extLst>
          </p:cNvPr>
          <p:cNvSpPr>
            <a:spLocks noChangeArrowheads="1"/>
          </p:cNvSpPr>
          <p:nvPr/>
        </p:nvSpPr>
        <p:spPr bwMode="auto">
          <a:xfrm>
            <a:off x="2743200" y="2133600"/>
            <a:ext cx="12192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t>Protocol </a:t>
            </a:r>
          </a:p>
          <a:p>
            <a:pPr algn="ctr" eaLnBrk="1" hangingPunct="1"/>
            <a:r>
              <a:rPr lang="en-US" altLang="en-US" b="1"/>
              <a:t>Entry</a:t>
            </a:r>
          </a:p>
          <a:p>
            <a:pPr algn="ctr" eaLnBrk="1" hangingPunct="1"/>
            <a:r>
              <a:rPr lang="en-US" altLang="en-US" b="1"/>
              <a:t>Criteria</a:t>
            </a:r>
          </a:p>
        </p:txBody>
      </p:sp>
      <p:sp>
        <p:nvSpPr>
          <p:cNvPr id="163853" name="Line 13">
            <a:extLst>
              <a:ext uri="{FF2B5EF4-FFF2-40B4-BE49-F238E27FC236}">
                <a16:creationId xmlns:a16="http://schemas.microsoft.com/office/drawing/2014/main" id="{EF1367C4-B099-A34F-981B-A0F4EC201E76}"/>
              </a:ext>
            </a:extLst>
          </p:cNvPr>
          <p:cNvSpPr>
            <a:spLocks noChangeShapeType="1"/>
          </p:cNvSpPr>
          <p:nvPr/>
        </p:nvSpPr>
        <p:spPr bwMode="auto">
          <a:xfrm flipV="1">
            <a:off x="3352800" y="3581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4" name="Line 14">
            <a:extLst>
              <a:ext uri="{FF2B5EF4-FFF2-40B4-BE49-F238E27FC236}">
                <a16:creationId xmlns:a16="http://schemas.microsoft.com/office/drawing/2014/main" id="{D798DA94-50B5-5642-85D8-AA66CB47652C}"/>
              </a:ext>
            </a:extLst>
          </p:cNvPr>
          <p:cNvSpPr>
            <a:spLocks noChangeShapeType="1"/>
          </p:cNvSpPr>
          <p:nvPr/>
        </p:nvSpPr>
        <p:spPr bwMode="auto">
          <a:xfrm>
            <a:off x="2286000" y="2819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5" name="Line 15">
            <a:extLst>
              <a:ext uri="{FF2B5EF4-FFF2-40B4-BE49-F238E27FC236}">
                <a16:creationId xmlns:a16="http://schemas.microsoft.com/office/drawing/2014/main" id="{CA64884E-39EA-AD49-9154-80E8BBA0AD7D}"/>
              </a:ext>
            </a:extLst>
          </p:cNvPr>
          <p:cNvSpPr>
            <a:spLocks noChangeShapeType="1"/>
          </p:cNvSpPr>
          <p:nvPr/>
        </p:nvSpPr>
        <p:spPr bwMode="auto">
          <a:xfrm>
            <a:off x="4038600" y="28194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6" name="Line 16">
            <a:extLst>
              <a:ext uri="{FF2B5EF4-FFF2-40B4-BE49-F238E27FC236}">
                <a16:creationId xmlns:a16="http://schemas.microsoft.com/office/drawing/2014/main" id="{5FE5D552-7621-8D43-B20D-B76424CC81E3}"/>
              </a:ext>
            </a:extLst>
          </p:cNvPr>
          <p:cNvSpPr>
            <a:spLocks noChangeShapeType="1"/>
          </p:cNvSpPr>
          <p:nvPr/>
        </p:nvSpPr>
        <p:spPr bwMode="auto">
          <a:xfrm>
            <a:off x="3962400" y="2895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7" name="Line 17">
            <a:extLst>
              <a:ext uri="{FF2B5EF4-FFF2-40B4-BE49-F238E27FC236}">
                <a16:creationId xmlns:a16="http://schemas.microsoft.com/office/drawing/2014/main" id="{4E05835C-6CF2-7644-B50E-979B55243384}"/>
              </a:ext>
            </a:extLst>
          </p:cNvPr>
          <p:cNvSpPr>
            <a:spLocks noChangeShapeType="1"/>
          </p:cNvSpPr>
          <p:nvPr/>
        </p:nvSpPr>
        <p:spPr bwMode="auto">
          <a:xfrm>
            <a:off x="6248400" y="2895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8" name="Text Box 18">
            <a:extLst>
              <a:ext uri="{FF2B5EF4-FFF2-40B4-BE49-F238E27FC236}">
                <a16:creationId xmlns:a16="http://schemas.microsoft.com/office/drawing/2014/main" id="{06EFAA07-5BE1-AF49-9251-CDA7961C3A75}"/>
              </a:ext>
            </a:extLst>
          </p:cNvPr>
          <p:cNvSpPr txBox="1">
            <a:spLocks noChangeArrowheads="1"/>
          </p:cNvSpPr>
          <p:nvPr/>
        </p:nvSpPr>
        <p:spPr bwMode="auto">
          <a:xfrm>
            <a:off x="1584325" y="39274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a:t>
            </a:r>
          </a:p>
        </p:txBody>
      </p:sp>
      <p:sp>
        <p:nvSpPr>
          <p:cNvPr id="163859" name="Text Box 19">
            <a:extLst>
              <a:ext uri="{FF2B5EF4-FFF2-40B4-BE49-F238E27FC236}">
                <a16:creationId xmlns:a16="http://schemas.microsoft.com/office/drawing/2014/main" id="{675A24B0-CD98-A44B-B789-0E6B00805F21}"/>
              </a:ext>
            </a:extLst>
          </p:cNvPr>
          <p:cNvSpPr txBox="1">
            <a:spLocks noChangeArrowheads="1"/>
          </p:cNvSpPr>
          <p:nvPr/>
        </p:nvSpPr>
        <p:spPr bwMode="auto">
          <a:xfrm>
            <a:off x="3413125" y="38512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B</a:t>
            </a:r>
          </a:p>
        </p:txBody>
      </p:sp>
      <p:sp>
        <p:nvSpPr>
          <p:cNvPr id="163860" name="Text Box 20">
            <a:extLst>
              <a:ext uri="{FF2B5EF4-FFF2-40B4-BE49-F238E27FC236}">
                <a16:creationId xmlns:a16="http://schemas.microsoft.com/office/drawing/2014/main" id="{79F482E4-3E78-4348-B99F-CCEBAF168495}"/>
              </a:ext>
            </a:extLst>
          </p:cNvPr>
          <p:cNvSpPr txBox="1">
            <a:spLocks noChangeArrowheads="1"/>
          </p:cNvSpPr>
          <p:nvPr/>
        </p:nvSpPr>
        <p:spPr bwMode="auto">
          <a:xfrm>
            <a:off x="5334000" y="3886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A</a:t>
            </a:r>
          </a:p>
        </p:txBody>
      </p:sp>
    </p:spTree>
    <p:extLst>
      <p:ext uri="{BB962C8B-B14F-4D97-AF65-F5344CB8AC3E}">
        <p14:creationId xmlns:p14="http://schemas.microsoft.com/office/powerpoint/2010/main" val="3075286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3E9A80A-C705-6245-AB8E-BD9108F31E6B}"/>
              </a:ext>
            </a:extLst>
          </p:cNvPr>
          <p:cNvSpPr>
            <a:spLocks noGrp="1" noChangeArrowheads="1"/>
          </p:cNvSpPr>
          <p:nvPr>
            <p:ph type="title"/>
          </p:nvPr>
        </p:nvSpPr>
        <p:spPr>
          <a:xfrm>
            <a:off x="685800" y="304800"/>
            <a:ext cx="7772400" cy="1143000"/>
          </a:xfrm>
        </p:spPr>
        <p:txBody>
          <a:bodyPr/>
          <a:lstStyle/>
          <a:p>
            <a:r>
              <a:rPr lang="en-US" altLang="en-US"/>
              <a:t>Who Should Be Studied?</a:t>
            </a:r>
          </a:p>
        </p:txBody>
      </p:sp>
      <p:sp>
        <p:nvSpPr>
          <p:cNvPr id="110595" name="Rectangle 3">
            <a:extLst>
              <a:ext uri="{FF2B5EF4-FFF2-40B4-BE49-F238E27FC236}">
                <a16:creationId xmlns:a16="http://schemas.microsoft.com/office/drawing/2014/main" id="{62825717-1A93-2743-AA70-1BA96E4394F1}"/>
              </a:ext>
            </a:extLst>
          </p:cNvPr>
          <p:cNvSpPr>
            <a:spLocks noGrp="1" noChangeArrowheads="1"/>
          </p:cNvSpPr>
          <p:nvPr>
            <p:ph type="body" idx="1"/>
          </p:nvPr>
        </p:nvSpPr>
        <p:spPr>
          <a:xfrm>
            <a:off x="541338" y="1447800"/>
            <a:ext cx="8297862" cy="4495800"/>
          </a:xfrm>
        </p:spPr>
        <p:txBody>
          <a:bodyPr/>
          <a:lstStyle/>
          <a:p>
            <a:pPr>
              <a:buFontTx/>
              <a:buNone/>
              <a:tabLst>
                <a:tab pos="461963" algn="l"/>
                <a:tab pos="3314700" algn="l"/>
                <a:tab pos="4114800" algn="l"/>
              </a:tabLst>
            </a:pPr>
            <a:r>
              <a:rPr lang="en-US" altLang="en-US"/>
              <a:t>    </a:t>
            </a:r>
            <a:r>
              <a:rPr lang="en-US" altLang="en-US" u="sng"/>
              <a:t>Homogeneous	</a:t>
            </a:r>
            <a:r>
              <a:rPr lang="en-US" altLang="en-US"/>
              <a:t>vs.	</a:t>
            </a:r>
            <a:r>
              <a:rPr lang="en-US" altLang="en-US" u="sng"/>
              <a:t>Heterogeneous</a:t>
            </a:r>
            <a:endParaRPr lang="en-US" altLang="en-US"/>
          </a:p>
          <a:p>
            <a:pPr>
              <a:buFontTx/>
              <a:buNone/>
              <a:tabLst>
                <a:tab pos="461963" algn="l"/>
                <a:tab pos="3314700" algn="l"/>
                <a:tab pos="4114800" algn="l"/>
              </a:tabLst>
            </a:pPr>
            <a:endParaRPr lang="en-US" altLang="en-US" sz="2400"/>
          </a:p>
          <a:p>
            <a:pPr>
              <a:buFontTx/>
              <a:buNone/>
              <a:tabLst>
                <a:tab pos="461963" algn="l"/>
                <a:tab pos="3314700" algn="l"/>
                <a:tab pos="4114800" algn="l"/>
              </a:tabLst>
            </a:pPr>
            <a:r>
              <a:rPr lang="en-US" altLang="en-US" sz="2200"/>
              <a:t>1.	Well defined		Can’t specify easily</a:t>
            </a:r>
          </a:p>
          <a:p>
            <a:pPr>
              <a:buFontTx/>
              <a:buNone/>
              <a:tabLst>
                <a:tab pos="461963" algn="l"/>
                <a:tab pos="3314700" algn="l"/>
                <a:tab pos="4114800" algn="l"/>
              </a:tabLst>
            </a:pPr>
            <a:endParaRPr lang="en-US" altLang="en-US" sz="2200"/>
          </a:p>
          <a:p>
            <a:pPr>
              <a:buFontTx/>
              <a:buNone/>
              <a:tabLst>
                <a:tab pos="461963" algn="l"/>
                <a:tab pos="3314700" algn="l"/>
                <a:tab pos="4114800" algn="l"/>
              </a:tabLst>
            </a:pPr>
            <a:r>
              <a:rPr lang="en-US" altLang="en-US" sz="2200"/>
              <a:t>2.	Mechanism of action 		Don’t know if one group</a:t>
            </a:r>
          </a:p>
          <a:p>
            <a:pPr>
              <a:buFontTx/>
              <a:buNone/>
              <a:tabLst>
                <a:tab pos="461963" algn="l"/>
                <a:tab pos="3314700" algn="l"/>
                <a:tab pos="4114800" algn="l"/>
              </a:tabLst>
            </a:pPr>
            <a:r>
              <a:rPr lang="en-US" altLang="en-US" sz="2200"/>
              <a:t>	known		will respond differently</a:t>
            </a:r>
          </a:p>
          <a:p>
            <a:pPr>
              <a:buFontTx/>
              <a:buNone/>
              <a:tabLst>
                <a:tab pos="461963" algn="l"/>
                <a:tab pos="3314700" algn="l"/>
                <a:tab pos="4114800" algn="l"/>
              </a:tabLst>
            </a:pPr>
            <a:endParaRPr lang="en-US" altLang="en-US" sz="2200"/>
          </a:p>
          <a:p>
            <a:pPr>
              <a:buFontTx/>
              <a:buNone/>
              <a:tabLst>
                <a:tab pos="461963" algn="l"/>
                <a:tab pos="3314700" algn="l"/>
                <a:tab pos="4114800" algn="l"/>
              </a:tabLst>
            </a:pPr>
            <a:r>
              <a:rPr lang="en-US" altLang="en-US" sz="2200"/>
              <a:t>3.	Don’t dilute results		Easier subject recruitment</a:t>
            </a:r>
          </a:p>
          <a:p>
            <a:pPr>
              <a:buFontTx/>
              <a:buNone/>
              <a:tabLst>
                <a:tab pos="461963" algn="l"/>
                <a:tab pos="3314700" algn="l"/>
                <a:tab pos="4114800" algn="l"/>
              </a:tabLst>
            </a:pPr>
            <a:endParaRPr lang="en-US" altLang="en-US" sz="2200"/>
          </a:p>
          <a:p>
            <a:pPr>
              <a:buFontTx/>
              <a:buNone/>
              <a:tabLst>
                <a:tab pos="461963" algn="l"/>
                <a:tab pos="3314700" algn="l"/>
                <a:tab pos="4114800" algn="l"/>
              </a:tabLst>
            </a:pPr>
            <a:r>
              <a:rPr lang="en-US" altLang="en-US" sz="2200"/>
              <a:t>4.	Infer results specifically	Easier to generalize</a:t>
            </a:r>
          </a:p>
        </p:txBody>
      </p:sp>
    </p:spTree>
    <p:extLst>
      <p:ext uri="{BB962C8B-B14F-4D97-AF65-F5344CB8AC3E}">
        <p14:creationId xmlns:p14="http://schemas.microsoft.com/office/powerpoint/2010/main" val="1613285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651B029-6727-484D-B37E-870909EF355D}"/>
              </a:ext>
            </a:extLst>
          </p:cNvPr>
          <p:cNvSpPr>
            <a:spLocks noGrp="1" noChangeArrowheads="1"/>
          </p:cNvSpPr>
          <p:nvPr>
            <p:ph type="title"/>
          </p:nvPr>
        </p:nvSpPr>
        <p:spPr>
          <a:xfrm>
            <a:off x="677863" y="0"/>
            <a:ext cx="7772400" cy="1143000"/>
          </a:xfrm>
        </p:spPr>
        <p:txBody>
          <a:bodyPr/>
          <a:lstStyle/>
          <a:p>
            <a:r>
              <a:rPr lang="en-US" altLang="en-US"/>
              <a:t>Eligibility Criteria</a:t>
            </a:r>
          </a:p>
        </p:txBody>
      </p:sp>
      <p:sp>
        <p:nvSpPr>
          <p:cNvPr id="109571" name="Rectangle 3">
            <a:extLst>
              <a:ext uri="{FF2B5EF4-FFF2-40B4-BE49-F238E27FC236}">
                <a16:creationId xmlns:a16="http://schemas.microsoft.com/office/drawing/2014/main" id="{6546FB9C-61C2-3648-8F24-0B642477FE7B}"/>
              </a:ext>
            </a:extLst>
          </p:cNvPr>
          <p:cNvSpPr>
            <a:spLocks noGrp="1" noChangeArrowheads="1"/>
          </p:cNvSpPr>
          <p:nvPr>
            <p:ph type="body" idx="1"/>
          </p:nvPr>
        </p:nvSpPr>
        <p:spPr>
          <a:xfrm>
            <a:off x="1143000" y="1162050"/>
            <a:ext cx="7170737" cy="5695950"/>
          </a:xfrm>
        </p:spPr>
        <p:txBody>
          <a:bodyPr>
            <a:normAutofit lnSpcReduction="10000"/>
          </a:bodyPr>
          <a:lstStyle/>
          <a:p>
            <a:pPr>
              <a:lnSpc>
                <a:spcPct val="90000"/>
              </a:lnSpc>
            </a:pPr>
            <a:r>
              <a:rPr lang="en-US" altLang="en-US" sz="2500" dirty="0"/>
              <a:t>Need to describe who we intend to study</a:t>
            </a:r>
          </a:p>
          <a:p>
            <a:pPr lvl="1">
              <a:lnSpc>
                <a:spcPct val="90000"/>
              </a:lnSpc>
            </a:pPr>
            <a:r>
              <a:rPr lang="en-US" altLang="en-US" sz="2100" b="0" dirty="0"/>
              <a:t>State in advance</a:t>
            </a:r>
          </a:p>
          <a:p>
            <a:pPr lvl="1">
              <a:lnSpc>
                <a:spcPct val="90000"/>
              </a:lnSpc>
            </a:pPr>
            <a:r>
              <a:rPr lang="en-US" altLang="en-US" sz="2100" b="0" dirty="0"/>
              <a:t>Precision related to importance</a:t>
            </a:r>
          </a:p>
          <a:p>
            <a:pPr lvl="1">
              <a:lnSpc>
                <a:spcPct val="90000"/>
              </a:lnSpc>
            </a:pPr>
            <a:endParaRPr lang="en-US" altLang="en-US" sz="800" dirty="0"/>
          </a:p>
          <a:p>
            <a:pPr>
              <a:lnSpc>
                <a:spcPct val="90000"/>
              </a:lnSpc>
            </a:pPr>
            <a:r>
              <a:rPr lang="en-US" altLang="en-US" sz="2500" dirty="0"/>
              <a:t>Consider</a:t>
            </a:r>
          </a:p>
          <a:p>
            <a:pPr lvl="1">
              <a:lnSpc>
                <a:spcPct val="90000"/>
              </a:lnSpc>
            </a:pPr>
            <a:r>
              <a:rPr lang="en-US" altLang="en-US" sz="2100" b="0" dirty="0"/>
              <a:t>Potential for benefit</a:t>
            </a:r>
          </a:p>
          <a:p>
            <a:pPr lvl="2">
              <a:lnSpc>
                <a:spcPct val="90000"/>
              </a:lnSpc>
            </a:pPr>
            <a:r>
              <a:rPr lang="en-US" altLang="en-US" sz="1900" b="0" dirty="0"/>
              <a:t>Homogeneous population</a:t>
            </a:r>
          </a:p>
          <a:p>
            <a:pPr lvl="2">
              <a:lnSpc>
                <a:spcPct val="90000"/>
              </a:lnSpc>
            </a:pPr>
            <a:r>
              <a:rPr lang="en-US" altLang="en-US" sz="1900" b="0" dirty="0"/>
              <a:t>Heterogeneous population</a:t>
            </a:r>
          </a:p>
          <a:p>
            <a:pPr lvl="1">
              <a:lnSpc>
                <a:spcPct val="90000"/>
              </a:lnSpc>
            </a:pPr>
            <a:r>
              <a:rPr lang="en-US" altLang="en-US" sz="2100" b="0" dirty="0"/>
              <a:t>Ability to detect benefit </a:t>
            </a:r>
            <a:r>
              <a:rPr lang="en-US" altLang="en-US" sz="2100" b="0" dirty="0">
                <a:sym typeface="Symbol" pitchFamily="2" charset="2"/>
              </a:rPr>
              <a:t> </a:t>
            </a:r>
            <a:r>
              <a:rPr lang="en-US" altLang="en-US" sz="2100" b="0" dirty="0"/>
              <a:t>High risk but not </a:t>
            </a:r>
            <a:r>
              <a:rPr lang="en-US" altLang="en-US" sz="2100" b="0" u="sng" dirty="0"/>
              <a:t>too</a:t>
            </a:r>
            <a:r>
              <a:rPr lang="en-US" altLang="en-US" sz="2100" b="0" dirty="0"/>
              <a:t> high</a:t>
            </a:r>
            <a:endParaRPr lang="en-US" altLang="en-US" b="0" dirty="0"/>
          </a:p>
          <a:p>
            <a:pPr lvl="1">
              <a:lnSpc>
                <a:spcPct val="90000"/>
              </a:lnSpc>
            </a:pPr>
            <a:r>
              <a:rPr lang="en-US" altLang="en-US" sz="2100" b="0" dirty="0"/>
              <a:t>No contraindications</a:t>
            </a:r>
          </a:p>
          <a:p>
            <a:pPr lvl="1">
              <a:lnSpc>
                <a:spcPct val="90000"/>
              </a:lnSpc>
            </a:pPr>
            <a:r>
              <a:rPr lang="en-US" altLang="en-US" sz="2100" b="0" dirty="0"/>
              <a:t>No competing risk</a:t>
            </a:r>
          </a:p>
          <a:p>
            <a:pPr lvl="1">
              <a:lnSpc>
                <a:spcPct val="90000"/>
              </a:lnSpc>
            </a:pPr>
            <a:r>
              <a:rPr lang="en-US" altLang="en-US" sz="2100" b="0" dirty="0"/>
              <a:t>Compliance likely</a:t>
            </a:r>
          </a:p>
          <a:p>
            <a:pPr lvl="1">
              <a:lnSpc>
                <a:spcPct val="90000"/>
              </a:lnSpc>
            </a:pPr>
            <a:endParaRPr lang="en-US" altLang="en-US" sz="800" dirty="0"/>
          </a:p>
          <a:p>
            <a:pPr>
              <a:lnSpc>
                <a:spcPct val="90000"/>
              </a:lnSpc>
            </a:pPr>
            <a:r>
              <a:rPr lang="en-US" altLang="en-US" sz="2500" dirty="0"/>
              <a:t>Impact</a:t>
            </a:r>
          </a:p>
          <a:p>
            <a:pPr lvl="1">
              <a:lnSpc>
                <a:spcPct val="90000"/>
              </a:lnSpc>
            </a:pPr>
            <a:r>
              <a:rPr lang="en-US" altLang="en-US" sz="2100" b="0" dirty="0"/>
              <a:t>Generalization</a:t>
            </a:r>
          </a:p>
          <a:p>
            <a:pPr lvl="1">
              <a:lnSpc>
                <a:spcPct val="90000"/>
              </a:lnSpc>
            </a:pPr>
            <a:r>
              <a:rPr lang="en-US" altLang="en-US" sz="2100" b="0" dirty="0"/>
              <a:t>Ease of recruitment</a:t>
            </a:r>
          </a:p>
          <a:p>
            <a:pPr lvl="1">
              <a:lnSpc>
                <a:spcPct val="90000"/>
              </a:lnSpc>
            </a:pPr>
            <a:r>
              <a:rPr lang="en-US" altLang="en-US" sz="2100" b="0" dirty="0"/>
              <a:t>Risk or event rates</a:t>
            </a:r>
          </a:p>
        </p:txBody>
      </p:sp>
    </p:spTree>
    <p:extLst>
      <p:ext uri="{BB962C8B-B14F-4D97-AF65-F5344CB8AC3E}">
        <p14:creationId xmlns:p14="http://schemas.microsoft.com/office/powerpoint/2010/main" val="1412590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5D4CABE-4314-0743-9BFB-EA322047C2E6}"/>
              </a:ext>
            </a:extLst>
          </p:cNvPr>
          <p:cNvSpPr>
            <a:spLocks noGrp="1" noChangeArrowheads="1"/>
          </p:cNvSpPr>
          <p:nvPr>
            <p:ph type="title"/>
          </p:nvPr>
        </p:nvSpPr>
        <p:spPr>
          <a:xfrm>
            <a:off x="685800" y="228600"/>
            <a:ext cx="7772400" cy="762000"/>
          </a:xfrm>
        </p:spPr>
        <p:txBody>
          <a:bodyPr/>
          <a:lstStyle/>
          <a:p>
            <a:r>
              <a:rPr lang="en-US" altLang="en-US"/>
              <a:t>Recruitment</a:t>
            </a:r>
          </a:p>
        </p:txBody>
      </p:sp>
      <p:sp>
        <p:nvSpPr>
          <p:cNvPr id="111619" name="Rectangle 3">
            <a:extLst>
              <a:ext uri="{FF2B5EF4-FFF2-40B4-BE49-F238E27FC236}">
                <a16:creationId xmlns:a16="http://schemas.microsoft.com/office/drawing/2014/main" id="{8F9018D2-155C-A845-A46B-13C47283C600}"/>
              </a:ext>
            </a:extLst>
          </p:cNvPr>
          <p:cNvSpPr>
            <a:spLocks noGrp="1" noChangeArrowheads="1"/>
          </p:cNvSpPr>
          <p:nvPr>
            <p:ph type="body" idx="1"/>
          </p:nvPr>
        </p:nvSpPr>
        <p:spPr>
          <a:xfrm>
            <a:off x="1133475" y="1066800"/>
            <a:ext cx="7248525" cy="5486400"/>
          </a:xfrm>
        </p:spPr>
        <p:txBody>
          <a:bodyPr>
            <a:normAutofit lnSpcReduction="10000"/>
          </a:bodyPr>
          <a:lstStyle/>
          <a:p>
            <a:r>
              <a:rPr lang="en-US" altLang="en-US" sz="2400"/>
              <a:t>More difficult than anticipated</a:t>
            </a:r>
            <a:endParaRPr lang="en-US" altLang="en-US" sz="900"/>
          </a:p>
          <a:p>
            <a:r>
              <a:rPr lang="en-US" altLang="en-US" sz="2400"/>
              <a:t>Yield not 100%</a:t>
            </a:r>
          </a:p>
          <a:p>
            <a:pPr lvl="1"/>
            <a:r>
              <a:rPr lang="en-US" altLang="en-US" sz="2000" b="0"/>
              <a:t>Eligibility criteria (age, prior history, prior treatment, etc.)</a:t>
            </a:r>
          </a:p>
          <a:p>
            <a:pPr lvl="1"/>
            <a:r>
              <a:rPr lang="en-US" altLang="en-US" sz="2000" b="0"/>
              <a:t>Exclusion Criteria</a:t>
            </a:r>
          </a:p>
          <a:p>
            <a:pPr lvl="1"/>
            <a:r>
              <a:rPr lang="en-US" altLang="en-US" sz="2000" b="0"/>
              <a:t>Physician Refusal</a:t>
            </a:r>
          </a:p>
          <a:p>
            <a:pPr lvl="1"/>
            <a:r>
              <a:rPr lang="en-US" altLang="en-US" sz="2000" b="0"/>
              <a:t>Patient Refusal</a:t>
            </a:r>
            <a:endParaRPr lang="en-US" altLang="en-US" sz="800"/>
          </a:p>
          <a:p>
            <a:r>
              <a:rPr lang="en-US" altLang="en-US" sz="2400"/>
              <a:t>Many trials yield 10-15% randomized of those screened</a:t>
            </a:r>
            <a:endParaRPr lang="en-US" altLang="en-US" sz="900"/>
          </a:p>
          <a:p>
            <a:r>
              <a:rPr lang="en-US" altLang="en-US" sz="2400"/>
              <a:t>Must be a team effort</a:t>
            </a:r>
          </a:p>
          <a:p>
            <a:pPr lvl="1"/>
            <a:r>
              <a:rPr lang="en-US" altLang="en-US" sz="2000" b="0"/>
              <a:t>Physicians</a:t>
            </a:r>
          </a:p>
          <a:p>
            <a:pPr lvl="1"/>
            <a:r>
              <a:rPr lang="en-US" altLang="en-US" sz="2000" b="0"/>
              <a:t>Nurses</a:t>
            </a:r>
          </a:p>
          <a:p>
            <a:pPr lvl="1"/>
            <a:r>
              <a:rPr lang="en-US" altLang="en-US" sz="2000" b="0"/>
              <a:t>Data Manager or Coordinator</a:t>
            </a:r>
            <a:endParaRPr lang="en-US" altLang="en-US" sz="1000"/>
          </a:p>
          <a:p>
            <a:r>
              <a:rPr lang="en-US" altLang="en-US" sz="2400"/>
              <a:t>Healthy Screening Effect </a:t>
            </a:r>
            <a:r>
              <a:rPr lang="en-US" altLang="en-US" sz="2500" b="0"/>
              <a:t> </a:t>
            </a:r>
            <a:r>
              <a:rPr lang="en-US" altLang="en-US" sz="2500" b="0">
                <a:sym typeface="Symbol" pitchFamily="2" charset="2"/>
              </a:rPr>
              <a:t> </a:t>
            </a:r>
            <a:r>
              <a:rPr lang="en-US" altLang="en-US" sz="2400"/>
              <a:t>lower risk than expected!</a:t>
            </a:r>
          </a:p>
        </p:txBody>
      </p:sp>
    </p:spTree>
    <p:extLst>
      <p:ext uri="{BB962C8B-B14F-4D97-AF65-F5344CB8AC3E}">
        <p14:creationId xmlns:p14="http://schemas.microsoft.com/office/powerpoint/2010/main" val="1388970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21EF807F-59C3-9849-9183-0090D12869F7}"/>
              </a:ext>
            </a:extLst>
          </p:cNvPr>
          <p:cNvSpPr>
            <a:spLocks noGrp="1" noChangeArrowheads="1"/>
          </p:cNvSpPr>
          <p:nvPr>
            <p:ph type="title"/>
          </p:nvPr>
        </p:nvSpPr>
        <p:spPr/>
        <p:txBody>
          <a:bodyPr/>
          <a:lstStyle/>
          <a:p>
            <a:r>
              <a:rPr lang="en-US" altLang="en-US"/>
              <a:t>Accrual Tracking</a:t>
            </a:r>
          </a:p>
        </p:txBody>
      </p:sp>
      <p:pic>
        <p:nvPicPr>
          <p:cNvPr id="202755" name="Picture 3">
            <a:extLst>
              <a:ext uri="{FF2B5EF4-FFF2-40B4-BE49-F238E27FC236}">
                <a16:creationId xmlns:a16="http://schemas.microsoft.com/office/drawing/2014/main" id="{7FED65EC-FB67-D64A-B155-1F10B51FF73E}"/>
              </a:ext>
            </a:extLst>
          </p:cNvPr>
          <p:cNvPicPr>
            <a:picLocks noGrp="1" noChangeAspect="1" noChangeArrowheads="1"/>
          </p:cNvPicPr>
          <p:nvPr>
            <p:ph type="body" idx="1"/>
          </p:nvPr>
        </p:nvPicPr>
        <p:blipFill>
          <a:blip r:embed="rId2">
            <a:lum bright="6000"/>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73753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F2EC7074-F822-8C4A-A56D-9A1A5F1CEDBD}"/>
              </a:ext>
            </a:extLst>
          </p:cNvPr>
          <p:cNvSpPr>
            <a:spLocks noGrp="1" noChangeArrowheads="1"/>
          </p:cNvSpPr>
          <p:nvPr>
            <p:ph type="title"/>
          </p:nvPr>
        </p:nvSpPr>
        <p:spPr/>
        <p:txBody>
          <a:bodyPr>
            <a:normAutofit fontScale="90000"/>
          </a:bodyPr>
          <a:lstStyle/>
          <a:p>
            <a:r>
              <a:rPr lang="en-US" altLang="en-US" sz="3600"/>
              <a:t>Summary</a:t>
            </a:r>
            <a:br>
              <a:rPr lang="en-US" altLang="en-US" sz="3600"/>
            </a:br>
            <a:r>
              <a:rPr lang="en-US" altLang="en-US" sz="3600"/>
              <a:t>Defining the Question</a:t>
            </a:r>
          </a:p>
        </p:txBody>
      </p:sp>
      <p:sp>
        <p:nvSpPr>
          <p:cNvPr id="210947" name="Rectangle 3">
            <a:extLst>
              <a:ext uri="{FF2B5EF4-FFF2-40B4-BE49-F238E27FC236}">
                <a16:creationId xmlns:a16="http://schemas.microsoft.com/office/drawing/2014/main" id="{CE536B2A-F8BC-AB4F-BD91-FF3AADBA22B2}"/>
              </a:ext>
            </a:extLst>
          </p:cNvPr>
          <p:cNvSpPr>
            <a:spLocks noGrp="1" noChangeArrowheads="1"/>
          </p:cNvSpPr>
          <p:nvPr>
            <p:ph type="body" idx="1"/>
          </p:nvPr>
        </p:nvSpPr>
        <p:spPr/>
        <p:txBody>
          <a:bodyPr/>
          <a:lstStyle/>
          <a:p>
            <a:r>
              <a:rPr lang="en-US" altLang="en-US" dirty="0"/>
              <a:t>Defined carefully in advance</a:t>
            </a:r>
          </a:p>
          <a:p>
            <a:r>
              <a:rPr lang="en-US" altLang="en-US" dirty="0"/>
              <a:t>Must be clinically relevant</a:t>
            </a:r>
          </a:p>
          <a:p>
            <a:r>
              <a:rPr lang="en-US" altLang="en-US" dirty="0"/>
              <a:t>Prioritize into primary, secondary, …</a:t>
            </a:r>
          </a:p>
          <a:p>
            <a:r>
              <a:rPr lang="en-US" altLang="en-US" dirty="0"/>
              <a:t>Design built around primary question(s)</a:t>
            </a:r>
          </a:p>
          <a:p>
            <a:r>
              <a:rPr lang="en-US" altLang="en-US" dirty="0"/>
              <a:t>Eligibility criteria define population studied and inferences to be made</a:t>
            </a:r>
          </a:p>
          <a:p>
            <a:r>
              <a:rPr lang="en-US" altLang="en-US" dirty="0"/>
              <a:t>Surrogates desirable but risky</a:t>
            </a:r>
          </a:p>
          <a:p>
            <a:r>
              <a:rPr lang="en-US" altLang="en-US" dirty="0"/>
              <a:t>Need the relevant measure of efficacy (next week)</a:t>
            </a:r>
          </a:p>
          <a:p>
            <a:endParaRPr lang="en-US" altLang="en-US" dirty="0"/>
          </a:p>
        </p:txBody>
      </p:sp>
    </p:spTree>
    <p:extLst>
      <p:ext uri="{BB962C8B-B14F-4D97-AF65-F5344CB8AC3E}">
        <p14:creationId xmlns:p14="http://schemas.microsoft.com/office/powerpoint/2010/main" val="1823288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C0D5-16D4-1944-56F2-6FE531A07262}"/>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A27AEDA6-8E8E-1ACB-1B5A-7ECC15290B20}"/>
              </a:ext>
            </a:extLst>
          </p:cNvPr>
          <p:cNvSpPr>
            <a:spLocks noGrp="1"/>
          </p:cNvSpPr>
          <p:nvPr>
            <p:ph idx="1"/>
          </p:nvPr>
        </p:nvSpPr>
        <p:spPr/>
        <p:txBody>
          <a:bodyPr/>
          <a:lstStyle/>
          <a:p>
            <a:r>
              <a:rPr lang="en-US" dirty="0"/>
              <a:t>Read </a:t>
            </a:r>
            <a:r>
              <a:rPr lang="en-US" sz="1800" b="1" dirty="0">
                <a:effectLst/>
                <a:latin typeface="GuardianSans"/>
              </a:rPr>
              <a:t>FDA Acceptance of Surrogate End Points</a:t>
            </a:r>
            <a:br>
              <a:rPr lang="en-US" sz="1800" b="1" dirty="0">
                <a:effectLst/>
                <a:latin typeface="GuardianSans"/>
              </a:rPr>
            </a:br>
            <a:r>
              <a:rPr lang="en-US" sz="1800" b="1" dirty="0">
                <a:effectLst/>
                <a:latin typeface="GuardianSans"/>
              </a:rPr>
              <a:t>for Cancer Drug Approval: 1992-2019</a:t>
            </a:r>
            <a:br>
              <a:rPr lang="en-US" sz="1800" b="1" dirty="0">
                <a:effectLst/>
                <a:latin typeface="GuardianSans"/>
              </a:rPr>
            </a:br>
            <a:endParaRPr lang="en-US" dirty="0">
              <a:effectLst/>
            </a:endParaRPr>
          </a:p>
          <a:p>
            <a:r>
              <a:rPr lang="en-US" dirty="0"/>
              <a:t>Answer few short questions</a:t>
            </a:r>
          </a:p>
        </p:txBody>
      </p:sp>
    </p:spTree>
    <p:extLst>
      <p:ext uri="{BB962C8B-B14F-4D97-AF65-F5344CB8AC3E}">
        <p14:creationId xmlns:p14="http://schemas.microsoft.com/office/powerpoint/2010/main" val="428090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FC31-AD80-3843-82D4-6335C029A6DC}"/>
              </a:ext>
            </a:extLst>
          </p:cNvPr>
          <p:cNvSpPr>
            <a:spLocks noGrp="1"/>
          </p:cNvSpPr>
          <p:nvPr>
            <p:ph type="title"/>
          </p:nvPr>
        </p:nvSpPr>
        <p:spPr>
          <a:xfrm>
            <a:off x="914400" y="528884"/>
            <a:ext cx="7315200" cy="1154097"/>
          </a:xfrm>
        </p:spPr>
        <p:txBody>
          <a:bodyPr/>
          <a:lstStyle/>
          <a:p>
            <a:r>
              <a:rPr lang="en-US" dirty="0"/>
              <a:t>Gold standard </a:t>
            </a:r>
            <a:r>
              <a:rPr lang="en-US" dirty="0" err="1"/>
              <a:t>contd</a:t>
            </a:r>
            <a:endParaRPr lang="en-US" dirty="0"/>
          </a:p>
        </p:txBody>
      </p:sp>
      <p:sp>
        <p:nvSpPr>
          <p:cNvPr id="3" name="Content Placeholder 2">
            <a:extLst>
              <a:ext uri="{FF2B5EF4-FFF2-40B4-BE49-F238E27FC236}">
                <a16:creationId xmlns:a16="http://schemas.microsoft.com/office/drawing/2014/main" id="{46D43DCE-7D35-C54B-B574-B0ABB6636A55}"/>
              </a:ext>
            </a:extLst>
          </p:cNvPr>
          <p:cNvSpPr>
            <a:spLocks noGrp="1"/>
          </p:cNvSpPr>
          <p:nvPr>
            <p:ph idx="1"/>
          </p:nvPr>
        </p:nvSpPr>
        <p:spPr>
          <a:xfrm>
            <a:off x="381000" y="2057400"/>
            <a:ext cx="8382000" cy="4571999"/>
          </a:xfrm>
        </p:spPr>
        <p:txBody>
          <a:bodyPr>
            <a:noAutofit/>
          </a:bodyPr>
          <a:lstStyle/>
          <a:p>
            <a:r>
              <a:rPr lang="en-US" altLang="en-US" sz="2600" dirty="0"/>
              <a:t>Controlled clinical trials are effective mechanism to distinguish incidence of side effects and Adverse effects due to therapy from those caused by disease itself.</a:t>
            </a:r>
          </a:p>
          <a:p>
            <a:r>
              <a:rPr lang="en-US" sz="2600" dirty="0"/>
              <a:t>In Coronary Drug Project 33% of intervention arm and 38% placebo arm experienced cardiac </a:t>
            </a:r>
            <a:r>
              <a:rPr lang="en-US" sz="2600" dirty="0" err="1"/>
              <a:t>arrthythmias</a:t>
            </a:r>
            <a:endParaRPr lang="en-US" sz="2600" dirty="0"/>
          </a:p>
          <a:p>
            <a:r>
              <a:rPr lang="en-US" sz="2600" dirty="0"/>
              <a:t>Without a control arm, some might think the side effect is a result of the medication-not of the underlying disease </a:t>
            </a:r>
          </a:p>
        </p:txBody>
      </p:sp>
    </p:spTree>
    <p:extLst>
      <p:ext uri="{BB962C8B-B14F-4D97-AF65-F5344CB8AC3E}">
        <p14:creationId xmlns:p14="http://schemas.microsoft.com/office/powerpoint/2010/main" val="121476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1F3A-9528-454F-A820-268114B3DC68}"/>
              </a:ext>
            </a:extLst>
          </p:cNvPr>
          <p:cNvSpPr>
            <a:spLocks noGrp="1"/>
          </p:cNvSpPr>
          <p:nvPr>
            <p:ph type="title"/>
          </p:nvPr>
        </p:nvSpPr>
        <p:spPr>
          <a:xfrm>
            <a:off x="914400" y="548640"/>
            <a:ext cx="7315200" cy="1154097"/>
          </a:xfrm>
        </p:spPr>
        <p:txBody>
          <a:bodyPr/>
          <a:lstStyle/>
          <a:p>
            <a:r>
              <a:rPr lang="en-US" dirty="0"/>
              <a:t>Gold </a:t>
            </a:r>
            <a:r>
              <a:rPr lang="en-US" dirty="0" err="1"/>
              <a:t>contd</a:t>
            </a:r>
            <a:endParaRPr lang="en-US" dirty="0"/>
          </a:p>
        </p:txBody>
      </p:sp>
      <p:sp>
        <p:nvSpPr>
          <p:cNvPr id="3" name="Content Placeholder 2">
            <a:extLst>
              <a:ext uri="{FF2B5EF4-FFF2-40B4-BE49-F238E27FC236}">
                <a16:creationId xmlns:a16="http://schemas.microsoft.com/office/drawing/2014/main" id="{3253B4B9-ED8C-F245-B250-1950C03E667E}"/>
              </a:ext>
            </a:extLst>
          </p:cNvPr>
          <p:cNvSpPr>
            <a:spLocks noGrp="1"/>
          </p:cNvSpPr>
          <p:nvPr>
            <p:ph idx="1"/>
          </p:nvPr>
        </p:nvSpPr>
        <p:spPr>
          <a:xfrm>
            <a:off x="914400" y="1828801"/>
            <a:ext cx="7315200" cy="4480560"/>
          </a:xfrm>
        </p:spPr>
        <p:txBody>
          <a:bodyPr/>
          <a:lstStyle/>
          <a:p>
            <a:r>
              <a:rPr lang="en-US" dirty="0"/>
              <a:t>Without clinical trials, new (and harmful) treatments could be part of standard medical practice</a:t>
            </a:r>
          </a:p>
          <a:p>
            <a:r>
              <a:rPr lang="en-US" dirty="0"/>
              <a:t>In the 1940’s, premature babies were treated with high dose oxygen. Researchers also noted an increase of blindness in premature babies around that time.</a:t>
            </a:r>
          </a:p>
          <a:p>
            <a:r>
              <a:rPr lang="en-US" dirty="0"/>
              <a:t>A clinical trial later showed that 23% of high dose arm vs 7% of low dose arm resulted in blindness</a:t>
            </a:r>
          </a:p>
        </p:txBody>
      </p:sp>
    </p:spTree>
    <p:extLst>
      <p:ext uri="{BB962C8B-B14F-4D97-AF65-F5344CB8AC3E}">
        <p14:creationId xmlns:p14="http://schemas.microsoft.com/office/powerpoint/2010/main" val="231483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22455</TotalTime>
  <Words>3347</Words>
  <Application>Microsoft Macintosh PowerPoint</Application>
  <PresentationFormat>On-screen Show (4:3)</PresentationFormat>
  <Paragraphs>566</Paragraphs>
  <Slides>76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GuardianSans</vt:lpstr>
      <vt:lpstr>Wingdings</vt:lpstr>
      <vt:lpstr>WP MathA</vt:lpstr>
      <vt:lpstr>Perspective</vt:lpstr>
      <vt:lpstr>Bios 520-Clinical Trials</vt:lpstr>
      <vt:lpstr>Outline</vt:lpstr>
      <vt:lpstr>Review &amp; what I didn’t get to last week</vt:lpstr>
      <vt:lpstr>PowerPoint Presentation</vt:lpstr>
      <vt:lpstr>Evidence-Based Medicine</vt:lpstr>
      <vt:lpstr>TYPES OF EVIDENCE</vt:lpstr>
      <vt:lpstr>Why is it the gold standard?</vt:lpstr>
      <vt:lpstr>Gold standard contd</vt:lpstr>
      <vt:lpstr>Gold contd</vt:lpstr>
      <vt:lpstr>Definition of a Clinical Trial</vt:lpstr>
      <vt:lpstr>Why are we taking this class?</vt:lpstr>
      <vt:lpstr>Lecture 2</vt:lpstr>
      <vt:lpstr>A Trial Protocol</vt:lpstr>
      <vt:lpstr>Purposes of a protocol</vt:lpstr>
      <vt:lpstr>Protocol Outline: “A Blueprint”  In Canvas</vt:lpstr>
      <vt:lpstr>Protocol Outline: “A Blueprint” (2)</vt:lpstr>
      <vt:lpstr>Protocol Outline: “A Blueprint” (3)</vt:lpstr>
      <vt:lpstr>Protocol Outline: “A Blueprint” (4)</vt:lpstr>
      <vt:lpstr>Two documents in canvas</vt:lpstr>
      <vt:lpstr>Manual of Operations (MOO or MOP)</vt:lpstr>
      <vt:lpstr>BIOS 520 Introduction to Clinical Trials   “What’s the Question?”</vt:lpstr>
      <vt:lpstr>Survey to activate…. ‘A’ for No and ‘B’ for Yes</vt:lpstr>
      <vt:lpstr>PICO model in Evidence based medicine</vt:lpstr>
      <vt:lpstr>From week 1 to week 2</vt:lpstr>
      <vt:lpstr>Primary vs. Secondary Question</vt:lpstr>
      <vt:lpstr>Example: Physicians Health Study (PHS) </vt:lpstr>
      <vt:lpstr>Examples: Eastern Cooperative Oncology Group (ECOG - 1178)  </vt:lpstr>
      <vt:lpstr>Example: Chronic Study of Intermittent Positive Pressure Breathing (IPPB) </vt:lpstr>
      <vt:lpstr>A-HEFT</vt:lpstr>
      <vt:lpstr>A-HEFT</vt:lpstr>
      <vt:lpstr>Secondary outcomes CAN include Subgroup Questions</vt:lpstr>
      <vt:lpstr>Subgroup Analyses</vt:lpstr>
      <vt:lpstr>False Positive Rates</vt:lpstr>
      <vt:lpstr>Example - Subgroup Concern</vt:lpstr>
      <vt:lpstr>Subgroup Considerations-No ‘fishing'</vt:lpstr>
      <vt:lpstr>What kind of outcome is safety or Adverse Effects?</vt:lpstr>
      <vt:lpstr>Adverse Events</vt:lpstr>
      <vt:lpstr>Black box warning</vt:lpstr>
      <vt:lpstr>Serious Adverse Events (SAEs)</vt:lpstr>
      <vt:lpstr>Serious Adverse Events (SAEs)</vt:lpstr>
      <vt:lpstr>FDA definition</vt:lpstr>
      <vt:lpstr>AEs, SAEs vs side effects?</vt:lpstr>
      <vt:lpstr>Other questions to answer in a clinical trial: Natural history</vt:lpstr>
      <vt:lpstr>Ancillary questions</vt:lpstr>
      <vt:lpstr>Summary Exploratory questions</vt:lpstr>
      <vt:lpstr>Outcome Assessment</vt:lpstr>
      <vt:lpstr>What’s the Response Variable? </vt:lpstr>
      <vt:lpstr>Typical response variables by disease</vt:lpstr>
      <vt:lpstr>What if you can’t measure what you want to measure?</vt:lpstr>
      <vt:lpstr>Surrogate Response Variables</vt:lpstr>
      <vt:lpstr>Surrogate Response Variables (2)</vt:lpstr>
      <vt:lpstr>Examples of FDA Approval of Drugs Using Surrogates (1)</vt:lpstr>
      <vt:lpstr>From reading.. Image of surrogate approval for cancer</vt:lpstr>
      <vt:lpstr>Not just cancer: Examples of FDA Approval of Drugs Using Surrogates</vt:lpstr>
      <vt:lpstr>Concerns about Surrogates</vt:lpstr>
      <vt:lpstr>Surrogate relationship</vt:lpstr>
      <vt:lpstr>Surrogate relationship</vt:lpstr>
      <vt:lpstr>Example AIDS Clinical Trials</vt:lpstr>
      <vt:lpstr>Community program for Clinical research in AIDS</vt:lpstr>
      <vt:lpstr>Results</vt:lpstr>
      <vt:lpstr>State-of-the-Art Conference</vt:lpstr>
      <vt:lpstr>Concluding Remarks on Surrogates</vt:lpstr>
      <vt:lpstr> Composite Outcomes</vt:lpstr>
      <vt:lpstr>Composite Endpoint Rationale</vt:lpstr>
      <vt:lpstr>Problems with  Composite Outcomes</vt:lpstr>
      <vt:lpstr>Study Population</vt:lpstr>
      <vt:lpstr>What Is The Study Population? (1)</vt:lpstr>
      <vt:lpstr>What is the study population</vt:lpstr>
      <vt:lpstr>The General Flow of  Statistical Inference</vt:lpstr>
      <vt:lpstr>The General Flow of  Statistical Inference</vt:lpstr>
      <vt:lpstr>Who Should Be Studied?</vt:lpstr>
      <vt:lpstr>Eligibility Criteria</vt:lpstr>
      <vt:lpstr>Recruitment</vt:lpstr>
      <vt:lpstr>Accrual Tracking</vt:lpstr>
      <vt:lpstr>Summary Defining the Question</vt:lpstr>
      <vt:lpstr>Homework</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560R-Intro to R</dc:title>
  <dc:creator>Traci Leong</dc:creator>
  <cp:lastModifiedBy>Traci Leong</cp:lastModifiedBy>
  <cp:revision>425</cp:revision>
  <dcterms:created xsi:type="dcterms:W3CDTF">2013-03-04T00:53:01Z</dcterms:created>
  <dcterms:modified xsi:type="dcterms:W3CDTF">2023-01-19T16:55:17Z</dcterms:modified>
</cp:coreProperties>
</file>