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79"/>
  </p:notesMasterIdLst>
  <p:sldIdLst>
    <p:sldId id="256" r:id="rId2"/>
    <p:sldId id="919" r:id="rId3"/>
    <p:sldId id="934" r:id="rId4"/>
    <p:sldId id="923" r:id="rId5"/>
    <p:sldId id="935" r:id="rId6"/>
    <p:sldId id="378" r:id="rId7"/>
    <p:sldId id="924" r:id="rId8"/>
    <p:sldId id="925" r:id="rId9"/>
    <p:sldId id="926" r:id="rId10"/>
    <p:sldId id="316" r:id="rId11"/>
    <p:sldId id="927" r:id="rId12"/>
    <p:sldId id="315" r:id="rId13"/>
    <p:sldId id="354" r:id="rId14"/>
    <p:sldId id="928" r:id="rId15"/>
    <p:sldId id="875" r:id="rId16"/>
    <p:sldId id="876" r:id="rId17"/>
    <p:sldId id="936" r:id="rId18"/>
    <p:sldId id="929" r:id="rId19"/>
    <p:sldId id="892" r:id="rId20"/>
    <p:sldId id="893" r:id="rId21"/>
    <p:sldId id="894" r:id="rId22"/>
    <p:sldId id="931" r:id="rId23"/>
    <p:sldId id="932" r:id="rId24"/>
    <p:sldId id="890" r:id="rId25"/>
    <p:sldId id="895" r:id="rId26"/>
    <p:sldId id="896" r:id="rId27"/>
    <p:sldId id="930" r:id="rId28"/>
    <p:sldId id="897" r:id="rId29"/>
    <p:sldId id="258" r:id="rId30"/>
    <p:sldId id="891" r:id="rId31"/>
    <p:sldId id="920" r:id="rId32"/>
    <p:sldId id="921" r:id="rId33"/>
    <p:sldId id="901" r:id="rId34"/>
    <p:sldId id="902" r:id="rId35"/>
    <p:sldId id="882" r:id="rId36"/>
    <p:sldId id="326" r:id="rId37"/>
    <p:sldId id="903" r:id="rId38"/>
    <p:sldId id="904" r:id="rId39"/>
    <p:sldId id="907" r:id="rId40"/>
    <p:sldId id="905" r:id="rId41"/>
    <p:sldId id="317" r:id="rId42"/>
    <p:sldId id="906" r:id="rId43"/>
    <p:sldId id="302" r:id="rId44"/>
    <p:sldId id="265" r:id="rId45"/>
    <p:sldId id="922" r:id="rId46"/>
    <p:sldId id="908" r:id="rId47"/>
    <p:sldId id="909" r:id="rId48"/>
    <p:sldId id="910" r:id="rId49"/>
    <p:sldId id="911" r:id="rId50"/>
    <p:sldId id="912" r:id="rId51"/>
    <p:sldId id="913" r:id="rId52"/>
    <p:sldId id="914" r:id="rId53"/>
    <p:sldId id="322" r:id="rId54"/>
    <p:sldId id="917" r:id="rId55"/>
    <p:sldId id="278" r:id="rId56"/>
    <p:sldId id="279" r:id="rId57"/>
    <p:sldId id="305" r:id="rId58"/>
    <p:sldId id="306" r:id="rId59"/>
    <p:sldId id="280" r:id="rId60"/>
    <p:sldId id="915" r:id="rId61"/>
    <p:sldId id="916" r:id="rId62"/>
    <p:sldId id="918" r:id="rId63"/>
    <p:sldId id="933" r:id="rId64"/>
    <p:sldId id="937" r:id="rId65"/>
    <p:sldId id="938" r:id="rId66"/>
    <p:sldId id="939" r:id="rId67"/>
    <p:sldId id="287" r:id="rId68"/>
    <p:sldId id="320" r:id="rId69"/>
    <p:sldId id="291" r:id="rId70"/>
    <p:sldId id="292" r:id="rId71"/>
    <p:sldId id="940" r:id="rId72"/>
    <p:sldId id="289" r:id="rId73"/>
    <p:sldId id="290" r:id="rId74"/>
    <p:sldId id="295" r:id="rId75"/>
    <p:sldId id="296" r:id="rId76"/>
    <p:sldId id="888" r:id="rId77"/>
    <p:sldId id="889"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87"/>
    <p:restoredTop sz="86383"/>
  </p:normalViewPr>
  <p:slideViewPr>
    <p:cSldViewPr>
      <p:cViewPr varScale="1">
        <p:scale>
          <a:sx n="105" d="100"/>
          <a:sy n="105" d="100"/>
        </p:scale>
        <p:origin x="1136" y="184"/>
      </p:cViewPr>
      <p:guideLst>
        <p:guide orient="horz" pos="2160"/>
        <p:guide pos="2880"/>
      </p:guideLst>
    </p:cSldViewPr>
  </p:slideViewPr>
  <p:outlineViewPr>
    <p:cViewPr>
      <p:scale>
        <a:sx n="33" d="100"/>
        <a:sy n="33" d="100"/>
      </p:scale>
      <p:origin x="0" y="-3208"/>
    </p:cViewPr>
  </p:outlineViewPr>
  <p:notesTextViewPr>
    <p:cViewPr>
      <p:scale>
        <a:sx n="1" d="1"/>
        <a:sy n="1" d="1"/>
      </p:scale>
      <p:origin x="0" y="0"/>
    </p:cViewPr>
  </p:notesTextViewPr>
  <p:sorterViewPr>
    <p:cViewPr>
      <p:scale>
        <a:sx n="1" d="1"/>
        <a:sy n="1" d="1"/>
      </p:scale>
      <p:origin x="0" y="0"/>
    </p:cViewPr>
  </p:sorterViewPr>
  <p:notesViewPr>
    <p:cSldViewPr>
      <p:cViewPr varScale="1">
        <p:scale>
          <a:sx n="60" d="100"/>
          <a:sy n="60" d="100"/>
        </p:scale>
        <p:origin x="2776" y="19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5AB6B3-EFC3-4AB3-A663-06EF8092204A}" type="datetimeFigureOut">
              <a:rPr lang="en-US" smtClean="0"/>
              <a:pPr/>
              <a:t>2/16/23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076C17-00F2-4F63-ADDE-14174DE37C0F}" type="slidenum">
              <a:rPr lang="en-US" smtClean="0"/>
              <a:pPr/>
              <a:t>‹#›</a:t>
            </a:fld>
            <a:endParaRPr lang="en-US"/>
          </a:p>
        </p:txBody>
      </p:sp>
    </p:spTree>
    <p:extLst>
      <p:ext uri="{BB962C8B-B14F-4D97-AF65-F5344CB8AC3E}">
        <p14:creationId xmlns:p14="http://schemas.microsoft.com/office/powerpoint/2010/main" val="3775397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076C17-00F2-4F63-ADDE-14174DE37C0F}" type="slidenum">
              <a:rPr lang="en-US" smtClean="0"/>
              <a:pPr/>
              <a:t>15</a:t>
            </a:fld>
            <a:endParaRPr lang="en-US"/>
          </a:p>
        </p:txBody>
      </p:sp>
    </p:spTree>
    <p:extLst>
      <p:ext uri="{BB962C8B-B14F-4D97-AF65-F5344CB8AC3E}">
        <p14:creationId xmlns:p14="http://schemas.microsoft.com/office/powerpoint/2010/main" val="3538391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076C17-00F2-4F63-ADDE-14174DE37C0F}" type="slidenum">
              <a:rPr lang="en-US" smtClean="0"/>
              <a:pPr/>
              <a:t>30</a:t>
            </a:fld>
            <a:endParaRPr lang="en-US"/>
          </a:p>
        </p:txBody>
      </p:sp>
    </p:spTree>
    <p:extLst>
      <p:ext uri="{BB962C8B-B14F-4D97-AF65-F5344CB8AC3E}">
        <p14:creationId xmlns:p14="http://schemas.microsoft.com/office/powerpoint/2010/main" val="3947948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076C17-00F2-4F63-ADDE-14174DE37C0F}" type="slidenum">
              <a:rPr lang="en-US" smtClean="0"/>
              <a:pPr/>
              <a:t>64</a:t>
            </a:fld>
            <a:endParaRPr lang="en-US"/>
          </a:p>
        </p:txBody>
      </p:sp>
    </p:spTree>
    <p:extLst>
      <p:ext uri="{BB962C8B-B14F-4D97-AF65-F5344CB8AC3E}">
        <p14:creationId xmlns:p14="http://schemas.microsoft.com/office/powerpoint/2010/main" val="2148219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D15FB5C-08E8-EC4A-86B5-45B617661765}" type="datetime1">
              <a:rPr lang="en-US" smtClean="0"/>
              <a:t>2/16/23</a:t>
            </a:fld>
            <a:endParaRPr lang="en-US"/>
          </a:p>
        </p:txBody>
      </p:sp>
      <p:sp>
        <p:nvSpPr>
          <p:cNvPr id="8" name="Slide Number Placeholder 7"/>
          <p:cNvSpPr>
            <a:spLocks noGrp="1"/>
          </p:cNvSpPr>
          <p:nvPr>
            <p:ph type="sldNum" sz="quarter" idx="11"/>
          </p:nvPr>
        </p:nvSpPr>
        <p:spPr/>
        <p:txBody>
          <a:bodyPr/>
          <a:lstStyle/>
          <a:p>
            <a:fld id="{DF28FB93-0A08-4E7D-8E63-9EFA29F1E093}"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02E9DE-2989-3749-B81D-89623E26A12C}" type="datetime1">
              <a:rPr lang="en-US" smtClean="0"/>
              <a:t>2/16/23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F386CC-1DBF-E54D-902A-FF0A94A599C4}" type="datetime1">
              <a:rPr lang="en-US" smtClean="0"/>
              <a:t>2/16/23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52B55-2C6F-EA41-B191-B0400DDB54DE}" type="datetime1">
              <a:rPr lang="en-US" smtClean="0"/>
              <a:t>2/16/23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A7829F-0ACA-B540-8C12-385F039E77B5}" type="datetime1">
              <a:rPr lang="en-US" smtClean="0"/>
              <a:t>2/16/23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BA96C46-15E1-6540-A5C7-7D7056573A15}" type="datetime1">
              <a:rPr lang="en-US" smtClean="0"/>
              <a:t>2/16/23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9E7B9-9D62-42F2-81CD-D85AC9647F2D}"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15C97E9-1AF1-9740-942A-C5EBBD981767}" type="datetime1">
              <a:rPr lang="en-US" smtClean="0"/>
              <a:t>2/16/23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9E7B9-9D62-42F2-81CD-D85AC9647F2D}"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1618F6-C236-894E-9245-BAF55F8F8D83}" type="datetime1">
              <a:rPr lang="en-US" smtClean="0"/>
              <a:t>2/16/23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47CCA-EE39-7841-8E73-416A8B557380}" type="datetime1">
              <a:rPr lang="en-US" smtClean="0"/>
              <a:t>2/16/23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14508-7384-5B46-866C-3FF77132AE18}" type="datetime1">
              <a:rPr lang="en-US" smtClean="0"/>
              <a:t>2/16/23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F48287-AD66-0340-9E35-189A4A68CA8C}" type="datetime1">
              <a:rPr lang="en-US" smtClean="0"/>
              <a:t>2/16/23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485D2934-7FC5-A34E-A25B-48B5238B9245}" type="datetime1">
              <a:rPr lang="en-US" smtClean="0"/>
              <a:t>2/16/23</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F789E7B9-9D62-42F2-81CD-D85AC9647F2D}"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Bios 520-Clinical Trials-Phases-</a:t>
            </a:r>
          </a:p>
        </p:txBody>
      </p:sp>
      <p:sp>
        <p:nvSpPr>
          <p:cNvPr id="3" name="Subtitle 2"/>
          <p:cNvSpPr>
            <a:spLocks noGrp="1"/>
          </p:cNvSpPr>
          <p:nvPr>
            <p:ph type="subTitle" idx="1"/>
          </p:nvPr>
        </p:nvSpPr>
        <p:spPr/>
        <p:txBody>
          <a:bodyPr/>
          <a:lstStyle/>
          <a:p>
            <a:r>
              <a:rPr lang="en-US" dirty="0"/>
              <a:t>Feb 16, 2023</a:t>
            </a:r>
          </a:p>
        </p:txBody>
      </p:sp>
    </p:spTree>
    <p:extLst>
      <p:ext uri="{BB962C8B-B14F-4D97-AF65-F5344CB8AC3E}">
        <p14:creationId xmlns:p14="http://schemas.microsoft.com/office/powerpoint/2010/main" val="198528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9E8463A0-D393-F34A-8F5D-D077965E2078}"/>
              </a:ext>
            </a:extLst>
          </p:cNvPr>
          <p:cNvSpPr>
            <a:spLocks noGrp="1" noChangeArrowheads="1"/>
          </p:cNvSpPr>
          <p:nvPr>
            <p:ph type="title"/>
          </p:nvPr>
        </p:nvSpPr>
        <p:spPr>
          <a:xfrm>
            <a:off x="940418" y="141189"/>
            <a:ext cx="7315200" cy="1154097"/>
          </a:xfrm>
        </p:spPr>
        <p:txBody>
          <a:bodyPr/>
          <a:lstStyle/>
          <a:p>
            <a:r>
              <a:rPr lang="en-US" altLang="en-US" dirty="0"/>
              <a:t>Unbiased Evaluation </a:t>
            </a:r>
          </a:p>
        </p:txBody>
      </p:sp>
      <p:sp>
        <p:nvSpPr>
          <p:cNvPr id="66563" name="Rectangle 3">
            <a:extLst>
              <a:ext uri="{FF2B5EF4-FFF2-40B4-BE49-F238E27FC236}">
                <a16:creationId xmlns:a16="http://schemas.microsoft.com/office/drawing/2014/main" id="{7183180E-4A37-D94E-9A9B-79F74E29987A}"/>
              </a:ext>
            </a:extLst>
          </p:cNvPr>
          <p:cNvSpPr>
            <a:spLocks noGrp="1" noChangeArrowheads="1"/>
          </p:cNvSpPr>
          <p:nvPr>
            <p:ph type="body" idx="1"/>
          </p:nvPr>
        </p:nvSpPr>
        <p:spPr>
          <a:xfrm>
            <a:off x="940418" y="1219200"/>
            <a:ext cx="6781800" cy="4419600"/>
          </a:xfrm>
        </p:spPr>
        <p:txBody>
          <a:bodyPr/>
          <a:lstStyle/>
          <a:p>
            <a:pPr>
              <a:buFontTx/>
              <a:buNone/>
              <a:tabLst>
                <a:tab pos="2627313" algn="l"/>
                <a:tab pos="3146425" algn="dec"/>
                <a:tab pos="4978400" algn="l"/>
                <a:tab pos="5484813" algn="dec"/>
              </a:tabLst>
            </a:pPr>
            <a:r>
              <a:rPr lang="en-US" altLang="en-US" sz="2200" dirty="0"/>
              <a:t>  </a:t>
            </a:r>
            <a:r>
              <a:rPr lang="en-US" altLang="en-US" sz="2200" u="sng" dirty="0"/>
              <a:t>Subject Bias</a:t>
            </a:r>
            <a:r>
              <a:rPr lang="en-US" altLang="en-US" sz="2200" dirty="0"/>
              <a:t> (NIH Cold Study)</a:t>
            </a:r>
          </a:p>
          <a:p>
            <a:pPr>
              <a:buFontTx/>
              <a:buNone/>
              <a:tabLst>
                <a:tab pos="2627313" algn="l"/>
                <a:tab pos="3146425" algn="dec"/>
                <a:tab pos="4978400" algn="l"/>
                <a:tab pos="5484813" algn="dec"/>
              </a:tabLst>
            </a:pPr>
            <a:r>
              <a:rPr lang="en-US" altLang="en-US" sz="2200" dirty="0"/>
              <a:t>	(</a:t>
            </a:r>
            <a:r>
              <a:rPr lang="en-US" altLang="en-US" sz="2200" dirty="0" err="1"/>
              <a:t>Karlowski</a:t>
            </a:r>
            <a:r>
              <a:rPr lang="en-US" altLang="en-US" sz="2200" dirty="0"/>
              <a:t>, 1975)</a:t>
            </a:r>
          </a:p>
          <a:p>
            <a:pPr>
              <a:buFontTx/>
              <a:buNone/>
              <a:tabLst>
                <a:tab pos="2627313" algn="l"/>
                <a:tab pos="3146425" algn="dec"/>
                <a:tab pos="4978400" algn="l"/>
                <a:tab pos="5484813" algn="dec"/>
              </a:tabLst>
            </a:pPr>
            <a:endParaRPr lang="en-US" altLang="en-US" sz="2200" dirty="0"/>
          </a:p>
          <a:p>
            <a:pPr algn="ctr">
              <a:buFontTx/>
              <a:buNone/>
              <a:tabLst>
                <a:tab pos="2627313" algn="l"/>
                <a:tab pos="3146425" algn="dec"/>
                <a:tab pos="4978400" algn="l"/>
                <a:tab pos="5484813" algn="dec"/>
              </a:tabLst>
            </a:pPr>
            <a:r>
              <a:rPr lang="en-US" altLang="en-US" sz="2200" dirty="0"/>
              <a:t>Duration of Cold (Days)</a:t>
            </a:r>
          </a:p>
          <a:p>
            <a:pPr>
              <a:buFontTx/>
              <a:buNone/>
              <a:tabLst>
                <a:tab pos="2627313" algn="l"/>
                <a:tab pos="3146425" algn="dec"/>
                <a:tab pos="4978400" algn="l"/>
                <a:tab pos="5484813" algn="dec"/>
              </a:tabLst>
            </a:pPr>
            <a:r>
              <a:rPr lang="en-US" altLang="en-US" sz="2200" dirty="0"/>
              <a:t>		Blinded 	 Unblinded </a:t>
            </a:r>
          </a:p>
          <a:p>
            <a:pPr>
              <a:buFontTx/>
              <a:buNone/>
              <a:tabLst>
                <a:tab pos="2627313" algn="l"/>
                <a:tab pos="3146425" algn="dec"/>
                <a:tab pos="4978400" algn="l"/>
                <a:tab pos="5484813" algn="dec"/>
              </a:tabLst>
            </a:pPr>
            <a:r>
              <a:rPr lang="en-US" altLang="en-US" sz="2200" dirty="0"/>
              <a:t>		Subjects	Subjects</a:t>
            </a:r>
          </a:p>
          <a:p>
            <a:pPr>
              <a:buFontTx/>
              <a:buNone/>
              <a:tabLst>
                <a:tab pos="2627313" algn="l"/>
                <a:tab pos="3146425" algn="dec"/>
                <a:tab pos="4978400" algn="l"/>
                <a:tab pos="5484813" algn="dec"/>
              </a:tabLst>
            </a:pPr>
            <a:r>
              <a:rPr lang="en-US" altLang="en-US" sz="2200" dirty="0"/>
              <a:t>Placebo		6.3			8.6</a:t>
            </a:r>
          </a:p>
          <a:p>
            <a:pPr>
              <a:buFontTx/>
              <a:buNone/>
              <a:tabLst>
                <a:tab pos="2627313" algn="l"/>
                <a:tab pos="3146425" algn="dec"/>
                <a:tab pos="4978400" algn="l"/>
                <a:tab pos="5484813" algn="dec"/>
              </a:tabLst>
            </a:pPr>
            <a:r>
              <a:rPr lang="en-US" altLang="en-US" sz="2200" dirty="0"/>
              <a:t>Ascorbic Acid		6.5			4.8</a:t>
            </a:r>
          </a:p>
        </p:txBody>
      </p:sp>
      <p:grpSp>
        <p:nvGrpSpPr>
          <p:cNvPr id="66568" name="Group 8">
            <a:extLst>
              <a:ext uri="{FF2B5EF4-FFF2-40B4-BE49-F238E27FC236}">
                <a16:creationId xmlns:a16="http://schemas.microsoft.com/office/drawing/2014/main" id="{68B0CD3B-02CB-B34B-B442-5ACEDDA3BFBF}"/>
              </a:ext>
            </a:extLst>
          </p:cNvPr>
          <p:cNvGrpSpPr>
            <a:grpSpLocks/>
          </p:cNvGrpSpPr>
          <p:nvPr/>
        </p:nvGrpSpPr>
        <p:grpSpPr bwMode="auto">
          <a:xfrm>
            <a:off x="762000" y="3657600"/>
            <a:ext cx="7162800" cy="685800"/>
            <a:chOff x="480" y="2352"/>
            <a:chExt cx="4512" cy="432"/>
          </a:xfrm>
        </p:grpSpPr>
        <p:sp>
          <p:nvSpPr>
            <p:cNvPr id="66566" name="Line 6">
              <a:extLst>
                <a:ext uri="{FF2B5EF4-FFF2-40B4-BE49-F238E27FC236}">
                  <a16:creationId xmlns:a16="http://schemas.microsoft.com/office/drawing/2014/main" id="{FF440AE8-3AE9-224A-AC6F-CDA32531FE28}"/>
                </a:ext>
              </a:extLst>
            </p:cNvPr>
            <p:cNvSpPr>
              <a:spLocks noChangeShapeType="1"/>
            </p:cNvSpPr>
            <p:nvPr/>
          </p:nvSpPr>
          <p:spPr bwMode="auto">
            <a:xfrm>
              <a:off x="480" y="2784"/>
              <a:ext cx="45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7" name="Line 7">
              <a:extLst>
                <a:ext uri="{FF2B5EF4-FFF2-40B4-BE49-F238E27FC236}">
                  <a16:creationId xmlns:a16="http://schemas.microsoft.com/office/drawing/2014/main" id="{DC016D39-2B29-A346-B63A-3C436AC42F3E}"/>
                </a:ext>
              </a:extLst>
            </p:cNvPr>
            <p:cNvSpPr>
              <a:spLocks noChangeShapeType="1"/>
            </p:cNvSpPr>
            <p:nvPr/>
          </p:nvSpPr>
          <p:spPr bwMode="auto">
            <a:xfrm>
              <a:off x="480" y="2352"/>
              <a:ext cx="45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763466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DFF5-5847-E20E-1FA9-0A4F46B368F7}"/>
              </a:ext>
            </a:extLst>
          </p:cNvPr>
          <p:cNvSpPr>
            <a:spLocks noGrp="1"/>
          </p:cNvSpPr>
          <p:nvPr>
            <p:ph type="title"/>
          </p:nvPr>
        </p:nvSpPr>
        <p:spPr/>
        <p:txBody>
          <a:bodyPr>
            <a:normAutofit fontScale="90000"/>
          </a:bodyPr>
          <a:lstStyle/>
          <a:p>
            <a:r>
              <a:rPr lang="en-US" dirty="0"/>
              <a:t>Reasons for Treatment team masking</a:t>
            </a:r>
          </a:p>
        </p:txBody>
      </p:sp>
      <p:sp>
        <p:nvSpPr>
          <p:cNvPr id="3" name="Content Placeholder 2">
            <a:extLst>
              <a:ext uri="{FF2B5EF4-FFF2-40B4-BE49-F238E27FC236}">
                <a16:creationId xmlns:a16="http://schemas.microsoft.com/office/drawing/2014/main" id="{4BD4CE77-1311-9463-0B3E-843A548148F7}"/>
              </a:ext>
            </a:extLst>
          </p:cNvPr>
          <p:cNvSpPr>
            <a:spLocks noGrp="1"/>
          </p:cNvSpPr>
          <p:nvPr>
            <p:ph idx="1"/>
          </p:nvPr>
        </p:nvSpPr>
        <p:spPr/>
        <p:txBody>
          <a:bodyPr/>
          <a:lstStyle/>
          <a:p>
            <a:r>
              <a:rPr lang="en-US" dirty="0"/>
              <a:t>Treatment decisions can be biased by knowledge of the treatment, especially if the treatment team has preconceived ideas about either treatment</a:t>
            </a:r>
          </a:p>
          <a:p>
            <a:r>
              <a:rPr lang="en-US" dirty="0"/>
              <a:t>Dose modifications</a:t>
            </a:r>
          </a:p>
          <a:p>
            <a:r>
              <a:rPr lang="en-US" dirty="0"/>
              <a:t>Intensity of patient examination</a:t>
            </a:r>
          </a:p>
          <a:p>
            <a:r>
              <a:rPr lang="en-US" dirty="0"/>
              <a:t>Need for additional treatment</a:t>
            </a:r>
          </a:p>
          <a:p>
            <a:r>
              <a:rPr lang="en-US" dirty="0"/>
              <a:t>Influence on patient attitude through enthusiasm (or not) shown regarding the treatment</a:t>
            </a:r>
          </a:p>
        </p:txBody>
      </p:sp>
    </p:spTree>
    <p:extLst>
      <p:ext uri="{BB962C8B-B14F-4D97-AF65-F5344CB8AC3E}">
        <p14:creationId xmlns:p14="http://schemas.microsoft.com/office/powerpoint/2010/main" val="602653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69B6B99-77B2-8D45-867E-F926BD3E9B78}"/>
              </a:ext>
            </a:extLst>
          </p:cNvPr>
          <p:cNvSpPr>
            <a:spLocks noGrp="1" noChangeArrowheads="1"/>
          </p:cNvSpPr>
          <p:nvPr>
            <p:ph type="title"/>
          </p:nvPr>
        </p:nvSpPr>
        <p:spPr/>
        <p:txBody>
          <a:bodyPr/>
          <a:lstStyle/>
          <a:p>
            <a:r>
              <a:rPr lang="en-US" altLang="en-US"/>
              <a:t>Unbiased Evaluation</a:t>
            </a:r>
          </a:p>
        </p:txBody>
      </p:sp>
      <p:sp>
        <p:nvSpPr>
          <p:cNvPr id="65539" name="Rectangle 3">
            <a:extLst>
              <a:ext uri="{FF2B5EF4-FFF2-40B4-BE49-F238E27FC236}">
                <a16:creationId xmlns:a16="http://schemas.microsoft.com/office/drawing/2014/main" id="{D938C192-715C-DF44-BA9F-55F867E54FF7}"/>
              </a:ext>
            </a:extLst>
          </p:cNvPr>
          <p:cNvSpPr>
            <a:spLocks noGrp="1" noChangeArrowheads="1"/>
          </p:cNvSpPr>
          <p:nvPr>
            <p:ph type="body" idx="1"/>
          </p:nvPr>
        </p:nvSpPr>
        <p:spPr/>
        <p:txBody>
          <a:bodyPr>
            <a:normAutofit fontScale="92500" lnSpcReduction="10000"/>
          </a:bodyPr>
          <a:lstStyle/>
          <a:p>
            <a:pPr defTabSz="912813">
              <a:buFontTx/>
              <a:buNone/>
              <a:tabLst>
                <a:tab pos="2282825" algn="l"/>
                <a:tab pos="2857500" algn="l"/>
                <a:tab pos="4514850" algn="l"/>
                <a:tab pos="4972050" algn="l"/>
              </a:tabLst>
            </a:pPr>
            <a:r>
              <a:rPr lang="en-US" altLang="en-US" sz="2200" dirty="0"/>
              <a:t> Investigator Bias - (Taste &amp; Smell Study)</a:t>
            </a:r>
          </a:p>
          <a:p>
            <a:pPr defTabSz="912813">
              <a:buFontTx/>
              <a:buNone/>
              <a:tabLst>
                <a:tab pos="2282825" algn="l"/>
                <a:tab pos="2857500" algn="l"/>
                <a:tab pos="4514850" algn="l"/>
                <a:tab pos="4972050" algn="l"/>
              </a:tabLst>
            </a:pPr>
            <a:r>
              <a:rPr lang="en-US" altLang="en-US" sz="2200" dirty="0"/>
              <a:t>	(</a:t>
            </a:r>
            <a:r>
              <a:rPr lang="en-US" altLang="en-US" sz="2200" dirty="0" err="1"/>
              <a:t>Henkin</a:t>
            </a:r>
            <a:r>
              <a:rPr lang="en-US" altLang="en-US" sz="2200" dirty="0"/>
              <a:t> et al, 1972 &amp; 1976)</a:t>
            </a:r>
          </a:p>
          <a:p>
            <a:pPr defTabSz="912813">
              <a:buFontTx/>
              <a:buNone/>
              <a:tabLst>
                <a:tab pos="2282825" algn="l"/>
                <a:tab pos="2857500" algn="l"/>
                <a:tab pos="4514850" algn="l"/>
                <a:tab pos="4972050" algn="l"/>
              </a:tabLst>
            </a:pPr>
            <a:endParaRPr lang="en-US" altLang="en-US" sz="2200" dirty="0"/>
          </a:p>
          <a:p>
            <a:pPr defTabSz="912813">
              <a:buFontTx/>
              <a:buNone/>
              <a:tabLst>
                <a:tab pos="2282825" algn="l"/>
                <a:tab pos="2857500" algn="l"/>
                <a:tab pos="4514850" algn="l"/>
                <a:tab pos="4972050" algn="l"/>
              </a:tabLst>
            </a:pPr>
            <a:r>
              <a:rPr lang="en-US" altLang="en-US" sz="2200" dirty="0"/>
              <a:t>		Single Blind		Double Blind</a:t>
            </a:r>
          </a:p>
          <a:p>
            <a:pPr defTabSz="912813">
              <a:buFontTx/>
              <a:buNone/>
              <a:tabLst>
                <a:tab pos="2282825" algn="l"/>
                <a:tab pos="2857500" algn="l"/>
                <a:tab pos="4514850" algn="l"/>
                <a:tab pos="4972050" algn="l"/>
              </a:tabLst>
            </a:pPr>
            <a:r>
              <a:rPr lang="en-US" altLang="en-US" sz="2200" dirty="0"/>
              <a:t>	Zinc		8/8*			5/8</a:t>
            </a:r>
          </a:p>
          <a:p>
            <a:pPr defTabSz="912813">
              <a:buFontTx/>
              <a:buNone/>
              <a:tabLst>
                <a:tab pos="2282825" algn="l"/>
                <a:tab pos="2857500" algn="l"/>
                <a:tab pos="4514850" algn="l"/>
                <a:tab pos="4972050" algn="l"/>
              </a:tabLst>
            </a:pPr>
            <a:r>
              <a:rPr lang="en-US" altLang="en-US" sz="2200" dirty="0"/>
              <a:t>	Placebo		0/8			7/8</a:t>
            </a:r>
          </a:p>
          <a:p>
            <a:pPr defTabSz="912813">
              <a:buFontTx/>
              <a:buNone/>
              <a:tabLst>
                <a:tab pos="2282825" algn="l"/>
                <a:tab pos="2857500" algn="l"/>
                <a:tab pos="4514850" algn="l"/>
                <a:tab pos="4972050" algn="l"/>
              </a:tabLst>
            </a:pPr>
            <a:endParaRPr lang="en-US" altLang="en-US" sz="2200" dirty="0"/>
          </a:p>
          <a:p>
            <a:pPr defTabSz="912813">
              <a:buFontTx/>
              <a:buNone/>
              <a:tabLst>
                <a:tab pos="2282825" algn="l"/>
                <a:tab pos="2857500" algn="l"/>
                <a:tab pos="4514850" algn="l"/>
                <a:tab pos="4972050" algn="l"/>
              </a:tabLst>
            </a:pPr>
            <a:endParaRPr lang="en-US" altLang="en-US" sz="2200" dirty="0"/>
          </a:p>
          <a:p>
            <a:pPr defTabSz="912813">
              <a:buFontTx/>
              <a:buNone/>
              <a:tabLst>
                <a:tab pos="2282825" algn="l"/>
                <a:tab pos="2857500" algn="l"/>
                <a:tab pos="4514850" algn="l"/>
                <a:tab pos="4972050" algn="l"/>
              </a:tabLst>
            </a:pPr>
            <a:r>
              <a:rPr lang="en-US" altLang="en-US" sz="2200" dirty="0"/>
              <a:t>*Number of variables with significant improvement/Number of variables</a:t>
            </a:r>
            <a:endParaRPr lang="en-US" altLang="en-US" dirty="0"/>
          </a:p>
        </p:txBody>
      </p:sp>
      <p:grpSp>
        <p:nvGrpSpPr>
          <p:cNvPr id="65543" name="Group 7">
            <a:extLst>
              <a:ext uri="{FF2B5EF4-FFF2-40B4-BE49-F238E27FC236}">
                <a16:creationId xmlns:a16="http://schemas.microsoft.com/office/drawing/2014/main" id="{3BD1C318-A450-6F42-9E74-BDBE292708B7}"/>
              </a:ext>
            </a:extLst>
          </p:cNvPr>
          <p:cNvGrpSpPr>
            <a:grpSpLocks/>
          </p:cNvGrpSpPr>
          <p:nvPr/>
        </p:nvGrpSpPr>
        <p:grpSpPr bwMode="auto">
          <a:xfrm>
            <a:off x="990600" y="3124200"/>
            <a:ext cx="6477000" cy="1371600"/>
            <a:chOff x="624" y="1968"/>
            <a:chExt cx="4080" cy="864"/>
          </a:xfrm>
        </p:grpSpPr>
        <p:sp>
          <p:nvSpPr>
            <p:cNvPr id="65540" name="Line 4">
              <a:extLst>
                <a:ext uri="{FF2B5EF4-FFF2-40B4-BE49-F238E27FC236}">
                  <a16:creationId xmlns:a16="http://schemas.microsoft.com/office/drawing/2014/main" id="{375BC6B0-0ECA-7147-B5C8-FE7AE33673FA}"/>
                </a:ext>
              </a:extLst>
            </p:cNvPr>
            <p:cNvSpPr>
              <a:spLocks noChangeShapeType="1"/>
            </p:cNvSpPr>
            <p:nvPr/>
          </p:nvSpPr>
          <p:spPr bwMode="auto">
            <a:xfrm>
              <a:off x="624" y="2832"/>
              <a:ext cx="40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1" name="Line 5">
              <a:extLst>
                <a:ext uri="{FF2B5EF4-FFF2-40B4-BE49-F238E27FC236}">
                  <a16:creationId xmlns:a16="http://schemas.microsoft.com/office/drawing/2014/main" id="{D178A8FB-BFEB-704B-9E9F-87D33414A2EB}"/>
                </a:ext>
              </a:extLst>
            </p:cNvPr>
            <p:cNvSpPr>
              <a:spLocks noChangeShapeType="1"/>
            </p:cNvSpPr>
            <p:nvPr/>
          </p:nvSpPr>
          <p:spPr bwMode="auto">
            <a:xfrm>
              <a:off x="624" y="2256"/>
              <a:ext cx="40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2" name="Line 6">
              <a:extLst>
                <a:ext uri="{FF2B5EF4-FFF2-40B4-BE49-F238E27FC236}">
                  <a16:creationId xmlns:a16="http://schemas.microsoft.com/office/drawing/2014/main" id="{900A6C51-83A8-C74C-913C-8BBE7EFA9FA9}"/>
                </a:ext>
              </a:extLst>
            </p:cNvPr>
            <p:cNvSpPr>
              <a:spLocks noChangeShapeType="1"/>
            </p:cNvSpPr>
            <p:nvPr/>
          </p:nvSpPr>
          <p:spPr bwMode="auto">
            <a:xfrm>
              <a:off x="624" y="1968"/>
              <a:ext cx="40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606725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7E920CE8-6102-7545-862C-6E639D8183E4}"/>
              </a:ext>
            </a:extLst>
          </p:cNvPr>
          <p:cNvSpPr>
            <a:spLocks noGrp="1" noChangeArrowheads="1"/>
          </p:cNvSpPr>
          <p:nvPr>
            <p:ph type="title"/>
          </p:nvPr>
        </p:nvSpPr>
        <p:spPr>
          <a:noFill/>
          <a:ln/>
        </p:spPr>
        <p:txBody>
          <a:bodyPr>
            <a:normAutofit fontScale="90000"/>
          </a:bodyPr>
          <a:lstStyle/>
          <a:p>
            <a:r>
              <a:rPr lang="en-US" altLang="en-US" sz="3600"/>
              <a:t>Reasons for Evaluator </a:t>
            </a:r>
            <a:br>
              <a:rPr lang="en-US" altLang="en-US" sz="3600"/>
            </a:br>
            <a:r>
              <a:rPr lang="en-US" altLang="en-US" sz="3600"/>
              <a:t>(Third Party) Masking  </a:t>
            </a:r>
          </a:p>
        </p:txBody>
      </p:sp>
      <p:sp>
        <p:nvSpPr>
          <p:cNvPr id="110595" name="Text Box 3">
            <a:extLst>
              <a:ext uri="{FF2B5EF4-FFF2-40B4-BE49-F238E27FC236}">
                <a16:creationId xmlns:a16="http://schemas.microsoft.com/office/drawing/2014/main" id="{1144DB38-3057-4642-8F0F-A13AB77CAB51}"/>
              </a:ext>
            </a:extLst>
          </p:cNvPr>
          <p:cNvSpPr txBox="1">
            <a:spLocks noChangeArrowheads="1"/>
          </p:cNvSpPr>
          <p:nvPr/>
        </p:nvSpPr>
        <p:spPr bwMode="auto">
          <a:xfrm>
            <a:off x="609600" y="3030460"/>
            <a:ext cx="8139112"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234950" indent="-23495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FF0000"/>
              </a:buClr>
              <a:buFontTx/>
              <a:buChar char="•"/>
            </a:pPr>
            <a:r>
              <a:rPr lang="en-US" altLang="en-US" b="1" dirty="0">
                <a:latin typeface="Arial" panose="020B0604020202020204" pitchFamily="34" charset="0"/>
              </a:rPr>
              <a:t>If endpoint is subjective, evaluator bias will lead to recording more favorable responses on the preferred treatment</a:t>
            </a:r>
          </a:p>
          <a:p>
            <a:pPr>
              <a:buClr>
                <a:srgbClr val="FF0000"/>
              </a:buClr>
              <a:buFontTx/>
              <a:buChar char="•"/>
            </a:pPr>
            <a:endParaRPr lang="en-US" altLang="en-US" b="1" dirty="0">
              <a:latin typeface="Arial" panose="020B0604020202020204" pitchFamily="34" charset="0"/>
            </a:endParaRPr>
          </a:p>
          <a:p>
            <a:pPr>
              <a:buClr>
                <a:srgbClr val="FF0000"/>
              </a:buClr>
              <a:buFontTx/>
              <a:buChar char="•"/>
            </a:pPr>
            <a:r>
              <a:rPr lang="en-US" altLang="en-US" b="1" dirty="0">
                <a:latin typeface="Arial" panose="020B0604020202020204" pitchFamily="34" charset="0"/>
              </a:rPr>
              <a:t>Even supposedly “hard” endpoints often require clinical judgment,  e.g., blood pressure, MI</a:t>
            </a:r>
            <a:endParaRPr lang="en-US" altLang="en-US" dirty="0">
              <a:latin typeface="Arial" panose="020B0604020202020204" pitchFamily="34" charset="0"/>
            </a:endParaRPr>
          </a:p>
        </p:txBody>
      </p:sp>
    </p:spTree>
    <p:extLst>
      <p:ext uri="{BB962C8B-B14F-4D97-AF65-F5344CB8AC3E}">
        <p14:creationId xmlns:p14="http://schemas.microsoft.com/office/powerpoint/2010/main" val="3939038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43896-6BDD-FF07-1B59-002489B4CD06}"/>
              </a:ext>
            </a:extLst>
          </p:cNvPr>
          <p:cNvSpPr>
            <a:spLocks noGrp="1"/>
          </p:cNvSpPr>
          <p:nvPr>
            <p:ph type="title"/>
          </p:nvPr>
        </p:nvSpPr>
        <p:spPr/>
        <p:txBody>
          <a:bodyPr>
            <a:normAutofit fontScale="90000"/>
          </a:bodyPr>
          <a:lstStyle/>
          <a:p>
            <a:r>
              <a:rPr lang="en-US" dirty="0"/>
              <a:t>Reasons for Monitoring Committee Masking</a:t>
            </a:r>
          </a:p>
        </p:txBody>
      </p:sp>
      <p:sp>
        <p:nvSpPr>
          <p:cNvPr id="3" name="Content Placeholder 2">
            <a:extLst>
              <a:ext uri="{FF2B5EF4-FFF2-40B4-BE49-F238E27FC236}">
                <a16:creationId xmlns:a16="http://schemas.microsoft.com/office/drawing/2014/main" id="{983EB422-3247-39CB-E9F2-F8247BEB4679}"/>
              </a:ext>
            </a:extLst>
          </p:cNvPr>
          <p:cNvSpPr>
            <a:spLocks noGrp="1"/>
          </p:cNvSpPr>
          <p:nvPr>
            <p:ph idx="1"/>
          </p:nvPr>
        </p:nvSpPr>
        <p:spPr/>
        <p:txBody>
          <a:bodyPr/>
          <a:lstStyle/>
          <a:p>
            <a:r>
              <a:rPr lang="en-US" dirty="0"/>
              <a:t>Treatments can be objectively evaluated</a:t>
            </a:r>
          </a:p>
          <a:p>
            <a:r>
              <a:rPr lang="en-US" dirty="0"/>
              <a:t>Recommendations to stop the trial for ‘ethical’ reasons will not be based on personal biases</a:t>
            </a:r>
          </a:p>
          <a:p>
            <a:r>
              <a:rPr lang="en-US" dirty="0"/>
              <a:t>Sometimes, however, triple-mask studies are hard to justify for reasons of safety and ethics</a:t>
            </a:r>
          </a:p>
          <a:p>
            <a:r>
              <a:rPr lang="en-US" dirty="0"/>
              <a:t>A policy not recommended, not required by FDA</a:t>
            </a:r>
          </a:p>
        </p:txBody>
      </p:sp>
    </p:spTree>
    <p:extLst>
      <p:ext uri="{BB962C8B-B14F-4D97-AF65-F5344CB8AC3E}">
        <p14:creationId xmlns:p14="http://schemas.microsoft.com/office/powerpoint/2010/main" val="1040623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3C90272-F54C-C44E-8B33-583085BD6E7D}"/>
              </a:ext>
            </a:extLst>
          </p:cNvPr>
          <p:cNvSpPr>
            <a:spLocks noGrp="1" noChangeArrowheads="1"/>
          </p:cNvSpPr>
          <p:nvPr>
            <p:ph type="title"/>
          </p:nvPr>
        </p:nvSpPr>
        <p:spPr>
          <a:xfrm>
            <a:off x="762000" y="533400"/>
            <a:ext cx="7772400" cy="1143000"/>
          </a:xfrm>
          <a:ln/>
        </p:spPr>
        <p:txBody>
          <a:bodyPr>
            <a:normAutofit fontScale="90000"/>
          </a:bodyPr>
          <a:lstStyle/>
          <a:p>
            <a:r>
              <a:rPr lang="en-US" altLang="en-US"/>
              <a:t>Randomized Consent Design</a:t>
            </a:r>
            <a:br>
              <a:rPr lang="en-US" altLang="en-US"/>
            </a:br>
            <a:r>
              <a:rPr lang="en-US" altLang="en-US" sz="3200" b="0">
                <a:effectLst/>
              </a:rPr>
              <a:t>Zelen (</a:t>
            </a:r>
            <a:r>
              <a:rPr lang="en-US" altLang="en-US" sz="3200" b="0" i="1">
                <a:effectLst/>
              </a:rPr>
              <a:t>NEJM, 1979)</a:t>
            </a:r>
            <a:endParaRPr lang="en-US" altLang="en-US" b="0">
              <a:effectLst/>
            </a:endParaRPr>
          </a:p>
        </p:txBody>
      </p:sp>
      <p:sp>
        <p:nvSpPr>
          <p:cNvPr id="56323" name="Rectangle 3">
            <a:extLst>
              <a:ext uri="{FF2B5EF4-FFF2-40B4-BE49-F238E27FC236}">
                <a16:creationId xmlns:a16="http://schemas.microsoft.com/office/drawing/2014/main" id="{9E8C33ED-3502-FB45-8098-09D7E23E4EAE}"/>
              </a:ext>
            </a:extLst>
          </p:cNvPr>
          <p:cNvSpPr>
            <a:spLocks noGrp="1" noChangeArrowheads="1"/>
          </p:cNvSpPr>
          <p:nvPr>
            <p:ph type="body" idx="1"/>
          </p:nvPr>
        </p:nvSpPr>
        <p:spPr>
          <a:xfrm>
            <a:off x="304800" y="1981200"/>
            <a:ext cx="8458200" cy="4114800"/>
          </a:xfrm>
          <a:ln/>
          <a:extLst>
            <a:ext uri="{91240B29-F687-4F45-9708-019B960494DF}">
              <a14:hiddenLine xmlns:a14="http://schemas.microsoft.com/office/drawing/2010/main" w="3175" cmpd="sng">
                <a:solidFill>
                  <a:schemeClr val="tx1"/>
                </a:solidFill>
                <a:miter lim="800000"/>
                <a:headEnd/>
                <a:tailEnd/>
              </a14:hiddenLine>
            </a:ext>
          </a:extLst>
        </p:spPr>
        <p:txBody>
          <a:bodyPr/>
          <a:lstStyle/>
          <a:p>
            <a:pPr>
              <a:buFontTx/>
              <a:buNone/>
            </a:pPr>
            <a:endParaRPr lang="en-US" altLang="en-US" dirty="0"/>
          </a:p>
          <a:p>
            <a:pPr>
              <a:lnSpc>
                <a:spcPct val="85000"/>
              </a:lnSpc>
              <a:buFontTx/>
              <a:buNone/>
            </a:pPr>
            <a:r>
              <a:rPr lang="en-US" altLang="en-US" sz="2400" dirty="0"/>
              <a:t>					Group I: Regular Care</a:t>
            </a:r>
          </a:p>
          <a:p>
            <a:pPr>
              <a:lnSpc>
                <a:spcPct val="85000"/>
              </a:lnSpc>
              <a:buFontTx/>
              <a:buNone/>
            </a:pPr>
            <a:r>
              <a:rPr lang="en-US" altLang="en-US" sz="2400" dirty="0"/>
              <a:t>					(TRT A)</a:t>
            </a:r>
          </a:p>
          <a:p>
            <a:pPr>
              <a:buFontTx/>
              <a:buNone/>
            </a:pPr>
            <a:r>
              <a:rPr lang="en-US" altLang="en-US" sz="2400" dirty="0"/>
              <a:t>Patient       Randomize</a:t>
            </a:r>
          </a:p>
          <a:p>
            <a:pPr>
              <a:lnSpc>
                <a:spcPct val="85000"/>
              </a:lnSpc>
              <a:buFontTx/>
              <a:buNone/>
            </a:pPr>
            <a:r>
              <a:rPr lang="en-US" altLang="en-US" sz="2400" dirty="0"/>
              <a:t>					Group II: </a:t>
            </a:r>
          </a:p>
          <a:p>
            <a:pPr>
              <a:lnSpc>
                <a:spcPct val="85000"/>
              </a:lnSpc>
              <a:buFontTx/>
              <a:buNone/>
            </a:pPr>
            <a:r>
              <a:rPr lang="en-US" altLang="en-US" sz="2400" dirty="0"/>
              <a:t>					Experimental     </a:t>
            </a:r>
            <a:r>
              <a:rPr lang="en-US" altLang="en-US" sz="2000" dirty="0"/>
              <a:t>Consent</a:t>
            </a:r>
            <a:endParaRPr lang="en-US" altLang="en-US" sz="2400" dirty="0"/>
          </a:p>
          <a:p>
            <a:pPr>
              <a:lnSpc>
                <a:spcPct val="85000"/>
              </a:lnSpc>
              <a:buFontTx/>
              <a:buNone/>
            </a:pPr>
            <a:r>
              <a:rPr lang="en-US" altLang="en-US" sz="2400" dirty="0"/>
              <a:t>					(TRT B)</a:t>
            </a:r>
          </a:p>
        </p:txBody>
      </p:sp>
      <p:sp>
        <p:nvSpPr>
          <p:cNvPr id="56324" name="Line 4">
            <a:extLst>
              <a:ext uri="{FF2B5EF4-FFF2-40B4-BE49-F238E27FC236}">
                <a16:creationId xmlns:a16="http://schemas.microsoft.com/office/drawing/2014/main" id="{10F3E096-32A2-4F4D-9874-D168D468692A}"/>
              </a:ext>
            </a:extLst>
          </p:cNvPr>
          <p:cNvSpPr>
            <a:spLocks noChangeShapeType="1"/>
          </p:cNvSpPr>
          <p:nvPr/>
        </p:nvSpPr>
        <p:spPr bwMode="auto">
          <a:xfrm flipV="1">
            <a:off x="3657600" y="3124200"/>
            <a:ext cx="228600" cy="3048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5" name="Line 5">
            <a:extLst>
              <a:ext uri="{FF2B5EF4-FFF2-40B4-BE49-F238E27FC236}">
                <a16:creationId xmlns:a16="http://schemas.microsoft.com/office/drawing/2014/main" id="{E047A9B6-07CD-7645-9A93-3A08E25BE755}"/>
              </a:ext>
            </a:extLst>
          </p:cNvPr>
          <p:cNvSpPr>
            <a:spLocks noChangeShapeType="1"/>
          </p:cNvSpPr>
          <p:nvPr/>
        </p:nvSpPr>
        <p:spPr bwMode="auto">
          <a:xfrm flipV="1">
            <a:off x="1524000" y="3352800"/>
            <a:ext cx="30480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6" name="Line 6">
            <a:extLst>
              <a:ext uri="{FF2B5EF4-FFF2-40B4-BE49-F238E27FC236}">
                <a16:creationId xmlns:a16="http://schemas.microsoft.com/office/drawing/2014/main" id="{80A01C3A-3CB6-E844-A861-C3FCB27BC831}"/>
              </a:ext>
            </a:extLst>
          </p:cNvPr>
          <p:cNvSpPr>
            <a:spLocks noChangeShapeType="1"/>
          </p:cNvSpPr>
          <p:nvPr/>
        </p:nvSpPr>
        <p:spPr bwMode="auto">
          <a:xfrm>
            <a:off x="3657600" y="3657600"/>
            <a:ext cx="228600" cy="3048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7" name="Line 7">
            <a:extLst>
              <a:ext uri="{FF2B5EF4-FFF2-40B4-BE49-F238E27FC236}">
                <a16:creationId xmlns:a16="http://schemas.microsoft.com/office/drawing/2014/main" id="{246DFD77-8DD0-634D-B930-EBA0F54B2C1A}"/>
              </a:ext>
            </a:extLst>
          </p:cNvPr>
          <p:cNvSpPr>
            <a:spLocks noChangeShapeType="1"/>
          </p:cNvSpPr>
          <p:nvPr/>
        </p:nvSpPr>
        <p:spPr bwMode="auto">
          <a:xfrm flipV="1">
            <a:off x="7467600" y="3962400"/>
            <a:ext cx="228600" cy="3048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8" name="Line 8">
            <a:extLst>
              <a:ext uri="{FF2B5EF4-FFF2-40B4-BE49-F238E27FC236}">
                <a16:creationId xmlns:a16="http://schemas.microsoft.com/office/drawing/2014/main" id="{E1DD2F75-CA9F-1E44-83C0-EDBFD30E4716}"/>
              </a:ext>
            </a:extLst>
          </p:cNvPr>
          <p:cNvSpPr>
            <a:spLocks noChangeShapeType="1"/>
          </p:cNvSpPr>
          <p:nvPr/>
        </p:nvSpPr>
        <p:spPr bwMode="auto">
          <a:xfrm>
            <a:off x="7467600" y="4419600"/>
            <a:ext cx="228600" cy="3048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9" name="Line 9">
            <a:extLst>
              <a:ext uri="{FF2B5EF4-FFF2-40B4-BE49-F238E27FC236}">
                <a16:creationId xmlns:a16="http://schemas.microsoft.com/office/drawing/2014/main" id="{6DD326EF-F274-F34C-BEA1-4F53366381E1}"/>
              </a:ext>
            </a:extLst>
          </p:cNvPr>
          <p:cNvSpPr>
            <a:spLocks noChangeShapeType="1"/>
          </p:cNvSpPr>
          <p:nvPr/>
        </p:nvSpPr>
        <p:spPr bwMode="auto">
          <a:xfrm flipV="1">
            <a:off x="5867400" y="4114800"/>
            <a:ext cx="30480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0" name="Text Box 10">
            <a:extLst>
              <a:ext uri="{FF2B5EF4-FFF2-40B4-BE49-F238E27FC236}">
                <a16:creationId xmlns:a16="http://schemas.microsoft.com/office/drawing/2014/main" id="{83208B2F-CF97-5C44-BD65-2CB57F4BD008}"/>
              </a:ext>
            </a:extLst>
          </p:cNvPr>
          <p:cNvSpPr txBox="1">
            <a:spLocks noChangeArrowheads="1"/>
          </p:cNvSpPr>
          <p:nvPr/>
        </p:nvSpPr>
        <p:spPr bwMode="auto">
          <a:xfrm>
            <a:off x="7675563" y="3124200"/>
            <a:ext cx="1111250" cy="71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Arial" panose="020B0604020202020204" pitchFamily="34" charset="0"/>
              </a:rPr>
              <a:t>   </a:t>
            </a:r>
            <a:r>
              <a:rPr lang="en-US" altLang="en-US" sz="2000" b="1">
                <a:latin typeface="Arial" panose="020B0604020202020204" pitchFamily="34" charset="0"/>
              </a:rPr>
              <a:t>NO</a:t>
            </a:r>
          </a:p>
          <a:p>
            <a:r>
              <a:rPr lang="en-US" altLang="en-US" sz="2000" b="1">
                <a:latin typeface="Arial" panose="020B0604020202020204" pitchFamily="34" charset="0"/>
              </a:rPr>
              <a:t>(TRT A)</a:t>
            </a:r>
            <a:endParaRPr lang="en-US" altLang="en-US"/>
          </a:p>
        </p:txBody>
      </p:sp>
      <p:sp>
        <p:nvSpPr>
          <p:cNvPr id="56331" name="Rectangle 11">
            <a:extLst>
              <a:ext uri="{FF2B5EF4-FFF2-40B4-BE49-F238E27FC236}">
                <a16:creationId xmlns:a16="http://schemas.microsoft.com/office/drawing/2014/main" id="{93592C69-AEDB-C341-917D-E5484AA256E7}"/>
              </a:ext>
            </a:extLst>
          </p:cNvPr>
          <p:cNvSpPr>
            <a:spLocks noChangeArrowheads="1"/>
          </p:cNvSpPr>
          <p:nvPr/>
        </p:nvSpPr>
        <p:spPr bwMode="auto">
          <a:xfrm>
            <a:off x="7543800" y="4784725"/>
            <a:ext cx="1173163" cy="71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latin typeface="Arial" panose="020B0604020202020204" pitchFamily="34" charset="0"/>
              </a:rPr>
              <a:t> </a:t>
            </a:r>
            <a:r>
              <a:rPr lang="en-US" altLang="en-US" sz="2000" b="1">
                <a:latin typeface="Arial" panose="020B0604020202020204" pitchFamily="34" charset="0"/>
              </a:rPr>
              <a:t> YES</a:t>
            </a:r>
          </a:p>
          <a:p>
            <a:r>
              <a:rPr lang="en-US" altLang="en-US" sz="2000" b="1">
                <a:latin typeface="Arial" panose="020B0604020202020204" pitchFamily="34" charset="0"/>
              </a:rPr>
              <a:t>(TRT B)</a:t>
            </a:r>
            <a:endParaRPr lang="en-US" altLang="en-US" sz="2000">
              <a:solidFill>
                <a:schemeClr val="bg1"/>
              </a:solidFill>
              <a:latin typeface="Arial" panose="020B0604020202020204" pitchFamily="34" charset="0"/>
            </a:endParaRPr>
          </a:p>
        </p:txBody>
      </p:sp>
    </p:spTree>
    <p:extLst>
      <p:ext uri="{BB962C8B-B14F-4D97-AF65-F5344CB8AC3E}">
        <p14:creationId xmlns:p14="http://schemas.microsoft.com/office/powerpoint/2010/main" val="881507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50C92CB-417D-C445-9D22-8292BF4F0E89}"/>
              </a:ext>
            </a:extLst>
          </p:cNvPr>
          <p:cNvSpPr>
            <a:spLocks noGrp="1" noChangeArrowheads="1"/>
          </p:cNvSpPr>
          <p:nvPr>
            <p:ph type="title"/>
          </p:nvPr>
        </p:nvSpPr>
        <p:spPr>
          <a:xfrm>
            <a:off x="685800" y="152400"/>
            <a:ext cx="7848600" cy="762000"/>
          </a:xfrm>
        </p:spPr>
        <p:txBody>
          <a:bodyPr>
            <a:normAutofit fontScale="90000"/>
          </a:bodyPr>
          <a:lstStyle/>
          <a:p>
            <a:r>
              <a:rPr lang="en-US" altLang="en-US" sz="3600"/>
              <a:t>Randomized Consent</a:t>
            </a:r>
            <a:r>
              <a:rPr lang="en-US" altLang="en-US"/>
              <a:t> </a:t>
            </a:r>
            <a:br>
              <a:rPr lang="en-US" altLang="en-US"/>
            </a:br>
            <a:r>
              <a:rPr lang="en-US" altLang="en-US" sz="2400" b="0">
                <a:effectLst/>
              </a:rPr>
              <a:t>(Zelen, 1979 </a:t>
            </a:r>
            <a:r>
              <a:rPr lang="en-US" altLang="en-US" sz="2400" b="0" i="1">
                <a:effectLst/>
              </a:rPr>
              <a:t>NEJM)</a:t>
            </a:r>
            <a:endParaRPr lang="en-US" altLang="en-US" b="0">
              <a:effectLst/>
            </a:endParaRPr>
          </a:p>
        </p:txBody>
      </p:sp>
      <p:sp>
        <p:nvSpPr>
          <p:cNvPr id="55299" name="Rectangle 3">
            <a:extLst>
              <a:ext uri="{FF2B5EF4-FFF2-40B4-BE49-F238E27FC236}">
                <a16:creationId xmlns:a16="http://schemas.microsoft.com/office/drawing/2014/main" id="{117447FB-B0AD-A040-A1DD-855AB90DC5A9}"/>
              </a:ext>
            </a:extLst>
          </p:cNvPr>
          <p:cNvSpPr>
            <a:spLocks noGrp="1" noChangeArrowheads="1"/>
          </p:cNvSpPr>
          <p:nvPr>
            <p:ph type="body" idx="1"/>
          </p:nvPr>
        </p:nvSpPr>
        <p:spPr>
          <a:xfrm>
            <a:off x="1066800" y="1066800"/>
            <a:ext cx="6934200" cy="5715000"/>
          </a:xfrm>
        </p:spPr>
        <p:txBody>
          <a:bodyPr/>
          <a:lstStyle/>
          <a:p>
            <a:pPr>
              <a:lnSpc>
                <a:spcPct val="90000"/>
              </a:lnSpc>
              <a:buFontTx/>
              <a:buNone/>
              <a:tabLst>
                <a:tab pos="3600450" algn="l"/>
                <a:tab pos="4110038" algn="l"/>
              </a:tabLst>
            </a:pPr>
            <a:r>
              <a:rPr lang="en-US" altLang="en-US" sz="2000" u="sng" dirty="0"/>
              <a:t>Usual Order	Proposed Order</a:t>
            </a:r>
            <a:endParaRPr lang="en-US" altLang="en-US" sz="2000" dirty="0"/>
          </a:p>
          <a:p>
            <a:pPr>
              <a:lnSpc>
                <a:spcPct val="90000"/>
              </a:lnSpc>
              <a:buFontTx/>
              <a:buNone/>
              <a:tabLst>
                <a:tab pos="3600450" algn="l"/>
                <a:tab pos="4110038" algn="l"/>
              </a:tabLst>
            </a:pPr>
            <a:r>
              <a:rPr lang="en-US" altLang="en-US" sz="2000" dirty="0"/>
              <a:t>Screen		Screen</a:t>
            </a:r>
            <a:endParaRPr lang="en-US" altLang="en-US" sz="2400" dirty="0">
              <a:latin typeface="Times New Roman" panose="02020603050405020304" pitchFamily="18" charset="0"/>
            </a:endParaRPr>
          </a:p>
          <a:p>
            <a:pPr>
              <a:lnSpc>
                <a:spcPct val="90000"/>
              </a:lnSpc>
              <a:buFontTx/>
              <a:buNone/>
              <a:tabLst>
                <a:tab pos="3600450" algn="l"/>
                <a:tab pos="4110038" algn="l"/>
              </a:tabLst>
            </a:pPr>
            <a:r>
              <a:rPr lang="en-US" altLang="en-US" sz="2400" dirty="0">
                <a:latin typeface="WP MathExtendedA" pitchFamily="2" charset="2"/>
              </a:rPr>
              <a:t>   		   </a:t>
            </a:r>
            <a:endParaRPr lang="en-US" altLang="en-US" sz="2400" dirty="0">
              <a:latin typeface="Times New Roman" panose="02020603050405020304" pitchFamily="18" charset="0"/>
            </a:endParaRPr>
          </a:p>
          <a:p>
            <a:pPr>
              <a:lnSpc>
                <a:spcPct val="90000"/>
              </a:lnSpc>
              <a:buFontTx/>
              <a:buNone/>
              <a:tabLst>
                <a:tab pos="3600450" algn="l"/>
                <a:tab pos="4110038" algn="l"/>
              </a:tabLst>
            </a:pPr>
            <a:r>
              <a:rPr lang="en-US" altLang="en-US" sz="2000" dirty="0"/>
              <a:t>Consent		Randomize</a:t>
            </a:r>
          </a:p>
          <a:p>
            <a:pPr>
              <a:lnSpc>
                <a:spcPct val="90000"/>
              </a:lnSpc>
              <a:buFontTx/>
              <a:buNone/>
              <a:tabLst>
                <a:tab pos="3600450" algn="l"/>
                <a:tab pos="4110038" algn="l"/>
              </a:tabLst>
            </a:pPr>
            <a:r>
              <a:rPr lang="en-US" altLang="en-US" sz="2400" dirty="0">
                <a:latin typeface="WP MathExtendedA" pitchFamily="2" charset="2"/>
              </a:rPr>
              <a:t>   			</a:t>
            </a:r>
            <a:endParaRPr lang="en-US" altLang="en-US" sz="2400" dirty="0">
              <a:latin typeface="Times New Roman" panose="02020603050405020304" pitchFamily="18" charset="0"/>
            </a:endParaRPr>
          </a:p>
          <a:p>
            <a:pPr>
              <a:lnSpc>
                <a:spcPct val="90000"/>
              </a:lnSpc>
              <a:buFontTx/>
              <a:buNone/>
              <a:tabLst>
                <a:tab pos="3600450" algn="l"/>
                <a:tab pos="4110038" algn="l"/>
              </a:tabLst>
            </a:pPr>
            <a:r>
              <a:rPr lang="en-US" altLang="en-US" sz="2000" dirty="0"/>
              <a:t>Randomize		 Consent</a:t>
            </a:r>
          </a:p>
          <a:p>
            <a:pPr>
              <a:lnSpc>
                <a:spcPct val="90000"/>
              </a:lnSpc>
              <a:buFontTx/>
              <a:buNone/>
              <a:tabLst>
                <a:tab pos="3600450" algn="l"/>
                <a:tab pos="4110038" algn="l"/>
              </a:tabLst>
            </a:pPr>
            <a:r>
              <a:rPr lang="en-US" altLang="en-US" sz="2000" b="0" dirty="0"/>
              <a:t>			(from Exp. Group only)</a:t>
            </a:r>
            <a:r>
              <a:rPr lang="en-US" altLang="en-US" sz="900" b="0" dirty="0"/>
              <a:t>	</a:t>
            </a:r>
            <a:endParaRPr lang="en-US" altLang="en-US" sz="2000" b="0" dirty="0"/>
          </a:p>
          <a:p>
            <a:pPr>
              <a:lnSpc>
                <a:spcPct val="90000"/>
              </a:lnSpc>
              <a:tabLst>
                <a:tab pos="3600450" algn="l"/>
                <a:tab pos="4110038" algn="l"/>
              </a:tabLst>
            </a:pPr>
            <a:r>
              <a:rPr lang="en-US" altLang="en-US" sz="2000" dirty="0"/>
              <a:t>Advantages</a:t>
            </a:r>
          </a:p>
          <a:p>
            <a:pPr lvl="1">
              <a:lnSpc>
                <a:spcPct val="90000"/>
              </a:lnSpc>
              <a:tabLst>
                <a:tab pos="3600450" algn="l"/>
                <a:tab pos="4110038" algn="l"/>
              </a:tabLst>
            </a:pPr>
            <a:r>
              <a:rPr lang="en-US" altLang="en-US" sz="2000" dirty="0"/>
              <a:t>Easier Recruitment</a:t>
            </a:r>
            <a:endParaRPr lang="en-US" altLang="en-US" sz="700" dirty="0"/>
          </a:p>
          <a:p>
            <a:pPr>
              <a:lnSpc>
                <a:spcPct val="85000"/>
              </a:lnSpc>
              <a:tabLst>
                <a:tab pos="3600450" algn="l"/>
                <a:tab pos="4110038" algn="l"/>
              </a:tabLst>
            </a:pPr>
            <a:r>
              <a:rPr lang="en-US" altLang="en-US" sz="2000" dirty="0"/>
              <a:t>Disadvantages</a:t>
            </a:r>
          </a:p>
          <a:p>
            <a:pPr lvl="1">
              <a:lnSpc>
                <a:spcPct val="85000"/>
              </a:lnSpc>
              <a:tabLst>
                <a:tab pos="3600450" algn="l"/>
                <a:tab pos="4110038" algn="l"/>
              </a:tabLst>
            </a:pPr>
            <a:r>
              <a:rPr lang="en-US" altLang="en-US" sz="2000" dirty="0"/>
              <a:t>Need Low Refusal Rate</a:t>
            </a:r>
          </a:p>
          <a:p>
            <a:pPr lvl="1">
              <a:lnSpc>
                <a:spcPct val="85000"/>
              </a:lnSpc>
              <a:tabLst>
                <a:tab pos="3600450" algn="l"/>
                <a:tab pos="4110038" algn="l"/>
              </a:tabLst>
            </a:pPr>
            <a:r>
              <a:rPr lang="en-US" altLang="en-US" sz="2000" dirty="0"/>
              <a:t>Control Must Be Standard</a:t>
            </a:r>
          </a:p>
          <a:p>
            <a:pPr lvl="1">
              <a:lnSpc>
                <a:spcPct val="85000"/>
              </a:lnSpc>
              <a:tabLst>
                <a:tab pos="3600450" algn="l"/>
                <a:tab pos="4110038" algn="l"/>
              </a:tabLst>
            </a:pPr>
            <a:r>
              <a:rPr lang="en-US" altLang="en-US" sz="2000" dirty="0"/>
              <a:t>Unblinded</a:t>
            </a:r>
          </a:p>
          <a:p>
            <a:pPr lvl="1">
              <a:lnSpc>
                <a:spcPct val="85000"/>
              </a:lnSpc>
              <a:tabLst>
                <a:tab pos="3600450" algn="l"/>
                <a:tab pos="4110038" algn="l"/>
              </a:tabLst>
            </a:pPr>
            <a:r>
              <a:rPr lang="en-US" altLang="en-US" sz="2000" dirty="0"/>
              <a:t>Ethical? POLL</a:t>
            </a:r>
          </a:p>
          <a:p>
            <a:pPr>
              <a:lnSpc>
                <a:spcPct val="90000"/>
              </a:lnSpc>
              <a:tabLst>
                <a:tab pos="3600450" algn="l"/>
                <a:tab pos="4110038" algn="l"/>
              </a:tabLst>
            </a:pPr>
            <a:r>
              <a:rPr lang="en-US" altLang="en-US" sz="2000" dirty="0"/>
              <a:t>Refusal Rate</a:t>
            </a:r>
            <a:r>
              <a:rPr lang="en-US" altLang="en-US" sz="2000" dirty="0">
                <a:sym typeface="Symbol" pitchFamily="2" charset="2"/>
              </a:rPr>
              <a:t> </a:t>
            </a:r>
            <a:r>
              <a:rPr lang="en-US" altLang="en-US" sz="2000" dirty="0"/>
              <a:t>Dilution </a:t>
            </a:r>
            <a:r>
              <a:rPr lang="en-US" altLang="en-US" sz="2000" dirty="0">
                <a:sym typeface="Symbol" pitchFamily="2" charset="2"/>
              </a:rPr>
              <a:t></a:t>
            </a:r>
            <a:r>
              <a:rPr lang="en-US" altLang="en-US" sz="2000" dirty="0"/>
              <a:t> Increase Sample Size</a:t>
            </a:r>
          </a:p>
          <a:p>
            <a:pPr>
              <a:lnSpc>
                <a:spcPct val="85000"/>
              </a:lnSpc>
              <a:buFontTx/>
              <a:buNone/>
              <a:tabLst>
                <a:tab pos="3600450" algn="l"/>
                <a:tab pos="4110038" algn="l"/>
              </a:tabLst>
            </a:pPr>
            <a:r>
              <a:rPr lang="en-US" altLang="en-US" sz="2000" dirty="0"/>
              <a:t>	15%    </a:t>
            </a:r>
            <a:r>
              <a:rPr lang="en-US" altLang="en-US" sz="2000" dirty="0">
                <a:sym typeface="Symbol" pitchFamily="2" charset="2"/>
              </a:rPr>
              <a:t></a:t>
            </a:r>
            <a:r>
              <a:rPr lang="en-US" altLang="en-US" sz="2400" dirty="0"/>
              <a:t>      </a:t>
            </a:r>
            <a:r>
              <a:rPr lang="en-US" altLang="en-US" sz="2000" dirty="0"/>
              <a:t>2x</a:t>
            </a:r>
          </a:p>
        </p:txBody>
      </p:sp>
      <p:cxnSp>
        <p:nvCxnSpPr>
          <p:cNvPr id="3" name="Straight Arrow Connector 2">
            <a:extLst>
              <a:ext uri="{FF2B5EF4-FFF2-40B4-BE49-F238E27FC236}">
                <a16:creationId xmlns:a16="http://schemas.microsoft.com/office/drawing/2014/main" id="{6F20D416-306C-ECBA-6381-5250F01AD40D}"/>
              </a:ext>
            </a:extLst>
          </p:cNvPr>
          <p:cNvCxnSpPr/>
          <p:nvPr/>
        </p:nvCxnSpPr>
        <p:spPr>
          <a:xfrm>
            <a:off x="1676400" y="1752600"/>
            <a:ext cx="0" cy="38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2EF8743D-8756-349D-7768-884E8C452493}"/>
              </a:ext>
            </a:extLst>
          </p:cNvPr>
          <p:cNvCxnSpPr/>
          <p:nvPr/>
        </p:nvCxnSpPr>
        <p:spPr>
          <a:xfrm>
            <a:off x="5562600" y="2438400"/>
            <a:ext cx="0" cy="38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5986C11C-7847-F98C-724B-ABF9E6F9B7B7}"/>
              </a:ext>
            </a:extLst>
          </p:cNvPr>
          <p:cNvCxnSpPr/>
          <p:nvPr/>
        </p:nvCxnSpPr>
        <p:spPr>
          <a:xfrm>
            <a:off x="5562600" y="1714500"/>
            <a:ext cx="0" cy="38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1448E10-4861-2C46-8F5B-CCB7609029C3}"/>
              </a:ext>
            </a:extLst>
          </p:cNvPr>
          <p:cNvCxnSpPr/>
          <p:nvPr/>
        </p:nvCxnSpPr>
        <p:spPr>
          <a:xfrm>
            <a:off x="1688592" y="2438400"/>
            <a:ext cx="0" cy="38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551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895C-05DB-261B-13CA-216FC3224EF5}"/>
              </a:ext>
            </a:extLst>
          </p:cNvPr>
          <p:cNvSpPr>
            <a:spLocks noGrp="1"/>
          </p:cNvSpPr>
          <p:nvPr>
            <p:ph type="title"/>
          </p:nvPr>
        </p:nvSpPr>
        <p:spPr/>
        <p:txBody>
          <a:bodyPr/>
          <a:lstStyle/>
          <a:p>
            <a:r>
              <a:rPr lang="en-US" dirty="0"/>
              <a:t>Poll!</a:t>
            </a:r>
          </a:p>
        </p:txBody>
      </p:sp>
      <p:pic>
        <p:nvPicPr>
          <p:cNvPr id="5" name="Content Placeholder 4">
            <a:extLst>
              <a:ext uri="{FF2B5EF4-FFF2-40B4-BE49-F238E27FC236}">
                <a16:creationId xmlns:a16="http://schemas.microsoft.com/office/drawing/2014/main" id="{435983FA-DD56-ED86-451C-6F3EDE868A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0603" y="2770188"/>
            <a:ext cx="5262794" cy="3538537"/>
          </a:xfrm>
        </p:spPr>
      </p:pic>
    </p:spTree>
    <p:extLst>
      <p:ext uri="{BB962C8B-B14F-4D97-AF65-F5344CB8AC3E}">
        <p14:creationId xmlns:p14="http://schemas.microsoft.com/office/powerpoint/2010/main" val="731463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27FF-811F-9742-F11A-804DD862D152}"/>
              </a:ext>
            </a:extLst>
          </p:cNvPr>
          <p:cNvSpPr>
            <a:spLocks noGrp="1"/>
          </p:cNvSpPr>
          <p:nvPr>
            <p:ph type="title"/>
          </p:nvPr>
        </p:nvSpPr>
        <p:spPr/>
        <p:txBody>
          <a:bodyPr/>
          <a:lstStyle/>
          <a:p>
            <a:r>
              <a:rPr lang="en-US" dirty="0"/>
              <a:t>Randomization topics to cover</a:t>
            </a:r>
          </a:p>
        </p:txBody>
      </p:sp>
      <p:sp>
        <p:nvSpPr>
          <p:cNvPr id="3" name="Content Placeholder 2">
            <a:extLst>
              <a:ext uri="{FF2B5EF4-FFF2-40B4-BE49-F238E27FC236}">
                <a16:creationId xmlns:a16="http://schemas.microsoft.com/office/drawing/2014/main" id="{48C481D7-2B6F-70C1-4A7B-8ABD33743A64}"/>
              </a:ext>
            </a:extLst>
          </p:cNvPr>
          <p:cNvSpPr>
            <a:spLocks noGrp="1"/>
          </p:cNvSpPr>
          <p:nvPr>
            <p:ph idx="1"/>
          </p:nvPr>
        </p:nvSpPr>
        <p:spPr/>
        <p:txBody>
          <a:bodyPr/>
          <a:lstStyle/>
          <a:p>
            <a:r>
              <a:rPr lang="en-US" dirty="0"/>
              <a:t>Why randomize</a:t>
            </a:r>
          </a:p>
          <a:p>
            <a:r>
              <a:rPr lang="en-US" dirty="0"/>
              <a:t>What a random series is</a:t>
            </a:r>
          </a:p>
          <a:p>
            <a:r>
              <a:rPr lang="en-US" dirty="0"/>
              <a:t>How to randomize</a:t>
            </a:r>
          </a:p>
        </p:txBody>
      </p:sp>
    </p:spTree>
    <p:extLst>
      <p:ext uri="{BB962C8B-B14F-4D97-AF65-F5344CB8AC3E}">
        <p14:creationId xmlns:p14="http://schemas.microsoft.com/office/powerpoint/2010/main" val="269348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DAD0-E347-524F-AA30-3CB6AB590380}"/>
              </a:ext>
            </a:extLst>
          </p:cNvPr>
          <p:cNvSpPr>
            <a:spLocks noGrp="1"/>
          </p:cNvSpPr>
          <p:nvPr>
            <p:ph type="title"/>
          </p:nvPr>
        </p:nvSpPr>
        <p:spPr/>
        <p:txBody>
          <a:bodyPr/>
          <a:lstStyle/>
          <a:p>
            <a:r>
              <a:rPr lang="en-US" dirty="0"/>
              <a:t>Why Randomize</a:t>
            </a:r>
          </a:p>
        </p:txBody>
      </p:sp>
      <p:sp>
        <p:nvSpPr>
          <p:cNvPr id="3" name="Content Placeholder 2">
            <a:extLst>
              <a:ext uri="{FF2B5EF4-FFF2-40B4-BE49-F238E27FC236}">
                <a16:creationId xmlns:a16="http://schemas.microsoft.com/office/drawing/2014/main" id="{F9F92C0B-867D-2F46-A88C-13C5892DF4AF}"/>
              </a:ext>
            </a:extLst>
          </p:cNvPr>
          <p:cNvSpPr>
            <a:spLocks noGrp="1"/>
          </p:cNvSpPr>
          <p:nvPr>
            <p:ph idx="1"/>
          </p:nvPr>
        </p:nvSpPr>
        <p:spPr/>
        <p:txBody>
          <a:bodyPr>
            <a:normAutofit/>
          </a:bodyPr>
          <a:lstStyle/>
          <a:p>
            <a:r>
              <a:rPr lang="en-US" b="1" dirty="0"/>
              <a:t>Randomization</a:t>
            </a:r>
            <a:r>
              <a:rPr lang="en-US" dirty="0"/>
              <a:t>, in the simplest case, is a process by which all participants are equally likely to be assigned to either the intervention or control group. There are three advantages of the randomized design: </a:t>
            </a:r>
          </a:p>
          <a:p>
            <a:pPr lvl="1">
              <a:buFontTx/>
              <a:buChar char="•"/>
            </a:pPr>
            <a:r>
              <a:rPr lang="en-US" altLang="en-US" dirty="0"/>
              <a:t>Bias is minimized</a:t>
            </a:r>
          </a:p>
          <a:p>
            <a:pPr lvl="1">
              <a:buFontTx/>
              <a:buChar char="•"/>
            </a:pPr>
            <a:r>
              <a:rPr lang="en-US" altLang="en-US" dirty="0"/>
              <a:t>Tends to produce comparable groups</a:t>
            </a:r>
          </a:p>
          <a:p>
            <a:pPr lvl="1">
              <a:buFontTx/>
              <a:buChar char="•"/>
            </a:pPr>
            <a:r>
              <a:rPr lang="en-US" altLang="en-US" dirty="0"/>
              <a:t>Produces valid statistical tests</a:t>
            </a:r>
          </a:p>
          <a:p>
            <a:r>
              <a:rPr lang="en-US" dirty="0"/>
              <a:t>In summary, randomization permits a more definitive interpretation of the trial results. </a:t>
            </a:r>
          </a:p>
          <a:p>
            <a:pPr marL="45720" indent="0">
              <a:buNone/>
            </a:pPr>
            <a:endParaRPr lang="en-US" dirty="0"/>
          </a:p>
        </p:txBody>
      </p:sp>
    </p:spTree>
    <p:extLst>
      <p:ext uri="{BB962C8B-B14F-4D97-AF65-F5344CB8AC3E}">
        <p14:creationId xmlns:p14="http://schemas.microsoft.com/office/powerpoint/2010/main" val="933351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87A3E-C80A-2845-9FB2-2A2458D1196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9075C828-89E9-B24D-8078-81F11D4AB69C}"/>
              </a:ext>
            </a:extLst>
          </p:cNvPr>
          <p:cNvSpPr>
            <a:spLocks noGrp="1"/>
          </p:cNvSpPr>
          <p:nvPr>
            <p:ph idx="1"/>
          </p:nvPr>
        </p:nvSpPr>
        <p:spPr/>
        <p:txBody>
          <a:bodyPr>
            <a:normAutofit/>
          </a:bodyPr>
          <a:lstStyle/>
          <a:p>
            <a:r>
              <a:rPr lang="en-US"/>
              <a:t>Syllabus </a:t>
            </a:r>
            <a:r>
              <a:rPr lang="en-US" dirty="0"/>
              <a:t>update/timeline</a:t>
            </a:r>
          </a:p>
          <a:p>
            <a:r>
              <a:rPr lang="en-US" dirty="0"/>
              <a:t>Reading in canvas</a:t>
            </a:r>
          </a:p>
          <a:p>
            <a:r>
              <a:rPr lang="en-US" dirty="0"/>
              <a:t>Lecture: Randomization</a:t>
            </a:r>
          </a:p>
        </p:txBody>
      </p:sp>
    </p:spTree>
    <p:extLst>
      <p:ext uri="{BB962C8B-B14F-4D97-AF65-F5344CB8AC3E}">
        <p14:creationId xmlns:p14="http://schemas.microsoft.com/office/powerpoint/2010/main" val="1452057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655D-661E-A44F-A345-361CF57122D4}"/>
              </a:ext>
            </a:extLst>
          </p:cNvPr>
          <p:cNvSpPr>
            <a:spLocks noGrp="1"/>
          </p:cNvSpPr>
          <p:nvPr>
            <p:ph type="title"/>
          </p:nvPr>
        </p:nvSpPr>
        <p:spPr/>
        <p:txBody>
          <a:bodyPr/>
          <a:lstStyle/>
          <a:p>
            <a:r>
              <a:rPr lang="en-US" dirty="0"/>
              <a:t>Bias</a:t>
            </a:r>
          </a:p>
        </p:txBody>
      </p:sp>
      <p:sp>
        <p:nvSpPr>
          <p:cNvPr id="3" name="Content Placeholder 2">
            <a:extLst>
              <a:ext uri="{FF2B5EF4-FFF2-40B4-BE49-F238E27FC236}">
                <a16:creationId xmlns:a16="http://schemas.microsoft.com/office/drawing/2014/main" id="{B059D0DC-5A6C-EB4A-B973-B8B89E878BAE}"/>
              </a:ext>
            </a:extLst>
          </p:cNvPr>
          <p:cNvSpPr>
            <a:spLocks noGrp="1"/>
          </p:cNvSpPr>
          <p:nvPr>
            <p:ph idx="1"/>
          </p:nvPr>
        </p:nvSpPr>
        <p:spPr/>
        <p:txBody>
          <a:bodyPr/>
          <a:lstStyle/>
          <a:p>
            <a:r>
              <a:rPr lang="en-US" dirty="0"/>
              <a:t>In any clinical trial, bias is one of the main concerns. Bias may be defined as systematic error, or difference between the true value and that actually obtained due to all causes other than sampling variability. </a:t>
            </a:r>
          </a:p>
          <a:p>
            <a:pPr lvl="1"/>
            <a:r>
              <a:rPr lang="en-US" b="1" dirty="0"/>
              <a:t>Selection bias </a:t>
            </a:r>
            <a:r>
              <a:rPr lang="en-US" dirty="0"/>
              <a:t>occurs if the allocation process is predictable. The decision to enter a participant into a trial is influenced by the anticipated treatment assignment. It can be caused by conscious factors, subconscious factors, or both. </a:t>
            </a:r>
          </a:p>
          <a:p>
            <a:pPr lvl="1"/>
            <a:r>
              <a:rPr lang="en-US" b="1" dirty="0"/>
              <a:t>Accidental bias </a:t>
            </a:r>
            <a:r>
              <a:rPr lang="en-US" dirty="0"/>
              <a:t>arises if the randomization procedure does not achieve balance on risk factors or prognostic covariates. </a:t>
            </a:r>
          </a:p>
          <a:p>
            <a:endParaRPr lang="en-US" dirty="0"/>
          </a:p>
        </p:txBody>
      </p:sp>
    </p:spTree>
    <p:extLst>
      <p:ext uri="{BB962C8B-B14F-4D97-AF65-F5344CB8AC3E}">
        <p14:creationId xmlns:p14="http://schemas.microsoft.com/office/powerpoint/2010/main" val="1768015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9F86-FBCA-3F4D-B95F-A3D312C871B1}"/>
              </a:ext>
            </a:extLst>
          </p:cNvPr>
          <p:cNvSpPr>
            <a:spLocks noGrp="1"/>
          </p:cNvSpPr>
          <p:nvPr>
            <p:ph type="title"/>
          </p:nvPr>
        </p:nvSpPr>
        <p:spPr/>
        <p:txBody>
          <a:bodyPr/>
          <a:lstStyle/>
          <a:p>
            <a:r>
              <a:rPr lang="en-US" dirty="0"/>
              <a:t>Accidental bias</a:t>
            </a:r>
          </a:p>
        </p:txBody>
      </p:sp>
      <p:sp>
        <p:nvSpPr>
          <p:cNvPr id="3" name="Content Placeholder 2">
            <a:extLst>
              <a:ext uri="{FF2B5EF4-FFF2-40B4-BE49-F238E27FC236}">
                <a16:creationId xmlns:a16="http://schemas.microsoft.com/office/drawing/2014/main" id="{8B646BED-BE7C-2645-A0FA-47574D6AECCE}"/>
              </a:ext>
            </a:extLst>
          </p:cNvPr>
          <p:cNvSpPr>
            <a:spLocks noGrp="1"/>
          </p:cNvSpPr>
          <p:nvPr>
            <p:ph idx="1"/>
          </p:nvPr>
        </p:nvSpPr>
        <p:spPr/>
        <p:txBody>
          <a:bodyPr/>
          <a:lstStyle/>
          <a:p>
            <a:r>
              <a:rPr lang="en-US" dirty="0"/>
              <a:t>Are large or small studies more vulnerable to accidental bias?</a:t>
            </a:r>
          </a:p>
          <a:p>
            <a:r>
              <a:rPr lang="en-US" dirty="0"/>
              <a:t>Why?</a:t>
            </a:r>
          </a:p>
        </p:txBody>
      </p:sp>
    </p:spTree>
    <p:extLst>
      <p:ext uri="{BB962C8B-B14F-4D97-AF65-F5344CB8AC3E}">
        <p14:creationId xmlns:p14="http://schemas.microsoft.com/office/powerpoint/2010/main" val="2857509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9B76F-7BA4-CC2F-38B7-94B99D9D3363}"/>
              </a:ext>
            </a:extLst>
          </p:cNvPr>
          <p:cNvSpPr>
            <a:spLocks noGrp="1"/>
          </p:cNvSpPr>
          <p:nvPr>
            <p:ph type="title"/>
          </p:nvPr>
        </p:nvSpPr>
        <p:spPr/>
        <p:txBody>
          <a:bodyPr/>
          <a:lstStyle/>
          <a:p>
            <a:r>
              <a:rPr lang="en-US" dirty="0"/>
              <a:t>Random series</a:t>
            </a:r>
          </a:p>
        </p:txBody>
      </p:sp>
      <p:sp>
        <p:nvSpPr>
          <p:cNvPr id="3" name="Content Placeholder 2">
            <a:extLst>
              <a:ext uri="{FF2B5EF4-FFF2-40B4-BE49-F238E27FC236}">
                <a16:creationId xmlns:a16="http://schemas.microsoft.com/office/drawing/2014/main" id="{A9F02BD4-6B0F-5B97-ABA1-7097351B9D90}"/>
              </a:ext>
            </a:extLst>
          </p:cNvPr>
          <p:cNvSpPr>
            <a:spLocks noGrp="1"/>
          </p:cNvSpPr>
          <p:nvPr>
            <p:ph idx="1"/>
          </p:nvPr>
        </p:nvSpPr>
        <p:spPr/>
        <p:txBody>
          <a:bodyPr/>
          <a:lstStyle/>
          <a:p>
            <a:r>
              <a:rPr lang="en-US" dirty="0"/>
              <a:t>How can we apply this to a clinical trial?</a:t>
            </a:r>
          </a:p>
        </p:txBody>
      </p:sp>
    </p:spTree>
    <p:extLst>
      <p:ext uri="{BB962C8B-B14F-4D97-AF65-F5344CB8AC3E}">
        <p14:creationId xmlns:p14="http://schemas.microsoft.com/office/powerpoint/2010/main" val="2025437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F2BF-5BD9-B3C0-1B81-D0A1327C586D}"/>
              </a:ext>
            </a:extLst>
          </p:cNvPr>
          <p:cNvSpPr>
            <a:spLocks noGrp="1"/>
          </p:cNvSpPr>
          <p:nvPr>
            <p:ph type="title"/>
          </p:nvPr>
        </p:nvSpPr>
        <p:spPr/>
        <p:txBody>
          <a:bodyPr/>
          <a:lstStyle/>
          <a:p>
            <a:r>
              <a:rPr lang="en-US" dirty="0" err="1"/>
              <a:t>Now..how</a:t>
            </a:r>
            <a:r>
              <a:rPr lang="en-US" dirty="0"/>
              <a:t> to randomize?</a:t>
            </a:r>
          </a:p>
        </p:txBody>
      </p:sp>
      <p:sp>
        <p:nvSpPr>
          <p:cNvPr id="3" name="Content Placeholder 2">
            <a:extLst>
              <a:ext uri="{FF2B5EF4-FFF2-40B4-BE49-F238E27FC236}">
                <a16:creationId xmlns:a16="http://schemas.microsoft.com/office/drawing/2014/main" id="{57E101F7-394E-C3AD-8D33-F3A0183D44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81717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E2FFE-B194-7648-ABA8-B7C6FC412ED9}"/>
              </a:ext>
            </a:extLst>
          </p:cNvPr>
          <p:cNvSpPr>
            <a:spLocks noGrp="1"/>
          </p:cNvSpPr>
          <p:nvPr>
            <p:ph type="title"/>
          </p:nvPr>
        </p:nvSpPr>
        <p:spPr/>
        <p:txBody>
          <a:bodyPr/>
          <a:lstStyle/>
          <a:p>
            <a:r>
              <a:rPr lang="en-US" dirty="0"/>
              <a:t>Fixed allocation</a:t>
            </a:r>
          </a:p>
        </p:txBody>
      </p:sp>
      <p:sp>
        <p:nvSpPr>
          <p:cNvPr id="3" name="Content Placeholder 2">
            <a:extLst>
              <a:ext uri="{FF2B5EF4-FFF2-40B4-BE49-F238E27FC236}">
                <a16:creationId xmlns:a16="http://schemas.microsoft.com/office/drawing/2014/main" id="{AB0C3CDE-A0BD-3B42-8576-5AB8FDCDE8F2}"/>
              </a:ext>
            </a:extLst>
          </p:cNvPr>
          <p:cNvSpPr>
            <a:spLocks noGrp="1"/>
          </p:cNvSpPr>
          <p:nvPr>
            <p:ph idx="1"/>
          </p:nvPr>
        </p:nvSpPr>
        <p:spPr/>
        <p:txBody>
          <a:bodyPr>
            <a:normAutofit/>
          </a:bodyPr>
          <a:lstStyle/>
          <a:p>
            <a:r>
              <a:rPr lang="en-US" dirty="0"/>
              <a:t>Fixed number of patients going to intervention and control arms</a:t>
            </a:r>
          </a:p>
          <a:p>
            <a:r>
              <a:rPr lang="en-US" dirty="0"/>
              <a:t>Usually 1:1 ratio</a:t>
            </a:r>
          </a:p>
          <a:p>
            <a:r>
              <a:rPr lang="en-US" dirty="0"/>
              <a:t>Types of fixed allocation</a:t>
            </a:r>
          </a:p>
          <a:p>
            <a:pPr lvl="1"/>
            <a:r>
              <a:rPr lang="en-US" dirty="0"/>
              <a:t>Simple</a:t>
            </a:r>
          </a:p>
          <a:p>
            <a:pPr lvl="1"/>
            <a:r>
              <a:rPr lang="en-US" dirty="0"/>
              <a:t>Block</a:t>
            </a:r>
          </a:p>
          <a:p>
            <a:pPr lvl="1"/>
            <a:r>
              <a:rPr lang="en-US" dirty="0"/>
              <a:t>Stratified</a:t>
            </a:r>
          </a:p>
        </p:txBody>
      </p:sp>
    </p:spTree>
    <p:extLst>
      <p:ext uri="{BB962C8B-B14F-4D97-AF65-F5344CB8AC3E}">
        <p14:creationId xmlns:p14="http://schemas.microsoft.com/office/powerpoint/2010/main" val="829690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07798-76BB-CD41-81BB-177BA4F872B3}"/>
              </a:ext>
            </a:extLst>
          </p:cNvPr>
          <p:cNvSpPr>
            <a:spLocks noGrp="1"/>
          </p:cNvSpPr>
          <p:nvPr>
            <p:ph type="title"/>
          </p:nvPr>
        </p:nvSpPr>
        <p:spPr/>
        <p:txBody>
          <a:bodyPr/>
          <a:lstStyle/>
          <a:p>
            <a:r>
              <a:rPr lang="en-US" dirty="0"/>
              <a:t>Advantages of a 2:1 ratio</a:t>
            </a:r>
          </a:p>
        </p:txBody>
      </p:sp>
      <p:sp>
        <p:nvSpPr>
          <p:cNvPr id="3" name="Content Placeholder 2">
            <a:extLst>
              <a:ext uri="{FF2B5EF4-FFF2-40B4-BE49-F238E27FC236}">
                <a16:creationId xmlns:a16="http://schemas.microsoft.com/office/drawing/2014/main" id="{DC990CC1-D8EF-B646-B208-7D748DF6234E}"/>
              </a:ext>
            </a:extLst>
          </p:cNvPr>
          <p:cNvSpPr>
            <a:spLocks noGrp="1"/>
          </p:cNvSpPr>
          <p:nvPr>
            <p:ph idx="1"/>
          </p:nvPr>
        </p:nvSpPr>
        <p:spPr/>
        <p:txBody>
          <a:bodyPr/>
          <a:lstStyle/>
          <a:p>
            <a:r>
              <a:rPr lang="en-US" dirty="0"/>
              <a:t>Less information may be needed about the control group. </a:t>
            </a:r>
          </a:p>
          <a:p>
            <a:r>
              <a:rPr lang="en-US" dirty="0"/>
              <a:t>Researchers gain more information about participant responses to the new intervention (e.g., toxicity and side effects). </a:t>
            </a:r>
          </a:p>
          <a:p>
            <a:r>
              <a:rPr lang="en-US" dirty="0"/>
              <a:t>If the intervention turns out to be beneficial, more study subjects would benefit. </a:t>
            </a:r>
          </a:p>
          <a:p>
            <a:r>
              <a:rPr lang="en-US" dirty="0"/>
              <a:t>Recruitment may be easier. </a:t>
            </a:r>
          </a:p>
          <a:p>
            <a:r>
              <a:rPr lang="en-US" dirty="0"/>
              <a:t>The cost of standard care may be more expensive. </a:t>
            </a:r>
          </a:p>
          <a:p>
            <a:pPr marL="45720" indent="0">
              <a:buNone/>
            </a:pPr>
            <a:endParaRPr lang="en-US" dirty="0"/>
          </a:p>
        </p:txBody>
      </p:sp>
    </p:spTree>
    <p:extLst>
      <p:ext uri="{BB962C8B-B14F-4D97-AF65-F5344CB8AC3E}">
        <p14:creationId xmlns:p14="http://schemas.microsoft.com/office/powerpoint/2010/main" val="4126120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1712-848E-F14E-BC0A-46B11854772A}"/>
              </a:ext>
            </a:extLst>
          </p:cNvPr>
          <p:cNvSpPr>
            <a:spLocks noGrp="1"/>
          </p:cNvSpPr>
          <p:nvPr>
            <p:ph type="title"/>
          </p:nvPr>
        </p:nvSpPr>
        <p:spPr/>
        <p:txBody>
          <a:bodyPr>
            <a:normAutofit fontScale="90000"/>
          </a:bodyPr>
          <a:lstStyle/>
          <a:p>
            <a:r>
              <a:rPr lang="en-US" dirty="0"/>
              <a:t>Disadvantages of unequal allocation</a:t>
            </a:r>
          </a:p>
        </p:txBody>
      </p:sp>
      <p:sp>
        <p:nvSpPr>
          <p:cNvPr id="3" name="Content Placeholder 2">
            <a:extLst>
              <a:ext uri="{FF2B5EF4-FFF2-40B4-BE49-F238E27FC236}">
                <a16:creationId xmlns:a16="http://schemas.microsoft.com/office/drawing/2014/main" id="{C5F8683A-FB52-514B-B068-95813B41CD43}"/>
              </a:ext>
            </a:extLst>
          </p:cNvPr>
          <p:cNvSpPr>
            <a:spLocks noGrp="1"/>
          </p:cNvSpPr>
          <p:nvPr>
            <p:ph idx="1"/>
          </p:nvPr>
        </p:nvSpPr>
        <p:spPr/>
        <p:txBody>
          <a:bodyPr/>
          <a:lstStyle/>
          <a:p>
            <a:r>
              <a:rPr lang="en-US" dirty="0"/>
              <a:t>Sensitivity/power is reduced. </a:t>
            </a:r>
          </a:p>
          <a:p>
            <a:r>
              <a:rPr lang="en-US" dirty="0"/>
              <a:t>The intervention may turn out to be harmful. </a:t>
            </a:r>
          </a:p>
          <a:p>
            <a:r>
              <a:rPr lang="en-US" dirty="0"/>
              <a:t>The cost of the intervention may be more expensive. </a:t>
            </a:r>
          </a:p>
          <a:p>
            <a:r>
              <a:rPr lang="en-US" dirty="0"/>
              <a:t>The participants and the physicians will get the impression that one intervention is preferred over the other. </a:t>
            </a:r>
          </a:p>
          <a:p>
            <a:pPr marL="45720" indent="0">
              <a:buNone/>
            </a:pPr>
            <a:endParaRPr lang="en-US" dirty="0"/>
          </a:p>
        </p:txBody>
      </p:sp>
    </p:spTree>
    <p:extLst>
      <p:ext uri="{BB962C8B-B14F-4D97-AF65-F5344CB8AC3E}">
        <p14:creationId xmlns:p14="http://schemas.microsoft.com/office/powerpoint/2010/main" val="3507264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CC228-4606-B0DD-5D42-B3A9D0D11C5B}"/>
              </a:ext>
            </a:extLst>
          </p:cNvPr>
          <p:cNvSpPr>
            <a:spLocks noGrp="1"/>
          </p:cNvSpPr>
          <p:nvPr>
            <p:ph type="title"/>
          </p:nvPr>
        </p:nvSpPr>
        <p:spPr/>
        <p:txBody>
          <a:bodyPr>
            <a:normAutofit fontScale="90000"/>
          </a:bodyPr>
          <a:lstStyle/>
          <a:p>
            <a:r>
              <a:rPr lang="en-US" dirty="0"/>
              <a:t>Allocation procedures to Achieve Balance</a:t>
            </a:r>
          </a:p>
        </p:txBody>
      </p:sp>
      <p:sp>
        <p:nvSpPr>
          <p:cNvPr id="3" name="Content Placeholder 2">
            <a:extLst>
              <a:ext uri="{FF2B5EF4-FFF2-40B4-BE49-F238E27FC236}">
                <a16:creationId xmlns:a16="http://schemas.microsoft.com/office/drawing/2014/main" id="{1C0354CC-40FC-5B07-C2E3-5F665B0AB0FB}"/>
              </a:ext>
            </a:extLst>
          </p:cNvPr>
          <p:cNvSpPr>
            <a:spLocks noGrp="1"/>
          </p:cNvSpPr>
          <p:nvPr>
            <p:ph idx="1"/>
          </p:nvPr>
        </p:nvSpPr>
        <p:spPr/>
        <p:txBody>
          <a:bodyPr/>
          <a:lstStyle/>
          <a:p>
            <a:r>
              <a:rPr lang="en-US" dirty="0"/>
              <a:t>Simple randomization</a:t>
            </a:r>
          </a:p>
          <a:p>
            <a:r>
              <a:rPr lang="en-US" dirty="0"/>
              <a:t>Permuted block randomization</a:t>
            </a:r>
          </a:p>
          <a:p>
            <a:r>
              <a:rPr lang="en-US" dirty="0"/>
              <a:t>Balanced permuted block randomization</a:t>
            </a:r>
          </a:p>
          <a:p>
            <a:r>
              <a:rPr lang="en-US" dirty="0"/>
              <a:t>Stratified randomization</a:t>
            </a:r>
          </a:p>
          <a:p>
            <a:r>
              <a:rPr lang="en-US" dirty="0"/>
              <a:t>Biased coin randomization</a:t>
            </a:r>
          </a:p>
        </p:txBody>
      </p:sp>
    </p:spTree>
    <p:extLst>
      <p:ext uri="{BB962C8B-B14F-4D97-AF65-F5344CB8AC3E}">
        <p14:creationId xmlns:p14="http://schemas.microsoft.com/office/powerpoint/2010/main" val="272455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F21FE-0BEC-224D-B85F-29D298A07E4C}"/>
              </a:ext>
            </a:extLst>
          </p:cNvPr>
          <p:cNvSpPr>
            <a:spLocks noGrp="1"/>
          </p:cNvSpPr>
          <p:nvPr>
            <p:ph type="title"/>
          </p:nvPr>
        </p:nvSpPr>
        <p:spPr/>
        <p:txBody>
          <a:bodyPr/>
          <a:lstStyle/>
          <a:p>
            <a:r>
              <a:rPr lang="en-US" dirty="0"/>
              <a:t>Simple randomization</a:t>
            </a:r>
          </a:p>
        </p:txBody>
      </p:sp>
      <p:sp>
        <p:nvSpPr>
          <p:cNvPr id="3" name="Content Placeholder 2">
            <a:extLst>
              <a:ext uri="{FF2B5EF4-FFF2-40B4-BE49-F238E27FC236}">
                <a16:creationId xmlns:a16="http://schemas.microsoft.com/office/drawing/2014/main" id="{BE5D544C-E03C-3C4C-9094-E8D50AAA1CC6}"/>
              </a:ext>
            </a:extLst>
          </p:cNvPr>
          <p:cNvSpPr>
            <a:spLocks noGrp="1"/>
          </p:cNvSpPr>
          <p:nvPr>
            <p:ph idx="1"/>
          </p:nvPr>
        </p:nvSpPr>
        <p:spPr/>
        <p:txBody>
          <a:bodyPr/>
          <a:lstStyle/>
          <a:p>
            <a:r>
              <a:rPr lang="en-US" dirty="0"/>
              <a:t>When assigning a subject to one of two groups (A or B), the investigator may </a:t>
            </a:r>
          </a:p>
          <a:p>
            <a:pPr lvl="1"/>
            <a:r>
              <a:rPr lang="en-US" dirty="0"/>
              <a:t>toss an unbiased coin </a:t>
            </a:r>
          </a:p>
          <a:p>
            <a:pPr lvl="1"/>
            <a:r>
              <a:rPr lang="en-US" dirty="0"/>
              <a:t>refer to a random digits table </a:t>
            </a:r>
          </a:p>
          <a:p>
            <a:pPr lvl="1"/>
            <a:r>
              <a:rPr lang="en-US" dirty="0"/>
              <a:t>use a random number-generating algorithm, available on most computers </a:t>
            </a:r>
          </a:p>
          <a:p>
            <a:r>
              <a:rPr lang="en-US" dirty="0"/>
              <a:t>A sequence of assignments that is random in order is generated, and each participant has an equal chance of being assigned to group A or B. </a:t>
            </a:r>
          </a:p>
          <a:p>
            <a:endParaRPr lang="en-US" dirty="0"/>
          </a:p>
        </p:txBody>
      </p:sp>
    </p:spTree>
    <p:extLst>
      <p:ext uri="{BB962C8B-B14F-4D97-AF65-F5344CB8AC3E}">
        <p14:creationId xmlns:p14="http://schemas.microsoft.com/office/powerpoint/2010/main" val="1445913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C4DC1219-E79E-9341-95E8-EBC7F5982C6E}"/>
              </a:ext>
            </a:extLst>
          </p:cNvPr>
          <p:cNvSpPr>
            <a:spLocks noGrp="1" noChangeArrowheads="1"/>
          </p:cNvSpPr>
          <p:nvPr>
            <p:ph type="body" idx="1"/>
          </p:nvPr>
        </p:nvSpPr>
        <p:spPr>
          <a:xfrm>
            <a:off x="990600" y="533400"/>
            <a:ext cx="7772400" cy="6019800"/>
          </a:xfrm>
        </p:spPr>
        <p:txBody>
          <a:bodyPr/>
          <a:lstStyle/>
          <a:p>
            <a:pPr defTabSz="909638">
              <a:buFontTx/>
              <a:buNone/>
              <a:tabLst>
                <a:tab pos="912813" algn="l"/>
                <a:tab pos="2857500" algn="l"/>
                <a:tab pos="3484563" algn="dec"/>
                <a:tab pos="5022850" algn="l"/>
                <a:tab pos="5597525" algn="dec"/>
              </a:tabLst>
            </a:pPr>
            <a:r>
              <a:rPr lang="en-US" altLang="en-US" sz="2400"/>
              <a:t>Goal:	Achieve Comparable Groups to Allow 		Unbiased Estimate of Treatment</a:t>
            </a:r>
            <a:endParaRPr lang="en-US" altLang="en-US"/>
          </a:p>
          <a:p>
            <a:pPr defTabSz="909638">
              <a:buFontTx/>
              <a:buNone/>
              <a:tabLst>
                <a:tab pos="912813" algn="l"/>
                <a:tab pos="2857500" algn="l"/>
                <a:tab pos="3484563" algn="dec"/>
                <a:tab pos="5022850" algn="l"/>
                <a:tab pos="5597525" algn="dec"/>
              </a:tabLst>
            </a:pPr>
            <a:endParaRPr lang="en-US" altLang="en-US" sz="2000"/>
          </a:p>
          <a:p>
            <a:pPr algn="ctr" defTabSz="909638">
              <a:lnSpc>
                <a:spcPct val="80000"/>
              </a:lnSpc>
              <a:buFontTx/>
              <a:buNone/>
              <a:tabLst>
                <a:tab pos="912813" algn="l"/>
                <a:tab pos="2857500" algn="l"/>
                <a:tab pos="3484563" algn="dec"/>
                <a:tab pos="5022850" algn="l"/>
                <a:tab pos="5597525" algn="dec"/>
              </a:tabLst>
            </a:pPr>
            <a:r>
              <a:rPr lang="en-US" altLang="en-US" sz="2800">
                <a:solidFill>
                  <a:srgbClr val="FF0000"/>
                </a:solidFill>
              </a:rPr>
              <a:t>Beta-Blocker Heart Attack Trial</a:t>
            </a:r>
          </a:p>
          <a:p>
            <a:pPr algn="ctr" defTabSz="909638">
              <a:lnSpc>
                <a:spcPct val="80000"/>
              </a:lnSpc>
              <a:buFontTx/>
              <a:buNone/>
              <a:tabLst>
                <a:tab pos="912813" algn="l"/>
                <a:tab pos="2857500" algn="l"/>
                <a:tab pos="3484563" algn="dec"/>
                <a:tab pos="5022850" algn="l"/>
                <a:tab pos="5597525" algn="dec"/>
              </a:tabLst>
            </a:pPr>
            <a:r>
              <a:rPr lang="en-US" altLang="en-US" sz="2800">
                <a:solidFill>
                  <a:srgbClr val="FF0000"/>
                </a:solidFill>
              </a:rPr>
              <a:t>Baseline Comparisons</a:t>
            </a:r>
          </a:p>
          <a:p>
            <a:pPr algn="ctr" defTabSz="909638">
              <a:lnSpc>
                <a:spcPct val="80000"/>
              </a:lnSpc>
              <a:buFontTx/>
              <a:buNone/>
              <a:tabLst>
                <a:tab pos="912813" algn="l"/>
                <a:tab pos="2857500" algn="l"/>
                <a:tab pos="3484563" algn="dec"/>
                <a:tab pos="5022850" algn="l"/>
                <a:tab pos="5597525" algn="dec"/>
              </a:tabLst>
            </a:pPr>
            <a:endParaRPr lang="en-US" altLang="en-US" sz="2000"/>
          </a:p>
          <a:p>
            <a:pPr defTabSz="909638">
              <a:lnSpc>
                <a:spcPct val="80000"/>
              </a:lnSpc>
              <a:buFontTx/>
              <a:buNone/>
              <a:tabLst>
                <a:tab pos="912813" algn="l"/>
                <a:tab pos="2857500" algn="l"/>
                <a:tab pos="3484563" algn="dec"/>
                <a:tab pos="5022850" algn="l"/>
                <a:tab pos="5597525" algn="dec"/>
              </a:tabLst>
            </a:pPr>
            <a:r>
              <a:rPr lang="en-US" altLang="en-US" sz="2000"/>
              <a:t>			Propranolol	 Placebo</a:t>
            </a:r>
          </a:p>
          <a:p>
            <a:pPr defTabSz="909638">
              <a:lnSpc>
                <a:spcPct val="80000"/>
              </a:lnSpc>
              <a:buFontTx/>
              <a:buNone/>
              <a:tabLst>
                <a:tab pos="912813" algn="l"/>
                <a:tab pos="2857500" algn="l"/>
                <a:tab pos="3484563" algn="dec"/>
                <a:tab pos="5022850" algn="l"/>
                <a:tab pos="5597525" algn="dec"/>
              </a:tabLst>
            </a:pPr>
            <a:r>
              <a:rPr lang="en-US" altLang="en-US" sz="2000"/>
              <a:t>			  (N-1,916)	(N-1,921)</a:t>
            </a:r>
          </a:p>
          <a:p>
            <a:pPr defTabSz="909638">
              <a:lnSpc>
                <a:spcPct val="80000"/>
              </a:lnSpc>
              <a:buFontTx/>
              <a:buNone/>
              <a:tabLst>
                <a:tab pos="912813" algn="l"/>
                <a:tab pos="2857500" algn="l"/>
                <a:tab pos="3484563" algn="dec"/>
                <a:tab pos="5022850" algn="l"/>
                <a:tab pos="5597525" algn="dec"/>
              </a:tabLst>
            </a:pPr>
            <a:endParaRPr lang="en-US" altLang="en-US" sz="2000"/>
          </a:p>
          <a:p>
            <a:pPr defTabSz="909638">
              <a:lnSpc>
                <a:spcPct val="80000"/>
              </a:lnSpc>
              <a:buFontTx/>
              <a:buNone/>
              <a:tabLst>
                <a:tab pos="912813" algn="l"/>
                <a:tab pos="2857500" algn="l"/>
                <a:tab pos="3484563" algn="dec"/>
                <a:tab pos="5022850" algn="l"/>
                <a:tab pos="5597525" algn="dec"/>
              </a:tabLst>
            </a:pPr>
            <a:r>
              <a:rPr lang="en-US" altLang="en-US" sz="2000"/>
              <a:t>Average Age (yrs)		55.2		55.5</a:t>
            </a:r>
          </a:p>
          <a:p>
            <a:pPr defTabSz="909638">
              <a:lnSpc>
                <a:spcPct val="80000"/>
              </a:lnSpc>
              <a:buFontTx/>
              <a:buNone/>
              <a:tabLst>
                <a:tab pos="912813" algn="l"/>
                <a:tab pos="2857500" algn="l"/>
                <a:tab pos="3484563" algn="dec"/>
                <a:tab pos="5022850" algn="l"/>
                <a:tab pos="5597525" algn="dec"/>
              </a:tabLst>
            </a:pPr>
            <a:r>
              <a:rPr lang="en-US" altLang="en-US" sz="2000"/>
              <a:t>Male (%)		83.8		85.2</a:t>
            </a:r>
          </a:p>
          <a:p>
            <a:pPr defTabSz="909638">
              <a:lnSpc>
                <a:spcPct val="80000"/>
              </a:lnSpc>
              <a:buFontTx/>
              <a:buNone/>
              <a:tabLst>
                <a:tab pos="912813" algn="l"/>
                <a:tab pos="2857500" algn="l"/>
                <a:tab pos="3484563" algn="dec"/>
                <a:tab pos="5022850" algn="l"/>
                <a:tab pos="5597525" algn="dec"/>
              </a:tabLst>
            </a:pPr>
            <a:r>
              <a:rPr lang="en-US" altLang="en-US" sz="2000"/>
              <a:t>White (%)		89.3		88.4</a:t>
            </a:r>
          </a:p>
          <a:p>
            <a:pPr defTabSz="909638">
              <a:lnSpc>
                <a:spcPct val="80000"/>
              </a:lnSpc>
              <a:buFontTx/>
              <a:buNone/>
              <a:tabLst>
                <a:tab pos="912813" algn="l"/>
                <a:tab pos="2857500" algn="l"/>
                <a:tab pos="3484563" algn="dec"/>
                <a:tab pos="5022850" algn="l"/>
                <a:tab pos="5597525" algn="dec"/>
              </a:tabLst>
            </a:pPr>
            <a:r>
              <a:rPr lang="en-US" altLang="en-US" sz="2000"/>
              <a:t>Systolic BP		112.3		111.7</a:t>
            </a:r>
          </a:p>
          <a:p>
            <a:pPr defTabSz="909638">
              <a:lnSpc>
                <a:spcPct val="80000"/>
              </a:lnSpc>
              <a:buFontTx/>
              <a:buNone/>
              <a:tabLst>
                <a:tab pos="912813" algn="l"/>
                <a:tab pos="2857500" algn="l"/>
                <a:tab pos="3484563" algn="dec"/>
                <a:tab pos="5022850" algn="l"/>
                <a:tab pos="5597525" algn="dec"/>
              </a:tabLst>
            </a:pPr>
            <a:r>
              <a:rPr lang="en-US" altLang="en-US" sz="2000"/>
              <a:t>Diastolic BP		72.6		72.3</a:t>
            </a:r>
          </a:p>
          <a:p>
            <a:pPr defTabSz="909638">
              <a:lnSpc>
                <a:spcPct val="80000"/>
              </a:lnSpc>
              <a:buFontTx/>
              <a:buNone/>
              <a:tabLst>
                <a:tab pos="912813" algn="l"/>
                <a:tab pos="2857500" algn="l"/>
                <a:tab pos="3484563" algn="dec"/>
                <a:tab pos="5022850" algn="l"/>
                <a:tab pos="5597525" algn="dec"/>
              </a:tabLst>
            </a:pPr>
            <a:r>
              <a:rPr lang="en-US" altLang="en-US" sz="2000"/>
              <a:t>Heart rate		76.2		75.7</a:t>
            </a:r>
          </a:p>
          <a:p>
            <a:pPr defTabSz="909638">
              <a:lnSpc>
                <a:spcPct val="80000"/>
              </a:lnSpc>
              <a:buFontTx/>
              <a:buNone/>
              <a:tabLst>
                <a:tab pos="912813" algn="l"/>
                <a:tab pos="2857500" algn="l"/>
                <a:tab pos="3484563" algn="dec"/>
                <a:tab pos="5022850" algn="l"/>
                <a:tab pos="5597525" algn="dec"/>
              </a:tabLst>
            </a:pPr>
            <a:r>
              <a:rPr lang="en-US" altLang="en-US" sz="2000"/>
              <a:t>Cholesterol		212.7		213.6</a:t>
            </a:r>
          </a:p>
          <a:p>
            <a:pPr defTabSz="909638">
              <a:lnSpc>
                <a:spcPct val="80000"/>
              </a:lnSpc>
              <a:buFontTx/>
              <a:buNone/>
              <a:tabLst>
                <a:tab pos="912813" algn="l"/>
                <a:tab pos="2857500" algn="l"/>
                <a:tab pos="3484563" algn="dec"/>
                <a:tab pos="5022850" algn="l"/>
                <a:tab pos="5597525" algn="dec"/>
              </a:tabLst>
            </a:pPr>
            <a:r>
              <a:rPr lang="en-US" altLang="en-US" sz="2000"/>
              <a:t>Current smoker (%)		57.3		56.8</a:t>
            </a:r>
          </a:p>
        </p:txBody>
      </p:sp>
      <p:grpSp>
        <p:nvGrpSpPr>
          <p:cNvPr id="4103" name="Group 7">
            <a:extLst>
              <a:ext uri="{FF2B5EF4-FFF2-40B4-BE49-F238E27FC236}">
                <a16:creationId xmlns:a16="http://schemas.microsoft.com/office/drawing/2014/main" id="{6037EBE1-2EC8-6A4D-9354-B68887AB5203}"/>
              </a:ext>
            </a:extLst>
          </p:cNvPr>
          <p:cNvGrpSpPr>
            <a:grpSpLocks/>
          </p:cNvGrpSpPr>
          <p:nvPr/>
        </p:nvGrpSpPr>
        <p:grpSpPr bwMode="auto">
          <a:xfrm>
            <a:off x="1066800" y="2819400"/>
            <a:ext cx="6400800" cy="3505200"/>
            <a:chOff x="432" y="1776"/>
            <a:chExt cx="4032" cy="2208"/>
          </a:xfrm>
        </p:grpSpPr>
        <p:sp>
          <p:nvSpPr>
            <p:cNvPr id="4100" name="Line 4">
              <a:extLst>
                <a:ext uri="{FF2B5EF4-FFF2-40B4-BE49-F238E27FC236}">
                  <a16:creationId xmlns:a16="http://schemas.microsoft.com/office/drawing/2014/main" id="{5EDFC835-4940-9442-822C-802719F4036C}"/>
                </a:ext>
              </a:extLst>
            </p:cNvPr>
            <p:cNvSpPr>
              <a:spLocks noChangeShapeType="1"/>
            </p:cNvSpPr>
            <p:nvPr/>
          </p:nvSpPr>
          <p:spPr bwMode="auto">
            <a:xfrm>
              <a:off x="432" y="3984"/>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 name="Line 5">
              <a:extLst>
                <a:ext uri="{FF2B5EF4-FFF2-40B4-BE49-F238E27FC236}">
                  <a16:creationId xmlns:a16="http://schemas.microsoft.com/office/drawing/2014/main" id="{B3C1DF6D-D4C4-C84F-A398-2B308B0F275B}"/>
                </a:ext>
              </a:extLst>
            </p:cNvPr>
            <p:cNvSpPr>
              <a:spLocks noChangeShapeType="1"/>
            </p:cNvSpPr>
            <p:nvPr/>
          </p:nvSpPr>
          <p:spPr bwMode="auto">
            <a:xfrm>
              <a:off x="432" y="2256"/>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 name="Line 6">
              <a:extLst>
                <a:ext uri="{FF2B5EF4-FFF2-40B4-BE49-F238E27FC236}">
                  <a16:creationId xmlns:a16="http://schemas.microsoft.com/office/drawing/2014/main" id="{4EDB14EB-CFC2-1845-B001-927B2D078682}"/>
                </a:ext>
              </a:extLst>
            </p:cNvPr>
            <p:cNvSpPr>
              <a:spLocks noChangeShapeType="1"/>
            </p:cNvSpPr>
            <p:nvPr/>
          </p:nvSpPr>
          <p:spPr bwMode="auto">
            <a:xfrm>
              <a:off x="432" y="1776"/>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847912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14F9-D728-6C06-68A7-E4A42F9F4EF9}"/>
              </a:ext>
            </a:extLst>
          </p:cNvPr>
          <p:cNvSpPr>
            <a:spLocks noGrp="1"/>
          </p:cNvSpPr>
          <p:nvPr>
            <p:ph type="title"/>
          </p:nvPr>
        </p:nvSpPr>
        <p:spPr/>
        <p:txBody>
          <a:bodyPr/>
          <a:lstStyle/>
          <a:p>
            <a:r>
              <a:rPr lang="en-US" dirty="0"/>
              <a:t>Syllabus update</a:t>
            </a:r>
          </a:p>
        </p:txBody>
      </p:sp>
      <p:pic>
        <p:nvPicPr>
          <p:cNvPr id="5" name="Content Placeholder 4">
            <a:extLst>
              <a:ext uri="{FF2B5EF4-FFF2-40B4-BE49-F238E27FC236}">
                <a16:creationId xmlns:a16="http://schemas.microsoft.com/office/drawing/2014/main" id="{A515C64D-84DE-C040-B0A6-AC9A357B1F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7094" y="2770188"/>
            <a:ext cx="3689812" cy="3538537"/>
          </a:xfrm>
        </p:spPr>
      </p:pic>
    </p:spTree>
    <p:extLst>
      <p:ext uri="{BB962C8B-B14F-4D97-AF65-F5344CB8AC3E}">
        <p14:creationId xmlns:p14="http://schemas.microsoft.com/office/powerpoint/2010/main" val="3086819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B3C6E-1009-124C-80CB-EAE4ADF06C0E}"/>
              </a:ext>
            </a:extLst>
          </p:cNvPr>
          <p:cNvSpPr>
            <a:spLocks noGrp="1"/>
          </p:cNvSpPr>
          <p:nvPr>
            <p:ph type="title"/>
          </p:nvPr>
        </p:nvSpPr>
        <p:spPr>
          <a:xfrm>
            <a:off x="911352" y="685800"/>
            <a:ext cx="7315200" cy="1154097"/>
          </a:xfrm>
        </p:spPr>
        <p:txBody>
          <a:bodyPr/>
          <a:lstStyle/>
          <a:p>
            <a:r>
              <a:rPr lang="en-US" dirty="0"/>
              <a:t>Assignment based on coin flip</a:t>
            </a:r>
          </a:p>
        </p:txBody>
      </p:sp>
      <p:sp>
        <p:nvSpPr>
          <p:cNvPr id="3" name="Content Placeholder 2">
            <a:extLst>
              <a:ext uri="{FF2B5EF4-FFF2-40B4-BE49-F238E27FC236}">
                <a16:creationId xmlns:a16="http://schemas.microsoft.com/office/drawing/2014/main" id="{62601A4A-2AE2-C440-9FF7-BB4889380324}"/>
              </a:ext>
            </a:extLst>
          </p:cNvPr>
          <p:cNvSpPr>
            <a:spLocks noGrp="1"/>
          </p:cNvSpPr>
          <p:nvPr>
            <p:ph idx="1"/>
          </p:nvPr>
        </p:nvSpPr>
        <p:spPr>
          <a:xfrm>
            <a:off x="762000" y="2209800"/>
            <a:ext cx="7315200" cy="3539527"/>
          </a:xfrm>
        </p:spPr>
        <p:txBody>
          <a:bodyPr>
            <a:normAutofit/>
          </a:bodyPr>
          <a:lstStyle/>
          <a:p>
            <a:pPr fontAlgn="base"/>
            <a:r>
              <a:rPr lang="en-US" dirty="0"/>
              <a:t>Before we can discuss comparability of groups, NUMBER of patients in each randomized treatment may not be the same</a:t>
            </a:r>
          </a:p>
          <a:p>
            <a:pPr fontAlgn="base"/>
            <a:r>
              <a:rPr lang="en-US" dirty="0"/>
              <a:t>An unbiased coin can yield an arbitrarily long sequence of heads purely by chance. Just as importantly, </a:t>
            </a:r>
            <a:r>
              <a:rPr lang="en-US" i="1" dirty="0"/>
              <a:t>excess</a:t>
            </a:r>
            <a:r>
              <a:rPr lang="en-US" dirty="0"/>
              <a:t> heads (or tails) would be the rule at all except a very few points in a long series of random coin tosses. </a:t>
            </a:r>
          </a:p>
          <a:p>
            <a:pPr fontAlgn="base"/>
            <a:r>
              <a:rPr lang="en-US" dirty="0"/>
              <a:t>http://</a:t>
            </a:r>
            <a:r>
              <a:rPr lang="en-US" dirty="0" err="1"/>
              <a:t>www.shodor.org</a:t>
            </a:r>
            <a:r>
              <a:rPr lang="en-US" dirty="0"/>
              <a:t>/</a:t>
            </a:r>
            <a:r>
              <a:rPr lang="en-US" dirty="0" err="1"/>
              <a:t>interactivate</a:t>
            </a:r>
            <a:r>
              <a:rPr lang="en-US" dirty="0"/>
              <a:t>/activities/Coin/</a:t>
            </a:r>
          </a:p>
          <a:p>
            <a:pPr fontAlgn="base"/>
            <a:r>
              <a:rPr lang="en-US" dirty="0"/>
              <a:t>What does this tell you about differing ‘N’?</a:t>
            </a:r>
          </a:p>
          <a:p>
            <a:pPr fontAlgn="base"/>
            <a:r>
              <a:rPr lang="en-US" dirty="0"/>
              <a:t>What does this tell you about accidental bias and size of study with simple randomization?</a:t>
            </a:r>
          </a:p>
          <a:p>
            <a:pPr fontAlgn="base"/>
            <a:endParaRPr lang="en-US" dirty="0"/>
          </a:p>
          <a:p>
            <a:pPr fontAlgn="base"/>
            <a:endParaRPr lang="en-US" dirty="0"/>
          </a:p>
          <a:p>
            <a:endParaRPr lang="en-US" dirty="0"/>
          </a:p>
        </p:txBody>
      </p:sp>
    </p:spTree>
    <p:extLst>
      <p:ext uri="{BB962C8B-B14F-4D97-AF65-F5344CB8AC3E}">
        <p14:creationId xmlns:p14="http://schemas.microsoft.com/office/powerpoint/2010/main" val="181170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6EA9-6D27-C720-B5B0-368DBB62E018}"/>
              </a:ext>
            </a:extLst>
          </p:cNvPr>
          <p:cNvSpPr>
            <a:spLocks noGrp="1"/>
          </p:cNvSpPr>
          <p:nvPr>
            <p:ph type="title"/>
          </p:nvPr>
        </p:nvSpPr>
        <p:spPr>
          <a:xfrm>
            <a:off x="947928" y="762000"/>
            <a:ext cx="7315200" cy="1154097"/>
          </a:xfrm>
        </p:spPr>
        <p:txBody>
          <a:bodyPr>
            <a:normAutofit fontScale="90000"/>
          </a:bodyPr>
          <a:lstStyle/>
          <a:p>
            <a:r>
              <a:rPr lang="en-US" dirty="0"/>
              <a:t>Randomization &amp; Balance (1) Coin Flip</a:t>
            </a:r>
          </a:p>
        </p:txBody>
      </p:sp>
      <p:sp>
        <p:nvSpPr>
          <p:cNvPr id="3" name="Content Placeholder 2">
            <a:extLst>
              <a:ext uri="{FF2B5EF4-FFF2-40B4-BE49-F238E27FC236}">
                <a16:creationId xmlns:a16="http://schemas.microsoft.com/office/drawing/2014/main" id="{DE0775BF-D51C-EC5F-C34D-C6DBAD594E3F}"/>
              </a:ext>
            </a:extLst>
          </p:cNvPr>
          <p:cNvSpPr>
            <a:spLocks noGrp="1"/>
          </p:cNvSpPr>
          <p:nvPr>
            <p:ph idx="1"/>
          </p:nvPr>
        </p:nvSpPr>
        <p:spPr>
          <a:xfrm>
            <a:off x="914400" y="2133600"/>
            <a:ext cx="7315200" cy="3539527"/>
          </a:xfrm>
        </p:spPr>
        <p:txBody>
          <a:bodyPr/>
          <a:lstStyle/>
          <a:p>
            <a:r>
              <a:rPr lang="en-US" dirty="0"/>
              <a:t>N=100 tosses of a coin</a:t>
            </a:r>
          </a:p>
          <a:p>
            <a:r>
              <a:rPr lang="en-US" dirty="0"/>
              <a:t>P=1/2 for a fair coin</a:t>
            </a:r>
          </a:p>
          <a:p>
            <a:r>
              <a:rPr lang="en-US" dirty="0"/>
              <a:t>S=# heads</a:t>
            </a:r>
          </a:p>
          <a:p>
            <a:r>
              <a:rPr lang="en-US" dirty="0"/>
              <a:t>E(S)= n* p=50</a:t>
            </a:r>
          </a:p>
          <a:p>
            <a:r>
              <a:rPr lang="en-US" dirty="0"/>
              <a:t>V(S)= n*p*q= 100*1/2*1/2=25</a:t>
            </a:r>
          </a:p>
          <a:p>
            <a:r>
              <a:rPr lang="en-US" dirty="0"/>
              <a:t>Probability of a 60:40 split</a:t>
            </a:r>
          </a:p>
        </p:txBody>
      </p:sp>
      <p:pic>
        <p:nvPicPr>
          <p:cNvPr id="4" name="Picture 3" descr="Text&#10;&#10;Description automatically generated">
            <a:extLst>
              <a:ext uri="{FF2B5EF4-FFF2-40B4-BE49-F238E27FC236}">
                <a16:creationId xmlns:a16="http://schemas.microsoft.com/office/drawing/2014/main" id="{29A55710-BAA0-E9BC-F688-C99DDF6ED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4140901"/>
            <a:ext cx="3556000" cy="2120900"/>
          </a:xfrm>
          <a:prstGeom prst="rect">
            <a:avLst/>
          </a:prstGeom>
        </p:spPr>
      </p:pic>
    </p:spTree>
    <p:extLst>
      <p:ext uri="{BB962C8B-B14F-4D97-AF65-F5344CB8AC3E}">
        <p14:creationId xmlns:p14="http://schemas.microsoft.com/office/powerpoint/2010/main" val="15254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01D6F-19C9-D18E-1274-9261202CC22F}"/>
              </a:ext>
            </a:extLst>
          </p:cNvPr>
          <p:cNvSpPr>
            <a:spLocks noGrp="1"/>
          </p:cNvSpPr>
          <p:nvPr>
            <p:ph type="title"/>
          </p:nvPr>
        </p:nvSpPr>
        <p:spPr>
          <a:xfrm>
            <a:off x="685800" y="552759"/>
            <a:ext cx="7315200" cy="1154097"/>
          </a:xfrm>
        </p:spPr>
        <p:txBody>
          <a:bodyPr/>
          <a:lstStyle/>
          <a:p>
            <a:r>
              <a:rPr lang="en-US" dirty="0"/>
              <a:t>Randomization &amp; Balance (2)</a:t>
            </a:r>
          </a:p>
        </p:txBody>
      </p:sp>
      <p:sp>
        <p:nvSpPr>
          <p:cNvPr id="3" name="Content Placeholder 2">
            <a:extLst>
              <a:ext uri="{FF2B5EF4-FFF2-40B4-BE49-F238E27FC236}">
                <a16:creationId xmlns:a16="http://schemas.microsoft.com/office/drawing/2014/main" id="{66A5CF46-9FBF-F9D7-A07D-F951EB269B2A}"/>
              </a:ext>
            </a:extLst>
          </p:cNvPr>
          <p:cNvSpPr>
            <a:spLocks noGrp="1"/>
          </p:cNvSpPr>
          <p:nvPr>
            <p:ph idx="1"/>
          </p:nvPr>
        </p:nvSpPr>
        <p:spPr>
          <a:xfrm>
            <a:off x="838200" y="1905000"/>
            <a:ext cx="7315200" cy="3539527"/>
          </a:xfrm>
        </p:spPr>
        <p:txBody>
          <a:bodyPr/>
          <a:lstStyle/>
          <a:p>
            <a:r>
              <a:rPr lang="en-US" dirty="0"/>
              <a:t>N=20</a:t>
            </a:r>
          </a:p>
          <a:p>
            <a:r>
              <a:rPr lang="en-US" dirty="0"/>
              <a:t>P=1/2</a:t>
            </a:r>
          </a:p>
          <a:p>
            <a:r>
              <a:rPr lang="en-US" dirty="0"/>
              <a:t>E(S)= n* p=10</a:t>
            </a:r>
          </a:p>
          <a:p>
            <a:r>
              <a:rPr lang="en-US" dirty="0"/>
              <a:t>V(S)= n*p*q= 5</a:t>
            </a:r>
          </a:p>
          <a:p>
            <a:r>
              <a:rPr lang="en-US" dirty="0"/>
              <a:t>Probability of a 12:8 split or worse</a:t>
            </a:r>
          </a:p>
        </p:txBody>
      </p:sp>
      <p:pic>
        <p:nvPicPr>
          <p:cNvPr id="4" name="Picture 3" descr="Text&#10;&#10;Description automatically generated">
            <a:extLst>
              <a:ext uri="{FF2B5EF4-FFF2-40B4-BE49-F238E27FC236}">
                <a16:creationId xmlns:a16="http://schemas.microsoft.com/office/drawing/2014/main" id="{35449A0A-F1B5-64CE-8FED-F8AB5B56D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4114800"/>
            <a:ext cx="3581400" cy="2208530"/>
          </a:xfrm>
          <a:prstGeom prst="rect">
            <a:avLst/>
          </a:prstGeom>
        </p:spPr>
      </p:pic>
    </p:spTree>
    <p:extLst>
      <p:ext uri="{BB962C8B-B14F-4D97-AF65-F5344CB8AC3E}">
        <p14:creationId xmlns:p14="http://schemas.microsoft.com/office/powerpoint/2010/main" val="1294149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7E466-0428-A44F-8178-46C48DB9744D}"/>
              </a:ext>
            </a:extLst>
          </p:cNvPr>
          <p:cNvSpPr>
            <a:spLocks noGrp="1"/>
          </p:cNvSpPr>
          <p:nvPr>
            <p:ph type="title"/>
          </p:nvPr>
        </p:nvSpPr>
        <p:spPr/>
        <p:txBody>
          <a:bodyPr>
            <a:normAutofit fontScale="90000"/>
          </a:bodyPr>
          <a:lstStyle/>
          <a:p>
            <a:r>
              <a:rPr lang="en-US" dirty="0"/>
              <a:t>How to perform a simple randomization</a:t>
            </a:r>
          </a:p>
        </p:txBody>
      </p:sp>
      <p:sp>
        <p:nvSpPr>
          <p:cNvPr id="3" name="Content Placeholder 2">
            <a:extLst>
              <a:ext uri="{FF2B5EF4-FFF2-40B4-BE49-F238E27FC236}">
                <a16:creationId xmlns:a16="http://schemas.microsoft.com/office/drawing/2014/main" id="{60C40AD2-3220-B045-A3CC-CA01987BBA09}"/>
              </a:ext>
            </a:extLst>
          </p:cNvPr>
          <p:cNvSpPr>
            <a:spLocks noGrp="1"/>
          </p:cNvSpPr>
          <p:nvPr>
            <p:ph idx="1"/>
          </p:nvPr>
        </p:nvSpPr>
        <p:spPr/>
        <p:txBody>
          <a:bodyPr/>
          <a:lstStyle/>
          <a:p>
            <a:r>
              <a:rPr lang="en-US" dirty="0"/>
              <a:t>The code below generates 100 single-digit random numbers. </a:t>
            </a:r>
          </a:p>
          <a:p>
            <a:r>
              <a:rPr lang="en-US" dirty="0"/>
              <a:t>data </a:t>
            </a:r>
            <a:r>
              <a:rPr lang="en-US" dirty="0" err="1"/>
              <a:t>rdt</a:t>
            </a:r>
            <a:r>
              <a:rPr lang="en-US" dirty="0"/>
              <a:t>;</a:t>
            </a:r>
            <a:br>
              <a:rPr lang="en-US" dirty="0"/>
            </a:br>
            <a:r>
              <a:rPr lang="en-US" dirty="0"/>
              <a:t>seed = 374947; do </a:t>
            </a:r>
            <a:r>
              <a:rPr lang="en-US" dirty="0" err="1"/>
              <a:t>i</a:t>
            </a:r>
            <a:r>
              <a:rPr lang="en-US" dirty="0"/>
              <a:t> = 1 to 100; </a:t>
            </a:r>
          </a:p>
          <a:p>
            <a:r>
              <a:rPr lang="en-US" dirty="0" err="1"/>
              <a:t>randno</a:t>
            </a:r>
            <a:r>
              <a:rPr lang="en-US" dirty="0"/>
              <a:t> = int(</a:t>
            </a:r>
            <a:r>
              <a:rPr lang="en-US" dirty="0" err="1"/>
              <a:t>ranuni</a:t>
            </a:r>
            <a:r>
              <a:rPr lang="en-US" dirty="0"/>
              <a:t>(seed)*10); </a:t>
            </a:r>
          </a:p>
          <a:p>
            <a:r>
              <a:rPr lang="en-US" dirty="0"/>
              <a:t>output; end; </a:t>
            </a:r>
          </a:p>
          <a:p>
            <a:r>
              <a:rPr lang="en-US" dirty="0"/>
              <a:t>drop seed </a:t>
            </a:r>
            <a:r>
              <a:rPr lang="en-US" dirty="0" err="1"/>
              <a:t>i</a:t>
            </a:r>
            <a:r>
              <a:rPr lang="en-US" dirty="0"/>
              <a:t>; run; proc print data=</a:t>
            </a:r>
            <a:r>
              <a:rPr lang="en-US" dirty="0" err="1"/>
              <a:t>rdt</a:t>
            </a:r>
            <a:r>
              <a:rPr lang="en-US" dirty="0"/>
              <a:t>; run; </a:t>
            </a:r>
          </a:p>
          <a:p>
            <a:r>
              <a:rPr lang="en-US" dirty="0"/>
              <a:t>proc </a:t>
            </a:r>
            <a:r>
              <a:rPr lang="en-US" dirty="0" err="1"/>
              <a:t>freq</a:t>
            </a:r>
            <a:r>
              <a:rPr lang="en-US" dirty="0"/>
              <a:t> data=</a:t>
            </a:r>
            <a:r>
              <a:rPr lang="en-US" dirty="0" err="1"/>
              <a:t>rdt</a:t>
            </a:r>
            <a:r>
              <a:rPr lang="en-US" dirty="0"/>
              <a:t>; tables </a:t>
            </a:r>
            <a:r>
              <a:rPr lang="en-US" dirty="0" err="1"/>
              <a:t>randno</a:t>
            </a:r>
            <a:r>
              <a:rPr lang="en-US" dirty="0"/>
              <a:t>;</a:t>
            </a:r>
            <a:br>
              <a:rPr lang="en-US" dirty="0"/>
            </a:br>
            <a:r>
              <a:rPr lang="en-US" dirty="0"/>
              <a:t>run; </a:t>
            </a:r>
          </a:p>
          <a:p>
            <a:pPr marL="45720" indent="0">
              <a:buNone/>
            </a:pPr>
            <a:endParaRPr lang="en-US" dirty="0"/>
          </a:p>
        </p:txBody>
      </p:sp>
    </p:spTree>
    <p:extLst>
      <p:ext uri="{BB962C8B-B14F-4D97-AF65-F5344CB8AC3E}">
        <p14:creationId xmlns:p14="http://schemas.microsoft.com/office/powerpoint/2010/main" val="1504173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19732-D476-944F-95A0-6B92B295CEF7}"/>
              </a:ext>
            </a:extLst>
          </p:cNvPr>
          <p:cNvSpPr>
            <a:spLocks noGrp="1"/>
          </p:cNvSpPr>
          <p:nvPr>
            <p:ph type="title"/>
          </p:nvPr>
        </p:nvSpPr>
        <p:spPr/>
        <p:txBody>
          <a:bodyPr>
            <a:normAutofit fontScale="90000"/>
          </a:bodyPr>
          <a:lstStyle/>
          <a:p>
            <a:r>
              <a:rPr lang="en-US" dirty="0"/>
              <a:t>Now what to do with the random numbers?</a:t>
            </a:r>
          </a:p>
        </p:txBody>
      </p:sp>
      <p:sp>
        <p:nvSpPr>
          <p:cNvPr id="3" name="Content Placeholder 2">
            <a:extLst>
              <a:ext uri="{FF2B5EF4-FFF2-40B4-BE49-F238E27FC236}">
                <a16:creationId xmlns:a16="http://schemas.microsoft.com/office/drawing/2014/main" id="{215D3EAD-83FB-3246-9E58-BA1F71B5D0F0}"/>
              </a:ext>
            </a:extLst>
          </p:cNvPr>
          <p:cNvSpPr>
            <a:spLocks noGrp="1"/>
          </p:cNvSpPr>
          <p:nvPr>
            <p:ph idx="1"/>
          </p:nvPr>
        </p:nvSpPr>
        <p:spPr/>
        <p:txBody>
          <a:bodyPr>
            <a:normAutofit fontScale="85000" lnSpcReduction="20000"/>
          </a:bodyPr>
          <a:lstStyle/>
          <a:p>
            <a:pPr marL="45720" indent="0">
              <a:buNone/>
            </a:pPr>
            <a:r>
              <a:rPr lang="en-US" dirty="0"/>
              <a:t>8971642190666299003251373941094773 8191241218694173251484520679157228 2460613655447665818866671483605128 3009975050396101593607090919706447 5251796463999283466342490027170887 9849380004535070536663072134680899 8937815997406184824378063061806617 3521467597903907540103895373518618 0750063764974943294179210689431247 0496055772774833763040594388840956 9346979613188634826680521859602866 2302624357359146678898941868841792 7774217659041015401558110952774676 0834985009280694346014246088715781 0002640489258965832715731444534021 7513473546702192561557197398615995 </a:t>
            </a:r>
          </a:p>
          <a:p>
            <a:pPr marL="45720" indent="0">
              <a:buNone/>
            </a:pPr>
            <a:endParaRPr lang="en-US" dirty="0"/>
          </a:p>
        </p:txBody>
      </p:sp>
    </p:spTree>
    <p:extLst>
      <p:ext uri="{BB962C8B-B14F-4D97-AF65-F5344CB8AC3E}">
        <p14:creationId xmlns:p14="http://schemas.microsoft.com/office/powerpoint/2010/main" val="3421744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87854CB4-5FD1-7C4F-A33E-8DE1DA9BC725}"/>
              </a:ext>
            </a:extLst>
          </p:cNvPr>
          <p:cNvSpPr>
            <a:spLocks noGrp="1" noChangeArrowheads="1"/>
          </p:cNvSpPr>
          <p:nvPr>
            <p:ph type="title" idx="4294967295"/>
          </p:nvPr>
        </p:nvSpPr>
        <p:spPr>
          <a:xfrm>
            <a:off x="685800" y="304800"/>
            <a:ext cx="7772400" cy="1143000"/>
          </a:xfrm>
        </p:spPr>
        <p:txBody>
          <a:bodyPr>
            <a:normAutofit fontScale="90000"/>
          </a:bodyPr>
          <a:lstStyle/>
          <a:p>
            <a:r>
              <a:rPr lang="en-US" altLang="en-US"/>
              <a:t>Nature of Random Numbers </a:t>
            </a:r>
            <a:br>
              <a:rPr lang="en-US" altLang="en-US"/>
            </a:br>
            <a:r>
              <a:rPr lang="en-US" altLang="en-US"/>
              <a:t>and Randomness</a:t>
            </a:r>
          </a:p>
        </p:txBody>
      </p:sp>
      <p:sp>
        <p:nvSpPr>
          <p:cNvPr id="67587" name="Text Box 3">
            <a:extLst>
              <a:ext uri="{FF2B5EF4-FFF2-40B4-BE49-F238E27FC236}">
                <a16:creationId xmlns:a16="http://schemas.microsoft.com/office/drawing/2014/main" id="{D1B2B1AB-3697-9E44-B5A6-68D0BECEDDCC}"/>
              </a:ext>
            </a:extLst>
          </p:cNvPr>
          <p:cNvSpPr txBox="1">
            <a:spLocks noChangeArrowheads="1"/>
          </p:cNvSpPr>
          <p:nvPr/>
        </p:nvSpPr>
        <p:spPr bwMode="auto">
          <a:xfrm>
            <a:off x="304800" y="1828800"/>
            <a:ext cx="8610600"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234950" indent="-23495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FF0000"/>
              </a:buClr>
              <a:buFontTx/>
              <a:buChar char="•"/>
            </a:pPr>
            <a:r>
              <a:rPr lang="en-US" altLang="en-US" sz="2000" b="1">
                <a:latin typeface="Arial" panose="020B0604020202020204" pitchFamily="34" charset="0"/>
              </a:rPr>
              <a:t>A completely random sequence of digits is a mathematical</a:t>
            </a:r>
            <a:br>
              <a:rPr lang="en-US" altLang="en-US" sz="2000" b="1">
                <a:latin typeface="Arial" panose="020B0604020202020204" pitchFamily="34" charset="0"/>
              </a:rPr>
            </a:br>
            <a:r>
              <a:rPr lang="en-US" altLang="en-US" sz="2000" b="1">
                <a:latin typeface="Arial" panose="020B0604020202020204" pitchFamily="34" charset="0"/>
              </a:rPr>
              <a:t>idealization</a:t>
            </a:r>
            <a:endParaRPr lang="en-US" altLang="en-US" sz="2000">
              <a:latin typeface="Arial" panose="020B0604020202020204" pitchFamily="34" charset="0"/>
            </a:endParaRPr>
          </a:p>
          <a:p>
            <a:pPr lvl="1">
              <a:buClr>
                <a:srgbClr val="FF0000"/>
              </a:buClr>
              <a:buFontTx/>
              <a:buChar char="•"/>
            </a:pPr>
            <a:r>
              <a:rPr lang="en-US" altLang="en-US" sz="2000">
                <a:latin typeface="Arial" panose="020B0604020202020204" pitchFamily="34" charset="0"/>
              </a:rPr>
              <a:t> Each digit occurs equally frequently in the whole sequence</a:t>
            </a:r>
          </a:p>
          <a:p>
            <a:pPr lvl="1">
              <a:buClr>
                <a:srgbClr val="FF0000"/>
              </a:buClr>
              <a:buFontTx/>
              <a:buChar char="•"/>
            </a:pPr>
            <a:r>
              <a:rPr lang="en-US" altLang="en-US" sz="2000">
                <a:latin typeface="Arial" panose="020B0604020202020204" pitchFamily="34" charset="0"/>
              </a:rPr>
              <a:t> Adjacent (set of) digits are completely independent of one another </a:t>
            </a:r>
          </a:p>
          <a:p>
            <a:pPr lvl="1">
              <a:buClr>
                <a:srgbClr val="FF0000"/>
              </a:buClr>
              <a:buFontTx/>
              <a:buChar char="•"/>
            </a:pPr>
            <a:r>
              <a:rPr lang="en-US" altLang="en-US" sz="2000">
                <a:latin typeface="Arial" panose="020B0604020202020204" pitchFamily="34" charset="0"/>
              </a:rPr>
              <a:t> Moderately long sections of the whole show substantial regularity</a:t>
            </a:r>
            <a:br>
              <a:rPr lang="en-US" altLang="en-US" sz="2000">
                <a:latin typeface="Arial" panose="020B0604020202020204" pitchFamily="34" charset="0"/>
              </a:rPr>
            </a:br>
            <a:endParaRPr lang="en-US" altLang="en-US" sz="2000">
              <a:latin typeface="Arial" panose="020B0604020202020204" pitchFamily="34" charset="0"/>
            </a:endParaRPr>
          </a:p>
          <a:p>
            <a:pPr>
              <a:buClr>
                <a:srgbClr val="FF0000"/>
              </a:buClr>
              <a:buFontTx/>
              <a:buChar char="•"/>
            </a:pPr>
            <a:r>
              <a:rPr lang="en-US" altLang="en-US" sz="2000" b="1">
                <a:latin typeface="Arial" panose="020B0604020202020204" pitchFamily="34" charset="0"/>
              </a:rPr>
              <a:t>A table of random digits</a:t>
            </a:r>
            <a:endParaRPr lang="en-US" altLang="en-US" sz="2000">
              <a:latin typeface="Arial" panose="020B0604020202020204" pitchFamily="34" charset="0"/>
            </a:endParaRPr>
          </a:p>
          <a:p>
            <a:pPr lvl="1">
              <a:buClr>
                <a:srgbClr val="FF0000"/>
              </a:buClr>
              <a:buFontTx/>
              <a:buChar char="•"/>
            </a:pPr>
            <a:r>
              <a:rPr lang="en-US" altLang="en-US" sz="2000">
                <a:latin typeface="Arial" panose="020B0604020202020204" pitchFamily="34" charset="0"/>
              </a:rPr>
              <a:t> Produced by a process which will give results closely approximating</a:t>
            </a:r>
          </a:p>
          <a:p>
            <a:pPr lvl="1">
              <a:buClr>
                <a:srgbClr val="FF0000"/>
              </a:buClr>
            </a:pPr>
            <a:r>
              <a:rPr lang="en-US" altLang="en-US" sz="2000">
                <a:latin typeface="Arial" panose="020B0604020202020204" pitchFamily="34" charset="0"/>
              </a:rPr>
              <a:t>   to the mathematical idealization</a:t>
            </a:r>
          </a:p>
          <a:p>
            <a:pPr lvl="1">
              <a:buClr>
                <a:srgbClr val="FF0000"/>
              </a:buClr>
              <a:buFontTx/>
              <a:buChar char="•"/>
            </a:pPr>
            <a:r>
              <a:rPr lang="en-US" altLang="en-US" sz="2000">
                <a:latin typeface="Arial" panose="020B0604020202020204" pitchFamily="34" charset="0"/>
              </a:rPr>
              <a:t> Tested to check that it behaves as a finite section from a</a:t>
            </a:r>
          </a:p>
          <a:p>
            <a:pPr lvl="1">
              <a:buClr>
                <a:srgbClr val="FF0000"/>
              </a:buClr>
            </a:pPr>
            <a:r>
              <a:rPr lang="en-US" altLang="en-US" sz="2000">
                <a:latin typeface="Arial" panose="020B0604020202020204" pitchFamily="34" charset="0"/>
              </a:rPr>
              <a:t>   completely random series should</a:t>
            </a:r>
          </a:p>
          <a:p>
            <a:pPr lvl="1">
              <a:buClr>
                <a:srgbClr val="FF0000"/>
              </a:buClr>
              <a:buFontTx/>
              <a:buChar char="•"/>
            </a:pPr>
            <a:r>
              <a:rPr lang="en-US" altLang="en-US" sz="2000">
                <a:latin typeface="Arial" panose="020B0604020202020204" pitchFamily="34" charset="0"/>
              </a:rPr>
              <a:t> Randomness is a property of the table as a whole</a:t>
            </a:r>
          </a:p>
          <a:p>
            <a:pPr lvl="1">
              <a:buClr>
                <a:srgbClr val="FF0000"/>
              </a:buClr>
              <a:buFontTx/>
              <a:buChar char="•"/>
            </a:pPr>
            <a:r>
              <a:rPr lang="en-US" altLang="en-US" sz="2000">
                <a:latin typeface="Arial" panose="020B0604020202020204" pitchFamily="34" charset="0"/>
              </a:rPr>
              <a:t> Different numbers in the table are independent</a:t>
            </a:r>
          </a:p>
        </p:txBody>
      </p:sp>
    </p:spTree>
    <p:extLst>
      <p:ext uri="{BB962C8B-B14F-4D97-AF65-F5344CB8AC3E}">
        <p14:creationId xmlns:p14="http://schemas.microsoft.com/office/powerpoint/2010/main" val="2918821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a:extLst>
              <a:ext uri="{FF2B5EF4-FFF2-40B4-BE49-F238E27FC236}">
                <a16:creationId xmlns:a16="http://schemas.microsoft.com/office/drawing/2014/main" id="{7B2F34EC-3E6F-1C46-888F-B2C85D3C72ED}"/>
              </a:ext>
            </a:extLst>
          </p:cNvPr>
          <p:cNvSpPr>
            <a:spLocks noChangeArrowheads="1"/>
          </p:cNvSpPr>
          <p:nvPr/>
        </p:nvSpPr>
        <p:spPr bwMode="auto">
          <a:xfrm>
            <a:off x="6096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rgbClr val="FF0000"/>
                </a:solidFill>
                <a:effectLst>
                  <a:outerShdw blurRad="38100" dist="38100" dir="2700000" algn="tl">
                    <a:srgbClr val="C0C0C0"/>
                  </a:outerShdw>
                </a:effectLst>
                <a:latin typeface="Arial" panose="020B0604020202020204" pitchFamily="34" charset="0"/>
              </a:defRPr>
            </a:lvl1pPr>
            <a:lvl2pPr algn="ctr">
              <a:defRPr sz="4000" b="1">
                <a:solidFill>
                  <a:srgbClr val="FF0000"/>
                </a:solidFill>
                <a:effectLst>
                  <a:outerShdw blurRad="38100" dist="38100" dir="2700000" algn="tl">
                    <a:srgbClr val="C0C0C0"/>
                  </a:outerShdw>
                </a:effectLst>
                <a:latin typeface="Arial" panose="020B0604020202020204" pitchFamily="34" charset="0"/>
              </a:defRPr>
            </a:lvl2pPr>
            <a:lvl3pPr algn="ctr">
              <a:defRPr sz="4000" b="1">
                <a:solidFill>
                  <a:srgbClr val="FF0000"/>
                </a:solidFill>
                <a:effectLst>
                  <a:outerShdw blurRad="38100" dist="38100" dir="2700000" algn="tl">
                    <a:srgbClr val="C0C0C0"/>
                  </a:outerShdw>
                </a:effectLst>
                <a:latin typeface="Arial" panose="020B0604020202020204" pitchFamily="34" charset="0"/>
              </a:defRPr>
            </a:lvl3pPr>
            <a:lvl4pPr algn="ctr">
              <a:defRPr sz="4000" b="1">
                <a:solidFill>
                  <a:srgbClr val="FF0000"/>
                </a:solidFill>
                <a:effectLst>
                  <a:outerShdw blurRad="38100" dist="38100" dir="2700000" algn="tl">
                    <a:srgbClr val="C0C0C0"/>
                  </a:outerShdw>
                </a:effectLst>
                <a:latin typeface="Arial" panose="020B0604020202020204" pitchFamily="34" charset="0"/>
              </a:defRPr>
            </a:lvl4pPr>
            <a:lvl5pPr algn="ctr">
              <a:defRPr sz="4000" b="1">
                <a:solidFill>
                  <a:srgbClr val="FF0000"/>
                </a:solidFill>
                <a:effectLst>
                  <a:outerShdw blurRad="38100" dist="38100" dir="2700000" algn="tl">
                    <a:srgbClr val="C0C0C0"/>
                  </a:outerShdw>
                </a:effectLst>
                <a:latin typeface="Arial" panose="020B0604020202020204" pitchFamily="34" charset="0"/>
              </a:defRPr>
            </a:lvl5pPr>
            <a:lvl6pPr marL="457200" algn="ctr" eaLnBrk="0" fontAlgn="base" hangingPunct="0">
              <a:spcBef>
                <a:spcPct val="0"/>
              </a:spcBef>
              <a:spcAft>
                <a:spcPct val="0"/>
              </a:spcAft>
              <a:defRPr sz="4000" b="1">
                <a:solidFill>
                  <a:srgbClr val="FF0000"/>
                </a:solidFill>
                <a:effectLst>
                  <a:outerShdw blurRad="38100" dist="38100" dir="2700000" algn="tl">
                    <a:srgbClr val="C0C0C0"/>
                  </a:outerShdw>
                </a:effectLst>
                <a:latin typeface="Arial" panose="020B0604020202020204" pitchFamily="34" charset="0"/>
              </a:defRPr>
            </a:lvl6pPr>
            <a:lvl7pPr marL="914400" algn="ctr" eaLnBrk="0" fontAlgn="base" hangingPunct="0">
              <a:spcBef>
                <a:spcPct val="0"/>
              </a:spcBef>
              <a:spcAft>
                <a:spcPct val="0"/>
              </a:spcAft>
              <a:defRPr sz="4000" b="1">
                <a:solidFill>
                  <a:srgbClr val="FF0000"/>
                </a:solidFill>
                <a:effectLst>
                  <a:outerShdw blurRad="38100" dist="38100" dir="2700000" algn="tl">
                    <a:srgbClr val="C0C0C0"/>
                  </a:outerShdw>
                </a:effectLst>
                <a:latin typeface="Arial" panose="020B0604020202020204" pitchFamily="34" charset="0"/>
              </a:defRPr>
            </a:lvl7pPr>
            <a:lvl8pPr marL="1371600" algn="ctr" eaLnBrk="0" fontAlgn="base" hangingPunct="0">
              <a:spcBef>
                <a:spcPct val="0"/>
              </a:spcBef>
              <a:spcAft>
                <a:spcPct val="0"/>
              </a:spcAft>
              <a:defRPr sz="4000" b="1">
                <a:solidFill>
                  <a:srgbClr val="FF0000"/>
                </a:solidFill>
                <a:effectLst>
                  <a:outerShdw blurRad="38100" dist="38100" dir="2700000" algn="tl">
                    <a:srgbClr val="C0C0C0"/>
                  </a:outerShdw>
                </a:effectLst>
                <a:latin typeface="Arial" panose="020B0604020202020204" pitchFamily="34" charset="0"/>
              </a:defRPr>
            </a:lvl8pPr>
            <a:lvl9pPr marL="1828800" algn="ctr" eaLnBrk="0" fontAlgn="base" hangingPunct="0">
              <a:spcBef>
                <a:spcPct val="0"/>
              </a:spcBef>
              <a:spcAft>
                <a:spcPct val="0"/>
              </a:spcAft>
              <a:defRPr sz="4000" b="1">
                <a:solidFill>
                  <a:srgbClr val="FF0000"/>
                </a:solidFill>
                <a:effectLst>
                  <a:outerShdw blurRad="38100" dist="38100" dir="2700000" algn="tl">
                    <a:srgbClr val="C0C0C0"/>
                  </a:outerShdw>
                </a:effectLst>
                <a:latin typeface="Arial" panose="020B0604020202020204" pitchFamily="34" charset="0"/>
              </a:defRPr>
            </a:lvl9pPr>
          </a:lstStyle>
          <a:p>
            <a:r>
              <a:rPr lang="en-US" altLang="en-US" dirty="0">
                <a:solidFill>
                  <a:schemeClr val="accent2">
                    <a:lumMod val="60000"/>
                    <a:lumOff val="40000"/>
                  </a:schemeClr>
                </a:solidFill>
              </a:rPr>
              <a:t>Table of Random Numbers</a:t>
            </a:r>
          </a:p>
        </p:txBody>
      </p:sp>
      <p:pic>
        <p:nvPicPr>
          <p:cNvPr id="90117" name="Picture 5">
            <a:extLst>
              <a:ext uri="{FF2B5EF4-FFF2-40B4-BE49-F238E27FC236}">
                <a16:creationId xmlns:a16="http://schemas.microsoft.com/office/drawing/2014/main" id="{CACC5EDA-E4FF-994A-AF23-AC789FF02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838200"/>
            <a:ext cx="6019800" cy="5688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511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121F6-141C-AD42-83AC-402945AB552F}"/>
              </a:ext>
            </a:extLst>
          </p:cNvPr>
          <p:cNvSpPr>
            <a:spLocks noGrp="1"/>
          </p:cNvSpPr>
          <p:nvPr>
            <p:ph type="title"/>
          </p:nvPr>
        </p:nvSpPr>
        <p:spPr/>
        <p:txBody>
          <a:bodyPr/>
          <a:lstStyle/>
          <a:p>
            <a:r>
              <a:rPr lang="en-US" dirty="0"/>
              <a:t>For a smaller type of study</a:t>
            </a:r>
          </a:p>
        </p:txBody>
      </p:sp>
      <p:sp>
        <p:nvSpPr>
          <p:cNvPr id="3" name="Content Placeholder 2">
            <a:extLst>
              <a:ext uri="{FF2B5EF4-FFF2-40B4-BE49-F238E27FC236}">
                <a16:creationId xmlns:a16="http://schemas.microsoft.com/office/drawing/2014/main" id="{C6635809-CBC9-5B42-9AA8-D73A2CFF9AEF}"/>
              </a:ext>
            </a:extLst>
          </p:cNvPr>
          <p:cNvSpPr>
            <a:spLocks noGrp="1"/>
          </p:cNvSpPr>
          <p:nvPr>
            <p:ph idx="1"/>
          </p:nvPr>
        </p:nvSpPr>
        <p:spPr/>
        <p:txBody>
          <a:bodyPr/>
          <a:lstStyle/>
          <a:p>
            <a:r>
              <a:rPr lang="en-US" dirty="0"/>
              <a:t>Randomly select row or column</a:t>
            </a:r>
          </a:p>
          <a:p>
            <a:pPr lvl="1"/>
            <a:r>
              <a:rPr lang="en-US" dirty="0"/>
              <a:t>Odd=Treatment A </a:t>
            </a:r>
          </a:p>
          <a:p>
            <a:pPr lvl="1"/>
            <a:r>
              <a:rPr lang="en-US" dirty="0"/>
              <a:t>Even=Treatment B</a:t>
            </a:r>
          </a:p>
          <a:p>
            <a:endParaRPr lang="en-US" dirty="0"/>
          </a:p>
        </p:txBody>
      </p:sp>
    </p:spTree>
    <p:extLst>
      <p:ext uri="{BB962C8B-B14F-4D97-AF65-F5344CB8AC3E}">
        <p14:creationId xmlns:p14="http://schemas.microsoft.com/office/powerpoint/2010/main" val="1386673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8CE4-708F-054F-9C42-EB0D3B15F674}"/>
              </a:ext>
            </a:extLst>
          </p:cNvPr>
          <p:cNvSpPr>
            <a:spLocks noGrp="1"/>
          </p:cNvSpPr>
          <p:nvPr>
            <p:ph type="title"/>
          </p:nvPr>
        </p:nvSpPr>
        <p:spPr/>
        <p:txBody>
          <a:bodyPr/>
          <a:lstStyle/>
          <a:p>
            <a:r>
              <a:rPr lang="en-US" dirty="0"/>
              <a:t>What about a large study?</a:t>
            </a:r>
          </a:p>
        </p:txBody>
      </p:sp>
      <p:sp>
        <p:nvSpPr>
          <p:cNvPr id="3" name="Content Placeholder 2">
            <a:extLst>
              <a:ext uri="{FF2B5EF4-FFF2-40B4-BE49-F238E27FC236}">
                <a16:creationId xmlns:a16="http://schemas.microsoft.com/office/drawing/2014/main" id="{2F2C015D-37C8-2D40-AC35-162C0F96B697}"/>
              </a:ext>
            </a:extLst>
          </p:cNvPr>
          <p:cNvSpPr>
            <a:spLocks noGrp="1"/>
          </p:cNvSpPr>
          <p:nvPr>
            <p:ph idx="1"/>
          </p:nvPr>
        </p:nvSpPr>
        <p:spPr/>
        <p:txBody>
          <a:bodyPr>
            <a:normAutofit lnSpcReduction="10000"/>
          </a:bodyPr>
          <a:lstStyle/>
          <a:p>
            <a:r>
              <a:rPr lang="en-US" dirty="0"/>
              <a:t>Use a random number producing algorithm</a:t>
            </a:r>
          </a:p>
          <a:p>
            <a:r>
              <a:rPr lang="en-US" dirty="0"/>
              <a:t>Assign participants treatment A probability p</a:t>
            </a:r>
          </a:p>
          <a:p>
            <a:r>
              <a:rPr lang="en-US" dirty="0"/>
              <a:t>Assign participants treatment B to probability 1-p</a:t>
            </a:r>
          </a:p>
          <a:p>
            <a:endParaRPr lang="en-US" dirty="0"/>
          </a:p>
          <a:p>
            <a:r>
              <a:rPr lang="en-US" dirty="0"/>
              <a:t>Use </a:t>
            </a:r>
            <a:r>
              <a:rPr lang="en-US" dirty="0" err="1"/>
              <a:t>ranuni</a:t>
            </a:r>
            <a:r>
              <a:rPr lang="en-US" dirty="0"/>
              <a:t> as in previous slide (SAS)</a:t>
            </a:r>
          </a:p>
          <a:p>
            <a:r>
              <a:rPr lang="en-US" dirty="0"/>
              <a:t>Use </a:t>
            </a:r>
            <a:r>
              <a:rPr lang="en-US" dirty="0" err="1"/>
              <a:t>runif</a:t>
            </a:r>
            <a:r>
              <a:rPr lang="en-US" dirty="0"/>
              <a:t> (R )</a:t>
            </a:r>
          </a:p>
          <a:p>
            <a:endParaRPr lang="en-US" dirty="0"/>
          </a:p>
          <a:p>
            <a:r>
              <a:rPr lang="en-US" dirty="0"/>
              <a:t>Suppose a trial has three groups: A, B and C. Equal allocation is desired. How could simple randomization be implemented? </a:t>
            </a:r>
          </a:p>
          <a:p>
            <a:endParaRPr lang="en-US" dirty="0"/>
          </a:p>
        </p:txBody>
      </p:sp>
    </p:spTree>
    <p:extLst>
      <p:ext uri="{BB962C8B-B14F-4D97-AF65-F5344CB8AC3E}">
        <p14:creationId xmlns:p14="http://schemas.microsoft.com/office/powerpoint/2010/main" val="13774675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1659D-004D-D24C-A9C8-3A52CF9E79EA}"/>
              </a:ext>
            </a:extLst>
          </p:cNvPr>
          <p:cNvSpPr>
            <a:spLocks noGrp="1"/>
          </p:cNvSpPr>
          <p:nvPr>
            <p:ph type="title"/>
          </p:nvPr>
        </p:nvSpPr>
        <p:spPr/>
        <p:txBody>
          <a:bodyPr>
            <a:normAutofit fontScale="90000"/>
          </a:bodyPr>
          <a:lstStyle/>
          <a:p>
            <a:r>
              <a:rPr lang="en-US" dirty="0"/>
              <a:t>Imbalances resulting from simple randomization </a:t>
            </a:r>
            <a:br>
              <a:rPr lang="en-US" dirty="0"/>
            </a:br>
            <a:endParaRPr lang="en-US" dirty="0"/>
          </a:p>
        </p:txBody>
      </p:sp>
      <p:sp>
        <p:nvSpPr>
          <p:cNvPr id="3" name="Content Placeholder 2">
            <a:extLst>
              <a:ext uri="{FF2B5EF4-FFF2-40B4-BE49-F238E27FC236}">
                <a16:creationId xmlns:a16="http://schemas.microsoft.com/office/drawing/2014/main" id="{170661FA-3E0B-8041-9AC5-9E368136916F}"/>
              </a:ext>
            </a:extLst>
          </p:cNvPr>
          <p:cNvSpPr>
            <a:spLocks noGrp="1"/>
          </p:cNvSpPr>
          <p:nvPr>
            <p:ph idx="1"/>
          </p:nvPr>
        </p:nvSpPr>
        <p:spPr/>
        <p:txBody>
          <a:bodyPr/>
          <a:lstStyle/>
          <a:p>
            <a:r>
              <a:rPr lang="en-US" dirty="0"/>
              <a:t>While such imbalances do not make the statistical tests invalid, they do reduce ability to detect true differences between the two groups. </a:t>
            </a:r>
          </a:p>
          <a:p>
            <a:r>
              <a:rPr lang="en-US" dirty="0"/>
              <a:t>Such imbalances may lead to some loss of credibility for the clinical trial. </a:t>
            </a:r>
          </a:p>
          <a:p>
            <a:r>
              <a:rPr lang="en-US" dirty="0"/>
              <a:t>Simple randomization is not often used, even for large studies. It is desirable to restrict randomization to ensure balance throughout the trial. </a:t>
            </a:r>
          </a:p>
          <a:p>
            <a:r>
              <a:rPr lang="en-US" i="1" dirty="0"/>
              <a:t>Question</a:t>
            </a:r>
            <a:r>
              <a:rPr lang="en-US" dirty="0"/>
              <a:t>. How can randomization be restricted? </a:t>
            </a:r>
          </a:p>
          <a:p>
            <a:endParaRPr lang="en-US" dirty="0"/>
          </a:p>
        </p:txBody>
      </p:sp>
    </p:spTree>
    <p:extLst>
      <p:ext uri="{BB962C8B-B14F-4D97-AF65-F5344CB8AC3E}">
        <p14:creationId xmlns:p14="http://schemas.microsoft.com/office/powerpoint/2010/main" val="47281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299A-8869-DF70-FDF9-D2911AA5CEF1}"/>
              </a:ext>
            </a:extLst>
          </p:cNvPr>
          <p:cNvSpPr>
            <a:spLocks noGrp="1"/>
          </p:cNvSpPr>
          <p:nvPr>
            <p:ph type="title"/>
          </p:nvPr>
        </p:nvSpPr>
        <p:spPr/>
        <p:txBody>
          <a:bodyPr/>
          <a:lstStyle/>
          <a:p>
            <a:r>
              <a:rPr lang="en-US" dirty="0"/>
              <a:t>Masking or blinding (1)</a:t>
            </a:r>
          </a:p>
        </p:txBody>
      </p:sp>
      <p:sp>
        <p:nvSpPr>
          <p:cNvPr id="3" name="Content Placeholder 2">
            <a:extLst>
              <a:ext uri="{FF2B5EF4-FFF2-40B4-BE49-F238E27FC236}">
                <a16:creationId xmlns:a16="http://schemas.microsoft.com/office/drawing/2014/main" id="{8D1EF0AB-F9E1-9909-754E-92EAF37FFB25}"/>
              </a:ext>
            </a:extLst>
          </p:cNvPr>
          <p:cNvSpPr>
            <a:spLocks noGrp="1"/>
          </p:cNvSpPr>
          <p:nvPr>
            <p:ph idx="1"/>
          </p:nvPr>
        </p:nvSpPr>
        <p:spPr/>
        <p:txBody>
          <a:bodyPr/>
          <a:lstStyle/>
          <a:p>
            <a:r>
              <a:rPr lang="en-US" dirty="0"/>
              <a:t>Keeping the identity of treatment assignments masked for</a:t>
            </a:r>
          </a:p>
          <a:p>
            <a:pPr lvl="1"/>
            <a:r>
              <a:rPr lang="en-US" dirty="0"/>
              <a:t>Subject</a:t>
            </a:r>
          </a:p>
          <a:p>
            <a:pPr lvl="1"/>
            <a:r>
              <a:rPr lang="en-US" dirty="0"/>
              <a:t>Investigator, treatment team or evaluator</a:t>
            </a:r>
          </a:p>
          <a:p>
            <a:pPr lvl="1"/>
            <a:r>
              <a:rPr lang="en-US" dirty="0"/>
              <a:t>Evaluation teams</a:t>
            </a:r>
          </a:p>
          <a:p>
            <a:r>
              <a:rPr lang="en-US" dirty="0"/>
              <a:t>Purpose of masking: bias reduction</a:t>
            </a:r>
          </a:p>
          <a:p>
            <a:pPr lvl="1"/>
            <a:r>
              <a:rPr lang="en-US" dirty="0"/>
              <a:t>Each group masked eliminates a different source of bias</a:t>
            </a:r>
          </a:p>
          <a:p>
            <a:pPr lvl="1"/>
            <a:r>
              <a:rPr lang="en-US" dirty="0"/>
              <a:t>Masking is most useful when there is a subjective component to treatment or evaluation (next slide)</a:t>
            </a:r>
          </a:p>
        </p:txBody>
      </p:sp>
    </p:spTree>
    <p:extLst>
      <p:ext uri="{BB962C8B-B14F-4D97-AF65-F5344CB8AC3E}">
        <p14:creationId xmlns:p14="http://schemas.microsoft.com/office/powerpoint/2010/main" val="125584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42FFD-F059-5A44-9998-4B8E0204DB30}"/>
              </a:ext>
            </a:extLst>
          </p:cNvPr>
          <p:cNvSpPr>
            <a:spLocks noGrp="1"/>
          </p:cNvSpPr>
          <p:nvPr>
            <p:ph type="title"/>
          </p:nvPr>
        </p:nvSpPr>
        <p:spPr/>
        <p:txBody>
          <a:bodyPr>
            <a:normAutofit fontScale="90000"/>
          </a:bodyPr>
          <a:lstStyle/>
          <a:p>
            <a:r>
              <a:rPr lang="en-US" dirty="0"/>
              <a:t>Simple randomization </a:t>
            </a:r>
            <a:br>
              <a:rPr lang="en-US" dirty="0"/>
            </a:br>
            <a:endParaRPr lang="en-US" dirty="0"/>
          </a:p>
        </p:txBody>
      </p:sp>
      <p:sp>
        <p:nvSpPr>
          <p:cNvPr id="3" name="Content Placeholder 2">
            <a:extLst>
              <a:ext uri="{FF2B5EF4-FFF2-40B4-BE49-F238E27FC236}">
                <a16:creationId xmlns:a16="http://schemas.microsoft.com/office/drawing/2014/main" id="{15522F65-0EFB-C743-AA76-80A3F61C002E}"/>
              </a:ext>
            </a:extLst>
          </p:cNvPr>
          <p:cNvSpPr>
            <a:spLocks noGrp="1"/>
          </p:cNvSpPr>
          <p:nvPr>
            <p:ph idx="1"/>
          </p:nvPr>
        </p:nvSpPr>
        <p:spPr/>
        <p:txBody>
          <a:bodyPr/>
          <a:lstStyle/>
          <a:p>
            <a:r>
              <a:rPr lang="en-US" i="1" dirty="0"/>
              <a:t>Advantage</a:t>
            </a:r>
            <a:r>
              <a:rPr lang="en-US" dirty="0"/>
              <a:t>. It is simple and easy to implement. </a:t>
            </a:r>
          </a:p>
          <a:p>
            <a:r>
              <a:rPr lang="en-US" i="1" dirty="0"/>
              <a:t>Disadvantage</a:t>
            </a:r>
            <a:r>
              <a:rPr lang="en-US" dirty="0"/>
              <a:t>. Patient characteristics can change during recruitment. For example, patients recruited early could be sicker than those recruited later. In this situation, the early imbalances created by simple randomization cannot be corrected. </a:t>
            </a:r>
          </a:p>
          <a:p>
            <a:endParaRPr lang="en-US" dirty="0"/>
          </a:p>
        </p:txBody>
      </p:sp>
    </p:spTree>
    <p:extLst>
      <p:ext uri="{BB962C8B-B14F-4D97-AF65-F5344CB8AC3E}">
        <p14:creationId xmlns:p14="http://schemas.microsoft.com/office/powerpoint/2010/main" val="13101753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050">
            <a:extLst>
              <a:ext uri="{FF2B5EF4-FFF2-40B4-BE49-F238E27FC236}">
                <a16:creationId xmlns:a16="http://schemas.microsoft.com/office/drawing/2014/main" id="{A15B52D9-2706-0D42-BB07-77C588DE0545}"/>
              </a:ext>
            </a:extLst>
          </p:cNvPr>
          <p:cNvSpPr>
            <a:spLocks noGrp="1" noChangeArrowheads="1"/>
          </p:cNvSpPr>
          <p:nvPr>
            <p:ph type="title" idx="4294967295"/>
          </p:nvPr>
        </p:nvSpPr>
        <p:spPr>
          <a:xfrm>
            <a:off x="762000" y="0"/>
            <a:ext cx="7772400" cy="1143000"/>
          </a:xfrm>
        </p:spPr>
        <p:txBody>
          <a:bodyPr>
            <a:normAutofit fontScale="90000"/>
          </a:bodyPr>
          <a:lstStyle/>
          <a:p>
            <a:r>
              <a:rPr lang="en-US" altLang="en-US" dirty="0"/>
              <a:t>Simple Randomization Disadvantages </a:t>
            </a:r>
            <a:r>
              <a:rPr lang="en-US" altLang="en-US" dirty="0" err="1"/>
              <a:t>contd</a:t>
            </a:r>
            <a:endParaRPr lang="en-US" altLang="en-US" dirty="0"/>
          </a:p>
        </p:txBody>
      </p:sp>
      <p:sp>
        <p:nvSpPr>
          <p:cNvPr id="70659" name="Text Box 2051">
            <a:extLst>
              <a:ext uri="{FF2B5EF4-FFF2-40B4-BE49-F238E27FC236}">
                <a16:creationId xmlns:a16="http://schemas.microsoft.com/office/drawing/2014/main" id="{51E1EA4A-E185-EE4F-BC8C-E39B9C032D94}"/>
              </a:ext>
            </a:extLst>
          </p:cNvPr>
          <p:cNvSpPr txBox="1">
            <a:spLocks noChangeArrowheads="1"/>
          </p:cNvSpPr>
          <p:nvPr/>
        </p:nvSpPr>
        <p:spPr bwMode="auto">
          <a:xfrm>
            <a:off x="533400" y="1488876"/>
            <a:ext cx="8229600"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400">
                <a:solidFill>
                  <a:schemeClr val="tx1"/>
                </a:solidFill>
                <a:latin typeface="Times New Roman" panose="02020603050405020304" pitchFamily="18" charset="0"/>
              </a:defRPr>
            </a:lvl1pPr>
            <a:lvl2pPr marL="685800" indent="-228600">
              <a:defRPr sz="2400">
                <a:solidFill>
                  <a:schemeClr val="tx1"/>
                </a:solidFill>
                <a:latin typeface="Times New Roman" panose="02020603050405020304" pitchFamily="18" charset="0"/>
              </a:defRPr>
            </a:lvl2pPr>
            <a:lvl3pPr marL="4572000">
              <a:defRPr sz="2400">
                <a:solidFill>
                  <a:schemeClr val="tx1"/>
                </a:solidFill>
                <a:latin typeface="Times New Roman" panose="02020603050405020304" pitchFamily="18" charset="0"/>
              </a:defRPr>
            </a:lvl3pPr>
            <a:lvl4pPr marL="4686300">
              <a:defRPr sz="2400">
                <a:solidFill>
                  <a:schemeClr val="tx1"/>
                </a:solidFill>
                <a:latin typeface="Times New Roman" panose="02020603050405020304" pitchFamily="18" charset="0"/>
              </a:defRPr>
            </a:lvl4pPr>
            <a:lvl5pPr marL="4800600">
              <a:defRPr sz="2400">
                <a:solidFill>
                  <a:schemeClr val="tx1"/>
                </a:solidFill>
                <a:latin typeface="Times New Roman" panose="02020603050405020304" pitchFamily="18" charset="0"/>
              </a:defRPr>
            </a:lvl5pPr>
            <a:lvl6pPr marL="5257800" eaLnBrk="0" fontAlgn="base" hangingPunct="0">
              <a:spcBef>
                <a:spcPct val="0"/>
              </a:spcBef>
              <a:spcAft>
                <a:spcPct val="0"/>
              </a:spcAft>
              <a:defRPr sz="2400">
                <a:solidFill>
                  <a:schemeClr val="tx1"/>
                </a:solidFill>
                <a:latin typeface="Times New Roman" panose="02020603050405020304" pitchFamily="18" charset="0"/>
              </a:defRPr>
            </a:lvl6pPr>
            <a:lvl7pPr marL="5715000" eaLnBrk="0" fontAlgn="base" hangingPunct="0">
              <a:spcBef>
                <a:spcPct val="0"/>
              </a:spcBef>
              <a:spcAft>
                <a:spcPct val="0"/>
              </a:spcAft>
              <a:defRPr sz="2400">
                <a:solidFill>
                  <a:schemeClr val="tx1"/>
                </a:solidFill>
                <a:latin typeface="Times New Roman" panose="02020603050405020304" pitchFamily="18" charset="0"/>
              </a:defRPr>
            </a:lvl7pPr>
            <a:lvl8pPr marL="6172200" eaLnBrk="0" fontAlgn="base" hangingPunct="0">
              <a:spcBef>
                <a:spcPct val="0"/>
              </a:spcBef>
              <a:spcAft>
                <a:spcPct val="0"/>
              </a:spcAft>
              <a:defRPr sz="2400">
                <a:solidFill>
                  <a:schemeClr val="tx1"/>
                </a:solidFill>
                <a:latin typeface="Times New Roman" panose="02020603050405020304" pitchFamily="18" charset="0"/>
              </a:defRPr>
            </a:lvl8pPr>
            <a:lvl9pPr marL="66294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buClr>
                <a:srgbClr val="FF0000"/>
              </a:buClr>
            </a:pPr>
            <a:endParaRPr lang="en-US" altLang="en-US" sz="2600" dirty="0">
              <a:latin typeface="Arial" panose="020B0604020202020204" pitchFamily="34" charset="0"/>
            </a:endParaRPr>
          </a:p>
          <a:p>
            <a:pPr>
              <a:buClr>
                <a:srgbClr val="FF0000"/>
              </a:buClr>
              <a:buFontTx/>
              <a:buChar char="•"/>
            </a:pPr>
            <a:r>
              <a:rPr lang="en-US" altLang="en-US" sz="2600" dirty="0">
                <a:latin typeface="Arial" panose="020B0604020202020204" pitchFamily="34" charset="0"/>
              </a:rPr>
              <a:t>At any point in time, there may be       an imbalance in the number of subjects on each treatment</a:t>
            </a:r>
          </a:p>
          <a:p>
            <a:pPr lvl="1">
              <a:buClr>
                <a:srgbClr val="FF0000"/>
              </a:buClr>
              <a:buFontTx/>
              <a:buChar char="•"/>
            </a:pPr>
            <a:r>
              <a:rPr lang="en-US" altLang="en-US" dirty="0">
                <a:latin typeface="Arial" panose="020B0604020202020204" pitchFamily="34" charset="0"/>
              </a:rPr>
              <a:t>With </a:t>
            </a:r>
            <a:r>
              <a:rPr lang="en-US" altLang="en-US" i="1" dirty="0">
                <a:latin typeface="Arial" panose="020B0604020202020204" pitchFamily="34" charset="0"/>
              </a:rPr>
              <a:t>n </a:t>
            </a:r>
            <a:r>
              <a:rPr lang="en-US" altLang="en-US" dirty="0">
                <a:latin typeface="Arial" panose="020B0604020202020204" pitchFamily="34" charset="0"/>
              </a:rPr>
              <a:t>= 20  on two treatments A and B, the chance</a:t>
            </a:r>
          </a:p>
          <a:p>
            <a:pPr lvl="1">
              <a:buClr>
                <a:srgbClr val="FF0000"/>
              </a:buClr>
            </a:pPr>
            <a:r>
              <a:rPr lang="en-US" altLang="en-US" dirty="0">
                <a:latin typeface="Arial" panose="020B0604020202020204" pitchFamily="34" charset="0"/>
              </a:rPr>
              <a:t>	of a 12:8 split or worse is approximately 0.19</a:t>
            </a:r>
          </a:p>
          <a:p>
            <a:pPr lvl="1">
              <a:buClr>
                <a:srgbClr val="FF0000"/>
              </a:buClr>
              <a:buFontTx/>
              <a:buChar char="•"/>
            </a:pPr>
            <a:r>
              <a:rPr lang="en-US" altLang="en-US" dirty="0">
                <a:latin typeface="Arial" panose="020B0604020202020204" pitchFamily="34" charset="0"/>
              </a:rPr>
              <a:t>With </a:t>
            </a:r>
            <a:r>
              <a:rPr lang="en-US" altLang="en-US" i="1" dirty="0">
                <a:latin typeface="Arial" panose="020B0604020202020204" pitchFamily="34" charset="0"/>
              </a:rPr>
              <a:t>n</a:t>
            </a:r>
            <a:r>
              <a:rPr lang="en-US" altLang="en-US" dirty="0">
                <a:latin typeface="Arial" panose="020B0604020202020204" pitchFamily="34" charset="0"/>
              </a:rPr>
              <a:t> = 100, the chance of a 60:40 split or worse is   approximately 0.025</a:t>
            </a:r>
          </a:p>
          <a:p>
            <a:pPr lvl="1">
              <a:buClr>
                <a:srgbClr val="FF0000"/>
              </a:buClr>
              <a:buFontTx/>
              <a:buChar char="•"/>
            </a:pPr>
            <a:r>
              <a:rPr lang="en-US" altLang="en-US" dirty="0">
                <a:latin typeface="Arial" panose="020B0604020202020204" pitchFamily="34" charset="0"/>
              </a:rPr>
              <a:t>Balance improves as the sample size </a:t>
            </a:r>
            <a:r>
              <a:rPr lang="en-US" altLang="en-US" i="1" dirty="0">
                <a:latin typeface="Arial" panose="020B0604020202020204" pitchFamily="34" charset="0"/>
              </a:rPr>
              <a:t>n</a:t>
            </a:r>
            <a:r>
              <a:rPr lang="en-US" altLang="en-US" dirty="0">
                <a:latin typeface="Arial" panose="020B0604020202020204" pitchFamily="34" charset="0"/>
              </a:rPr>
              <a:t>  increases</a:t>
            </a:r>
          </a:p>
          <a:p>
            <a:pPr lvl="1">
              <a:buClr>
                <a:srgbClr val="FF0000"/>
              </a:buClr>
              <a:buFontTx/>
              <a:buChar char="•"/>
            </a:pPr>
            <a:endParaRPr lang="en-US" altLang="en-US" dirty="0">
              <a:latin typeface="Arial" panose="020B0604020202020204" pitchFamily="34" charset="0"/>
            </a:endParaRPr>
          </a:p>
          <a:p>
            <a:pPr>
              <a:buClr>
                <a:srgbClr val="FF0000"/>
              </a:buClr>
              <a:buFontTx/>
              <a:buChar char="•"/>
            </a:pPr>
            <a:r>
              <a:rPr lang="en-US" altLang="en-US" sz="2600" dirty="0">
                <a:latin typeface="Arial" panose="020B0604020202020204" pitchFamily="34" charset="0"/>
              </a:rPr>
              <a:t>Thus desirable to restrict randomization to ensure balance throughout the trial</a:t>
            </a:r>
            <a:endParaRPr lang="en-US" altLang="en-US" sz="2600" dirty="0"/>
          </a:p>
        </p:txBody>
      </p:sp>
    </p:spTree>
    <p:extLst>
      <p:ext uri="{BB962C8B-B14F-4D97-AF65-F5344CB8AC3E}">
        <p14:creationId xmlns:p14="http://schemas.microsoft.com/office/powerpoint/2010/main" val="42359098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6823C-E975-1B4A-BFDD-A134C2E46555}"/>
              </a:ext>
            </a:extLst>
          </p:cNvPr>
          <p:cNvSpPr>
            <a:spLocks noGrp="1"/>
          </p:cNvSpPr>
          <p:nvPr>
            <p:ph type="title"/>
          </p:nvPr>
        </p:nvSpPr>
        <p:spPr/>
        <p:txBody>
          <a:bodyPr/>
          <a:lstStyle/>
          <a:p>
            <a:r>
              <a:rPr lang="en-US" dirty="0"/>
              <a:t>A-B-A-B-A-B ?</a:t>
            </a:r>
          </a:p>
        </p:txBody>
      </p:sp>
      <p:sp>
        <p:nvSpPr>
          <p:cNvPr id="3" name="Content Placeholder 2">
            <a:extLst>
              <a:ext uri="{FF2B5EF4-FFF2-40B4-BE49-F238E27FC236}">
                <a16:creationId xmlns:a16="http://schemas.microsoft.com/office/drawing/2014/main" id="{2387F557-6132-374D-9AD9-B9058539838D}"/>
              </a:ext>
            </a:extLst>
          </p:cNvPr>
          <p:cNvSpPr>
            <a:spLocks noGrp="1"/>
          </p:cNvSpPr>
          <p:nvPr>
            <p:ph idx="1"/>
          </p:nvPr>
        </p:nvSpPr>
        <p:spPr/>
        <p:txBody>
          <a:bodyPr>
            <a:normAutofit lnSpcReduction="10000"/>
          </a:bodyPr>
          <a:lstStyle/>
          <a:p>
            <a:r>
              <a:rPr lang="en-US" i="1" dirty="0"/>
              <a:t>Question</a:t>
            </a:r>
            <a:r>
              <a:rPr lang="en-US" dirty="0"/>
              <a:t>. A co-investigator tells you that he will be using an alternating assignment of participants to groups A and B (i.e., ABABAB. . .). He believes this is a form of randomization. How will you respond? </a:t>
            </a:r>
          </a:p>
          <a:p>
            <a:r>
              <a:rPr lang="en-US" i="1" dirty="0"/>
              <a:t>Answer</a:t>
            </a:r>
            <a:r>
              <a:rPr lang="en-US" dirty="0"/>
              <a:t>. No random component exists in this type of allocation except perhaps for the first participant. In a single or unblinded study, the investigators know the next assignment, which could lead to a bias in the selection of participants. Even in a double blind-study, if the blind is broken on one participant (as it sometimes happens), the entire sequence of assignments is known. This type of allocation method should be avoided. </a:t>
            </a:r>
          </a:p>
          <a:p>
            <a:endParaRPr lang="en-US" dirty="0"/>
          </a:p>
        </p:txBody>
      </p:sp>
    </p:spTree>
    <p:extLst>
      <p:ext uri="{BB962C8B-B14F-4D97-AF65-F5344CB8AC3E}">
        <p14:creationId xmlns:p14="http://schemas.microsoft.com/office/powerpoint/2010/main" val="2998174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a:extLst>
              <a:ext uri="{FF2B5EF4-FFF2-40B4-BE49-F238E27FC236}">
                <a16:creationId xmlns:a16="http://schemas.microsoft.com/office/drawing/2014/main" id="{0C610B1D-6352-4347-9C55-3869B756B9D2}"/>
              </a:ext>
            </a:extLst>
          </p:cNvPr>
          <p:cNvSpPr>
            <a:spLocks noGrp="1" noChangeArrowheads="1"/>
          </p:cNvSpPr>
          <p:nvPr>
            <p:ph type="title"/>
          </p:nvPr>
        </p:nvSpPr>
        <p:spPr/>
        <p:txBody>
          <a:bodyPr/>
          <a:lstStyle/>
          <a:p>
            <a:r>
              <a:rPr lang="en-US" altLang="en-US" sz="4600"/>
              <a:t>Restricted Randomization</a:t>
            </a:r>
            <a:endParaRPr lang="en-US" altLang="en-US"/>
          </a:p>
        </p:txBody>
      </p:sp>
      <p:sp>
        <p:nvSpPr>
          <p:cNvPr id="52227" name="Rectangle 1027">
            <a:extLst>
              <a:ext uri="{FF2B5EF4-FFF2-40B4-BE49-F238E27FC236}">
                <a16:creationId xmlns:a16="http://schemas.microsoft.com/office/drawing/2014/main" id="{754B075E-4F1F-D243-8D13-AF8EE3F12A4B}"/>
              </a:ext>
            </a:extLst>
          </p:cNvPr>
          <p:cNvSpPr>
            <a:spLocks noGrp="1" noChangeArrowheads="1"/>
          </p:cNvSpPr>
          <p:nvPr>
            <p:ph type="body" idx="1"/>
          </p:nvPr>
        </p:nvSpPr>
        <p:spPr/>
        <p:txBody>
          <a:bodyPr>
            <a:normAutofit fontScale="92500"/>
          </a:bodyPr>
          <a:lstStyle/>
          <a:p>
            <a:pPr>
              <a:lnSpc>
                <a:spcPct val="90000"/>
              </a:lnSpc>
            </a:pPr>
            <a:r>
              <a:rPr lang="en-US" altLang="en-US" sz="2800" dirty="0"/>
              <a:t>Simple randomization does not guarantee balance over time in each realization</a:t>
            </a:r>
          </a:p>
          <a:p>
            <a:pPr>
              <a:lnSpc>
                <a:spcPct val="90000"/>
              </a:lnSpc>
            </a:pPr>
            <a:r>
              <a:rPr lang="en-US" altLang="en-US" sz="2800" dirty="0"/>
              <a:t>Patient characteristics can change during recruitment </a:t>
            </a:r>
            <a:r>
              <a:rPr lang="en-US" altLang="en-US" sz="2800" b="0" dirty="0"/>
              <a:t>(e.g. early pts sicker than later)</a:t>
            </a:r>
          </a:p>
          <a:p>
            <a:pPr>
              <a:lnSpc>
                <a:spcPct val="90000"/>
              </a:lnSpc>
            </a:pPr>
            <a:r>
              <a:rPr lang="en-US" altLang="en-US" sz="2800" dirty="0"/>
              <a:t>Restricted randomizations guarantee balance</a:t>
            </a:r>
          </a:p>
          <a:p>
            <a:pPr>
              <a:lnSpc>
                <a:spcPct val="90000"/>
              </a:lnSpc>
              <a:buFontTx/>
              <a:buNone/>
            </a:pPr>
            <a:r>
              <a:rPr lang="en-US" altLang="en-US" sz="2800" dirty="0"/>
              <a:t>	1.	Permuted-block</a:t>
            </a:r>
          </a:p>
          <a:p>
            <a:pPr>
              <a:lnSpc>
                <a:spcPct val="90000"/>
              </a:lnSpc>
              <a:buFontTx/>
              <a:buNone/>
            </a:pPr>
            <a:r>
              <a:rPr lang="en-US" altLang="en-US" sz="2800" dirty="0"/>
              <a:t>	2.	Biased coin </a:t>
            </a:r>
          </a:p>
          <a:p>
            <a:pPr>
              <a:lnSpc>
                <a:spcPct val="90000"/>
              </a:lnSpc>
              <a:buFontTx/>
              <a:buNone/>
            </a:pPr>
            <a:r>
              <a:rPr lang="en-US" altLang="en-US" sz="2800" dirty="0"/>
              <a:t>	3.	Urn design (not discussed)</a:t>
            </a:r>
            <a:endParaRPr lang="en-US" altLang="en-US" dirty="0"/>
          </a:p>
        </p:txBody>
      </p:sp>
    </p:spTree>
    <p:extLst>
      <p:ext uri="{BB962C8B-B14F-4D97-AF65-F5344CB8AC3E}">
        <p14:creationId xmlns:p14="http://schemas.microsoft.com/office/powerpoint/2010/main" val="2783468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799DFC3-1072-8F44-8A80-0FB71E007018}"/>
              </a:ext>
            </a:extLst>
          </p:cNvPr>
          <p:cNvSpPr>
            <a:spLocks noGrp="1" noChangeArrowheads="1"/>
          </p:cNvSpPr>
          <p:nvPr>
            <p:ph type="title"/>
          </p:nvPr>
        </p:nvSpPr>
        <p:spPr>
          <a:xfrm>
            <a:off x="228600" y="152400"/>
            <a:ext cx="8610600" cy="1143000"/>
          </a:xfrm>
        </p:spPr>
        <p:txBody>
          <a:bodyPr/>
          <a:lstStyle/>
          <a:p>
            <a:r>
              <a:rPr lang="en-US" altLang="en-US" sz="3800" dirty="0"/>
              <a:t>Permuted-Block Randomization </a:t>
            </a:r>
          </a:p>
        </p:txBody>
      </p:sp>
      <p:sp>
        <p:nvSpPr>
          <p:cNvPr id="11267" name="Rectangle 3">
            <a:extLst>
              <a:ext uri="{FF2B5EF4-FFF2-40B4-BE49-F238E27FC236}">
                <a16:creationId xmlns:a16="http://schemas.microsoft.com/office/drawing/2014/main" id="{FEBD403E-4E0A-D24C-A416-E4071FBAE53E}"/>
              </a:ext>
            </a:extLst>
          </p:cNvPr>
          <p:cNvSpPr>
            <a:spLocks noGrp="1" noChangeArrowheads="1"/>
          </p:cNvSpPr>
          <p:nvPr>
            <p:ph type="body" idx="1"/>
          </p:nvPr>
        </p:nvSpPr>
        <p:spPr>
          <a:xfrm>
            <a:off x="304800" y="1143000"/>
            <a:ext cx="8534400" cy="5029200"/>
          </a:xfrm>
        </p:spPr>
        <p:txBody>
          <a:bodyPr/>
          <a:lstStyle/>
          <a:p>
            <a:pPr marL="457200" lvl="2"/>
            <a:r>
              <a:rPr lang="en-US" altLang="en-US" sz="2000"/>
              <a:t>Simple randomization does not guarantee balance in numbers during trial</a:t>
            </a:r>
          </a:p>
          <a:p>
            <a:pPr marL="571500" lvl="3" indent="223838"/>
            <a:r>
              <a:rPr lang="en-US" altLang="en-US" sz="1800" b="0"/>
              <a:t>If patient characteristics change with time, early imbalances </a:t>
            </a:r>
          </a:p>
          <a:p>
            <a:pPr marL="571500" lvl="3" indent="223838"/>
            <a:r>
              <a:rPr lang="en-US" altLang="en-US" sz="1800" b="0"/>
              <a:t>can't be corrected</a:t>
            </a:r>
          </a:p>
          <a:p>
            <a:pPr marL="571500" lvl="3" indent="223838"/>
            <a:r>
              <a:rPr lang="en-US" altLang="en-US" sz="1800" b="0"/>
              <a:t>Need to avoid runs in Trt assignment</a:t>
            </a:r>
          </a:p>
          <a:p>
            <a:pPr marL="457200" lvl="2"/>
            <a:endParaRPr lang="en-US" altLang="en-US" sz="1600" b="0"/>
          </a:p>
          <a:p>
            <a:pPr marL="457200" lvl="2"/>
            <a:r>
              <a:rPr lang="en-US" altLang="en-US" sz="2000"/>
              <a:t>Permuted Block insures balance over time</a:t>
            </a:r>
          </a:p>
          <a:p>
            <a:pPr marL="457200" lvl="2"/>
            <a:endParaRPr lang="en-US" altLang="en-US" sz="1600"/>
          </a:p>
          <a:p>
            <a:pPr marL="457200" lvl="2"/>
            <a:r>
              <a:rPr lang="en-US" altLang="en-US" sz="2000"/>
              <a:t>Basic Idea</a:t>
            </a:r>
          </a:p>
          <a:p>
            <a:pPr marL="571500" lvl="3" indent="223838"/>
            <a:r>
              <a:rPr lang="en-US" altLang="en-US" sz="1800" b="0"/>
              <a:t>Divide potential patients into B groups or blocks of size 2m </a:t>
            </a:r>
          </a:p>
          <a:p>
            <a:pPr marL="571500" lvl="3" indent="223838"/>
            <a:r>
              <a:rPr lang="en-US" altLang="en-US" sz="1800" b="0"/>
              <a:t>Randomize each block such that m patients are allocated to A and m to B</a:t>
            </a:r>
          </a:p>
          <a:p>
            <a:pPr marL="571500" lvl="3" indent="223838"/>
            <a:r>
              <a:rPr lang="en-US" altLang="en-US" sz="1800" b="0"/>
              <a:t>Total sample size of 2m B</a:t>
            </a:r>
          </a:p>
          <a:p>
            <a:pPr marL="571500" lvl="3" indent="223838"/>
            <a:r>
              <a:rPr lang="en-US" altLang="en-US" sz="1800" b="0"/>
              <a:t>For each block, there are </a:t>
            </a:r>
            <a:r>
              <a:rPr lang="en-US" altLang="en-US" sz="1800" b="0" baseline="-25000"/>
              <a:t>2m</a:t>
            </a:r>
            <a:r>
              <a:rPr lang="en-US" altLang="en-US" sz="1800" b="0"/>
              <a:t>C</a:t>
            </a:r>
            <a:r>
              <a:rPr lang="en-US" altLang="en-US" sz="1800" b="0" baseline="-25000"/>
              <a:t>m</a:t>
            </a:r>
            <a:r>
              <a:rPr lang="en-US" altLang="en-US" sz="1800" b="0"/>
              <a:t> possible realizations </a:t>
            </a:r>
          </a:p>
          <a:p>
            <a:pPr marL="571500" lvl="3" indent="223838"/>
            <a:r>
              <a:rPr lang="en-US" altLang="en-US" sz="1800" b="0"/>
              <a:t>(assuming 2 treatments, A &amp; B)</a:t>
            </a:r>
          </a:p>
          <a:p>
            <a:pPr marL="571500" lvl="3" indent="223838"/>
            <a:r>
              <a:rPr lang="en-US" altLang="en-US" sz="1800" b="0"/>
              <a:t>Maximum imbalance at any time = 2m/2  = m</a:t>
            </a:r>
            <a:endParaRPr lang="en-US" altLang="en-US" sz="1800"/>
          </a:p>
          <a:p>
            <a:pPr marL="0" indent="0"/>
            <a:endParaRPr lang="en-US" altLang="en-US" sz="2000"/>
          </a:p>
        </p:txBody>
      </p:sp>
    </p:spTree>
    <p:extLst>
      <p:ext uri="{BB962C8B-B14F-4D97-AF65-F5344CB8AC3E}">
        <p14:creationId xmlns:p14="http://schemas.microsoft.com/office/powerpoint/2010/main" val="13785066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FBAB6-A8C5-D76C-6345-9A612144AD2E}"/>
              </a:ext>
            </a:extLst>
          </p:cNvPr>
          <p:cNvSpPr>
            <a:spLocks noGrp="1"/>
          </p:cNvSpPr>
          <p:nvPr>
            <p:ph type="title"/>
          </p:nvPr>
        </p:nvSpPr>
        <p:spPr>
          <a:xfrm>
            <a:off x="914400" y="335576"/>
            <a:ext cx="7315200" cy="1154097"/>
          </a:xfrm>
        </p:spPr>
        <p:txBody>
          <a:bodyPr>
            <a:normAutofit fontScale="90000"/>
          </a:bodyPr>
          <a:lstStyle/>
          <a:p>
            <a:r>
              <a:rPr lang="en-US" dirty="0"/>
              <a:t>Permuted-Block Randomization</a:t>
            </a:r>
          </a:p>
        </p:txBody>
      </p:sp>
      <p:sp>
        <p:nvSpPr>
          <p:cNvPr id="3" name="Content Placeholder 2">
            <a:extLst>
              <a:ext uri="{FF2B5EF4-FFF2-40B4-BE49-F238E27FC236}">
                <a16:creationId xmlns:a16="http://schemas.microsoft.com/office/drawing/2014/main" id="{96BA708B-F5F9-B8E0-BCD4-53ABEA407DFC}"/>
              </a:ext>
            </a:extLst>
          </p:cNvPr>
          <p:cNvSpPr>
            <a:spLocks noGrp="1"/>
          </p:cNvSpPr>
          <p:nvPr>
            <p:ph idx="1"/>
          </p:nvPr>
        </p:nvSpPr>
        <p:spPr>
          <a:xfrm>
            <a:off x="914400" y="1474433"/>
            <a:ext cx="7315200" cy="5047991"/>
          </a:xfrm>
        </p:spPr>
        <p:txBody>
          <a:bodyPr>
            <a:normAutofit/>
          </a:bodyPr>
          <a:lstStyle/>
          <a:p>
            <a:r>
              <a:rPr lang="en-US" u="sng" dirty="0"/>
              <a:t>Method 1: </a:t>
            </a:r>
            <a:r>
              <a:rPr lang="en-US" dirty="0"/>
              <a:t>Example</a:t>
            </a:r>
          </a:p>
          <a:p>
            <a:r>
              <a:rPr lang="en-US" dirty="0"/>
              <a:t>Block size 2m=4 (after every 4th randomized subject, the number of participants in each intervention group are equal.)</a:t>
            </a:r>
          </a:p>
          <a:p>
            <a:r>
              <a:rPr lang="en-US" dirty="0"/>
              <a:t>2 Treatments A, B -</a:t>
            </a:r>
            <a:r>
              <a:rPr lang="en-US" dirty="0">
                <a:sym typeface="Wingdings" pitchFamily="2" charset="2"/>
              </a:rPr>
              <a:t>  </a:t>
            </a:r>
            <a:r>
              <a:rPr lang="en-US" baseline="-25000" dirty="0">
                <a:sym typeface="Wingdings" pitchFamily="2" charset="2"/>
              </a:rPr>
              <a:t>4</a:t>
            </a:r>
            <a:r>
              <a:rPr lang="en-US" dirty="0">
                <a:sym typeface="Wingdings" pitchFamily="2" charset="2"/>
              </a:rPr>
              <a:t>C</a:t>
            </a:r>
            <a:r>
              <a:rPr lang="en-US" baseline="-25000" dirty="0">
                <a:sym typeface="Wingdings" pitchFamily="2" charset="2"/>
              </a:rPr>
              <a:t>2</a:t>
            </a:r>
            <a:r>
              <a:rPr lang="en-US" dirty="0">
                <a:sym typeface="Wingdings" pitchFamily="2" charset="2"/>
              </a:rPr>
              <a:t>= 6 possible</a:t>
            </a:r>
          </a:p>
          <a:p>
            <a:r>
              <a:rPr lang="en-US" dirty="0">
                <a:sym typeface="Wingdings" pitchFamily="2" charset="2"/>
              </a:rPr>
              <a:t>Write down all possible assignments</a:t>
            </a:r>
          </a:p>
          <a:p>
            <a:r>
              <a:rPr lang="en-US" dirty="0">
                <a:sym typeface="Wingdings" pitchFamily="2" charset="2"/>
              </a:rPr>
              <a:t>For each block, randomly choose one of the six possible arrangements</a:t>
            </a:r>
          </a:p>
          <a:p>
            <a:r>
              <a:rPr lang="en-US" dirty="0">
                <a:sym typeface="Wingdings" pitchFamily="2" charset="2"/>
              </a:rPr>
              <a:t>{AABB,ABAB,BAAB,BABA,BBAA,ABBA}</a:t>
            </a:r>
          </a:p>
          <a:p>
            <a:endParaRPr lang="en-US" dirty="0">
              <a:sym typeface="Wingdings" pitchFamily="2" charset="2"/>
            </a:endParaRPr>
          </a:p>
          <a:p>
            <a:endParaRPr lang="en-US" dirty="0">
              <a:sym typeface="Wingdings" pitchFamily="2" charset="2"/>
            </a:endParaRPr>
          </a:p>
          <a:p>
            <a:pPr marL="45720" indent="0">
              <a:buNone/>
            </a:pPr>
            <a:r>
              <a:rPr lang="en-US" dirty="0">
                <a:sym typeface="Wingdings" pitchFamily="2" charset="2"/>
              </a:rPr>
              <a:t>               ABAB           BABA …</a:t>
            </a:r>
          </a:p>
          <a:p>
            <a:pPr marL="45720" indent="0">
              <a:buNone/>
            </a:pPr>
            <a:endParaRPr lang="en-US" dirty="0">
              <a:sym typeface="Wingdings" pitchFamily="2" charset="2"/>
            </a:endParaRPr>
          </a:p>
          <a:p>
            <a:pPr marL="45720" indent="0">
              <a:buNone/>
            </a:pPr>
            <a:r>
              <a:rPr lang="en-US" dirty="0">
                <a:sym typeface="Wingdings" pitchFamily="2" charset="2"/>
              </a:rPr>
              <a:t>Patients:</a:t>
            </a:r>
          </a:p>
          <a:p>
            <a:pPr marL="45720" indent="0">
              <a:buNone/>
            </a:pPr>
            <a:r>
              <a:rPr lang="en-US" dirty="0">
                <a:sym typeface="Wingdings" pitchFamily="2" charset="2"/>
              </a:rPr>
              <a:t>              1 2 3 4            5 6 7 8.     9 10 11 12</a:t>
            </a:r>
            <a:endParaRPr lang="en-US" dirty="0"/>
          </a:p>
        </p:txBody>
      </p:sp>
      <p:cxnSp>
        <p:nvCxnSpPr>
          <p:cNvPr id="5" name="Straight Arrow Connector 4">
            <a:extLst>
              <a:ext uri="{FF2B5EF4-FFF2-40B4-BE49-F238E27FC236}">
                <a16:creationId xmlns:a16="http://schemas.microsoft.com/office/drawing/2014/main" id="{6A7C3A2F-F87E-EE39-40FB-8271B868885E}"/>
              </a:ext>
            </a:extLst>
          </p:cNvPr>
          <p:cNvCxnSpPr/>
          <p:nvPr/>
        </p:nvCxnSpPr>
        <p:spPr>
          <a:xfrm>
            <a:off x="2286000" y="4267200"/>
            <a:ext cx="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CB66BC0-BC0D-0282-8403-C9B0D5E2F571}"/>
              </a:ext>
            </a:extLst>
          </p:cNvPr>
          <p:cNvCxnSpPr/>
          <p:nvPr/>
        </p:nvCxnSpPr>
        <p:spPr>
          <a:xfrm>
            <a:off x="2307336" y="5334000"/>
            <a:ext cx="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547D598-081A-F4D3-6E5F-1BBEC3E29E29}"/>
              </a:ext>
            </a:extLst>
          </p:cNvPr>
          <p:cNvCxnSpPr/>
          <p:nvPr/>
        </p:nvCxnSpPr>
        <p:spPr>
          <a:xfrm>
            <a:off x="3886200" y="4267200"/>
            <a:ext cx="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450D5C4-F88B-D812-7F5C-C825F6C78ED6}"/>
              </a:ext>
            </a:extLst>
          </p:cNvPr>
          <p:cNvCxnSpPr/>
          <p:nvPr/>
        </p:nvCxnSpPr>
        <p:spPr>
          <a:xfrm>
            <a:off x="3886200" y="5334000"/>
            <a:ext cx="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015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22FCE-3B52-614A-B295-A770008A8DA9}"/>
              </a:ext>
            </a:extLst>
          </p:cNvPr>
          <p:cNvSpPr>
            <a:spLocks noGrp="1"/>
          </p:cNvSpPr>
          <p:nvPr>
            <p:ph type="title"/>
          </p:nvPr>
        </p:nvSpPr>
        <p:spPr>
          <a:xfrm>
            <a:off x="914400" y="801216"/>
            <a:ext cx="7315200" cy="1154097"/>
          </a:xfrm>
        </p:spPr>
        <p:txBody>
          <a:bodyPr>
            <a:normAutofit fontScale="90000"/>
          </a:bodyPr>
          <a:lstStyle/>
          <a:p>
            <a:r>
              <a:rPr lang="en-US" dirty="0"/>
              <a:t>Can we use our random number table with permuted blocks?</a:t>
            </a:r>
          </a:p>
        </p:txBody>
      </p:sp>
      <p:sp>
        <p:nvSpPr>
          <p:cNvPr id="3" name="Content Placeholder 2">
            <a:extLst>
              <a:ext uri="{FF2B5EF4-FFF2-40B4-BE49-F238E27FC236}">
                <a16:creationId xmlns:a16="http://schemas.microsoft.com/office/drawing/2014/main" id="{91A77073-256B-324F-AAE7-5AF612509CC8}"/>
              </a:ext>
            </a:extLst>
          </p:cNvPr>
          <p:cNvSpPr>
            <a:spLocks noGrp="1"/>
          </p:cNvSpPr>
          <p:nvPr>
            <p:ph idx="1"/>
          </p:nvPr>
        </p:nvSpPr>
        <p:spPr>
          <a:xfrm>
            <a:off x="914400" y="2133600"/>
            <a:ext cx="7315200" cy="4191000"/>
          </a:xfrm>
        </p:spPr>
        <p:txBody>
          <a:bodyPr>
            <a:normAutofit fontScale="92500" lnSpcReduction="10000"/>
          </a:bodyPr>
          <a:lstStyle/>
          <a:p>
            <a:r>
              <a:rPr lang="en-US" dirty="0"/>
              <a:t>The first few digits in the SAS-generated random digits table are: 89716421.... </a:t>
            </a:r>
          </a:p>
          <a:p>
            <a:endParaRPr lang="en-US" dirty="0"/>
          </a:p>
          <a:p>
            <a:endParaRPr lang="en-US" dirty="0"/>
          </a:p>
          <a:p>
            <a:endParaRPr lang="en-US" dirty="0"/>
          </a:p>
          <a:p>
            <a:endParaRPr lang="en-US" dirty="0"/>
          </a:p>
          <a:p>
            <a:endParaRPr lang="en-US" dirty="0"/>
          </a:p>
          <a:p>
            <a:endParaRPr lang="en-US" dirty="0"/>
          </a:p>
          <a:p>
            <a:endParaRPr lang="en-US" dirty="0"/>
          </a:p>
          <a:p>
            <a:r>
              <a:rPr lang="en-US" dirty="0"/>
              <a:t>We ignore 8, 9 and 7 because they don’t have a corresponding pattern in the table above. But we use 1, 6, 4, 2, 1. So the sequence is </a:t>
            </a:r>
          </a:p>
          <a:p>
            <a:r>
              <a:rPr lang="en-US" dirty="0"/>
              <a:t>AABB—ABBA—BABA—ABAB—AABB... </a:t>
            </a:r>
          </a:p>
          <a:p>
            <a:endParaRPr lang="en-US" dirty="0"/>
          </a:p>
        </p:txBody>
      </p:sp>
      <p:pic>
        <p:nvPicPr>
          <p:cNvPr id="5" name="Picture 4">
            <a:extLst>
              <a:ext uri="{FF2B5EF4-FFF2-40B4-BE49-F238E27FC236}">
                <a16:creationId xmlns:a16="http://schemas.microsoft.com/office/drawing/2014/main" id="{B38BC704-4FE3-8142-BABC-A917B6FD8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2514600"/>
            <a:ext cx="2438400" cy="2374900"/>
          </a:xfrm>
          <a:prstGeom prst="rect">
            <a:avLst/>
          </a:prstGeom>
        </p:spPr>
      </p:pic>
    </p:spTree>
    <p:extLst>
      <p:ext uri="{BB962C8B-B14F-4D97-AF65-F5344CB8AC3E}">
        <p14:creationId xmlns:p14="http://schemas.microsoft.com/office/powerpoint/2010/main" val="35220537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8A8E-B4E5-AE45-96F8-88F7C7F0230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E65FF47-7D73-A943-A94A-CB40571A47A7}"/>
              </a:ext>
            </a:extLst>
          </p:cNvPr>
          <p:cNvSpPr>
            <a:spLocks noGrp="1"/>
          </p:cNvSpPr>
          <p:nvPr>
            <p:ph idx="1"/>
          </p:nvPr>
        </p:nvSpPr>
        <p:spPr/>
        <p:txBody>
          <a:bodyPr/>
          <a:lstStyle/>
          <a:p>
            <a:r>
              <a:rPr lang="en-US" dirty="0"/>
              <a:t>It guarantees that at no time during randomization will the imbalance in the number of participants assigned to each group be large and that at certain points the number of participants in each group will be equal. </a:t>
            </a:r>
          </a:p>
          <a:p>
            <a:r>
              <a:rPr lang="en-US" dirty="0"/>
              <a:t>The order in which the interventions are assigned in each block is randomized, and the process is repeated for consecutive blocks of subjects until all subjects are randomized. </a:t>
            </a:r>
          </a:p>
          <a:p>
            <a:pPr marL="45720" indent="0">
              <a:buNone/>
            </a:pPr>
            <a:endParaRPr lang="en-US" dirty="0"/>
          </a:p>
        </p:txBody>
      </p:sp>
    </p:spTree>
    <p:extLst>
      <p:ext uri="{BB962C8B-B14F-4D97-AF65-F5344CB8AC3E}">
        <p14:creationId xmlns:p14="http://schemas.microsoft.com/office/powerpoint/2010/main" val="179198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9FB9-13E7-A242-86E0-7DFCF5CCF02D}"/>
              </a:ext>
            </a:extLst>
          </p:cNvPr>
          <p:cNvSpPr>
            <a:spLocks noGrp="1"/>
          </p:cNvSpPr>
          <p:nvPr>
            <p:ph type="title"/>
          </p:nvPr>
        </p:nvSpPr>
        <p:spPr/>
        <p:txBody>
          <a:bodyPr/>
          <a:lstStyle/>
          <a:p>
            <a:r>
              <a:rPr lang="en-US" dirty="0"/>
              <a:t>Permuted block advantage</a:t>
            </a:r>
          </a:p>
        </p:txBody>
      </p:sp>
      <p:sp>
        <p:nvSpPr>
          <p:cNvPr id="3" name="Content Placeholder 2">
            <a:extLst>
              <a:ext uri="{FF2B5EF4-FFF2-40B4-BE49-F238E27FC236}">
                <a16:creationId xmlns:a16="http://schemas.microsoft.com/office/drawing/2014/main" id="{E3281BDD-3BA9-7045-83BF-F59B69A67799}"/>
              </a:ext>
            </a:extLst>
          </p:cNvPr>
          <p:cNvSpPr>
            <a:spLocks noGrp="1"/>
          </p:cNvSpPr>
          <p:nvPr>
            <p:ph idx="1"/>
          </p:nvPr>
        </p:nvSpPr>
        <p:spPr/>
        <p:txBody>
          <a:bodyPr/>
          <a:lstStyle/>
          <a:p>
            <a:r>
              <a:rPr lang="en-US" dirty="0"/>
              <a:t>If </a:t>
            </a:r>
            <a:r>
              <a:rPr lang="en-US" i="1" dirty="0"/>
              <a:t>b </a:t>
            </a:r>
            <a:r>
              <a:rPr lang="en-US" dirty="0"/>
              <a:t>is the size of each block, the number of participants in each group will never differ by more than </a:t>
            </a:r>
            <a:r>
              <a:rPr lang="en-US" i="1" dirty="0"/>
              <a:t>b</a:t>
            </a:r>
            <a:r>
              <a:rPr lang="en-US" dirty="0"/>
              <a:t>/2. </a:t>
            </a:r>
          </a:p>
          <a:p>
            <a:r>
              <a:rPr lang="en-US" i="1" dirty="0"/>
              <a:t>Question</a:t>
            </a:r>
            <a:r>
              <a:rPr lang="en-US" dirty="0"/>
              <a:t>. Why is this important?</a:t>
            </a:r>
          </a:p>
          <a:p>
            <a:pPr lvl="1"/>
            <a:r>
              <a:rPr lang="en-US" dirty="0"/>
              <a:t>the type of subject recruited for the study may change during the entry period</a:t>
            </a:r>
          </a:p>
          <a:p>
            <a:pPr lvl="1"/>
            <a:r>
              <a:rPr lang="en-US" dirty="0"/>
              <a:t>the trial may be terminated before enrollment is completed </a:t>
            </a:r>
          </a:p>
          <a:p>
            <a:endParaRPr lang="en-US" dirty="0"/>
          </a:p>
        </p:txBody>
      </p:sp>
    </p:spTree>
    <p:extLst>
      <p:ext uri="{BB962C8B-B14F-4D97-AF65-F5344CB8AC3E}">
        <p14:creationId xmlns:p14="http://schemas.microsoft.com/office/powerpoint/2010/main" val="147363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D95E-B859-FD47-BE46-16608DD3485A}"/>
              </a:ext>
            </a:extLst>
          </p:cNvPr>
          <p:cNvSpPr>
            <a:spLocks noGrp="1"/>
          </p:cNvSpPr>
          <p:nvPr>
            <p:ph type="title"/>
          </p:nvPr>
        </p:nvSpPr>
        <p:spPr>
          <a:xfrm>
            <a:off x="914400" y="548640"/>
            <a:ext cx="7315200" cy="1154097"/>
          </a:xfrm>
        </p:spPr>
        <p:txBody>
          <a:bodyPr/>
          <a:lstStyle/>
          <a:p>
            <a:r>
              <a:rPr lang="en-US" dirty="0"/>
              <a:t>Permuted block disadvantage</a:t>
            </a:r>
          </a:p>
        </p:txBody>
      </p:sp>
      <p:sp>
        <p:nvSpPr>
          <p:cNvPr id="3" name="Content Placeholder 2">
            <a:extLst>
              <a:ext uri="{FF2B5EF4-FFF2-40B4-BE49-F238E27FC236}">
                <a16:creationId xmlns:a16="http://schemas.microsoft.com/office/drawing/2014/main" id="{EA999697-6756-A340-8F60-317497A513E5}"/>
              </a:ext>
            </a:extLst>
          </p:cNvPr>
          <p:cNvSpPr>
            <a:spLocks noGrp="1"/>
          </p:cNvSpPr>
          <p:nvPr>
            <p:ph idx="1"/>
          </p:nvPr>
        </p:nvSpPr>
        <p:spPr>
          <a:xfrm>
            <a:off x="762000" y="1887836"/>
            <a:ext cx="7315200" cy="4421524"/>
          </a:xfrm>
        </p:spPr>
        <p:txBody>
          <a:bodyPr>
            <a:normAutofit fontScale="92500" lnSpcReduction="10000"/>
          </a:bodyPr>
          <a:lstStyle/>
          <a:p>
            <a:r>
              <a:rPr lang="en-US" dirty="0"/>
              <a:t>If blocking is not masked, the sequence becomes somewhat predictable. </a:t>
            </a:r>
          </a:p>
          <a:p>
            <a:endParaRPr lang="en-US" dirty="0"/>
          </a:p>
          <a:p>
            <a:endParaRPr lang="en-US" dirty="0"/>
          </a:p>
          <a:p>
            <a:endParaRPr lang="en-US" dirty="0"/>
          </a:p>
          <a:p>
            <a:endParaRPr lang="en-US" dirty="0"/>
          </a:p>
          <a:p>
            <a:r>
              <a:rPr lang="en-US" dirty="0"/>
              <a:t>This could lead to bias in the selection of every fourth participant to be entered. </a:t>
            </a:r>
          </a:p>
          <a:p>
            <a:r>
              <a:rPr lang="en-US" altLang="en-US" sz="2400" u="sng" dirty="0"/>
              <a:t>Simple Solution</a:t>
            </a:r>
            <a:r>
              <a:rPr lang="en-US" altLang="en-US" sz="2400" dirty="0"/>
              <a:t> to Selection Bias</a:t>
            </a:r>
          </a:p>
          <a:p>
            <a:pPr lvl="1">
              <a:buFontTx/>
              <a:buChar char="*"/>
            </a:pPr>
            <a:r>
              <a:rPr lang="en-US" altLang="en-US" sz="2400" dirty="0"/>
              <a:t>Do not reveal blocking mechanism</a:t>
            </a:r>
          </a:p>
          <a:p>
            <a:pPr lvl="1">
              <a:buFontTx/>
              <a:buChar char="*"/>
            </a:pPr>
            <a:r>
              <a:rPr lang="en-US" altLang="en-US" sz="2400" dirty="0"/>
              <a:t>Use random block sizes</a:t>
            </a:r>
          </a:p>
          <a:p>
            <a:endParaRPr lang="en-US" altLang="en-US" sz="2400" dirty="0"/>
          </a:p>
          <a:p>
            <a:r>
              <a:rPr lang="en-US" altLang="en-US" sz="2400" dirty="0"/>
              <a:t>If treatment is double blind, no selection bias</a:t>
            </a:r>
            <a:endParaRPr lang="en-US" altLang="en-US" u="sng" dirty="0"/>
          </a:p>
          <a:p>
            <a:endParaRPr lang="en-US" dirty="0"/>
          </a:p>
          <a:p>
            <a:endParaRPr lang="en-US" dirty="0"/>
          </a:p>
        </p:txBody>
      </p:sp>
      <p:pic>
        <p:nvPicPr>
          <p:cNvPr id="5" name="Picture 4">
            <a:extLst>
              <a:ext uri="{FF2B5EF4-FFF2-40B4-BE49-F238E27FC236}">
                <a16:creationId xmlns:a16="http://schemas.microsoft.com/office/drawing/2014/main" id="{D3A02918-0F42-7341-B7F0-C9453585C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743200"/>
            <a:ext cx="5334000" cy="800100"/>
          </a:xfrm>
          <a:prstGeom prst="rect">
            <a:avLst/>
          </a:prstGeom>
        </p:spPr>
      </p:pic>
    </p:spTree>
    <p:extLst>
      <p:ext uri="{BB962C8B-B14F-4D97-AF65-F5344CB8AC3E}">
        <p14:creationId xmlns:p14="http://schemas.microsoft.com/office/powerpoint/2010/main" val="2051701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9EC15-8AE2-0CF3-40CD-081D0238BBB8}"/>
              </a:ext>
            </a:extLst>
          </p:cNvPr>
          <p:cNvSpPr>
            <a:spLocks noGrp="1"/>
          </p:cNvSpPr>
          <p:nvPr>
            <p:ph type="title"/>
          </p:nvPr>
        </p:nvSpPr>
        <p:spPr/>
        <p:txBody>
          <a:bodyPr/>
          <a:lstStyle/>
          <a:p>
            <a:r>
              <a:rPr lang="en-US" dirty="0"/>
              <a:t>Subjective evaluation</a:t>
            </a:r>
          </a:p>
        </p:txBody>
      </p:sp>
      <p:sp>
        <p:nvSpPr>
          <p:cNvPr id="3" name="Content Placeholder 2">
            <a:extLst>
              <a:ext uri="{FF2B5EF4-FFF2-40B4-BE49-F238E27FC236}">
                <a16:creationId xmlns:a16="http://schemas.microsoft.com/office/drawing/2014/main" id="{5C0523C3-D325-C6E5-1BEB-EBC7E5307457}"/>
              </a:ext>
            </a:extLst>
          </p:cNvPr>
          <p:cNvSpPr>
            <a:spLocks noGrp="1"/>
          </p:cNvSpPr>
          <p:nvPr>
            <p:ph idx="1"/>
          </p:nvPr>
        </p:nvSpPr>
        <p:spPr/>
        <p:txBody>
          <a:bodyPr/>
          <a:lstStyle/>
          <a:p>
            <a:r>
              <a:rPr lang="en-US" dirty="0"/>
              <a:t>Patient perspective</a:t>
            </a:r>
          </a:p>
          <a:p>
            <a:pPr lvl="1"/>
            <a:r>
              <a:rPr lang="en-US" dirty="0"/>
              <a:t>Pain</a:t>
            </a:r>
          </a:p>
          <a:p>
            <a:pPr lvl="1"/>
            <a:r>
              <a:rPr lang="en-US" dirty="0"/>
              <a:t>Quality of life</a:t>
            </a:r>
          </a:p>
          <a:p>
            <a:pPr lvl="1"/>
            <a:r>
              <a:rPr lang="en-US" dirty="0"/>
              <a:t>Symptoms</a:t>
            </a:r>
          </a:p>
          <a:p>
            <a:r>
              <a:rPr lang="en-US" dirty="0"/>
              <a:t>Provider perspective</a:t>
            </a:r>
          </a:p>
          <a:p>
            <a:pPr lvl="1"/>
            <a:r>
              <a:rPr lang="en-US" dirty="0"/>
              <a:t>Tumor size</a:t>
            </a:r>
          </a:p>
          <a:p>
            <a:pPr lvl="1"/>
            <a:r>
              <a:rPr lang="en-US" dirty="0"/>
              <a:t>Protein</a:t>
            </a:r>
          </a:p>
        </p:txBody>
      </p:sp>
      <p:pic>
        <p:nvPicPr>
          <p:cNvPr id="5" name="Picture 4">
            <a:extLst>
              <a:ext uri="{FF2B5EF4-FFF2-40B4-BE49-F238E27FC236}">
                <a16:creationId xmlns:a16="http://schemas.microsoft.com/office/drawing/2014/main" id="{7DE82504-05F7-E0C9-25C5-0464A1D97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849557"/>
            <a:ext cx="2571750" cy="3488635"/>
          </a:xfrm>
          <a:prstGeom prst="rect">
            <a:avLst/>
          </a:prstGeom>
        </p:spPr>
      </p:pic>
    </p:spTree>
    <p:extLst>
      <p:ext uri="{BB962C8B-B14F-4D97-AF65-F5344CB8AC3E}">
        <p14:creationId xmlns:p14="http://schemas.microsoft.com/office/powerpoint/2010/main" val="17576125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5D8E-9985-7047-A0BF-47EEB0BA0201}"/>
              </a:ext>
            </a:extLst>
          </p:cNvPr>
          <p:cNvSpPr>
            <a:spLocks noGrp="1"/>
          </p:cNvSpPr>
          <p:nvPr>
            <p:ph type="title"/>
          </p:nvPr>
        </p:nvSpPr>
        <p:spPr/>
        <p:txBody>
          <a:bodyPr/>
          <a:lstStyle/>
          <a:p>
            <a:r>
              <a:rPr lang="en-US" dirty="0"/>
              <a:t>Random block size</a:t>
            </a:r>
          </a:p>
        </p:txBody>
      </p:sp>
      <p:sp>
        <p:nvSpPr>
          <p:cNvPr id="3" name="Content Placeholder 2">
            <a:extLst>
              <a:ext uri="{FF2B5EF4-FFF2-40B4-BE49-F238E27FC236}">
                <a16:creationId xmlns:a16="http://schemas.microsoft.com/office/drawing/2014/main" id="{9E7C2BBB-E379-064D-8191-4DB01414D286}"/>
              </a:ext>
            </a:extLst>
          </p:cNvPr>
          <p:cNvSpPr>
            <a:spLocks noGrp="1"/>
          </p:cNvSpPr>
          <p:nvPr>
            <p:ph idx="1"/>
          </p:nvPr>
        </p:nvSpPr>
        <p:spPr/>
        <p:txBody>
          <a:bodyPr/>
          <a:lstStyle/>
          <a:p>
            <a:r>
              <a:rPr lang="en-US" dirty="0"/>
              <a:t>Suppose the size of the blocks can be set at 2, 4, 6 and 8. </a:t>
            </a:r>
          </a:p>
          <a:p>
            <a:r>
              <a:rPr lang="en-US" dirty="0"/>
              <a:t>Assign a probability of selecting each block size; the probabilities have to add up to 1. For example, the probabilities of selecting block sizes 2, 4, 6 and 8 can be 1/6, 1/6, 1/3, and 1/3 respectively. </a:t>
            </a:r>
          </a:p>
          <a:p>
            <a:r>
              <a:rPr lang="en-US" dirty="0"/>
              <a:t>After each block has been completed, the size of the next block is determined randomly. </a:t>
            </a:r>
          </a:p>
          <a:p>
            <a:endParaRPr lang="en-US" dirty="0"/>
          </a:p>
        </p:txBody>
      </p:sp>
    </p:spTree>
    <p:extLst>
      <p:ext uri="{BB962C8B-B14F-4D97-AF65-F5344CB8AC3E}">
        <p14:creationId xmlns:p14="http://schemas.microsoft.com/office/powerpoint/2010/main" val="167968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D6F6-59E7-DD45-A9F3-02D08ABCAD0C}"/>
              </a:ext>
            </a:extLst>
          </p:cNvPr>
          <p:cNvSpPr>
            <a:spLocks noGrp="1"/>
          </p:cNvSpPr>
          <p:nvPr>
            <p:ph type="title"/>
          </p:nvPr>
        </p:nvSpPr>
        <p:spPr/>
        <p:txBody>
          <a:bodyPr>
            <a:normAutofit fontScale="90000"/>
          </a:bodyPr>
          <a:lstStyle/>
          <a:p>
            <a:r>
              <a:rPr lang="en-US" dirty="0"/>
              <a:t>Imbalance in prognostic factors </a:t>
            </a:r>
            <a:br>
              <a:rPr lang="en-US" dirty="0"/>
            </a:br>
            <a:endParaRPr lang="en-US" dirty="0"/>
          </a:p>
        </p:txBody>
      </p:sp>
      <p:sp>
        <p:nvSpPr>
          <p:cNvPr id="3" name="Content Placeholder 2">
            <a:extLst>
              <a:ext uri="{FF2B5EF4-FFF2-40B4-BE49-F238E27FC236}">
                <a16:creationId xmlns:a16="http://schemas.microsoft.com/office/drawing/2014/main" id="{759B3669-B23D-0741-8085-C31C2BC8073F}"/>
              </a:ext>
            </a:extLst>
          </p:cNvPr>
          <p:cNvSpPr>
            <a:spLocks noGrp="1"/>
          </p:cNvSpPr>
          <p:nvPr>
            <p:ph idx="1"/>
          </p:nvPr>
        </p:nvSpPr>
        <p:spPr/>
        <p:txBody>
          <a:bodyPr>
            <a:normAutofit fontScale="92500" lnSpcReduction="10000"/>
          </a:bodyPr>
          <a:lstStyle/>
          <a:p>
            <a:r>
              <a:rPr lang="en-US" dirty="0"/>
              <a:t>One of the objectives in allocating participants is to achieve between-group comparability of certain characteristics known as prognostic or risk factors. Measured at baseline, these are factors that correlate with subsequent subject response or outcome. </a:t>
            </a:r>
          </a:p>
          <a:p>
            <a:r>
              <a:rPr lang="en-US" dirty="0"/>
              <a:t>Investigators may be concerned when prognostic factors are not evenly distributed between intervention and control groups. </a:t>
            </a:r>
          </a:p>
          <a:p>
            <a:r>
              <a:rPr lang="en-US" dirty="0"/>
              <a:t>For large studies, randomization tends to produce groups that are, on the average, similar in their entry characteristics, both known and unknown. Especially for a small study, there is no guarantee that all baseline characteristics will be similar in the two groups. </a:t>
            </a:r>
          </a:p>
          <a:p>
            <a:endParaRPr lang="en-US" dirty="0"/>
          </a:p>
        </p:txBody>
      </p:sp>
    </p:spTree>
    <p:extLst>
      <p:ext uri="{BB962C8B-B14F-4D97-AF65-F5344CB8AC3E}">
        <p14:creationId xmlns:p14="http://schemas.microsoft.com/office/powerpoint/2010/main" val="17244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F5FFE-638A-5F4A-B838-E95B45D86D59}"/>
              </a:ext>
            </a:extLst>
          </p:cNvPr>
          <p:cNvSpPr>
            <a:spLocks noGrp="1"/>
          </p:cNvSpPr>
          <p:nvPr>
            <p:ph type="title"/>
          </p:nvPr>
        </p:nvSpPr>
        <p:spPr>
          <a:xfrm>
            <a:off x="910590" y="548640"/>
            <a:ext cx="7315200" cy="1154097"/>
          </a:xfrm>
        </p:spPr>
        <p:txBody>
          <a:bodyPr/>
          <a:lstStyle/>
          <a:p>
            <a:r>
              <a:rPr lang="en-US" dirty="0"/>
              <a:t>Example </a:t>
            </a:r>
          </a:p>
        </p:txBody>
      </p:sp>
      <p:sp>
        <p:nvSpPr>
          <p:cNvPr id="3" name="Content Placeholder 2">
            <a:extLst>
              <a:ext uri="{FF2B5EF4-FFF2-40B4-BE49-F238E27FC236}">
                <a16:creationId xmlns:a16="http://schemas.microsoft.com/office/drawing/2014/main" id="{BCE820CB-635F-E34B-8825-E36E40B3BE8D}"/>
              </a:ext>
            </a:extLst>
          </p:cNvPr>
          <p:cNvSpPr>
            <a:spLocks noGrp="1"/>
          </p:cNvSpPr>
          <p:nvPr>
            <p:ph idx="1"/>
          </p:nvPr>
        </p:nvSpPr>
        <p:spPr>
          <a:xfrm>
            <a:off x="914400" y="1702738"/>
            <a:ext cx="7315200" cy="4850462"/>
          </a:xfrm>
        </p:spPr>
        <p:txBody>
          <a:bodyPr>
            <a:normAutofit/>
          </a:bodyPr>
          <a:lstStyle/>
          <a:p>
            <a:r>
              <a:rPr lang="en-US" dirty="0"/>
              <a:t>Suppose an investigator wants to stratify on age, sex, and smoking history. </a:t>
            </a:r>
          </a:p>
          <a:p>
            <a:endParaRPr lang="en-US" dirty="0"/>
          </a:p>
          <a:p>
            <a:endParaRPr lang="en-US" dirty="0"/>
          </a:p>
          <a:p>
            <a:pPr marL="45720" indent="0">
              <a:buNone/>
            </a:pPr>
            <a:endParaRPr lang="en-US" dirty="0"/>
          </a:p>
          <a:p>
            <a:r>
              <a:rPr lang="en-US" dirty="0"/>
              <a:t>The design has 3 × 2 × 3 = 18 strata. </a:t>
            </a:r>
          </a:p>
          <a:p>
            <a:r>
              <a:rPr lang="en-US" dirty="0"/>
              <a:t>Subjects who were between 40 and 49 years old, male and current smokers (i.e., subjects in the 1st stratum) would be assigned to groups A or B. Blocked randomization could also be used within each stratum. In this case, subjects who were between 40 and 49 years old, male and current smokers (i.e., subjects in the 1st stratum) would be assigned in sequences ABBA, BABA, and so on (if the block size was decided to be 4). Similarly, random sequences would appear in other strata. </a:t>
            </a:r>
          </a:p>
          <a:p>
            <a:endParaRPr lang="en-US" dirty="0"/>
          </a:p>
        </p:txBody>
      </p:sp>
      <p:pic>
        <p:nvPicPr>
          <p:cNvPr id="5" name="Picture 4">
            <a:extLst>
              <a:ext uri="{FF2B5EF4-FFF2-40B4-BE49-F238E27FC236}">
                <a16:creationId xmlns:a16="http://schemas.microsoft.com/office/drawing/2014/main" id="{928F186F-E921-5C41-B3CD-AB4723FD8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440" y="2149083"/>
            <a:ext cx="4959350" cy="1348497"/>
          </a:xfrm>
          <a:prstGeom prst="rect">
            <a:avLst/>
          </a:prstGeom>
        </p:spPr>
      </p:pic>
    </p:spTree>
    <p:extLst>
      <p:ext uri="{BB962C8B-B14F-4D97-AF65-F5344CB8AC3E}">
        <p14:creationId xmlns:p14="http://schemas.microsoft.com/office/powerpoint/2010/main" val="21087241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3FBE2B2F-E629-784A-8983-1D1E86A83B4D}"/>
              </a:ext>
            </a:extLst>
          </p:cNvPr>
          <p:cNvSpPr>
            <a:spLocks noGrp="1" noChangeArrowheads="1"/>
          </p:cNvSpPr>
          <p:nvPr>
            <p:ph type="title"/>
          </p:nvPr>
        </p:nvSpPr>
        <p:spPr/>
        <p:txBody>
          <a:bodyPr>
            <a:normAutofit fontScale="90000"/>
          </a:bodyPr>
          <a:lstStyle/>
          <a:p>
            <a:r>
              <a:rPr lang="en-US" altLang="en-US"/>
              <a:t>Balancing on </a:t>
            </a:r>
            <a:br>
              <a:rPr lang="en-US" altLang="en-US"/>
            </a:br>
            <a:r>
              <a:rPr lang="en-US" altLang="en-US"/>
              <a:t>Baseline Covariates</a:t>
            </a:r>
          </a:p>
        </p:txBody>
      </p:sp>
      <p:sp>
        <p:nvSpPr>
          <p:cNvPr id="80899" name="Rectangle 3">
            <a:extLst>
              <a:ext uri="{FF2B5EF4-FFF2-40B4-BE49-F238E27FC236}">
                <a16:creationId xmlns:a16="http://schemas.microsoft.com/office/drawing/2014/main" id="{92879FCB-4020-B94C-AF67-40D37518DB6A}"/>
              </a:ext>
            </a:extLst>
          </p:cNvPr>
          <p:cNvSpPr>
            <a:spLocks noGrp="1" noChangeArrowheads="1"/>
          </p:cNvSpPr>
          <p:nvPr>
            <p:ph type="body" idx="1"/>
          </p:nvPr>
        </p:nvSpPr>
        <p:spPr>
          <a:xfrm>
            <a:off x="1752600" y="3124200"/>
            <a:ext cx="5638800" cy="3276600"/>
          </a:xfrm>
        </p:spPr>
        <p:txBody>
          <a:bodyPr/>
          <a:lstStyle/>
          <a:p>
            <a:r>
              <a:rPr lang="en-US" altLang="en-US" dirty="0"/>
              <a:t>Stratified Randomization</a:t>
            </a:r>
          </a:p>
          <a:p>
            <a:endParaRPr lang="en-US" altLang="en-US" dirty="0"/>
          </a:p>
          <a:p>
            <a:r>
              <a:rPr lang="en-US" altLang="en-US" dirty="0"/>
              <a:t>Covariate Adaptive</a:t>
            </a:r>
          </a:p>
          <a:p>
            <a:pPr lvl="1"/>
            <a:r>
              <a:rPr lang="en-US" altLang="en-US" dirty="0"/>
              <a:t>Minimization</a:t>
            </a:r>
          </a:p>
          <a:p>
            <a:pPr lvl="1"/>
            <a:r>
              <a:rPr lang="en-US" altLang="en-US" dirty="0"/>
              <a:t>Pocock &amp; Simon</a:t>
            </a:r>
          </a:p>
        </p:txBody>
      </p:sp>
    </p:spTree>
    <p:extLst>
      <p:ext uri="{BB962C8B-B14F-4D97-AF65-F5344CB8AC3E}">
        <p14:creationId xmlns:p14="http://schemas.microsoft.com/office/powerpoint/2010/main" val="27067439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D2668-54D6-FF47-8A3F-574332FBFEBA}"/>
              </a:ext>
            </a:extLst>
          </p:cNvPr>
          <p:cNvSpPr>
            <a:spLocks noGrp="1"/>
          </p:cNvSpPr>
          <p:nvPr>
            <p:ph type="title"/>
          </p:nvPr>
        </p:nvSpPr>
        <p:spPr/>
        <p:txBody>
          <a:bodyPr/>
          <a:lstStyle/>
          <a:p>
            <a:r>
              <a:rPr lang="en-US" dirty="0"/>
              <a:t>Stratified randomization</a:t>
            </a:r>
          </a:p>
        </p:txBody>
      </p:sp>
      <p:sp>
        <p:nvSpPr>
          <p:cNvPr id="3" name="Content Placeholder 2">
            <a:extLst>
              <a:ext uri="{FF2B5EF4-FFF2-40B4-BE49-F238E27FC236}">
                <a16:creationId xmlns:a16="http://schemas.microsoft.com/office/drawing/2014/main" id="{6784B5DC-6FEC-D64D-A7C8-90D1063323CC}"/>
              </a:ext>
            </a:extLst>
          </p:cNvPr>
          <p:cNvSpPr>
            <a:spLocks noGrp="1"/>
          </p:cNvSpPr>
          <p:nvPr>
            <p:ph idx="1"/>
          </p:nvPr>
        </p:nvSpPr>
        <p:spPr/>
        <p:txBody>
          <a:bodyPr>
            <a:normAutofit fontScale="92500" lnSpcReduction="10000"/>
          </a:bodyPr>
          <a:lstStyle/>
          <a:p>
            <a:r>
              <a:rPr lang="en-US" dirty="0"/>
              <a:t>The prognostic factors are measured either before or at the time of randomization. </a:t>
            </a:r>
          </a:p>
          <a:p>
            <a:r>
              <a:rPr lang="en-US" dirty="0"/>
              <a:t>The total number of strata is the product of the number of subgroups in each factor. </a:t>
            </a:r>
          </a:p>
          <a:p>
            <a:r>
              <a:rPr lang="en-US" dirty="0"/>
              <a:t>The stratum to which each subject belongs is then determined, and then randomization is performed within that stratum. </a:t>
            </a:r>
          </a:p>
          <a:p>
            <a:r>
              <a:rPr lang="en-US" dirty="0"/>
              <a:t>Within each stratum, the randomization process itself could be simple randomization, but in practice most clinical trials use some blocked randomization strategy. When employing blocked randomization, the block size should be relatively small to maintain balance in small strata and to ensure that the overall imbalance is not too great. </a:t>
            </a:r>
          </a:p>
          <a:p>
            <a:endParaRPr lang="en-US" dirty="0"/>
          </a:p>
        </p:txBody>
      </p:sp>
    </p:spTree>
    <p:extLst>
      <p:ext uri="{BB962C8B-B14F-4D97-AF65-F5344CB8AC3E}">
        <p14:creationId xmlns:p14="http://schemas.microsoft.com/office/powerpoint/2010/main" val="139502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C573ABF7-81F3-9B4A-A1AA-8E8B6F24A11D}"/>
              </a:ext>
            </a:extLst>
          </p:cNvPr>
          <p:cNvSpPr>
            <a:spLocks noGrp="1" noChangeArrowheads="1"/>
          </p:cNvSpPr>
          <p:nvPr>
            <p:ph type="body" idx="1"/>
          </p:nvPr>
        </p:nvSpPr>
        <p:spPr>
          <a:xfrm>
            <a:off x="609600" y="1066800"/>
            <a:ext cx="7772400" cy="5334000"/>
          </a:xfrm>
        </p:spPr>
        <p:txBody>
          <a:bodyPr/>
          <a:lstStyle/>
          <a:p>
            <a:r>
              <a:rPr lang="en-US" altLang="en-US" sz="2000" dirty="0"/>
              <a:t>May desire to have treatment groups balanced with respect to prognostic or risk factors (covariates)</a:t>
            </a:r>
          </a:p>
          <a:p>
            <a:pPr lvl="2"/>
            <a:r>
              <a:rPr lang="en-US" altLang="en-US" sz="1600" dirty="0"/>
              <a:t>For large studies, randomization “tends” to give balance </a:t>
            </a:r>
          </a:p>
          <a:p>
            <a:pPr lvl="2"/>
            <a:r>
              <a:rPr lang="en-US" altLang="en-US" sz="1600" dirty="0"/>
              <a:t>For smaller studies a better guarantee may be needed</a:t>
            </a:r>
          </a:p>
          <a:p>
            <a:pPr lvl="2"/>
            <a:endParaRPr lang="en-US" altLang="en-US" sz="1600" dirty="0"/>
          </a:p>
          <a:p>
            <a:r>
              <a:rPr lang="en-US" altLang="en-US" sz="2000" dirty="0"/>
              <a:t>Divide each risk factor into discrete categories</a:t>
            </a:r>
          </a:p>
          <a:p>
            <a:endParaRPr lang="en-US" altLang="en-US" sz="800" dirty="0"/>
          </a:p>
          <a:p>
            <a:pPr>
              <a:buFontTx/>
              <a:buNone/>
            </a:pPr>
            <a:r>
              <a:rPr lang="en-US" altLang="en-US" sz="2000" dirty="0"/>
              <a:t>		</a:t>
            </a:r>
            <a:r>
              <a:rPr lang="en-US" altLang="en-US" sz="2000" i="1" dirty="0"/>
              <a:t>Number of strata </a:t>
            </a:r>
          </a:p>
          <a:p>
            <a:endParaRPr lang="en-US" altLang="en-US" sz="2000" dirty="0"/>
          </a:p>
          <a:p>
            <a:pPr>
              <a:buFontTx/>
              <a:buNone/>
            </a:pPr>
            <a:r>
              <a:rPr lang="en-US" altLang="en-US" sz="2000" dirty="0"/>
              <a:t>		f = # risk factors; </a:t>
            </a:r>
          </a:p>
          <a:p>
            <a:pPr>
              <a:buFontTx/>
              <a:buNone/>
            </a:pPr>
            <a:r>
              <a:rPr lang="en-US" altLang="en-US" sz="2000" dirty="0"/>
              <a:t>		</a:t>
            </a:r>
            <a:r>
              <a:rPr lang="en-US" altLang="en-US" sz="2400" b="0" dirty="0">
                <a:latin typeface="Brush Script" panose="03060802040406070304" pitchFamily="66" charset="-122"/>
              </a:rPr>
              <a:t>l</a:t>
            </a:r>
            <a:r>
              <a:rPr lang="en-US" altLang="en-US" sz="2000" i="1" baseline="-10000" dirty="0">
                <a:latin typeface="Times New Roman" panose="02020603050405020304" pitchFamily="18" charset="0"/>
              </a:rPr>
              <a:t>i </a:t>
            </a:r>
            <a:r>
              <a:rPr lang="en-US" altLang="en-US" sz="2000" dirty="0"/>
              <a:t>= number of categories in factor </a:t>
            </a:r>
            <a:r>
              <a:rPr lang="en-US" altLang="en-US" sz="2000" i="1" dirty="0" err="1">
                <a:latin typeface="Times New Roman" panose="02020603050405020304" pitchFamily="18" charset="0"/>
              </a:rPr>
              <a:t>i</a:t>
            </a:r>
            <a:endParaRPr lang="en-US" altLang="en-US" sz="2000" dirty="0"/>
          </a:p>
          <a:p>
            <a:pPr>
              <a:buFontTx/>
              <a:buNone/>
            </a:pPr>
            <a:endParaRPr lang="en-US" altLang="en-US" sz="800" dirty="0"/>
          </a:p>
          <a:p>
            <a:r>
              <a:rPr lang="en-US" altLang="en-US" sz="2000" dirty="0"/>
              <a:t>Randomize within each stratum</a:t>
            </a:r>
          </a:p>
          <a:p>
            <a:endParaRPr lang="en-US" altLang="en-US" sz="800" dirty="0"/>
          </a:p>
          <a:p>
            <a:r>
              <a:rPr lang="en-US" altLang="en-US" sz="2000" dirty="0"/>
              <a:t>For stratified randomization, randomization must be restricted! Otherwise, (if CRD was used), no balance is guaranteed despite the effort.</a:t>
            </a:r>
          </a:p>
        </p:txBody>
      </p:sp>
      <p:sp>
        <p:nvSpPr>
          <p:cNvPr id="2" name="Rectangle 1">
            <a:extLst>
              <a:ext uri="{FF2B5EF4-FFF2-40B4-BE49-F238E27FC236}">
                <a16:creationId xmlns:a16="http://schemas.microsoft.com/office/drawing/2014/main" id="{EA403549-2552-7D4B-92D7-93CBEE27C136}"/>
              </a:ext>
            </a:extLst>
          </p:cNvPr>
          <p:cNvSpPr/>
          <p:nvPr/>
        </p:nvSpPr>
        <p:spPr>
          <a:xfrm>
            <a:off x="2505797" y="457200"/>
            <a:ext cx="2608406" cy="369332"/>
          </a:xfrm>
          <a:prstGeom prst="rect">
            <a:avLst/>
          </a:prstGeom>
        </p:spPr>
        <p:txBody>
          <a:bodyPr wrap="none">
            <a:spAutoFit/>
          </a:bodyPr>
          <a:lstStyle/>
          <a:p>
            <a:r>
              <a:rPr lang="en-US" sz="3600" dirty="0">
                <a:solidFill>
                  <a:schemeClr val="tx2"/>
                </a:solidFill>
              </a:rPr>
              <a:t>Stratified randomization</a:t>
            </a:r>
          </a:p>
        </p:txBody>
      </p:sp>
      <p:pic>
        <p:nvPicPr>
          <p:cNvPr id="4" name="Picture 3">
            <a:extLst>
              <a:ext uri="{FF2B5EF4-FFF2-40B4-BE49-F238E27FC236}">
                <a16:creationId xmlns:a16="http://schemas.microsoft.com/office/drawing/2014/main" id="{4AEA8958-42DC-F44A-9975-630822909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760" y="3200400"/>
            <a:ext cx="971550" cy="792187"/>
          </a:xfrm>
          <a:prstGeom prst="rect">
            <a:avLst/>
          </a:prstGeom>
        </p:spPr>
      </p:pic>
    </p:spTree>
    <p:extLst>
      <p:ext uri="{BB962C8B-B14F-4D97-AF65-F5344CB8AC3E}">
        <p14:creationId xmlns:p14="http://schemas.microsoft.com/office/powerpoint/2010/main" val="40986857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511DF73B-2FB7-6741-B580-BA0BD6E1270E}"/>
              </a:ext>
            </a:extLst>
          </p:cNvPr>
          <p:cNvSpPr txBox="1">
            <a:spLocks noChangeArrowheads="1"/>
          </p:cNvSpPr>
          <p:nvPr/>
        </p:nvSpPr>
        <p:spPr bwMode="auto">
          <a:xfrm>
            <a:off x="1143000" y="914400"/>
            <a:ext cx="184467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latin typeface="Arial" panose="020B0604020202020204" pitchFamily="34" charset="0"/>
              </a:rPr>
              <a:t>Example</a:t>
            </a:r>
          </a:p>
          <a:p>
            <a:endParaRPr lang="en-US" altLang="en-US" b="1">
              <a:latin typeface="Arial" panose="020B0604020202020204" pitchFamily="34" charset="0"/>
            </a:endParaRPr>
          </a:p>
          <a:p>
            <a:endParaRPr lang="en-US" altLang="en-US" b="1">
              <a:latin typeface="Arial" panose="020B0604020202020204" pitchFamily="34" charset="0"/>
            </a:endParaRPr>
          </a:p>
          <a:p>
            <a:r>
              <a:rPr lang="en-US" altLang="en-US" b="1">
                <a:latin typeface="Arial" panose="020B0604020202020204" pitchFamily="34" charset="0"/>
              </a:rPr>
              <a:t>Sex (M,F)</a:t>
            </a:r>
          </a:p>
          <a:p>
            <a:endParaRPr lang="en-US" altLang="en-US" b="1">
              <a:latin typeface="Arial" panose="020B0604020202020204" pitchFamily="34" charset="0"/>
            </a:endParaRPr>
          </a:p>
          <a:p>
            <a:r>
              <a:rPr lang="en-US" altLang="en-US" b="1">
                <a:latin typeface="Arial" panose="020B0604020202020204" pitchFamily="34" charset="0"/>
              </a:rPr>
              <a:t>and</a:t>
            </a:r>
          </a:p>
          <a:p>
            <a:endParaRPr lang="en-US" altLang="en-US" b="1">
              <a:latin typeface="Arial" panose="020B0604020202020204" pitchFamily="34" charset="0"/>
            </a:endParaRPr>
          </a:p>
          <a:p>
            <a:r>
              <a:rPr lang="en-US" altLang="en-US" b="1">
                <a:latin typeface="Arial" panose="020B0604020202020204" pitchFamily="34" charset="0"/>
              </a:rPr>
              <a:t>Risk (H,L)</a:t>
            </a:r>
            <a:endParaRPr lang="en-US" altLang="en-US" b="1"/>
          </a:p>
        </p:txBody>
      </p:sp>
      <p:sp>
        <p:nvSpPr>
          <p:cNvPr id="25603" name="Text Box 3">
            <a:extLst>
              <a:ext uri="{FF2B5EF4-FFF2-40B4-BE49-F238E27FC236}">
                <a16:creationId xmlns:a16="http://schemas.microsoft.com/office/drawing/2014/main" id="{A932AF74-C7C5-474B-8E48-8F325E116912}"/>
              </a:ext>
            </a:extLst>
          </p:cNvPr>
          <p:cNvSpPr txBox="1">
            <a:spLocks noChangeArrowheads="1"/>
          </p:cNvSpPr>
          <p:nvPr/>
        </p:nvSpPr>
        <p:spPr bwMode="auto">
          <a:xfrm>
            <a:off x="4556125" y="1787525"/>
            <a:ext cx="428307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dirty="0">
                <a:latin typeface="Arial" panose="020B0604020202020204" pitchFamily="34" charset="0"/>
              </a:rPr>
              <a:t>1		2 Factors</a:t>
            </a:r>
          </a:p>
          <a:p>
            <a:r>
              <a:rPr lang="en-US" altLang="en-US" b="1" dirty="0">
                <a:latin typeface="Arial" panose="020B0604020202020204" pitchFamily="34" charset="0"/>
              </a:rPr>
              <a:t>			 </a:t>
            </a:r>
          </a:p>
          <a:p>
            <a:r>
              <a:rPr lang="en-US" altLang="en-US" b="1" dirty="0">
                <a:latin typeface="Arial" panose="020B0604020202020204" pitchFamily="34" charset="0"/>
              </a:rPr>
              <a:t>2		2 Levels in each				 </a:t>
            </a:r>
          </a:p>
          <a:p>
            <a:r>
              <a:rPr lang="en-US" altLang="en-US" b="1" dirty="0">
                <a:latin typeface="Arial" panose="020B0604020202020204" pitchFamily="34" charset="0"/>
              </a:rPr>
              <a:t>		</a:t>
            </a:r>
            <a:r>
              <a:rPr lang="en-US" altLang="en-US" sz="2800" b="1" dirty="0">
                <a:latin typeface="Arial" panose="020B0604020202020204" pitchFamily="34" charset="0"/>
                <a:sym typeface="Symbol" pitchFamily="2" charset="2"/>
              </a:rPr>
              <a:t> </a:t>
            </a:r>
            <a:r>
              <a:rPr lang="en-US" altLang="en-US" b="1" dirty="0">
                <a:latin typeface="Arial" panose="020B0604020202020204" pitchFamily="34" charset="0"/>
              </a:rPr>
              <a:t>4 Strata</a:t>
            </a:r>
          </a:p>
          <a:p>
            <a:r>
              <a:rPr lang="en-US" altLang="en-US" b="1" dirty="0">
                <a:latin typeface="Arial" panose="020B0604020202020204" pitchFamily="34" charset="0"/>
              </a:rPr>
              <a:t>3</a:t>
            </a:r>
          </a:p>
          <a:p>
            <a:endParaRPr lang="en-US" altLang="en-US" b="1" dirty="0">
              <a:latin typeface="Arial" panose="020B0604020202020204" pitchFamily="34" charset="0"/>
            </a:endParaRPr>
          </a:p>
          <a:p>
            <a:r>
              <a:rPr lang="en-US" altLang="en-US" b="1" dirty="0">
                <a:latin typeface="Arial" panose="020B0604020202020204" pitchFamily="34" charset="0"/>
              </a:rPr>
              <a:t>4</a:t>
            </a:r>
          </a:p>
        </p:txBody>
      </p:sp>
      <p:sp>
        <p:nvSpPr>
          <p:cNvPr id="25606" name="Line 6">
            <a:extLst>
              <a:ext uri="{FF2B5EF4-FFF2-40B4-BE49-F238E27FC236}">
                <a16:creationId xmlns:a16="http://schemas.microsoft.com/office/drawing/2014/main" id="{68493105-AB63-FE44-AC02-9BDDED3143BE}"/>
              </a:ext>
            </a:extLst>
          </p:cNvPr>
          <p:cNvSpPr>
            <a:spLocks noChangeShapeType="1"/>
          </p:cNvSpPr>
          <p:nvPr/>
        </p:nvSpPr>
        <p:spPr bwMode="auto">
          <a:xfrm flipV="1">
            <a:off x="2514600" y="2438400"/>
            <a:ext cx="1295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7" name="Line 7">
            <a:extLst>
              <a:ext uri="{FF2B5EF4-FFF2-40B4-BE49-F238E27FC236}">
                <a16:creationId xmlns:a16="http://schemas.microsoft.com/office/drawing/2014/main" id="{5A1B61D5-3DB2-B246-91AF-D0A98BF6E33B}"/>
              </a:ext>
            </a:extLst>
          </p:cNvPr>
          <p:cNvSpPr>
            <a:spLocks noChangeShapeType="1"/>
          </p:cNvSpPr>
          <p:nvPr/>
        </p:nvSpPr>
        <p:spPr bwMode="auto">
          <a:xfrm>
            <a:off x="2514600" y="2971800"/>
            <a:ext cx="1219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9" name="Line 9">
            <a:extLst>
              <a:ext uri="{FF2B5EF4-FFF2-40B4-BE49-F238E27FC236}">
                <a16:creationId xmlns:a16="http://schemas.microsoft.com/office/drawing/2014/main" id="{D4A8B66B-F268-3445-A6EE-2BAE83097184}"/>
              </a:ext>
            </a:extLst>
          </p:cNvPr>
          <p:cNvSpPr>
            <a:spLocks noChangeShapeType="1"/>
          </p:cNvSpPr>
          <p:nvPr/>
        </p:nvSpPr>
        <p:spPr bwMode="auto">
          <a:xfrm flipV="1">
            <a:off x="3810000" y="2057400"/>
            <a:ext cx="762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0" name="Line 10">
            <a:extLst>
              <a:ext uri="{FF2B5EF4-FFF2-40B4-BE49-F238E27FC236}">
                <a16:creationId xmlns:a16="http://schemas.microsoft.com/office/drawing/2014/main" id="{C1021F7B-25EC-0943-BA7E-9138CF3232A8}"/>
              </a:ext>
            </a:extLst>
          </p:cNvPr>
          <p:cNvSpPr>
            <a:spLocks noChangeShapeType="1"/>
          </p:cNvSpPr>
          <p:nvPr/>
        </p:nvSpPr>
        <p:spPr bwMode="auto">
          <a:xfrm>
            <a:off x="3810000" y="2438400"/>
            <a:ext cx="762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1" name="Line 11">
            <a:extLst>
              <a:ext uri="{FF2B5EF4-FFF2-40B4-BE49-F238E27FC236}">
                <a16:creationId xmlns:a16="http://schemas.microsoft.com/office/drawing/2014/main" id="{DB79BA86-3F21-5848-8DC4-EF90805D2CBB}"/>
              </a:ext>
            </a:extLst>
          </p:cNvPr>
          <p:cNvSpPr>
            <a:spLocks noChangeShapeType="1"/>
          </p:cNvSpPr>
          <p:nvPr/>
        </p:nvSpPr>
        <p:spPr bwMode="auto">
          <a:xfrm flipV="1">
            <a:off x="3886200" y="3581400"/>
            <a:ext cx="685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2" name="Line 12">
            <a:extLst>
              <a:ext uri="{FF2B5EF4-FFF2-40B4-BE49-F238E27FC236}">
                <a16:creationId xmlns:a16="http://schemas.microsoft.com/office/drawing/2014/main" id="{4D4CC263-7272-D844-A9A5-D2D4665AA1EE}"/>
              </a:ext>
            </a:extLst>
          </p:cNvPr>
          <p:cNvSpPr>
            <a:spLocks noChangeShapeType="1"/>
          </p:cNvSpPr>
          <p:nvPr/>
        </p:nvSpPr>
        <p:spPr bwMode="auto">
          <a:xfrm>
            <a:off x="3733800" y="3657600"/>
            <a:ext cx="838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3" name="Text Box 13">
            <a:extLst>
              <a:ext uri="{FF2B5EF4-FFF2-40B4-BE49-F238E27FC236}">
                <a16:creationId xmlns:a16="http://schemas.microsoft.com/office/drawing/2014/main" id="{B3FCD823-6EE5-FF45-A3EA-93A6B8FBB73B}"/>
              </a:ext>
            </a:extLst>
          </p:cNvPr>
          <p:cNvSpPr txBox="1">
            <a:spLocks noChangeArrowheads="1"/>
          </p:cNvSpPr>
          <p:nvPr/>
        </p:nvSpPr>
        <p:spPr bwMode="auto">
          <a:xfrm>
            <a:off x="3870325" y="1916113"/>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Arial" panose="020B0604020202020204" pitchFamily="34" charset="0"/>
              </a:rPr>
              <a:t>H</a:t>
            </a:r>
            <a:endParaRPr lang="en-US" altLang="en-US" b="1"/>
          </a:p>
        </p:txBody>
      </p:sp>
      <p:sp>
        <p:nvSpPr>
          <p:cNvPr id="25614" name="Text Box 14">
            <a:extLst>
              <a:ext uri="{FF2B5EF4-FFF2-40B4-BE49-F238E27FC236}">
                <a16:creationId xmlns:a16="http://schemas.microsoft.com/office/drawing/2014/main" id="{55004D51-F7C7-EA4B-B20B-4C1634A2BE9B}"/>
              </a:ext>
            </a:extLst>
          </p:cNvPr>
          <p:cNvSpPr txBox="1">
            <a:spLocks noChangeArrowheads="1"/>
          </p:cNvSpPr>
          <p:nvPr/>
        </p:nvSpPr>
        <p:spPr bwMode="auto">
          <a:xfrm>
            <a:off x="4183063" y="23622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Arial" panose="020B0604020202020204" pitchFamily="34" charset="0"/>
              </a:rPr>
              <a:t>L</a:t>
            </a:r>
            <a:endParaRPr lang="en-US" altLang="en-US" b="1"/>
          </a:p>
        </p:txBody>
      </p:sp>
      <p:sp>
        <p:nvSpPr>
          <p:cNvPr id="25615" name="Text Box 15">
            <a:extLst>
              <a:ext uri="{FF2B5EF4-FFF2-40B4-BE49-F238E27FC236}">
                <a16:creationId xmlns:a16="http://schemas.microsoft.com/office/drawing/2014/main" id="{38F8C047-5574-A446-9E00-0DEE5B5F99D2}"/>
              </a:ext>
            </a:extLst>
          </p:cNvPr>
          <p:cNvSpPr txBox="1">
            <a:spLocks noChangeArrowheads="1"/>
          </p:cNvSpPr>
          <p:nvPr/>
        </p:nvSpPr>
        <p:spPr bwMode="auto">
          <a:xfrm>
            <a:off x="4114800" y="3352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Arial" panose="020B0604020202020204" pitchFamily="34" charset="0"/>
              </a:rPr>
              <a:t>H</a:t>
            </a:r>
            <a:endParaRPr lang="en-US" altLang="en-US" b="1"/>
          </a:p>
        </p:txBody>
      </p:sp>
      <p:sp>
        <p:nvSpPr>
          <p:cNvPr id="25616" name="Text Box 16">
            <a:extLst>
              <a:ext uri="{FF2B5EF4-FFF2-40B4-BE49-F238E27FC236}">
                <a16:creationId xmlns:a16="http://schemas.microsoft.com/office/drawing/2014/main" id="{C9602378-BA48-D04D-AD87-63A227B8661F}"/>
              </a:ext>
            </a:extLst>
          </p:cNvPr>
          <p:cNvSpPr txBox="1">
            <a:spLocks noChangeArrowheads="1"/>
          </p:cNvSpPr>
          <p:nvPr/>
        </p:nvSpPr>
        <p:spPr bwMode="auto">
          <a:xfrm>
            <a:off x="4114800" y="37338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Arial" panose="020B0604020202020204" pitchFamily="34" charset="0"/>
              </a:rPr>
              <a:t>L</a:t>
            </a:r>
            <a:endParaRPr lang="en-US" altLang="en-US" b="1"/>
          </a:p>
        </p:txBody>
      </p:sp>
      <p:sp>
        <p:nvSpPr>
          <p:cNvPr id="25617" name="Text Box 17">
            <a:extLst>
              <a:ext uri="{FF2B5EF4-FFF2-40B4-BE49-F238E27FC236}">
                <a16:creationId xmlns:a16="http://schemas.microsoft.com/office/drawing/2014/main" id="{1A5E9ECA-64F3-5147-9FA1-3ADEF7155A4D}"/>
              </a:ext>
            </a:extLst>
          </p:cNvPr>
          <p:cNvSpPr txBox="1">
            <a:spLocks noChangeArrowheads="1"/>
          </p:cNvSpPr>
          <p:nvPr/>
        </p:nvSpPr>
        <p:spPr bwMode="auto">
          <a:xfrm>
            <a:off x="2971800" y="2438400"/>
            <a:ext cx="331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Arial" panose="020B0604020202020204" pitchFamily="34" charset="0"/>
              </a:rPr>
              <a:t>M</a:t>
            </a:r>
            <a:endParaRPr lang="en-US" altLang="en-US" b="1"/>
          </a:p>
        </p:txBody>
      </p:sp>
      <p:sp>
        <p:nvSpPr>
          <p:cNvPr id="25618" name="Text Box 18">
            <a:extLst>
              <a:ext uri="{FF2B5EF4-FFF2-40B4-BE49-F238E27FC236}">
                <a16:creationId xmlns:a16="http://schemas.microsoft.com/office/drawing/2014/main" id="{3C54B345-971C-C247-9E2C-FCDEEC9432B6}"/>
              </a:ext>
            </a:extLst>
          </p:cNvPr>
          <p:cNvSpPr txBox="1">
            <a:spLocks noChangeArrowheads="1"/>
          </p:cNvSpPr>
          <p:nvPr/>
        </p:nvSpPr>
        <p:spPr bwMode="auto">
          <a:xfrm>
            <a:off x="2994025" y="33528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Arial" panose="020B0604020202020204" pitchFamily="34" charset="0"/>
              </a:rPr>
              <a:t>F</a:t>
            </a:r>
            <a:endParaRPr lang="en-US" altLang="en-US" b="1"/>
          </a:p>
        </p:txBody>
      </p:sp>
      <p:sp>
        <p:nvSpPr>
          <p:cNvPr id="25620" name="Text Box 20">
            <a:extLst>
              <a:ext uri="{FF2B5EF4-FFF2-40B4-BE49-F238E27FC236}">
                <a16:creationId xmlns:a16="http://schemas.microsoft.com/office/drawing/2014/main" id="{36BAD23C-24D8-AC4B-ACC8-88E0F3E14340}"/>
              </a:ext>
            </a:extLst>
          </p:cNvPr>
          <p:cNvSpPr txBox="1">
            <a:spLocks noChangeArrowheads="1"/>
          </p:cNvSpPr>
          <p:nvPr/>
        </p:nvSpPr>
        <p:spPr bwMode="auto">
          <a:xfrm>
            <a:off x="439738" y="5165725"/>
            <a:ext cx="78660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latin typeface="Arial" panose="020B0604020202020204" pitchFamily="34" charset="0"/>
              </a:rPr>
              <a:t>For stratified randomization, randomization must be restricted!</a:t>
            </a:r>
          </a:p>
          <a:p>
            <a:r>
              <a:rPr lang="en-US" altLang="en-US" sz="2000" b="1">
                <a:latin typeface="Arial" panose="020B0604020202020204" pitchFamily="34" charset="0"/>
              </a:rPr>
              <a:t>Otherwise, (if CRD was used), no balance is guaranteed despite the effort!</a:t>
            </a:r>
            <a:endParaRPr lang="en-US" altLang="en-US" b="1"/>
          </a:p>
        </p:txBody>
      </p:sp>
    </p:spTree>
    <p:extLst>
      <p:ext uri="{BB962C8B-B14F-4D97-AF65-F5344CB8AC3E}">
        <p14:creationId xmlns:p14="http://schemas.microsoft.com/office/powerpoint/2010/main" val="13665469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052C80C-AFBF-D047-B095-8996D0370F39}"/>
              </a:ext>
            </a:extLst>
          </p:cNvPr>
          <p:cNvSpPr>
            <a:spLocks noGrp="1" noChangeArrowheads="1"/>
          </p:cNvSpPr>
          <p:nvPr>
            <p:ph type="title" idx="4294967295"/>
          </p:nvPr>
        </p:nvSpPr>
        <p:spPr>
          <a:xfrm>
            <a:off x="685800" y="381000"/>
            <a:ext cx="7772400" cy="1143000"/>
          </a:xfrm>
        </p:spPr>
        <p:txBody>
          <a:bodyPr/>
          <a:lstStyle/>
          <a:p>
            <a:r>
              <a:rPr lang="en-US" altLang="en-US"/>
              <a:t>Stratified Randomization (2)</a:t>
            </a:r>
          </a:p>
        </p:txBody>
      </p:sp>
      <p:sp>
        <p:nvSpPr>
          <p:cNvPr id="56323" name="Text Box 3">
            <a:extLst>
              <a:ext uri="{FF2B5EF4-FFF2-40B4-BE49-F238E27FC236}">
                <a16:creationId xmlns:a16="http://schemas.microsoft.com/office/drawing/2014/main" id="{7A2A7B05-9CEF-094E-9908-A6D7E10F417F}"/>
              </a:ext>
            </a:extLst>
          </p:cNvPr>
          <p:cNvSpPr txBox="1">
            <a:spLocks noChangeArrowheads="1"/>
          </p:cNvSpPr>
          <p:nvPr/>
        </p:nvSpPr>
        <p:spPr bwMode="auto">
          <a:xfrm>
            <a:off x="685800" y="1417638"/>
            <a:ext cx="80010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234950" indent="-234950">
              <a:tabLst>
                <a:tab pos="1147763" algn="l"/>
                <a:tab pos="2622550" algn="l"/>
                <a:tab pos="5480050" algn="l"/>
              </a:tabLst>
              <a:defRPr sz="2400">
                <a:solidFill>
                  <a:schemeClr val="tx1"/>
                </a:solidFill>
                <a:latin typeface="Times New Roman" panose="02020603050405020304" pitchFamily="18" charset="0"/>
              </a:defRPr>
            </a:lvl1pPr>
            <a:lvl2pPr>
              <a:tabLst>
                <a:tab pos="1147763" algn="l"/>
                <a:tab pos="2622550" algn="l"/>
                <a:tab pos="5480050" algn="l"/>
              </a:tabLst>
              <a:defRPr sz="2400">
                <a:solidFill>
                  <a:schemeClr val="tx1"/>
                </a:solidFill>
                <a:latin typeface="Times New Roman" panose="02020603050405020304" pitchFamily="18" charset="0"/>
              </a:defRPr>
            </a:lvl2pPr>
            <a:lvl3pPr>
              <a:tabLst>
                <a:tab pos="1147763" algn="l"/>
                <a:tab pos="2622550" algn="l"/>
                <a:tab pos="5480050" algn="l"/>
              </a:tabLst>
              <a:defRPr sz="2400">
                <a:solidFill>
                  <a:schemeClr val="tx1"/>
                </a:solidFill>
                <a:latin typeface="Times New Roman" panose="02020603050405020304" pitchFamily="18" charset="0"/>
              </a:defRPr>
            </a:lvl3pPr>
            <a:lvl4pPr>
              <a:tabLst>
                <a:tab pos="1147763" algn="l"/>
                <a:tab pos="2622550" algn="l"/>
                <a:tab pos="5480050" algn="l"/>
              </a:tabLst>
              <a:defRPr sz="2400">
                <a:solidFill>
                  <a:schemeClr val="tx1"/>
                </a:solidFill>
                <a:latin typeface="Times New Roman" panose="02020603050405020304" pitchFamily="18" charset="0"/>
              </a:defRPr>
            </a:lvl4pPr>
            <a:lvl5pPr>
              <a:tabLst>
                <a:tab pos="1147763" algn="l"/>
                <a:tab pos="2622550" algn="l"/>
                <a:tab pos="54800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147763" algn="l"/>
                <a:tab pos="2622550" algn="l"/>
                <a:tab pos="54800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147763" algn="l"/>
                <a:tab pos="2622550" algn="l"/>
                <a:tab pos="54800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147763" algn="l"/>
                <a:tab pos="2622550" algn="l"/>
                <a:tab pos="54800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147763" algn="l"/>
                <a:tab pos="2622550" algn="l"/>
                <a:tab pos="5480050" algn="l"/>
              </a:tabLst>
              <a:defRPr sz="2400">
                <a:solidFill>
                  <a:schemeClr val="tx1"/>
                </a:solidFill>
                <a:latin typeface="Times New Roman" panose="02020603050405020304" pitchFamily="18" charset="0"/>
              </a:defRPr>
            </a:lvl9pPr>
          </a:lstStyle>
          <a:p>
            <a:pPr>
              <a:buClr>
                <a:srgbClr val="FF0000"/>
              </a:buClr>
              <a:buFontTx/>
              <a:buChar char="•"/>
            </a:pPr>
            <a:r>
              <a:rPr lang="en-US" altLang="en-US" b="1">
                <a:latin typeface="Arial" panose="020B0604020202020204" pitchFamily="34" charset="0"/>
              </a:rPr>
              <a:t>Define strata</a:t>
            </a:r>
          </a:p>
          <a:p>
            <a:pPr>
              <a:buClr>
                <a:srgbClr val="FF0000"/>
              </a:buClr>
              <a:buFontTx/>
              <a:buChar char="•"/>
            </a:pPr>
            <a:endParaRPr lang="en-US" altLang="en-US" b="1">
              <a:latin typeface="Arial" panose="020B0604020202020204" pitchFamily="34" charset="0"/>
            </a:endParaRPr>
          </a:p>
          <a:p>
            <a:pPr>
              <a:buClr>
                <a:srgbClr val="FF0000"/>
              </a:buClr>
              <a:buFontTx/>
              <a:buChar char="•"/>
            </a:pPr>
            <a:r>
              <a:rPr lang="en-US" altLang="en-US" b="1">
                <a:latin typeface="Arial" panose="020B0604020202020204" pitchFamily="34" charset="0"/>
              </a:rPr>
              <a:t>Randomization is performed within each stratum and is usually blocked</a:t>
            </a:r>
          </a:p>
          <a:p>
            <a:pPr>
              <a:buClr>
                <a:srgbClr val="FF0000"/>
              </a:buClr>
              <a:buFontTx/>
              <a:buChar char="•"/>
            </a:pPr>
            <a:endParaRPr lang="en-US" altLang="en-US" b="1">
              <a:latin typeface="Arial" panose="020B0604020202020204" pitchFamily="34" charset="0"/>
            </a:endParaRPr>
          </a:p>
          <a:p>
            <a:pPr>
              <a:buClr>
                <a:srgbClr val="FF0000"/>
              </a:buClr>
              <a:buFontTx/>
              <a:buChar char="•"/>
            </a:pPr>
            <a:r>
              <a:rPr lang="en-US" altLang="en-US" b="1">
                <a:latin typeface="Arial" panose="020B0604020202020204" pitchFamily="34" charset="0"/>
              </a:rPr>
              <a:t>Example: Age, &lt; 40, 41-60, </a:t>
            </a:r>
            <a:r>
              <a:rPr lang="en-US" altLang="en-US" b="1" u="sng">
                <a:latin typeface="Arial" panose="020B0604020202020204" pitchFamily="34" charset="0"/>
              </a:rPr>
              <a:t>&gt;</a:t>
            </a:r>
            <a:r>
              <a:rPr lang="en-US" altLang="en-US" b="1">
                <a:latin typeface="Arial" panose="020B0604020202020204" pitchFamily="34" charset="0"/>
              </a:rPr>
              <a:t>60; Sex, M, F</a:t>
            </a:r>
            <a:br>
              <a:rPr lang="en-US" altLang="en-US" b="1">
                <a:latin typeface="Arial" panose="020B0604020202020204" pitchFamily="34" charset="0"/>
              </a:rPr>
            </a:br>
            <a:r>
              <a:rPr lang="en-US" altLang="en-US" b="1">
                <a:latin typeface="Arial" panose="020B0604020202020204" pitchFamily="34" charset="0"/>
              </a:rPr>
              <a:t>Total number of strata = 3 x 2 = 6</a:t>
            </a:r>
            <a:br>
              <a:rPr lang="en-US" altLang="en-US" b="1">
                <a:latin typeface="Arial" panose="020B0604020202020204" pitchFamily="34" charset="0"/>
              </a:rPr>
            </a:br>
            <a:r>
              <a:rPr lang="en-US" altLang="en-US">
                <a:latin typeface="Arial" panose="020B0604020202020204" pitchFamily="34" charset="0"/>
              </a:rPr>
              <a:t>  </a:t>
            </a:r>
            <a:br>
              <a:rPr lang="en-US" altLang="en-US">
                <a:latin typeface="Arial" panose="020B0604020202020204" pitchFamily="34" charset="0"/>
              </a:rPr>
            </a:br>
            <a:r>
              <a:rPr lang="en-US" altLang="en-US">
                <a:latin typeface="Arial" panose="020B0604020202020204" pitchFamily="34" charset="0"/>
              </a:rPr>
              <a:t>	Age   	Male   	Female  </a:t>
            </a:r>
            <a:br>
              <a:rPr lang="en-US" altLang="en-US">
                <a:latin typeface="Arial" panose="020B0604020202020204" pitchFamily="34" charset="0"/>
              </a:rPr>
            </a:br>
            <a:r>
              <a:rPr lang="en-US" altLang="en-US">
                <a:latin typeface="Arial" panose="020B0604020202020204" pitchFamily="34" charset="0"/>
              </a:rPr>
              <a:t> </a:t>
            </a:r>
            <a:br>
              <a:rPr lang="en-US" altLang="en-US">
                <a:latin typeface="Arial" panose="020B0604020202020204" pitchFamily="34" charset="0"/>
              </a:rPr>
            </a:br>
            <a:r>
              <a:rPr lang="en-US" altLang="en-US">
                <a:latin typeface="Arial" panose="020B0604020202020204" pitchFamily="34" charset="0"/>
              </a:rPr>
              <a:t> 	40   	ABBA, BAAB, …	BABA, BAAB, ...  </a:t>
            </a:r>
            <a:br>
              <a:rPr lang="en-US" altLang="en-US">
                <a:latin typeface="Arial" panose="020B0604020202020204" pitchFamily="34" charset="0"/>
              </a:rPr>
            </a:br>
            <a:r>
              <a:rPr lang="en-US" altLang="en-US">
                <a:latin typeface="Arial" panose="020B0604020202020204" pitchFamily="34" charset="0"/>
              </a:rPr>
              <a:t>	41-60   	BBAA, ABAB, ... 	ABAB, BBAA, ...</a:t>
            </a:r>
            <a:br>
              <a:rPr lang="en-US" altLang="en-US">
                <a:latin typeface="Arial" panose="020B0604020202020204" pitchFamily="34" charset="0"/>
              </a:rPr>
            </a:br>
            <a:r>
              <a:rPr lang="en-US" altLang="en-US">
                <a:latin typeface="Arial" panose="020B0604020202020204" pitchFamily="34" charset="0"/>
              </a:rPr>
              <a:t>	</a:t>
            </a:r>
            <a:r>
              <a:rPr lang="en-US" altLang="en-US" u="sng">
                <a:latin typeface="Arial" panose="020B0604020202020204" pitchFamily="34" charset="0"/>
              </a:rPr>
              <a:t>&gt;</a:t>
            </a:r>
            <a:r>
              <a:rPr lang="en-US" altLang="en-US">
                <a:latin typeface="Arial" panose="020B0604020202020204" pitchFamily="34" charset="0"/>
              </a:rPr>
              <a:t>60   	AABB, ABBA, ... 	BAAB, ABAB, ..</a:t>
            </a:r>
            <a:br>
              <a:rPr lang="en-US" altLang="en-US">
                <a:latin typeface="Arial" panose="020B0604020202020204" pitchFamily="34" charset="0"/>
              </a:rPr>
            </a:br>
            <a:r>
              <a:rPr lang="en-US" altLang="en-US">
                <a:latin typeface="Arial" panose="020B0604020202020204" pitchFamily="34" charset="0"/>
              </a:rPr>
              <a:t> </a:t>
            </a:r>
          </a:p>
        </p:txBody>
      </p:sp>
      <p:sp>
        <p:nvSpPr>
          <p:cNvPr id="56324" name="Line 4">
            <a:extLst>
              <a:ext uri="{FF2B5EF4-FFF2-40B4-BE49-F238E27FC236}">
                <a16:creationId xmlns:a16="http://schemas.microsoft.com/office/drawing/2014/main" id="{4F45AFB4-3B38-9941-BCB9-98EE88DE4140}"/>
              </a:ext>
            </a:extLst>
          </p:cNvPr>
          <p:cNvSpPr>
            <a:spLocks noChangeShapeType="1"/>
          </p:cNvSpPr>
          <p:nvPr/>
        </p:nvSpPr>
        <p:spPr bwMode="auto">
          <a:xfrm>
            <a:off x="1676400" y="6248400"/>
            <a:ext cx="66294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5" name="Line 5">
            <a:extLst>
              <a:ext uri="{FF2B5EF4-FFF2-40B4-BE49-F238E27FC236}">
                <a16:creationId xmlns:a16="http://schemas.microsoft.com/office/drawing/2014/main" id="{FFB1C6C4-1AC9-2842-89DE-BF7109EAE6F9}"/>
              </a:ext>
            </a:extLst>
          </p:cNvPr>
          <p:cNvSpPr>
            <a:spLocks noChangeShapeType="1"/>
          </p:cNvSpPr>
          <p:nvPr/>
        </p:nvSpPr>
        <p:spPr bwMode="auto">
          <a:xfrm>
            <a:off x="1676400" y="4800600"/>
            <a:ext cx="66294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6" name="Line 6">
            <a:extLst>
              <a:ext uri="{FF2B5EF4-FFF2-40B4-BE49-F238E27FC236}">
                <a16:creationId xmlns:a16="http://schemas.microsoft.com/office/drawing/2014/main" id="{868493C4-26F4-5E41-87F1-F4FD1F759DBD}"/>
              </a:ext>
            </a:extLst>
          </p:cNvPr>
          <p:cNvSpPr>
            <a:spLocks noChangeShapeType="1"/>
          </p:cNvSpPr>
          <p:nvPr/>
        </p:nvSpPr>
        <p:spPr bwMode="auto">
          <a:xfrm>
            <a:off x="1676400" y="4191000"/>
            <a:ext cx="66294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5987349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527EE6FE-2D29-444E-8350-6F686C472CBD}"/>
              </a:ext>
            </a:extLst>
          </p:cNvPr>
          <p:cNvSpPr>
            <a:spLocks noGrp="1" noChangeArrowheads="1"/>
          </p:cNvSpPr>
          <p:nvPr>
            <p:ph type="title" idx="4294967295"/>
          </p:nvPr>
        </p:nvSpPr>
        <p:spPr>
          <a:xfrm>
            <a:off x="609600" y="381000"/>
            <a:ext cx="7772400" cy="838200"/>
          </a:xfrm>
        </p:spPr>
        <p:txBody>
          <a:bodyPr/>
          <a:lstStyle/>
          <a:p>
            <a:r>
              <a:rPr lang="en-US" altLang="en-US"/>
              <a:t>Stratified Randomization (3)</a:t>
            </a:r>
          </a:p>
        </p:txBody>
      </p:sp>
      <p:sp>
        <p:nvSpPr>
          <p:cNvPr id="57347" name="Text Box 3">
            <a:extLst>
              <a:ext uri="{FF2B5EF4-FFF2-40B4-BE49-F238E27FC236}">
                <a16:creationId xmlns:a16="http://schemas.microsoft.com/office/drawing/2014/main" id="{EC5F20C5-6FE3-9E46-BAFB-97C03EC13C69}"/>
              </a:ext>
            </a:extLst>
          </p:cNvPr>
          <p:cNvSpPr txBox="1">
            <a:spLocks noChangeArrowheads="1"/>
          </p:cNvSpPr>
          <p:nvPr/>
        </p:nvSpPr>
        <p:spPr bwMode="auto">
          <a:xfrm>
            <a:off x="533400" y="1685925"/>
            <a:ext cx="82296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287338" indent="-287338">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US" altLang="en-US" sz="2000" b="1">
                <a:latin typeface="Arial" panose="020B0604020202020204" pitchFamily="34" charset="0"/>
              </a:rPr>
              <a:t>The block size should be relatively small to maintain balance in small strata, and to insure that the overall imbalance is not too great</a:t>
            </a:r>
          </a:p>
          <a:p>
            <a:pPr>
              <a:buFontTx/>
              <a:buChar char="•"/>
            </a:pPr>
            <a:endParaRPr lang="en-US" altLang="en-US" sz="2000" b="1">
              <a:latin typeface="Arial" panose="020B0604020202020204" pitchFamily="34" charset="0"/>
            </a:endParaRPr>
          </a:p>
          <a:p>
            <a:pPr>
              <a:buFontTx/>
              <a:buChar char="•"/>
            </a:pPr>
            <a:r>
              <a:rPr lang="en-US" altLang="en-US" sz="2000" b="1">
                <a:latin typeface="Arial" panose="020B0604020202020204" pitchFamily="34" charset="0"/>
              </a:rPr>
              <a:t>With several strata, predictability should not be a problem</a:t>
            </a:r>
          </a:p>
          <a:p>
            <a:pPr>
              <a:buFontTx/>
              <a:buChar char="•"/>
            </a:pPr>
            <a:endParaRPr lang="en-US" altLang="en-US" sz="2000" b="1">
              <a:latin typeface="Arial" panose="020B0604020202020204" pitchFamily="34" charset="0"/>
            </a:endParaRPr>
          </a:p>
          <a:p>
            <a:pPr>
              <a:buFontTx/>
              <a:buChar char="•"/>
            </a:pPr>
            <a:r>
              <a:rPr lang="en-US" altLang="en-US" sz="2000" b="1">
                <a:latin typeface="Arial" panose="020B0604020202020204" pitchFamily="34" charset="0"/>
              </a:rPr>
              <a:t>Increased number of stratification variables or increased number of levels within strata lead to fewer patients per stratum</a:t>
            </a:r>
          </a:p>
          <a:p>
            <a:pPr>
              <a:buFontTx/>
              <a:buChar char="•"/>
            </a:pPr>
            <a:endParaRPr lang="en-US" altLang="en-US" sz="2000" b="1">
              <a:latin typeface="Arial" panose="020B0604020202020204" pitchFamily="34" charset="0"/>
            </a:endParaRPr>
          </a:p>
          <a:p>
            <a:pPr>
              <a:buFontTx/>
              <a:buChar char="•"/>
            </a:pPr>
            <a:r>
              <a:rPr lang="en-US" altLang="en-US" sz="2000" b="1">
                <a:latin typeface="Arial" panose="020B0604020202020204" pitchFamily="34" charset="0"/>
              </a:rPr>
              <a:t>In small sample size studies, sparse data in many cells defeats the purpose of stratification</a:t>
            </a:r>
          </a:p>
          <a:p>
            <a:pPr>
              <a:buFontTx/>
              <a:buChar char="•"/>
            </a:pPr>
            <a:endParaRPr lang="en-US" altLang="en-US" sz="2000" b="1">
              <a:latin typeface="Arial" panose="020B0604020202020204" pitchFamily="34" charset="0"/>
            </a:endParaRPr>
          </a:p>
          <a:p>
            <a:pPr>
              <a:buFontTx/>
              <a:buChar char="•"/>
            </a:pPr>
            <a:r>
              <a:rPr lang="en-US" altLang="en-US" sz="2000" b="1">
                <a:latin typeface="Arial" panose="020B0604020202020204" pitchFamily="34" charset="0"/>
              </a:rPr>
              <a:t>Stratification factors should be used in the analysis</a:t>
            </a:r>
          </a:p>
          <a:p>
            <a:pPr>
              <a:buFontTx/>
              <a:buChar char="•"/>
            </a:pPr>
            <a:endParaRPr lang="en-US" altLang="en-US" sz="2000" b="1">
              <a:latin typeface="Arial" panose="020B0604020202020204" pitchFamily="34" charset="0"/>
            </a:endParaRPr>
          </a:p>
          <a:p>
            <a:pPr>
              <a:buFontTx/>
              <a:buChar char="•"/>
            </a:pPr>
            <a:r>
              <a:rPr lang="en-US" altLang="en-US" sz="2000" b="1">
                <a:latin typeface="Arial" panose="020B0604020202020204" pitchFamily="34" charset="0"/>
              </a:rPr>
              <a:t>Otherwise, the overall test will be conservative</a:t>
            </a:r>
          </a:p>
        </p:txBody>
      </p:sp>
    </p:spTree>
    <p:extLst>
      <p:ext uri="{BB962C8B-B14F-4D97-AF65-F5344CB8AC3E}">
        <p14:creationId xmlns:p14="http://schemas.microsoft.com/office/powerpoint/2010/main" val="24543681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E9F1045-94B4-884F-84B1-AC17992B6557}"/>
              </a:ext>
            </a:extLst>
          </p:cNvPr>
          <p:cNvSpPr>
            <a:spLocks noGrp="1" noChangeArrowheads="1"/>
          </p:cNvSpPr>
          <p:nvPr>
            <p:ph type="title"/>
          </p:nvPr>
        </p:nvSpPr>
        <p:spPr>
          <a:xfrm>
            <a:off x="762000" y="228600"/>
            <a:ext cx="7772400" cy="762000"/>
          </a:xfrm>
        </p:spPr>
        <p:txBody>
          <a:bodyPr/>
          <a:lstStyle/>
          <a:p>
            <a:r>
              <a:rPr lang="en-US" altLang="en-US"/>
              <a:t>Comment</a:t>
            </a:r>
          </a:p>
        </p:txBody>
      </p:sp>
      <p:sp>
        <p:nvSpPr>
          <p:cNvPr id="26627" name="Rectangle 3">
            <a:extLst>
              <a:ext uri="{FF2B5EF4-FFF2-40B4-BE49-F238E27FC236}">
                <a16:creationId xmlns:a16="http://schemas.microsoft.com/office/drawing/2014/main" id="{96136D0B-FB16-7E4E-849F-98806CBA3BC5}"/>
              </a:ext>
            </a:extLst>
          </p:cNvPr>
          <p:cNvSpPr>
            <a:spLocks noGrp="1" noChangeArrowheads="1"/>
          </p:cNvSpPr>
          <p:nvPr>
            <p:ph type="body" idx="1"/>
          </p:nvPr>
        </p:nvSpPr>
        <p:spPr>
          <a:xfrm>
            <a:off x="762000" y="1295400"/>
            <a:ext cx="7315200" cy="4419600"/>
          </a:xfrm>
        </p:spPr>
        <p:txBody>
          <a:bodyPr/>
          <a:lstStyle/>
          <a:p>
            <a:r>
              <a:rPr lang="en-US" altLang="en-US" sz="2000" dirty="0"/>
              <a:t>For multicenter trials, clinic should be a factor</a:t>
            </a:r>
          </a:p>
          <a:p>
            <a:pPr>
              <a:buFontTx/>
              <a:buNone/>
            </a:pPr>
            <a:r>
              <a:rPr lang="en-US" altLang="en-US" sz="2000" dirty="0"/>
              <a:t>	Gives replication of “same” experiment.</a:t>
            </a:r>
          </a:p>
          <a:p>
            <a:endParaRPr lang="en-US" altLang="en-US" sz="1400" dirty="0"/>
          </a:p>
          <a:p>
            <a:r>
              <a:rPr lang="en-US" altLang="en-US" sz="2000" dirty="0"/>
              <a:t>Strictly speaking, analysis should take the particular randomization process into account; usually ignored (especially blocking) &amp; thereby losing some sensitivity.</a:t>
            </a:r>
          </a:p>
          <a:p>
            <a:endParaRPr lang="en-US" altLang="en-US" sz="1400" dirty="0"/>
          </a:p>
          <a:p>
            <a:r>
              <a:rPr lang="en-US" altLang="en-US" sz="2000" dirty="0"/>
              <a:t>Stratification can be used only to a limited extent, especially for small trials where it's the most useful;  </a:t>
            </a:r>
          </a:p>
          <a:p>
            <a:pPr>
              <a:buFontTx/>
              <a:buNone/>
            </a:pPr>
            <a:r>
              <a:rPr lang="en-US" altLang="en-US" sz="2000" dirty="0"/>
              <a:t>	i.e. many empty or partly filled strata.</a:t>
            </a:r>
          </a:p>
          <a:p>
            <a:endParaRPr lang="en-US" altLang="en-US" sz="1400" dirty="0"/>
          </a:p>
          <a:p>
            <a:r>
              <a:rPr lang="en-US" altLang="en-US" sz="2000" dirty="0"/>
              <a:t>If stratification is used, restricted randomization within strata </a:t>
            </a:r>
            <a:r>
              <a:rPr lang="en-US" altLang="en-US" sz="2000" u="sng" dirty="0"/>
              <a:t>must</a:t>
            </a:r>
            <a:r>
              <a:rPr lang="en-US" altLang="en-US" sz="2000" dirty="0"/>
              <a:t> be used.</a:t>
            </a:r>
          </a:p>
        </p:txBody>
      </p:sp>
    </p:spTree>
    <p:extLst>
      <p:ext uri="{BB962C8B-B14F-4D97-AF65-F5344CB8AC3E}">
        <p14:creationId xmlns:p14="http://schemas.microsoft.com/office/powerpoint/2010/main" val="370292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EDA72B21-A12B-2F41-B429-C29BD0C99CBE}"/>
              </a:ext>
            </a:extLst>
          </p:cNvPr>
          <p:cNvSpPr>
            <a:spLocks noGrp="1" noChangeArrowheads="1"/>
          </p:cNvSpPr>
          <p:nvPr>
            <p:ph type="title"/>
          </p:nvPr>
        </p:nvSpPr>
        <p:spPr>
          <a:xfrm>
            <a:off x="685800" y="152400"/>
            <a:ext cx="7772400" cy="914400"/>
          </a:xfrm>
        </p:spPr>
        <p:txBody>
          <a:bodyPr/>
          <a:lstStyle/>
          <a:p>
            <a:r>
              <a:rPr lang="en-US" altLang="en-US"/>
              <a:t>Blinding or Masking (2)</a:t>
            </a:r>
          </a:p>
        </p:txBody>
      </p:sp>
      <p:sp>
        <p:nvSpPr>
          <p:cNvPr id="140291" name="Rectangle 3">
            <a:extLst>
              <a:ext uri="{FF2B5EF4-FFF2-40B4-BE49-F238E27FC236}">
                <a16:creationId xmlns:a16="http://schemas.microsoft.com/office/drawing/2014/main" id="{EA629EE7-D30F-BF4D-8DA5-AECD00B8639C}"/>
              </a:ext>
            </a:extLst>
          </p:cNvPr>
          <p:cNvSpPr>
            <a:spLocks noGrp="1" noChangeArrowheads="1"/>
          </p:cNvSpPr>
          <p:nvPr>
            <p:ph type="body" idx="1"/>
          </p:nvPr>
        </p:nvSpPr>
        <p:spPr>
          <a:xfrm>
            <a:off x="533400" y="1066800"/>
            <a:ext cx="8001000" cy="5105400"/>
          </a:xfrm>
        </p:spPr>
        <p:txBody>
          <a:bodyPr/>
          <a:lstStyle/>
          <a:p>
            <a:r>
              <a:rPr lang="en-US" altLang="en-US" sz="2800" dirty="0"/>
              <a:t>No Blind</a:t>
            </a:r>
          </a:p>
          <a:p>
            <a:pPr lvl="1"/>
            <a:r>
              <a:rPr lang="en-US" altLang="en-US" sz="2400" dirty="0"/>
              <a:t>All patients know treatment</a:t>
            </a:r>
          </a:p>
          <a:p>
            <a:r>
              <a:rPr lang="en-US" altLang="en-US" sz="2800" dirty="0"/>
              <a:t>Single Blind</a:t>
            </a:r>
          </a:p>
          <a:p>
            <a:pPr lvl="1"/>
            <a:r>
              <a:rPr lang="en-US" altLang="en-US" sz="2400" dirty="0"/>
              <a:t>Patient does not know treatment</a:t>
            </a:r>
          </a:p>
          <a:p>
            <a:r>
              <a:rPr lang="en-US" altLang="en-US" sz="2800" dirty="0"/>
              <a:t>Double Blind</a:t>
            </a:r>
          </a:p>
          <a:p>
            <a:pPr lvl="1"/>
            <a:r>
              <a:rPr lang="en-US" altLang="en-US" sz="2400" dirty="0"/>
              <a:t>Neither patient nor health care provider know treatment</a:t>
            </a:r>
          </a:p>
          <a:p>
            <a:r>
              <a:rPr lang="en-US" altLang="en-US" sz="2800" dirty="0"/>
              <a:t>Triple Blind</a:t>
            </a:r>
          </a:p>
          <a:p>
            <a:pPr lvl="1"/>
            <a:r>
              <a:rPr lang="en-US" altLang="en-US" sz="2400" dirty="0"/>
              <a:t>Patient, physician and statistician/monitors do not know treatment</a:t>
            </a:r>
          </a:p>
          <a:p>
            <a:r>
              <a:rPr lang="en-US" altLang="en-US" sz="2800" dirty="0"/>
              <a:t>Double blind recommended when possible</a:t>
            </a:r>
          </a:p>
          <a:p>
            <a:pPr lvl="1"/>
            <a:endParaRPr lang="en-US" altLang="en-US" sz="2400" dirty="0"/>
          </a:p>
        </p:txBody>
      </p:sp>
    </p:spTree>
    <p:extLst>
      <p:ext uri="{BB962C8B-B14F-4D97-AF65-F5344CB8AC3E}">
        <p14:creationId xmlns:p14="http://schemas.microsoft.com/office/powerpoint/2010/main" val="159573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02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02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02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029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029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029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02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33D8-07BE-704A-8D54-9D61EAB7BC85}"/>
              </a:ext>
            </a:extLst>
          </p:cNvPr>
          <p:cNvSpPr>
            <a:spLocks noGrp="1"/>
          </p:cNvSpPr>
          <p:nvPr>
            <p:ph type="title"/>
          </p:nvPr>
        </p:nvSpPr>
        <p:spPr/>
        <p:txBody>
          <a:bodyPr/>
          <a:lstStyle/>
          <a:p>
            <a:r>
              <a:rPr lang="en-US" dirty="0"/>
              <a:t>Blocked vs stratified</a:t>
            </a:r>
          </a:p>
        </p:txBody>
      </p:sp>
      <p:sp>
        <p:nvSpPr>
          <p:cNvPr id="3" name="Content Placeholder 2">
            <a:extLst>
              <a:ext uri="{FF2B5EF4-FFF2-40B4-BE49-F238E27FC236}">
                <a16:creationId xmlns:a16="http://schemas.microsoft.com/office/drawing/2014/main" id="{CA0B7546-B92B-EB4E-97D8-70F247BB30D1}"/>
              </a:ext>
            </a:extLst>
          </p:cNvPr>
          <p:cNvSpPr>
            <a:spLocks noGrp="1"/>
          </p:cNvSpPr>
          <p:nvPr>
            <p:ph idx="1"/>
          </p:nvPr>
        </p:nvSpPr>
        <p:spPr/>
        <p:txBody>
          <a:bodyPr/>
          <a:lstStyle/>
          <a:p>
            <a:r>
              <a:rPr lang="en-US" b="1" dirty="0"/>
              <a:t>Blocked randomization</a:t>
            </a:r>
            <a:r>
              <a:rPr lang="en-US" dirty="0"/>
              <a:t>: stratifying over time </a:t>
            </a:r>
          </a:p>
          <a:p>
            <a:r>
              <a:rPr lang="en-US" b="1" dirty="0"/>
              <a:t>Stratified randomization</a:t>
            </a:r>
            <a:r>
              <a:rPr lang="en-US" dirty="0"/>
              <a:t>: stratifying on factors other than time </a:t>
            </a:r>
          </a:p>
          <a:p>
            <a:endParaRPr lang="en-US" dirty="0"/>
          </a:p>
        </p:txBody>
      </p:sp>
    </p:spTree>
    <p:extLst>
      <p:ext uri="{BB962C8B-B14F-4D97-AF65-F5344CB8AC3E}">
        <p14:creationId xmlns:p14="http://schemas.microsoft.com/office/powerpoint/2010/main" val="1485676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1932E-1944-D342-98D2-2F11EF1E4222}"/>
              </a:ext>
            </a:extLst>
          </p:cNvPr>
          <p:cNvSpPr>
            <a:spLocks noGrp="1"/>
          </p:cNvSpPr>
          <p:nvPr>
            <p:ph type="title"/>
          </p:nvPr>
        </p:nvSpPr>
        <p:spPr/>
        <p:txBody>
          <a:bodyPr/>
          <a:lstStyle/>
          <a:p>
            <a:r>
              <a:rPr lang="en-US" dirty="0"/>
              <a:t>Advantages/disadvantages</a:t>
            </a:r>
          </a:p>
        </p:txBody>
      </p:sp>
      <p:sp>
        <p:nvSpPr>
          <p:cNvPr id="3" name="Content Placeholder 2">
            <a:extLst>
              <a:ext uri="{FF2B5EF4-FFF2-40B4-BE49-F238E27FC236}">
                <a16:creationId xmlns:a16="http://schemas.microsoft.com/office/drawing/2014/main" id="{C9D376FA-A198-F945-8AA0-5DBF685C85E7}"/>
              </a:ext>
            </a:extLst>
          </p:cNvPr>
          <p:cNvSpPr>
            <a:spLocks noGrp="1"/>
          </p:cNvSpPr>
          <p:nvPr>
            <p:ph idx="1"/>
          </p:nvPr>
        </p:nvSpPr>
        <p:spPr/>
        <p:txBody>
          <a:bodyPr>
            <a:normAutofit fontScale="92500" lnSpcReduction="10000"/>
          </a:bodyPr>
          <a:lstStyle/>
          <a:p>
            <a:r>
              <a:rPr lang="en-US" i="1" dirty="0"/>
              <a:t>Advantages</a:t>
            </a:r>
            <a:r>
              <a:rPr lang="en-US" dirty="0"/>
              <a:t>: </a:t>
            </a:r>
          </a:p>
          <a:p>
            <a:pPr lvl="1"/>
            <a:r>
              <a:rPr lang="en-US" dirty="0"/>
              <a:t>With several strata, predictability should not be a problem. </a:t>
            </a:r>
          </a:p>
          <a:p>
            <a:pPr lvl="1"/>
            <a:r>
              <a:rPr lang="en-US" dirty="0"/>
              <a:t>The power of the study can be increased by taking the stratification factors into account in the analysis, as the variability in group comparisons is reduced. Stratified randomization, in a sense, breaks the trial down into smaller trials. </a:t>
            </a:r>
          </a:p>
          <a:p>
            <a:r>
              <a:rPr lang="en-US" i="1" dirty="0"/>
              <a:t>Disadvantage</a:t>
            </a:r>
            <a:r>
              <a:rPr lang="en-US" dirty="0"/>
              <a:t>. </a:t>
            </a:r>
          </a:p>
          <a:p>
            <a:pPr lvl="1"/>
            <a:r>
              <a:rPr lang="en-US" dirty="0"/>
              <a:t>Increased number of stratification variables or increased number of levels within strata lead to fewer patients per stratum. In small sample size studies, sparse data in many cells defeat the purpose of stratification (Pocock &amp; Simon, 1975). Thus, only important variables should be chosen, and the number of strata should be kept to a minimum. </a:t>
            </a:r>
          </a:p>
          <a:p>
            <a:endParaRPr lang="en-US" dirty="0"/>
          </a:p>
        </p:txBody>
      </p:sp>
    </p:spTree>
    <p:extLst>
      <p:ext uri="{BB962C8B-B14F-4D97-AF65-F5344CB8AC3E}">
        <p14:creationId xmlns:p14="http://schemas.microsoft.com/office/powerpoint/2010/main" val="30946165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3D320-856E-344B-936A-B356351D83E4}"/>
              </a:ext>
            </a:extLst>
          </p:cNvPr>
          <p:cNvSpPr>
            <a:spLocks noGrp="1"/>
          </p:cNvSpPr>
          <p:nvPr>
            <p:ph type="title"/>
          </p:nvPr>
        </p:nvSpPr>
        <p:spPr/>
        <p:txBody>
          <a:bodyPr>
            <a:normAutofit fontScale="90000"/>
          </a:bodyPr>
          <a:lstStyle/>
          <a:p>
            <a:r>
              <a:rPr lang="en-US" dirty="0"/>
              <a:t>Stratifying pre vs post randomization</a:t>
            </a:r>
          </a:p>
        </p:txBody>
      </p:sp>
      <p:sp>
        <p:nvSpPr>
          <p:cNvPr id="3" name="Content Placeholder 2">
            <a:extLst>
              <a:ext uri="{FF2B5EF4-FFF2-40B4-BE49-F238E27FC236}">
                <a16:creationId xmlns:a16="http://schemas.microsoft.com/office/drawing/2014/main" id="{C113D528-3A62-D945-A4C0-13207B0E6200}"/>
              </a:ext>
            </a:extLst>
          </p:cNvPr>
          <p:cNvSpPr>
            <a:spLocks noGrp="1"/>
          </p:cNvSpPr>
          <p:nvPr>
            <p:ph idx="1"/>
          </p:nvPr>
        </p:nvSpPr>
        <p:spPr/>
        <p:txBody>
          <a:bodyPr>
            <a:normAutofit/>
          </a:bodyPr>
          <a:lstStyle/>
          <a:p>
            <a:r>
              <a:rPr lang="en-US" dirty="0"/>
              <a:t>How to correct for baseline imbalances: </a:t>
            </a:r>
          </a:p>
          <a:p>
            <a:pPr lvl="1"/>
            <a:r>
              <a:rPr lang="en-US" dirty="0"/>
              <a:t>Use stratification in the analysis</a:t>
            </a:r>
          </a:p>
          <a:p>
            <a:pPr lvl="2"/>
            <a:r>
              <a:rPr lang="en-US" dirty="0"/>
              <a:t>Sometimes the variables initially thought to be the most important turn out to be unimportant. Other factors may be identified later that are of more importance. For a large study, stratification after randomization provides efficiency nearly equal to stratification before randomization. </a:t>
            </a:r>
          </a:p>
          <a:p>
            <a:pPr lvl="1"/>
            <a:r>
              <a:rPr lang="en-US" dirty="0"/>
              <a:t>Use stratification in the randomization</a:t>
            </a:r>
          </a:p>
          <a:p>
            <a:pPr lvl="2"/>
            <a:r>
              <a:rPr lang="en-US" dirty="0"/>
              <a:t>For studies of 100 subjects or fewer, stratifying the randomization using two or three prognostic factors may achieve greater power, although the increase may not be large. </a:t>
            </a:r>
          </a:p>
          <a:p>
            <a:endParaRPr lang="en-US" dirty="0"/>
          </a:p>
        </p:txBody>
      </p:sp>
    </p:spTree>
    <p:extLst>
      <p:ext uri="{BB962C8B-B14F-4D97-AF65-F5344CB8AC3E}">
        <p14:creationId xmlns:p14="http://schemas.microsoft.com/office/powerpoint/2010/main" val="450377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04826-15B4-B72F-C852-0426F6D086FB}"/>
              </a:ext>
            </a:extLst>
          </p:cNvPr>
          <p:cNvSpPr>
            <a:spLocks noGrp="1"/>
          </p:cNvSpPr>
          <p:nvPr>
            <p:ph type="title"/>
          </p:nvPr>
        </p:nvSpPr>
        <p:spPr/>
        <p:txBody>
          <a:bodyPr/>
          <a:lstStyle/>
          <a:p>
            <a:r>
              <a:rPr lang="en-US" dirty="0"/>
              <a:t>Biased coin</a:t>
            </a:r>
          </a:p>
        </p:txBody>
      </p:sp>
      <p:sp>
        <p:nvSpPr>
          <p:cNvPr id="3" name="Content Placeholder 2">
            <a:extLst>
              <a:ext uri="{FF2B5EF4-FFF2-40B4-BE49-F238E27FC236}">
                <a16:creationId xmlns:a16="http://schemas.microsoft.com/office/drawing/2014/main" id="{BA34F769-41F3-2405-A64D-EF8D76668A82}"/>
              </a:ext>
            </a:extLst>
          </p:cNvPr>
          <p:cNvSpPr>
            <a:spLocks noGrp="1"/>
          </p:cNvSpPr>
          <p:nvPr>
            <p:ph idx="1"/>
          </p:nvPr>
        </p:nvSpPr>
        <p:spPr/>
        <p:txBody>
          <a:bodyPr>
            <a:normAutofit/>
          </a:bodyPr>
          <a:lstStyle/>
          <a:p>
            <a:r>
              <a:rPr lang="en-US" dirty="0"/>
              <a:t>Class</a:t>
            </a:r>
            <a:r>
              <a:rPr lang="en-US" b="0" i="0" u="none" strike="noStrike" dirty="0">
                <a:effectLst/>
              </a:rPr>
              <a:t> of randomization procedures designed to eliminate or substantially reduce the problems of simple and permuted block randomization procedures by minimizing the size any treatment imbalance in a trial and reducing the chance of long runs of one treatment group. </a:t>
            </a:r>
          </a:p>
          <a:p>
            <a:r>
              <a:rPr lang="en-US" dirty="0">
                <a:effectLst/>
              </a:rPr>
              <a:t>As soon as the treatments become sufficiently imbalanced favoring one treatment, then the randomization is chosen to favor the other treatment to balance more quickly while still incorporating randomization so that the physician can never be certain of the next treatment assignment</a:t>
            </a:r>
            <a:endParaRPr lang="en-US" dirty="0"/>
          </a:p>
          <a:p>
            <a:pPr marL="45720" indent="0">
              <a:buNone/>
            </a:pPr>
            <a:endParaRPr lang="en-US" dirty="0"/>
          </a:p>
        </p:txBody>
      </p:sp>
    </p:spTree>
    <p:extLst>
      <p:ext uri="{BB962C8B-B14F-4D97-AF65-F5344CB8AC3E}">
        <p14:creationId xmlns:p14="http://schemas.microsoft.com/office/powerpoint/2010/main" val="17359354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43CB-A153-F330-D2B1-6DC0D0F8F39C}"/>
              </a:ext>
            </a:extLst>
          </p:cNvPr>
          <p:cNvSpPr>
            <a:spLocks noGrp="1"/>
          </p:cNvSpPr>
          <p:nvPr>
            <p:ph type="title"/>
          </p:nvPr>
        </p:nvSpPr>
        <p:spPr/>
        <p:txBody>
          <a:bodyPr/>
          <a:lstStyle/>
          <a:p>
            <a:r>
              <a:rPr lang="en-US" dirty="0"/>
              <a:t>Biased coin premise</a:t>
            </a:r>
          </a:p>
        </p:txBody>
      </p:sp>
      <p:sp>
        <p:nvSpPr>
          <p:cNvPr id="3" name="Content Placeholder 2">
            <a:extLst>
              <a:ext uri="{FF2B5EF4-FFF2-40B4-BE49-F238E27FC236}">
                <a16:creationId xmlns:a16="http://schemas.microsoft.com/office/drawing/2014/main" id="{86F3DC35-453C-027A-70C9-5AC31E92B4EA}"/>
              </a:ext>
            </a:extLst>
          </p:cNvPr>
          <p:cNvSpPr>
            <a:spLocks noGrp="1"/>
          </p:cNvSpPr>
          <p:nvPr>
            <p:ph idx="1"/>
          </p:nvPr>
        </p:nvSpPr>
        <p:spPr/>
        <p:txBody>
          <a:bodyPr/>
          <a:lstStyle/>
          <a:p>
            <a:r>
              <a:rPr lang="en-US" dirty="0"/>
              <a:t>Select some integer D as discrepancy and a probability </a:t>
            </a:r>
            <a:r>
              <a:rPr lang="en-US" dirty="0">
                <a:latin typeface="Symbol" pitchFamily="2" charset="2"/>
              </a:rPr>
              <a:t>p</a:t>
            </a:r>
            <a:r>
              <a:rPr lang="en-US" dirty="0"/>
              <a:t>&lt;.5</a:t>
            </a:r>
          </a:p>
          <a:p>
            <a:r>
              <a:rPr lang="en-US" dirty="0"/>
              <a:t>At any point, if the difference between </a:t>
            </a:r>
            <a:r>
              <a:rPr lang="en-US" dirty="0" err="1"/>
              <a:t>n</a:t>
            </a:r>
            <a:r>
              <a:rPr lang="en-US" baseline="-25000" dirty="0" err="1"/>
              <a:t>A</a:t>
            </a:r>
            <a:r>
              <a:rPr lang="en-US" dirty="0"/>
              <a:t> and </a:t>
            </a:r>
            <a:r>
              <a:rPr lang="en-US" dirty="0" err="1"/>
              <a:t>n</a:t>
            </a:r>
            <a:r>
              <a:rPr lang="en-US" baseline="-25000" dirty="0" err="1"/>
              <a:t>B</a:t>
            </a:r>
            <a:r>
              <a:rPr lang="en-US" baseline="-25000" dirty="0"/>
              <a:t> </a:t>
            </a:r>
            <a:r>
              <a:rPr lang="en-US" dirty="0"/>
              <a:t>is no bigger than D then probability of assignment to A is .5</a:t>
            </a:r>
          </a:p>
          <a:p>
            <a:r>
              <a:rPr lang="en-US" dirty="0"/>
              <a:t>IF the discrepancy &gt;D then probability of A is </a:t>
            </a:r>
            <a:r>
              <a:rPr lang="en-US" dirty="0">
                <a:latin typeface="Symbol" pitchFamily="2" charset="2"/>
              </a:rPr>
              <a:t>p</a:t>
            </a:r>
            <a:r>
              <a:rPr lang="en-US" dirty="0"/>
              <a:t> and probability of B is 1-</a:t>
            </a:r>
            <a:r>
              <a:rPr lang="en-US" dirty="0">
                <a:latin typeface="Symbol" pitchFamily="2" charset="2"/>
              </a:rPr>
              <a:t> p </a:t>
            </a:r>
          </a:p>
          <a:p>
            <a:r>
              <a:rPr lang="en-US" dirty="0"/>
              <a:t>Suggested to have 2/3 and 1/3</a:t>
            </a:r>
          </a:p>
          <a:p>
            <a:endParaRPr lang="en-US" dirty="0"/>
          </a:p>
        </p:txBody>
      </p:sp>
    </p:spTree>
    <p:extLst>
      <p:ext uri="{BB962C8B-B14F-4D97-AF65-F5344CB8AC3E}">
        <p14:creationId xmlns:p14="http://schemas.microsoft.com/office/powerpoint/2010/main" val="226674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0FACD-ED7B-094A-1B26-472D3ADE1537}"/>
              </a:ext>
            </a:extLst>
          </p:cNvPr>
          <p:cNvSpPr>
            <a:spLocks noGrp="1"/>
          </p:cNvSpPr>
          <p:nvPr>
            <p:ph type="title"/>
          </p:nvPr>
        </p:nvSpPr>
        <p:spPr/>
        <p:txBody>
          <a:bodyPr>
            <a:normAutofit fontScale="90000"/>
          </a:bodyPr>
          <a:lstStyle/>
          <a:p>
            <a:r>
              <a:rPr lang="en-US" dirty="0"/>
              <a:t>Response Adaptive Allocation Procedures</a:t>
            </a:r>
          </a:p>
        </p:txBody>
      </p:sp>
      <p:sp>
        <p:nvSpPr>
          <p:cNvPr id="3" name="Content Placeholder 2">
            <a:extLst>
              <a:ext uri="{FF2B5EF4-FFF2-40B4-BE49-F238E27FC236}">
                <a16:creationId xmlns:a16="http://schemas.microsoft.com/office/drawing/2014/main" id="{64252E59-27F4-F0FF-0506-3D9360FEE6C4}"/>
              </a:ext>
            </a:extLst>
          </p:cNvPr>
          <p:cNvSpPr>
            <a:spLocks noGrp="1"/>
          </p:cNvSpPr>
          <p:nvPr>
            <p:ph idx="1"/>
          </p:nvPr>
        </p:nvSpPr>
        <p:spPr/>
        <p:txBody>
          <a:bodyPr/>
          <a:lstStyle/>
          <a:p>
            <a:r>
              <a:rPr lang="en-US" dirty="0"/>
              <a:t>Use outcome data obtained during trial to influence allocation of patient to treatment</a:t>
            </a:r>
          </a:p>
          <a:p>
            <a:r>
              <a:rPr lang="en-US" dirty="0"/>
              <a:t>Data driven (</a:t>
            </a:r>
            <a:r>
              <a:rPr lang="en-US" dirty="0" err="1"/>
              <a:t>ie</a:t>
            </a:r>
            <a:r>
              <a:rPr lang="en-US" dirty="0"/>
              <a:t>  dependent on outcome of previous patient)</a:t>
            </a:r>
          </a:p>
          <a:p>
            <a:r>
              <a:rPr lang="en-US" dirty="0"/>
              <a:t>Assumes patient response known before next patient</a:t>
            </a:r>
          </a:p>
          <a:p>
            <a:r>
              <a:rPr lang="en-US" dirty="0"/>
              <a:t>Goal is to allocate as few patients as possible to a seemingly inferior treatment</a:t>
            </a:r>
          </a:p>
          <a:p>
            <a:r>
              <a:rPr lang="en-US" dirty="0"/>
              <a:t>Issues of proper analyses quite complicated</a:t>
            </a:r>
          </a:p>
          <a:p>
            <a:r>
              <a:rPr lang="en-US" dirty="0"/>
              <a:t>Not widely used though much written about</a:t>
            </a:r>
          </a:p>
          <a:p>
            <a:r>
              <a:rPr lang="en-US" dirty="0"/>
              <a:t>Controversial</a:t>
            </a:r>
          </a:p>
        </p:txBody>
      </p:sp>
    </p:spTree>
    <p:extLst>
      <p:ext uri="{BB962C8B-B14F-4D97-AF65-F5344CB8AC3E}">
        <p14:creationId xmlns:p14="http://schemas.microsoft.com/office/powerpoint/2010/main" val="6482816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E4CB-A6D3-F3E0-A78A-C9D228759147}"/>
              </a:ext>
            </a:extLst>
          </p:cNvPr>
          <p:cNvSpPr>
            <a:spLocks noGrp="1"/>
          </p:cNvSpPr>
          <p:nvPr>
            <p:ph type="title"/>
          </p:nvPr>
        </p:nvSpPr>
        <p:spPr/>
        <p:txBody>
          <a:bodyPr/>
          <a:lstStyle/>
          <a:p>
            <a:r>
              <a:rPr lang="en-US" dirty="0"/>
              <a:t>Play the winner rule</a:t>
            </a:r>
          </a:p>
        </p:txBody>
      </p:sp>
      <p:sp>
        <p:nvSpPr>
          <p:cNvPr id="3" name="Content Placeholder 2">
            <a:extLst>
              <a:ext uri="{FF2B5EF4-FFF2-40B4-BE49-F238E27FC236}">
                <a16:creationId xmlns:a16="http://schemas.microsoft.com/office/drawing/2014/main" id="{439AA733-B39E-FD16-1FF0-3DE9528D40E6}"/>
              </a:ext>
            </a:extLst>
          </p:cNvPr>
          <p:cNvSpPr>
            <a:spLocks noGrp="1"/>
          </p:cNvSpPr>
          <p:nvPr>
            <p:ph idx="1"/>
          </p:nvPr>
        </p:nvSpPr>
        <p:spPr/>
        <p:txBody>
          <a:bodyPr/>
          <a:lstStyle/>
          <a:p>
            <a:r>
              <a:rPr lang="en-US" dirty="0"/>
              <a:t>1</a:t>
            </a:r>
            <a:r>
              <a:rPr lang="en-US" baseline="30000" dirty="0"/>
              <a:t>st</a:t>
            </a:r>
            <a:r>
              <a:rPr lang="en-US" dirty="0"/>
              <a:t> subject: toss a coin.. Heads=</a:t>
            </a:r>
            <a:r>
              <a:rPr lang="en-US" dirty="0" err="1"/>
              <a:t>Trt</a:t>
            </a:r>
            <a:r>
              <a:rPr lang="en-US" dirty="0"/>
              <a:t> A, Tails=</a:t>
            </a:r>
            <a:r>
              <a:rPr lang="en-US" dirty="0" err="1"/>
              <a:t>Trt</a:t>
            </a:r>
            <a:r>
              <a:rPr lang="en-US" dirty="0"/>
              <a:t> B</a:t>
            </a:r>
          </a:p>
          <a:p>
            <a:r>
              <a:rPr lang="en-US" dirty="0"/>
              <a:t>Subsequent subjects: assign previous treatment if it was successful</a:t>
            </a:r>
          </a:p>
          <a:p>
            <a:r>
              <a:rPr lang="en-US" dirty="0"/>
              <a:t>Otherwise switch treatment assignment for next patient</a:t>
            </a:r>
          </a:p>
          <a:p>
            <a:r>
              <a:rPr lang="en-US" dirty="0"/>
              <a:t>Advantage: Potentially more patients receive the better treatment</a:t>
            </a:r>
          </a:p>
          <a:p>
            <a:r>
              <a:rPr lang="en-US" dirty="0"/>
              <a:t>Disadvantage: Investigator knows next assignment</a:t>
            </a:r>
          </a:p>
        </p:txBody>
      </p:sp>
    </p:spTree>
    <p:extLst>
      <p:ext uri="{BB962C8B-B14F-4D97-AF65-F5344CB8AC3E}">
        <p14:creationId xmlns:p14="http://schemas.microsoft.com/office/powerpoint/2010/main" val="39189556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D9663FD-1233-1846-B8F0-D7B728A5158C}"/>
              </a:ext>
            </a:extLst>
          </p:cNvPr>
          <p:cNvSpPr>
            <a:spLocks noGrp="1" noChangeArrowheads="1"/>
          </p:cNvSpPr>
          <p:nvPr>
            <p:ph type="title"/>
          </p:nvPr>
        </p:nvSpPr>
        <p:spPr>
          <a:xfrm>
            <a:off x="381000" y="304800"/>
            <a:ext cx="8153400" cy="1066800"/>
          </a:xfrm>
        </p:spPr>
        <p:txBody>
          <a:bodyPr/>
          <a:lstStyle/>
          <a:p>
            <a:r>
              <a:rPr lang="en-US" altLang="en-US"/>
              <a:t>Response Adaptive Randomization</a:t>
            </a:r>
          </a:p>
        </p:txBody>
      </p:sp>
      <p:sp>
        <p:nvSpPr>
          <p:cNvPr id="33795" name="Rectangle 3">
            <a:extLst>
              <a:ext uri="{FF2B5EF4-FFF2-40B4-BE49-F238E27FC236}">
                <a16:creationId xmlns:a16="http://schemas.microsoft.com/office/drawing/2014/main" id="{EB64529B-7CEE-3345-B56C-728CD30C3F09}"/>
              </a:ext>
            </a:extLst>
          </p:cNvPr>
          <p:cNvSpPr>
            <a:spLocks noGrp="1" noChangeArrowheads="1"/>
          </p:cNvSpPr>
          <p:nvPr>
            <p:ph type="body" idx="1"/>
          </p:nvPr>
        </p:nvSpPr>
        <p:spPr>
          <a:xfrm>
            <a:off x="381000" y="2209800"/>
            <a:ext cx="8458200" cy="3810000"/>
          </a:xfrm>
        </p:spPr>
        <p:txBody>
          <a:bodyPr/>
          <a:lstStyle/>
          <a:p>
            <a:pPr algn="ctr">
              <a:buFontTx/>
              <a:buNone/>
            </a:pPr>
            <a:r>
              <a:rPr lang="en-US" altLang="en-US" sz="2800" u="sng" dirty="0"/>
              <a:t>Example</a:t>
            </a:r>
            <a:r>
              <a:rPr lang="en-US" altLang="en-US" sz="2800" dirty="0"/>
              <a:t>  </a:t>
            </a:r>
          </a:p>
          <a:p>
            <a:pPr algn="ctr">
              <a:buFontTx/>
              <a:buNone/>
            </a:pPr>
            <a:endParaRPr lang="en-US" altLang="en-US" sz="2800" dirty="0"/>
          </a:p>
          <a:p>
            <a:pPr>
              <a:buFontTx/>
              <a:buNone/>
            </a:pPr>
            <a:r>
              <a:rPr lang="en-US" altLang="en-US" sz="2800" dirty="0"/>
              <a:t>	TRT A	S S F	   	S S S F</a:t>
            </a:r>
          </a:p>
          <a:p>
            <a:pPr>
              <a:buFontTx/>
              <a:buNone/>
            </a:pPr>
            <a:r>
              <a:rPr lang="en-US" altLang="en-US" sz="2800" dirty="0"/>
              <a:t>	TRT B		  S F		</a:t>
            </a:r>
          </a:p>
          <a:p>
            <a:endParaRPr lang="en-US" altLang="en-US" sz="1100" dirty="0"/>
          </a:p>
          <a:p>
            <a:endParaRPr lang="en-US" altLang="en-US" sz="1100" dirty="0"/>
          </a:p>
          <a:p>
            <a:pPr>
              <a:buFontTx/>
              <a:buNone/>
            </a:pPr>
            <a:r>
              <a:rPr lang="en-US" altLang="en-US" sz="2800" dirty="0"/>
              <a:t>	Patient   1 2 3   4 5   6 7 8 9 ......</a:t>
            </a:r>
          </a:p>
        </p:txBody>
      </p:sp>
    </p:spTree>
    <p:extLst>
      <p:ext uri="{BB962C8B-B14F-4D97-AF65-F5344CB8AC3E}">
        <p14:creationId xmlns:p14="http://schemas.microsoft.com/office/powerpoint/2010/main" val="9381676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3BA538AD-707F-5049-9501-7EE271756F16}"/>
              </a:ext>
            </a:extLst>
          </p:cNvPr>
          <p:cNvSpPr>
            <a:spLocks noGrp="1" noChangeArrowheads="1"/>
          </p:cNvSpPr>
          <p:nvPr>
            <p:ph type="title" idx="4294967295"/>
          </p:nvPr>
        </p:nvSpPr>
        <p:spPr>
          <a:xfrm>
            <a:off x="800100" y="741680"/>
            <a:ext cx="7315200" cy="1154097"/>
          </a:xfrm>
        </p:spPr>
        <p:txBody>
          <a:bodyPr>
            <a:normAutofit fontScale="90000"/>
          </a:bodyPr>
          <a:lstStyle/>
          <a:p>
            <a:r>
              <a:rPr lang="en-US" altLang="en-US" sz="3600" dirty="0"/>
              <a:t>Two-armed Bandit or </a:t>
            </a:r>
            <a:br>
              <a:rPr lang="en-US" altLang="en-US" sz="3600" dirty="0"/>
            </a:br>
            <a:r>
              <a:rPr lang="en-US" altLang="en-US" sz="3600" dirty="0"/>
              <a:t>Randomized Play-the-Winner Rule</a:t>
            </a:r>
            <a:endParaRPr lang="en-US" altLang="en-US" dirty="0"/>
          </a:p>
        </p:txBody>
      </p:sp>
      <p:sp>
        <p:nvSpPr>
          <p:cNvPr id="73731" name="Text Box 3">
            <a:extLst>
              <a:ext uri="{FF2B5EF4-FFF2-40B4-BE49-F238E27FC236}">
                <a16:creationId xmlns:a16="http://schemas.microsoft.com/office/drawing/2014/main" id="{87F63DC6-B258-C649-9D49-2B20BA8B55A8}"/>
              </a:ext>
            </a:extLst>
          </p:cNvPr>
          <p:cNvSpPr txBox="1">
            <a:spLocks noChangeArrowheads="1"/>
          </p:cNvSpPr>
          <p:nvPr/>
        </p:nvSpPr>
        <p:spPr bwMode="auto">
          <a:xfrm>
            <a:off x="304800" y="1981200"/>
            <a:ext cx="83058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234950" indent="-23495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FF0000"/>
              </a:buClr>
              <a:buFontTx/>
              <a:buChar char="•"/>
            </a:pPr>
            <a:r>
              <a:rPr lang="en-US" altLang="en-US">
                <a:latin typeface="Arial" panose="020B0604020202020204" pitchFamily="34" charset="0"/>
              </a:rPr>
              <a:t>Treatment assignment probabilities depend on observed success probabilities at each time point</a:t>
            </a:r>
          </a:p>
          <a:p>
            <a:pPr>
              <a:buClr>
                <a:srgbClr val="FF0000"/>
              </a:buClr>
              <a:buFontTx/>
              <a:buChar char="•"/>
            </a:pPr>
            <a:endParaRPr lang="en-US" altLang="en-US">
              <a:latin typeface="Arial" panose="020B0604020202020204" pitchFamily="34" charset="0"/>
            </a:endParaRPr>
          </a:p>
          <a:p>
            <a:pPr>
              <a:buClr>
                <a:srgbClr val="FF0000"/>
              </a:buClr>
              <a:buFontTx/>
              <a:buChar char="•"/>
            </a:pPr>
            <a:r>
              <a:rPr lang="en-US" altLang="en-US">
                <a:latin typeface="Arial" panose="020B0604020202020204" pitchFamily="34" charset="0"/>
              </a:rPr>
              <a:t>Example: ECMO trial</a:t>
            </a:r>
          </a:p>
          <a:p>
            <a:pPr>
              <a:buClr>
                <a:srgbClr val="FF0000"/>
              </a:buClr>
              <a:buFontTx/>
              <a:buChar char="•"/>
            </a:pPr>
            <a:endParaRPr lang="en-US" altLang="en-US">
              <a:latin typeface="Arial" panose="020B0604020202020204" pitchFamily="34" charset="0"/>
            </a:endParaRPr>
          </a:p>
          <a:p>
            <a:pPr>
              <a:buClr>
                <a:srgbClr val="FF0000"/>
              </a:buClr>
              <a:buFontTx/>
              <a:buChar char="•"/>
            </a:pPr>
            <a:r>
              <a:rPr lang="en-US" altLang="en-US">
                <a:latin typeface="Arial" panose="020B0604020202020204" pitchFamily="34" charset="0"/>
              </a:rPr>
              <a:t>Advantage: Attempts to maximize the number of subjects on the “superior” treatment</a:t>
            </a:r>
          </a:p>
          <a:p>
            <a:pPr>
              <a:buClr>
                <a:srgbClr val="FF0000"/>
              </a:buClr>
              <a:buFontTx/>
              <a:buChar char="•"/>
            </a:pPr>
            <a:endParaRPr lang="en-US" altLang="en-US">
              <a:latin typeface="Arial" panose="020B0604020202020204" pitchFamily="34" charset="0"/>
            </a:endParaRPr>
          </a:p>
          <a:p>
            <a:pPr>
              <a:buClr>
                <a:srgbClr val="FF0000"/>
              </a:buClr>
              <a:buFontTx/>
              <a:buChar char="•"/>
            </a:pPr>
            <a:r>
              <a:rPr lang="en-US" altLang="en-US">
                <a:latin typeface="Arial" panose="020B0604020202020204" pitchFamily="34" charset="0"/>
              </a:rPr>
              <a:t>Disadvantage: When unequal treatment numbers result, there is loss of statistical power in the treatment comparison</a:t>
            </a:r>
          </a:p>
        </p:txBody>
      </p:sp>
    </p:spTree>
    <p:extLst>
      <p:ext uri="{BB962C8B-B14F-4D97-AF65-F5344CB8AC3E}">
        <p14:creationId xmlns:p14="http://schemas.microsoft.com/office/powerpoint/2010/main" val="33130625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3040FD4-4E97-AC47-A648-3789DD9FF700}"/>
              </a:ext>
            </a:extLst>
          </p:cNvPr>
          <p:cNvSpPr>
            <a:spLocks noGrp="1" noChangeArrowheads="1"/>
          </p:cNvSpPr>
          <p:nvPr>
            <p:ph type="title"/>
          </p:nvPr>
        </p:nvSpPr>
        <p:spPr>
          <a:xfrm>
            <a:off x="609600" y="0"/>
            <a:ext cx="7772400" cy="1143000"/>
          </a:xfrm>
        </p:spPr>
        <p:txBody>
          <a:bodyPr/>
          <a:lstStyle/>
          <a:p>
            <a:r>
              <a:rPr lang="en-US" altLang="en-US"/>
              <a:t>ECMO Example</a:t>
            </a:r>
          </a:p>
        </p:txBody>
      </p:sp>
      <p:sp>
        <p:nvSpPr>
          <p:cNvPr id="37891" name="Rectangle 3">
            <a:extLst>
              <a:ext uri="{FF2B5EF4-FFF2-40B4-BE49-F238E27FC236}">
                <a16:creationId xmlns:a16="http://schemas.microsoft.com/office/drawing/2014/main" id="{966D4109-0001-FB41-AE3A-336616E87528}"/>
              </a:ext>
            </a:extLst>
          </p:cNvPr>
          <p:cNvSpPr>
            <a:spLocks noGrp="1" noChangeArrowheads="1"/>
          </p:cNvSpPr>
          <p:nvPr>
            <p:ph type="body" idx="1"/>
          </p:nvPr>
        </p:nvSpPr>
        <p:spPr>
          <a:xfrm>
            <a:off x="381000" y="1402080"/>
            <a:ext cx="8382000" cy="5486400"/>
          </a:xfrm>
        </p:spPr>
        <p:txBody>
          <a:bodyPr/>
          <a:lstStyle/>
          <a:p>
            <a:r>
              <a:rPr lang="en-US" altLang="en-US" sz="2200" dirty="0"/>
              <a:t>Michigan paper uploaded in canvas</a:t>
            </a:r>
            <a:endParaRPr lang="en-US" altLang="en-US" sz="2000" b="0" dirty="0"/>
          </a:p>
          <a:p>
            <a:endParaRPr lang="en-US" altLang="en-US" dirty="0"/>
          </a:p>
        </p:txBody>
      </p:sp>
    </p:spTree>
    <p:extLst>
      <p:ext uri="{BB962C8B-B14F-4D97-AF65-F5344CB8AC3E}">
        <p14:creationId xmlns:p14="http://schemas.microsoft.com/office/powerpoint/2010/main" val="1481572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BB8D-A86C-A1D7-2730-B9F184842465}"/>
              </a:ext>
            </a:extLst>
          </p:cNvPr>
          <p:cNvSpPr>
            <a:spLocks noGrp="1"/>
          </p:cNvSpPr>
          <p:nvPr>
            <p:ph type="title"/>
          </p:nvPr>
        </p:nvSpPr>
        <p:spPr/>
        <p:txBody>
          <a:bodyPr/>
          <a:lstStyle/>
          <a:p>
            <a:r>
              <a:rPr lang="en-US" dirty="0"/>
              <a:t>Blinding or Masking (3)</a:t>
            </a:r>
          </a:p>
        </p:txBody>
      </p:sp>
      <p:sp>
        <p:nvSpPr>
          <p:cNvPr id="3" name="Content Placeholder 2">
            <a:extLst>
              <a:ext uri="{FF2B5EF4-FFF2-40B4-BE49-F238E27FC236}">
                <a16:creationId xmlns:a16="http://schemas.microsoft.com/office/drawing/2014/main" id="{8344F7C2-711B-2841-8EF9-B66877380497}"/>
              </a:ext>
            </a:extLst>
          </p:cNvPr>
          <p:cNvSpPr>
            <a:spLocks noGrp="1"/>
          </p:cNvSpPr>
          <p:nvPr>
            <p:ph idx="1"/>
          </p:nvPr>
        </p:nvSpPr>
        <p:spPr/>
        <p:txBody>
          <a:bodyPr/>
          <a:lstStyle/>
          <a:p>
            <a:r>
              <a:rPr lang="en-US" dirty="0"/>
              <a:t>Assures that subjects are similar with regard to post-treatment variables that could affect outcomes</a:t>
            </a:r>
          </a:p>
          <a:p>
            <a:r>
              <a:rPr lang="en-US" dirty="0"/>
              <a:t>Minimizes the potential biases resulting from differences in management, treatment, or assessment of patients, or interpretation of results</a:t>
            </a:r>
          </a:p>
          <a:p>
            <a:r>
              <a:rPr lang="en-US" dirty="0"/>
              <a:t>Avoids subjective assessment and decisions by knowing treatment assignment</a:t>
            </a:r>
          </a:p>
        </p:txBody>
      </p:sp>
    </p:spTree>
    <p:extLst>
      <p:ext uri="{BB962C8B-B14F-4D97-AF65-F5344CB8AC3E}">
        <p14:creationId xmlns:p14="http://schemas.microsoft.com/office/powerpoint/2010/main" val="9741343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D1487D1-B4C2-AA4C-BB5F-39B380AE79F1}"/>
              </a:ext>
            </a:extLst>
          </p:cNvPr>
          <p:cNvSpPr>
            <a:spLocks noGrp="1" noChangeArrowheads="1"/>
          </p:cNvSpPr>
          <p:nvPr>
            <p:ph type="title"/>
          </p:nvPr>
        </p:nvSpPr>
        <p:spPr>
          <a:xfrm>
            <a:off x="685800" y="228600"/>
            <a:ext cx="7772400" cy="762000"/>
          </a:xfrm>
        </p:spPr>
        <p:txBody>
          <a:bodyPr/>
          <a:lstStyle/>
          <a:p>
            <a:r>
              <a:rPr lang="en-US" altLang="en-US"/>
              <a:t>Michigan ECMO Trial</a:t>
            </a:r>
          </a:p>
        </p:txBody>
      </p:sp>
      <p:sp>
        <p:nvSpPr>
          <p:cNvPr id="38915" name="Rectangle 3">
            <a:extLst>
              <a:ext uri="{FF2B5EF4-FFF2-40B4-BE49-F238E27FC236}">
                <a16:creationId xmlns:a16="http://schemas.microsoft.com/office/drawing/2014/main" id="{C0C7410F-BB7B-AA4A-ACF4-DCC442F4B20D}"/>
              </a:ext>
            </a:extLst>
          </p:cNvPr>
          <p:cNvSpPr>
            <a:spLocks noGrp="1" noChangeArrowheads="1"/>
          </p:cNvSpPr>
          <p:nvPr>
            <p:ph type="body" idx="1"/>
          </p:nvPr>
        </p:nvSpPr>
        <p:spPr>
          <a:xfrm>
            <a:off x="685800" y="1143000"/>
            <a:ext cx="8001000" cy="5486400"/>
          </a:xfrm>
        </p:spPr>
        <p:txBody>
          <a:bodyPr/>
          <a:lstStyle/>
          <a:p>
            <a:pPr>
              <a:lnSpc>
                <a:spcPct val="90000"/>
              </a:lnSpc>
            </a:pPr>
            <a:endParaRPr lang="en-US" altLang="en-US" sz="1000" dirty="0"/>
          </a:p>
          <a:p>
            <a:pPr>
              <a:lnSpc>
                <a:spcPct val="90000"/>
              </a:lnSpc>
            </a:pPr>
            <a:r>
              <a:rPr lang="en-US" altLang="en-US" sz="2200" dirty="0"/>
              <a:t>Modified “play-the-winner”</a:t>
            </a:r>
          </a:p>
          <a:p>
            <a:pPr lvl="1">
              <a:lnSpc>
                <a:spcPct val="90000"/>
              </a:lnSpc>
            </a:pPr>
            <a:r>
              <a:rPr lang="en-US" altLang="en-US" sz="2000" b="0" dirty="0"/>
              <a:t>Urn model</a:t>
            </a:r>
          </a:p>
          <a:p>
            <a:pPr>
              <a:lnSpc>
                <a:spcPct val="90000"/>
              </a:lnSpc>
              <a:buFontTx/>
              <a:buNone/>
            </a:pPr>
            <a:r>
              <a:rPr lang="en-US" altLang="en-US" sz="2200" b="0" dirty="0"/>
              <a:t>		A ball </a:t>
            </a:r>
            <a:r>
              <a:rPr lang="en-US" altLang="en-US" sz="2200" b="0" dirty="0">
                <a:sym typeface="Symbol" pitchFamily="2" charset="2"/>
              </a:rPr>
              <a:t></a:t>
            </a:r>
            <a:r>
              <a:rPr lang="en-US" altLang="en-US" sz="2200" b="0" dirty="0"/>
              <a:t> ECMO</a:t>
            </a:r>
          </a:p>
          <a:p>
            <a:pPr>
              <a:lnSpc>
                <a:spcPct val="90000"/>
              </a:lnSpc>
              <a:buFontTx/>
              <a:buNone/>
            </a:pPr>
            <a:r>
              <a:rPr lang="en-US" altLang="en-US" sz="2200" b="0" dirty="0"/>
              <a:t>		B ball </a:t>
            </a:r>
            <a:r>
              <a:rPr lang="en-US" altLang="en-US" sz="2200" b="0" dirty="0">
                <a:sym typeface="Symbol" pitchFamily="2" charset="2"/>
              </a:rPr>
              <a:t></a:t>
            </a:r>
            <a:r>
              <a:rPr lang="en-US" altLang="en-US" sz="2200" b="0" dirty="0"/>
              <a:t> Standard control</a:t>
            </a:r>
          </a:p>
          <a:p>
            <a:pPr>
              <a:lnSpc>
                <a:spcPct val="90000"/>
              </a:lnSpc>
              <a:buFontTx/>
              <a:buNone/>
            </a:pPr>
            <a:r>
              <a:rPr lang="en-US" altLang="en-US" sz="2200" b="0" dirty="0"/>
              <a:t>		If success on A, add another A ball .…</a:t>
            </a:r>
          </a:p>
          <a:p>
            <a:pPr lvl="1">
              <a:lnSpc>
                <a:spcPct val="90000"/>
              </a:lnSpc>
            </a:pPr>
            <a:r>
              <a:rPr lang="en-US" altLang="en-US" sz="2000" dirty="0"/>
              <a:t>Wei &amp; Durham </a:t>
            </a:r>
            <a:r>
              <a:rPr lang="en-US" altLang="en-US" sz="2000" i="1" dirty="0"/>
              <a:t>JASA</a:t>
            </a:r>
            <a:r>
              <a:rPr lang="en-US" altLang="en-US" sz="2000" dirty="0"/>
              <a:t> (1978)</a:t>
            </a:r>
          </a:p>
          <a:p>
            <a:pPr>
              <a:lnSpc>
                <a:spcPct val="90000"/>
              </a:lnSpc>
            </a:pPr>
            <a:r>
              <a:rPr lang="en-US" altLang="en-US" sz="2200" dirty="0"/>
              <a:t>Randomized Consent Design</a:t>
            </a:r>
          </a:p>
          <a:p>
            <a:pPr>
              <a:lnSpc>
                <a:spcPct val="90000"/>
              </a:lnSpc>
            </a:pPr>
            <a:r>
              <a:rPr lang="en-US" altLang="en-US" sz="2200" dirty="0"/>
              <a:t>Results</a:t>
            </a:r>
            <a:endParaRPr lang="en-US" altLang="en-US" dirty="0"/>
          </a:p>
          <a:p>
            <a:pPr>
              <a:lnSpc>
                <a:spcPct val="90000"/>
              </a:lnSpc>
            </a:pPr>
            <a:endParaRPr lang="en-US" altLang="en-US" sz="2200" dirty="0"/>
          </a:p>
          <a:p>
            <a:pPr>
              <a:lnSpc>
                <a:spcPct val="90000"/>
              </a:lnSpc>
              <a:buFontTx/>
              <a:buNone/>
            </a:pPr>
            <a:r>
              <a:rPr lang="en-US" altLang="en-US" sz="2200" dirty="0"/>
              <a:t>	</a:t>
            </a:r>
          </a:p>
          <a:p>
            <a:pPr>
              <a:lnSpc>
                <a:spcPct val="90000"/>
              </a:lnSpc>
              <a:buFontTx/>
              <a:buNone/>
            </a:pPr>
            <a:r>
              <a:rPr lang="en-US" altLang="en-US" sz="2200" dirty="0"/>
              <a:t>		</a:t>
            </a:r>
            <a:endParaRPr lang="en-US" altLang="en-US" dirty="0"/>
          </a:p>
        </p:txBody>
      </p:sp>
      <p:pic>
        <p:nvPicPr>
          <p:cNvPr id="3" name="Picture 2">
            <a:extLst>
              <a:ext uri="{FF2B5EF4-FFF2-40B4-BE49-F238E27FC236}">
                <a16:creationId xmlns:a16="http://schemas.microsoft.com/office/drawing/2014/main" id="{857ABDB9-CD85-7043-A0E1-29862BC41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800600"/>
            <a:ext cx="7620000" cy="1518008"/>
          </a:xfrm>
          <a:prstGeom prst="rect">
            <a:avLst/>
          </a:prstGeom>
        </p:spPr>
      </p:pic>
    </p:spTree>
    <p:extLst>
      <p:ext uri="{BB962C8B-B14F-4D97-AF65-F5344CB8AC3E}">
        <p14:creationId xmlns:p14="http://schemas.microsoft.com/office/powerpoint/2010/main" val="31132627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E8051-E447-A0B5-C95C-521E24B4A837}"/>
              </a:ext>
            </a:extLst>
          </p:cNvPr>
          <p:cNvSpPr>
            <a:spLocks noGrp="1"/>
          </p:cNvSpPr>
          <p:nvPr>
            <p:ph type="title"/>
          </p:nvPr>
        </p:nvSpPr>
        <p:spPr/>
        <p:txBody>
          <a:bodyPr/>
          <a:lstStyle/>
          <a:p>
            <a:r>
              <a:rPr lang="en-US" dirty="0"/>
              <a:t>Multi institutional trials</a:t>
            </a:r>
          </a:p>
        </p:txBody>
      </p:sp>
      <p:sp>
        <p:nvSpPr>
          <p:cNvPr id="3" name="Content Placeholder 2">
            <a:extLst>
              <a:ext uri="{FF2B5EF4-FFF2-40B4-BE49-F238E27FC236}">
                <a16:creationId xmlns:a16="http://schemas.microsoft.com/office/drawing/2014/main" id="{25DE9FCE-2B6F-ACAB-9F72-D8A66F82812F}"/>
              </a:ext>
            </a:extLst>
          </p:cNvPr>
          <p:cNvSpPr>
            <a:spLocks noGrp="1"/>
          </p:cNvSpPr>
          <p:nvPr>
            <p:ph idx="1"/>
          </p:nvPr>
        </p:nvSpPr>
        <p:spPr/>
        <p:txBody>
          <a:bodyPr/>
          <a:lstStyle/>
          <a:p>
            <a:r>
              <a:rPr lang="en-US" dirty="0"/>
              <a:t>Often, there is a marked institution effect on outcome measures</a:t>
            </a:r>
          </a:p>
          <a:p>
            <a:r>
              <a:rPr lang="en-US" dirty="0"/>
              <a:t>Using </a:t>
            </a:r>
            <a:r>
              <a:rPr lang="en-US" altLang="en-US" dirty="0">
                <a:latin typeface="Arial" panose="020B0604020202020204" pitchFamily="34" charset="0"/>
              </a:rPr>
              <a:t>permuted blocks within strata, adding institution as yet another stratification factor will probably lead to sparse cells (and potentially more cells than patients!)</a:t>
            </a:r>
          </a:p>
          <a:p>
            <a:r>
              <a:rPr lang="en-US" dirty="0"/>
              <a:t>Use permuted block randomization balanced within institutions</a:t>
            </a:r>
          </a:p>
          <a:p>
            <a:endParaRPr lang="en-US" dirty="0"/>
          </a:p>
        </p:txBody>
      </p:sp>
    </p:spTree>
    <p:extLst>
      <p:ext uri="{BB962C8B-B14F-4D97-AF65-F5344CB8AC3E}">
        <p14:creationId xmlns:p14="http://schemas.microsoft.com/office/powerpoint/2010/main" val="35215866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1C1C505-B48E-FA4C-AC77-E0B1BD8F4B8B}"/>
              </a:ext>
            </a:extLst>
          </p:cNvPr>
          <p:cNvSpPr>
            <a:spLocks noGrp="1" noChangeArrowheads="1"/>
          </p:cNvSpPr>
          <p:nvPr>
            <p:ph type="title"/>
          </p:nvPr>
        </p:nvSpPr>
        <p:spPr>
          <a:xfrm>
            <a:off x="914400" y="827103"/>
            <a:ext cx="7315200" cy="1154097"/>
          </a:xfrm>
        </p:spPr>
        <p:txBody>
          <a:bodyPr/>
          <a:lstStyle/>
          <a:p>
            <a:r>
              <a:rPr lang="en-US" altLang="en-US" sz="3800" dirty="0"/>
              <a:t>Mechanics of Randomization (1)</a:t>
            </a:r>
          </a:p>
        </p:txBody>
      </p:sp>
      <p:sp>
        <p:nvSpPr>
          <p:cNvPr id="35843" name="Rectangle 3">
            <a:extLst>
              <a:ext uri="{FF2B5EF4-FFF2-40B4-BE49-F238E27FC236}">
                <a16:creationId xmlns:a16="http://schemas.microsoft.com/office/drawing/2014/main" id="{5862830B-4450-2A4F-8536-92E9FEBF95FD}"/>
              </a:ext>
            </a:extLst>
          </p:cNvPr>
          <p:cNvSpPr>
            <a:spLocks noGrp="1" noChangeArrowheads="1"/>
          </p:cNvSpPr>
          <p:nvPr>
            <p:ph type="body" idx="1"/>
          </p:nvPr>
        </p:nvSpPr>
        <p:spPr>
          <a:xfrm>
            <a:off x="381000" y="1981200"/>
            <a:ext cx="8382000" cy="4572000"/>
          </a:xfrm>
        </p:spPr>
        <p:txBody>
          <a:bodyPr/>
          <a:lstStyle/>
          <a:p>
            <a:pPr marL="800100" lvl="1" indent="-393700">
              <a:buFontTx/>
              <a:buNone/>
            </a:pPr>
            <a:r>
              <a:rPr lang="en-US" altLang="en-US" sz="2400" u="sng" dirty="0"/>
              <a:t>Basic Principle</a:t>
            </a:r>
            <a:r>
              <a:rPr lang="en-US" altLang="en-US" sz="2400" dirty="0"/>
              <a:t> - “Analyze What is Randomized”</a:t>
            </a:r>
          </a:p>
          <a:p>
            <a:pPr marL="292100" indent="-292100">
              <a:buFontTx/>
              <a:buNone/>
            </a:pPr>
            <a:endParaRPr lang="en-US" altLang="en-US" sz="2400" dirty="0"/>
          </a:p>
          <a:p>
            <a:pPr marL="292100" indent="-292100">
              <a:buFontTx/>
              <a:buNone/>
            </a:pPr>
            <a:r>
              <a:rPr lang="en-US" altLang="en-US" sz="2400" dirty="0"/>
              <a:t>*	 </a:t>
            </a:r>
            <a:r>
              <a:rPr lang="en-US" altLang="en-US" sz="2400" u="sng" dirty="0"/>
              <a:t>Timing</a:t>
            </a:r>
            <a:endParaRPr lang="en-US" altLang="en-US" sz="2400" dirty="0"/>
          </a:p>
          <a:p>
            <a:pPr marL="800100" lvl="1" indent="-393700">
              <a:buFontTx/>
              <a:buChar char="•"/>
            </a:pPr>
            <a:endParaRPr lang="en-US" altLang="en-US" sz="2400" dirty="0"/>
          </a:p>
          <a:p>
            <a:pPr marL="800100" lvl="1" indent="-393700">
              <a:buFontTx/>
              <a:buChar char="•"/>
            </a:pPr>
            <a:r>
              <a:rPr lang="en-US" altLang="en-US" sz="2400" dirty="0"/>
              <a:t>Actual randomization should be delayed until just prior to initiation of therapy</a:t>
            </a:r>
          </a:p>
          <a:p>
            <a:pPr marL="800100" lvl="1" indent="-393700">
              <a:buFontTx/>
              <a:buChar char="•"/>
            </a:pPr>
            <a:endParaRPr lang="en-US" altLang="en-US" sz="2000" dirty="0"/>
          </a:p>
          <a:p>
            <a:pPr marL="800100" lvl="1" indent="-393700">
              <a:buFontTx/>
              <a:buChar char="•"/>
            </a:pPr>
            <a:r>
              <a:rPr lang="en-US" altLang="en-US" sz="2400" dirty="0"/>
              <a:t>Example</a:t>
            </a:r>
            <a:endParaRPr lang="en-US" altLang="en-US" dirty="0"/>
          </a:p>
          <a:p>
            <a:pPr marL="800100" lvl="1" indent="-393700">
              <a:buFontTx/>
              <a:buNone/>
            </a:pPr>
            <a:r>
              <a:rPr lang="en-US" altLang="en-US" sz="2000" dirty="0"/>
              <a:t>	</a:t>
            </a:r>
            <a:r>
              <a:rPr lang="en-US" altLang="en-US" sz="2000" dirty="0" err="1"/>
              <a:t>Alprenolol</a:t>
            </a:r>
            <a:r>
              <a:rPr lang="en-US" altLang="en-US" sz="2000" dirty="0"/>
              <a:t> Trial, </a:t>
            </a:r>
            <a:r>
              <a:rPr lang="en-US" altLang="en-US" sz="2000" dirty="0" err="1"/>
              <a:t>Ahlmark</a:t>
            </a:r>
            <a:r>
              <a:rPr lang="en-US" altLang="en-US" sz="2000" dirty="0"/>
              <a:t> et al (1976)</a:t>
            </a:r>
          </a:p>
          <a:p>
            <a:pPr lvl="2">
              <a:buFontTx/>
              <a:buChar char="–"/>
            </a:pPr>
            <a:r>
              <a:rPr lang="en-US" altLang="en-US" sz="1800" dirty="0"/>
              <a:t>393 patients randomized two weeks before therapy</a:t>
            </a:r>
          </a:p>
          <a:p>
            <a:pPr lvl="2">
              <a:buFontTx/>
              <a:buChar char="–"/>
            </a:pPr>
            <a:r>
              <a:rPr lang="en-US" altLang="en-US" sz="1800" dirty="0"/>
              <a:t>Only 162 patients treated, 69 </a:t>
            </a:r>
            <a:r>
              <a:rPr lang="en-US" altLang="en-US" sz="1800" dirty="0" err="1"/>
              <a:t>alprenolol</a:t>
            </a:r>
            <a:r>
              <a:rPr lang="en-US" altLang="en-US" sz="1800" dirty="0"/>
              <a:t> &amp; 93 placebo</a:t>
            </a:r>
          </a:p>
        </p:txBody>
      </p:sp>
    </p:spTree>
    <p:extLst>
      <p:ext uri="{BB962C8B-B14F-4D97-AF65-F5344CB8AC3E}">
        <p14:creationId xmlns:p14="http://schemas.microsoft.com/office/powerpoint/2010/main" val="6559890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19C050F-0ED3-2046-82A6-E6A912BCDBBD}"/>
              </a:ext>
            </a:extLst>
          </p:cNvPr>
          <p:cNvSpPr>
            <a:spLocks noGrp="1" noChangeArrowheads="1"/>
          </p:cNvSpPr>
          <p:nvPr>
            <p:ph type="title"/>
          </p:nvPr>
        </p:nvSpPr>
        <p:spPr>
          <a:xfrm>
            <a:off x="685800" y="304800"/>
            <a:ext cx="7772400" cy="914400"/>
          </a:xfrm>
        </p:spPr>
        <p:txBody>
          <a:bodyPr/>
          <a:lstStyle/>
          <a:p>
            <a:r>
              <a:rPr lang="en-US" altLang="en-US" sz="3800"/>
              <a:t>Mechanics of Randomization (2)</a:t>
            </a:r>
          </a:p>
        </p:txBody>
      </p:sp>
      <p:sp>
        <p:nvSpPr>
          <p:cNvPr id="36867" name="Rectangle 3">
            <a:extLst>
              <a:ext uri="{FF2B5EF4-FFF2-40B4-BE49-F238E27FC236}">
                <a16:creationId xmlns:a16="http://schemas.microsoft.com/office/drawing/2014/main" id="{91DDEFA7-46A2-9440-A118-89DBE67BC1A6}"/>
              </a:ext>
            </a:extLst>
          </p:cNvPr>
          <p:cNvSpPr>
            <a:spLocks noGrp="1" noChangeArrowheads="1"/>
          </p:cNvSpPr>
          <p:nvPr>
            <p:ph type="body" idx="1"/>
          </p:nvPr>
        </p:nvSpPr>
        <p:spPr>
          <a:xfrm>
            <a:off x="685800" y="1143000"/>
            <a:ext cx="8153400" cy="5486400"/>
          </a:xfrm>
        </p:spPr>
        <p:txBody>
          <a:bodyPr>
            <a:normAutofit lnSpcReduction="10000"/>
          </a:bodyPr>
          <a:lstStyle/>
          <a:p>
            <a:pPr>
              <a:buFontTx/>
              <a:buNone/>
            </a:pPr>
            <a:r>
              <a:rPr lang="en-US" altLang="en-US" sz="2800"/>
              <a:t>*	</a:t>
            </a:r>
            <a:r>
              <a:rPr lang="en-US" altLang="en-US" sz="2800" u="sng"/>
              <a:t>Operational</a:t>
            </a:r>
          </a:p>
          <a:p>
            <a:pPr>
              <a:buFontTx/>
              <a:buNone/>
            </a:pPr>
            <a:endParaRPr lang="en-US" altLang="en-US" sz="1400"/>
          </a:p>
          <a:p>
            <a:pPr>
              <a:buFontTx/>
              <a:buNone/>
            </a:pPr>
            <a:r>
              <a:rPr lang="en-US" altLang="en-US" sz="2000"/>
              <a:t>	1.	Sequenced sealed envelopes 	(prone to tampering!)</a:t>
            </a:r>
          </a:p>
          <a:p>
            <a:pPr>
              <a:buFontTx/>
              <a:buNone/>
            </a:pPr>
            <a:endParaRPr lang="en-US" altLang="en-US" sz="2000"/>
          </a:p>
          <a:p>
            <a:pPr>
              <a:buFontTx/>
              <a:buNone/>
            </a:pPr>
            <a:r>
              <a:rPr lang="en-US" altLang="en-US" sz="2000"/>
              <a:t>	2.	Sequenced bottles/packets</a:t>
            </a:r>
          </a:p>
          <a:p>
            <a:pPr>
              <a:buFontTx/>
              <a:buNone/>
            </a:pPr>
            <a:endParaRPr lang="en-US" altLang="en-US" sz="2000"/>
          </a:p>
          <a:p>
            <a:pPr>
              <a:buFontTx/>
              <a:buNone/>
            </a:pPr>
            <a:r>
              <a:rPr lang="en-US" altLang="en-US" sz="2000"/>
              <a:t>	3.	Phone call to central location</a:t>
            </a:r>
          </a:p>
          <a:p>
            <a:pPr>
              <a:buFontTx/>
              <a:buNone/>
            </a:pPr>
            <a:r>
              <a:rPr lang="en-US" altLang="en-US" sz="2000"/>
              <a:t>		- Live response</a:t>
            </a:r>
          </a:p>
          <a:p>
            <a:pPr>
              <a:buFontTx/>
              <a:buNone/>
            </a:pPr>
            <a:r>
              <a:rPr lang="en-US" altLang="en-US" sz="2000"/>
              <a:t>		- Voice Response System</a:t>
            </a:r>
          </a:p>
          <a:p>
            <a:pPr>
              <a:buFontTx/>
              <a:buNone/>
            </a:pPr>
            <a:endParaRPr lang="en-US" altLang="en-US" sz="2000"/>
          </a:p>
          <a:p>
            <a:pPr>
              <a:buFontTx/>
              <a:buNone/>
            </a:pPr>
            <a:r>
              <a:rPr lang="en-US" altLang="en-US" sz="2000"/>
              <a:t>	4.	One site PC system</a:t>
            </a:r>
          </a:p>
          <a:p>
            <a:pPr>
              <a:buFontTx/>
              <a:buNone/>
            </a:pPr>
            <a:endParaRPr lang="en-US" altLang="en-US" sz="2000"/>
          </a:p>
          <a:p>
            <a:pPr>
              <a:buFontTx/>
              <a:buNone/>
            </a:pPr>
            <a:r>
              <a:rPr lang="en-US" altLang="en-US" sz="2000"/>
              <a:t>	5.	Web based</a:t>
            </a:r>
          </a:p>
          <a:p>
            <a:pPr>
              <a:buFontTx/>
              <a:buNone/>
            </a:pPr>
            <a:endParaRPr lang="en-US" altLang="en-US" sz="2000"/>
          </a:p>
          <a:p>
            <a:pPr>
              <a:buFontTx/>
              <a:buNone/>
            </a:pPr>
            <a:r>
              <a:rPr lang="en-US" altLang="en-US" sz="2000" b="0"/>
              <a:t>Best plans can easily be messed up in the implementation </a:t>
            </a:r>
          </a:p>
        </p:txBody>
      </p:sp>
    </p:spTree>
    <p:extLst>
      <p:ext uri="{BB962C8B-B14F-4D97-AF65-F5344CB8AC3E}">
        <p14:creationId xmlns:p14="http://schemas.microsoft.com/office/powerpoint/2010/main" val="6077183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9851E54-F60A-9243-84F7-D60EDBD17336}"/>
              </a:ext>
            </a:extLst>
          </p:cNvPr>
          <p:cNvSpPr>
            <a:spLocks noGrp="1" noChangeArrowheads="1"/>
          </p:cNvSpPr>
          <p:nvPr>
            <p:ph type="title"/>
          </p:nvPr>
        </p:nvSpPr>
        <p:spPr>
          <a:xfrm>
            <a:off x="685800" y="228600"/>
            <a:ext cx="7772400" cy="609600"/>
          </a:xfrm>
        </p:spPr>
        <p:txBody>
          <a:bodyPr>
            <a:normAutofit fontScale="90000"/>
          </a:bodyPr>
          <a:lstStyle/>
          <a:p>
            <a:r>
              <a:rPr lang="en-US" altLang="en-US" sz="3800"/>
              <a:t>Example of Previous Methods (1)</a:t>
            </a:r>
          </a:p>
        </p:txBody>
      </p:sp>
      <p:sp>
        <p:nvSpPr>
          <p:cNvPr id="41987" name="Rectangle 3">
            <a:extLst>
              <a:ext uri="{FF2B5EF4-FFF2-40B4-BE49-F238E27FC236}">
                <a16:creationId xmlns:a16="http://schemas.microsoft.com/office/drawing/2014/main" id="{1C513555-BF4F-2246-95F5-0F037198F177}"/>
              </a:ext>
            </a:extLst>
          </p:cNvPr>
          <p:cNvSpPr>
            <a:spLocks noGrp="1" noChangeArrowheads="1"/>
          </p:cNvSpPr>
          <p:nvPr>
            <p:ph type="body" idx="1"/>
          </p:nvPr>
        </p:nvSpPr>
        <p:spPr>
          <a:xfrm>
            <a:off x="685800" y="1066800"/>
            <a:ext cx="7924800" cy="5410200"/>
          </a:xfrm>
        </p:spPr>
        <p:txBody>
          <a:bodyPr/>
          <a:lstStyle/>
          <a:p>
            <a:pPr marL="0" indent="0">
              <a:lnSpc>
                <a:spcPct val="90000"/>
              </a:lnSpc>
              <a:buFontTx/>
              <a:buNone/>
              <a:tabLst>
                <a:tab pos="287338" algn="l"/>
                <a:tab pos="1892300" algn="l"/>
                <a:tab pos="2062163" algn="l"/>
                <a:tab pos="2740025" algn="l"/>
                <a:tab pos="3092450" algn="l"/>
              </a:tabLst>
            </a:pPr>
            <a:r>
              <a:rPr lang="en-US" altLang="en-US" sz="2000"/>
              <a:t>20 subjects, treatment A or B, risk H or L</a:t>
            </a:r>
          </a:p>
          <a:p>
            <a:pPr marL="0" indent="0">
              <a:lnSpc>
                <a:spcPct val="90000"/>
              </a:lnSpc>
              <a:buFontTx/>
              <a:buNone/>
              <a:tabLst>
                <a:tab pos="287338" algn="l"/>
                <a:tab pos="1892300" algn="l"/>
                <a:tab pos="2062163" algn="l"/>
                <a:tab pos="2740025" algn="l"/>
                <a:tab pos="3092450" algn="l"/>
              </a:tabLst>
            </a:pPr>
            <a:endParaRPr lang="en-US" altLang="en-US" sz="1000"/>
          </a:p>
          <a:p>
            <a:pPr marL="0" indent="0">
              <a:lnSpc>
                <a:spcPct val="75000"/>
              </a:lnSpc>
              <a:buFontTx/>
              <a:buNone/>
              <a:tabLst>
                <a:tab pos="287338" algn="l"/>
                <a:tab pos="1892300" algn="l"/>
                <a:tab pos="2062163" algn="l"/>
                <a:tab pos="2740025" algn="l"/>
                <a:tab pos="3092450" algn="l"/>
              </a:tabLst>
            </a:pPr>
            <a:r>
              <a:rPr lang="en-US" altLang="en-US" sz="1600" u="sng"/>
              <a:t>Subject	Risk</a:t>
            </a:r>
          </a:p>
          <a:p>
            <a:pPr marL="0" indent="0">
              <a:lnSpc>
                <a:spcPct val="75000"/>
              </a:lnSpc>
              <a:buFontTx/>
              <a:buNone/>
              <a:tabLst>
                <a:tab pos="287338" algn="l"/>
                <a:tab pos="1892300" algn="l"/>
                <a:tab pos="2062163" algn="l"/>
                <a:tab pos="2740025" algn="l"/>
                <a:tab pos="3092450" algn="l"/>
              </a:tabLst>
            </a:pPr>
            <a:r>
              <a:rPr lang="en-US" altLang="en-US" sz="1600"/>
              <a:t>	1		H	Randomize Using</a:t>
            </a:r>
          </a:p>
          <a:p>
            <a:pPr marL="0" indent="0">
              <a:lnSpc>
                <a:spcPct val="75000"/>
              </a:lnSpc>
              <a:buFontTx/>
              <a:buNone/>
              <a:tabLst>
                <a:tab pos="287338" algn="l"/>
                <a:tab pos="1892300" algn="l"/>
                <a:tab pos="2062163" algn="l"/>
                <a:tab pos="2740025" algn="l"/>
                <a:tab pos="3092450" algn="l"/>
              </a:tabLst>
            </a:pPr>
            <a:r>
              <a:rPr lang="en-US" altLang="en-US" sz="1600"/>
              <a:t>	2		L</a:t>
            </a:r>
          </a:p>
          <a:p>
            <a:pPr marL="0" indent="0">
              <a:lnSpc>
                <a:spcPct val="75000"/>
              </a:lnSpc>
              <a:buFontTx/>
              <a:buNone/>
              <a:tabLst>
                <a:tab pos="287338" algn="l"/>
                <a:tab pos="1892300" algn="l"/>
                <a:tab pos="2062163" algn="l"/>
                <a:tab pos="2740025" algn="l"/>
                <a:tab pos="3092450" algn="l"/>
              </a:tabLst>
            </a:pPr>
            <a:r>
              <a:rPr lang="en-US" altLang="en-US" sz="1600"/>
              <a:t>	3		L	1.	Simple</a:t>
            </a:r>
          </a:p>
          <a:p>
            <a:pPr marL="0" indent="0">
              <a:lnSpc>
                <a:spcPct val="75000"/>
              </a:lnSpc>
              <a:buFontTx/>
              <a:buNone/>
              <a:tabLst>
                <a:tab pos="287338" algn="l"/>
                <a:tab pos="1892300" algn="l"/>
                <a:tab pos="2062163" algn="l"/>
                <a:tab pos="2740025" algn="l"/>
                <a:tab pos="3092450" algn="l"/>
              </a:tabLst>
            </a:pPr>
            <a:r>
              <a:rPr lang="en-US" altLang="en-US" sz="1600"/>
              <a:t>	4		H</a:t>
            </a:r>
          </a:p>
          <a:p>
            <a:pPr marL="0" indent="0">
              <a:lnSpc>
                <a:spcPct val="75000"/>
              </a:lnSpc>
              <a:buFontTx/>
              <a:buNone/>
              <a:tabLst>
                <a:tab pos="287338" algn="l"/>
                <a:tab pos="1892300" algn="l"/>
                <a:tab pos="2062163" algn="l"/>
                <a:tab pos="2740025" algn="l"/>
                <a:tab pos="3092450" algn="l"/>
              </a:tabLst>
            </a:pPr>
            <a:r>
              <a:rPr lang="en-US" altLang="en-US" sz="1600"/>
              <a:t>	5		L	2.	Blocked (Size=4)</a:t>
            </a:r>
          </a:p>
          <a:p>
            <a:pPr marL="0" indent="0">
              <a:lnSpc>
                <a:spcPct val="75000"/>
              </a:lnSpc>
              <a:buFontTx/>
              <a:buNone/>
              <a:tabLst>
                <a:tab pos="287338" algn="l"/>
                <a:tab pos="1892300" algn="l"/>
                <a:tab pos="2062163" algn="l"/>
                <a:tab pos="2740025" algn="l"/>
                <a:tab pos="3092450" algn="l"/>
              </a:tabLst>
            </a:pPr>
            <a:r>
              <a:rPr lang="en-US" altLang="en-US" sz="1600"/>
              <a:t>	6		L</a:t>
            </a:r>
          </a:p>
          <a:p>
            <a:pPr marL="0" indent="0">
              <a:lnSpc>
                <a:spcPct val="75000"/>
              </a:lnSpc>
              <a:buFontTx/>
              <a:buNone/>
              <a:tabLst>
                <a:tab pos="287338" algn="l"/>
                <a:tab pos="1892300" algn="l"/>
                <a:tab pos="2062163" algn="l"/>
                <a:tab pos="2740025" algn="l"/>
                <a:tab pos="3092450" algn="l"/>
              </a:tabLst>
            </a:pPr>
            <a:r>
              <a:rPr lang="en-US" altLang="en-US" sz="1600"/>
              <a:t>	7		L	3.	Stratify by risk + use simple</a:t>
            </a:r>
          </a:p>
          <a:p>
            <a:pPr marL="0" indent="0">
              <a:lnSpc>
                <a:spcPct val="75000"/>
              </a:lnSpc>
              <a:buFontTx/>
              <a:buNone/>
              <a:tabLst>
                <a:tab pos="287338" algn="l"/>
                <a:tab pos="1892300" algn="l"/>
                <a:tab pos="2062163" algn="l"/>
                <a:tab pos="2740025" algn="l"/>
                <a:tab pos="3092450" algn="l"/>
              </a:tabLst>
            </a:pPr>
            <a:r>
              <a:rPr lang="en-US" altLang="en-US" sz="1600"/>
              <a:t>	8		L</a:t>
            </a:r>
          </a:p>
          <a:p>
            <a:pPr marL="0" indent="0">
              <a:lnSpc>
                <a:spcPct val="75000"/>
              </a:lnSpc>
              <a:buFontTx/>
              <a:buNone/>
              <a:tabLst>
                <a:tab pos="287338" algn="l"/>
                <a:tab pos="1892300" algn="l"/>
                <a:tab pos="2062163" algn="l"/>
                <a:tab pos="2740025" algn="l"/>
                <a:tab pos="3092450" algn="l"/>
              </a:tabLst>
            </a:pPr>
            <a:r>
              <a:rPr lang="en-US" altLang="en-US" sz="1600"/>
              <a:t>	9		H	4.	Stratify by risk + block</a:t>
            </a:r>
          </a:p>
          <a:p>
            <a:pPr marL="0" indent="0">
              <a:lnSpc>
                <a:spcPct val="75000"/>
              </a:lnSpc>
              <a:buFontTx/>
              <a:buNone/>
              <a:tabLst>
                <a:tab pos="287338" algn="l"/>
                <a:tab pos="1892300" algn="l"/>
                <a:tab pos="2062163" algn="l"/>
                <a:tab pos="2740025" algn="l"/>
                <a:tab pos="3092450" algn="l"/>
              </a:tabLst>
            </a:pPr>
            <a:r>
              <a:rPr lang="en-US" altLang="en-US" sz="1600"/>
              <a:t>	10		L</a:t>
            </a:r>
          </a:p>
          <a:p>
            <a:pPr marL="0" indent="0">
              <a:lnSpc>
                <a:spcPct val="75000"/>
              </a:lnSpc>
              <a:buFontTx/>
              <a:buNone/>
              <a:tabLst>
                <a:tab pos="287338" algn="l"/>
                <a:tab pos="1892300" algn="l"/>
                <a:tab pos="2062163" algn="l"/>
                <a:tab pos="2740025" algn="l"/>
                <a:tab pos="3092450" algn="l"/>
              </a:tabLst>
            </a:pPr>
            <a:r>
              <a:rPr lang="en-US" altLang="en-US" sz="1600"/>
              <a:t>	11		H</a:t>
            </a:r>
          </a:p>
          <a:p>
            <a:pPr marL="0" indent="0">
              <a:lnSpc>
                <a:spcPct val="75000"/>
              </a:lnSpc>
              <a:buFontTx/>
              <a:buNone/>
              <a:tabLst>
                <a:tab pos="287338" algn="l"/>
                <a:tab pos="1892300" algn="l"/>
                <a:tab pos="2062163" algn="l"/>
                <a:tab pos="2740025" algn="l"/>
                <a:tab pos="3092450" algn="l"/>
              </a:tabLst>
            </a:pPr>
            <a:r>
              <a:rPr lang="en-US" altLang="en-US" sz="1600"/>
              <a:t>	12		H	For each compute</a:t>
            </a:r>
          </a:p>
          <a:p>
            <a:pPr marL="0" indent="0">
              <a:lnSpc>
                <a:spcPct val="75000"/>
              </a:lnSpc>
              <a:buFontTx/>
              <a:buNone/>
              <a:tabLst>
                <a:tab pos="287338" algn="l"/>
                <a:tab pos="1892300" algn="l"/>
                <a:tab pos="2062163" algn="l"/>
                <a:tab pos="2740025" algn="l"/>
                <a:tab pos="3092450" algn="l"/>
              </a:tabLst>
            </a:pPr>
            <a:r>
              <a:rPr lang="en-US" altLang="en-US" sz="1600"/>
              <a:t>	13		H</a:t>
            </a:r>
          </a:p>
          <a:p>
            <a:pPr marL="0" indent="0">
              <a:lnSpc>
                <a:spcPct val="75000"/>
              </a:lnSpc>
              <a:buFontTx/>
              <a:buNone/>
              <a:tabLst>
                <a:tab pos="287338" algn="l"/>
                <a:tab pos="1892300" algn="l"/>
                <a:tab pos="2062163" algn="l"/>
                <a:tab pos="2740025" algn="l"/>
                <a:tab pos="3092450" algn="l"/>
              </a:tabLst>
            </a:pPr>
            <a:r>
              <a:rPr lang="en-US" altLang="en-US" sz="1600"/>
              <a:t>	14		H	1.	Percent pts on A</a:t>
            </a:r>
          </a:p>
          <a:p>
            <a:pPr marL="0" indent="0">
              <a:lnSpc>
                <a:spcPct val="75000"/>
              </a:lnSpc>
              <a:buFontTx/>
              <a:buNone/>
              <a:tabLst>
                <a:tab pos="287338" algn="l"/>
                <a:tab pos="1892300" algn="l"/>
                <a:tab pos="2062163" algn="l"/>
                <a:tab pos="2740025" algn="l"/>
                <a:tab pos="3092450" algn="l"/>
              </a:tabLst>
            </a:pPr>
            <a:r>
              <a:rPr lang="en-US" altLang="en-US" sz="1600"/>
              <a:t>	15		L</a:t>
            </a:r>
          </a:p>
          <a:p>
            <a:pPr marL="0" indent="0">
              <a:lnSpc>
                <a:spcPct val="75000"/>
              </a:lnSpc>
              <a:buFontTx/>
              <a:buNone/>
              <a:tabLst>
                <a:tab pos="287338" algn="l"/>
                <a:tab pos="1892300" algn="l"/>
                <a:tab pos="2062163" algn="l"/>
                <a:tab pos="2740025" algn="l"/>
                <a:tab pos="3092450" algn="l"/>
              </a:tabLst>
            </a:pPr>
            <a:r>
              <a:rPr lang="en-US" altLang="en-US" sz="1600"/>
              <a:t>	16		L	2.	For each risk group, percent of pts on A</a:t>
            </a:r>
          </a:p>
          <a:p>
            <a:pPr marL="0" indent="0">
              <a:lnSpc>
                <a:spcPct val="75000"/>
              </a:lnSpc>
              <a:buFontTx/>
              <a:buNone/>
              <a:tabLst>
                <a:tab pos="287338" algn="l"/>
                <a:tab pos="1892300" algn="l"/>
                <a:tab pos="2062163" algn="l"/>
                <a:tab pos="2740025" algn="l"/>
                <a:tab pos="3092450" algn="l"/>
              </a:tabLst>
            </a:pPr>
            <a:r>
              <a:rPr lang="en-US" altLang="en-US" sz="1600"/>
              <a:t>	17		H</a:t>
            </a:r>
          </a:p>
          <a:p>
            <a:pPr marL="0" indent="0">
              <a:lnSpc>
                <a:spcPct val="75000"/>
              </a:lnSpc>
              <a:buFontTx/>
              <a:buNone/>
              <a:tabLst>
                <a:tab pos="287338" algn="l"/>
                <a:tab pos="1892300" algn="l"/>
                <a:tab pos="2062163" algn="l"/>
                <a:tab pos="2740025" algn="l"/>
                <a:tab pos="3092450" algn="l"/>
              </a:tabLst>
            </a:pPr>
            <a:r>
              <a:rPr lang="en-US" altLang="en-US" sz="1600"/>
              <a:t>	18		H</a:t>
            </a:r>
          </a:p>
          <a:p>
            <a:pPr marL="0" indent="0">
              <a:lnSpc>
                <a:spcPct val="75000"/>
              </a:lnSpc>
              <a:buFontTx/>
              <a:buNone/>
              <a:tabLst>
                <a:tab pos="287338" algn="l"/>
                <a:tab pos="1892300" algn="l"/>
                <a:tab pos="2062163" algn="l"/>
                <a:tab pos="2740025" algn="l"/>
                <a:tab pos="3092450" algn="l"/>
              </a:tabLst>
            </a:pPr>
            <a:r>
              <a:rPr lang="en-US" altLang="en-US" sz="1600"/>
              <a:t>	19		L</a:t>
            </a:r>
          </a:p>
          <a:p>
            <a:pPr marL="0" indent="0">
              <a:lnSpc>
                <a:spcPct val="75000"/>
              </a:lnSpc>
              <a:buFontTx/>
              <a:buNone/>
              <a:tabLst>
                <a:tab pos="287338" algn="l"/>
                <a:tab pos="1892300" algn="l"/>
                <a:tab pos="2062163" algn="l"/>
                <a:tab pos="2740025" algn="l"/>
                <a:tab pos="3092450" algn="l"/>
              </a:tabLst>
            </a:pPr>
            <a:r>
              <a:rPr lang="en-US" altLang="en-US" sz="1600"/>
              <a:t>	20		H</a:t>
            </a:r>
          </a:p>
        </p:txBody>
      </p:sp>
      <p:sp>
        <p:nvSpPr>
          <p:cNvPr id="41988" name="Text Box 4">
            <a:extLst>
              <a:ext uri="{FF2B5EF4-FFF2-40B4-BE49-F238E27FC236}">
                <a16:creationId xmlns:a16="http://schemas.microsoft.com/office/drawing/2014/main" id="{4FC18F47-1D58-134F-9BB5-845B9EB655B0}"/>
              </a:ext>
            </a:extLst>
          </p:cNvPr>
          <p:cNvSpPr txBox="1">
            <a:spLocks noChangeArrowheads="1"/>
          </p:cNvSpPr>
          <p:nvPr/>
        </p:nvSpPr>
        <p:spPr bwMode="auto">
          <a:xfrm>
            <a:off x="5562600" y="5867400"/>
            <a:ext cx="18319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Arial" panose="020B0604020202020204" pitchFamily="34" charset="0"/>
              </a:rPr>
              <a:t>10 subjects with H</a:t>
            </a:r>
          </a:p>
          <a:p>
            <a:r>
              <a:rPr lang="en-US" altLang="en-US" sz="1600">
                <a:latin typeface="Arial" panose="020B0604020202020204" pitchFamily="34" charset="0"/>
              </a:rPr>
              <a:t>10 subjects with L</a:t>
            </a:r>
            <a:endParaRPr lang="en-US" altLang="en-US">
              <a:solidFill>
                <a:schemeClr val="bg1"/>
              </a:solidFill>
            </a:endParaRPr>
          </a:p>
        </p:txBody>
      </p:sp>
    </p:spTree>
    <p:extLst>
      <p:ext uri="{BB962C8B-B14F-4D97-AF65-F5344CB8AC3E}">
        <p14:creationId xmlns:p14="http://schemas.microsoft.com/office/powerpoint/2010/main" val="41936399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BA528AE2-7306-3C41-AD86-2FDA02A1188A}"/>
              </a:ext>
            </a:extLst>
          </p:cNvPr>
          <p:cNvSpPr>
            <a:spLocks noGrp="1" noChangeArrowheads="1"/>
          </p:cNvSpPr>
          <p:nvPr>
            <p:ph type="title"/>
          </p:nvPr>
        </p:nvSpPr>
        <p:spPr>
          <a:xfrm>
            <a:off x="685800" y="228600"/>
            <a:ext cx="7772400" cy="457200"/>
          </a:xfrm>
        </p:spPr>
        <p:txBody>
          <a:bodyPr>
            <a:normAutofit fontScale="90000"/>
          </a:bodyPr>
          <a:lstStyle/>
          <a:p>
            <a:r>
              <a:rPr lang="en-US" altLang="en-US" sz="3800"/>
              <a:t>Example of Previous Methods (2)</a:t>
            </a:r>
          </a:p>
        </p:txBody>
      </p:sp>
      <p:sp>
        <p:nvSpPr>
          <p:cNvPr id="43012" name="Rectangle 4">
            <a:extLst>
              <a:ext uri="{FF2B5EF4-FFF2-40B4-BE49-F238E27FC236}">
                <a16:creationId xmlns:a16="http://schemas.microsoft.com/office/drawing/2014/main" id="{8F941422-486D-0241-8D44-BC5C08430D82}"/>
              </a:ext>
            </a:extLst>
          </p:cNvPr>
          <p:cNvSpPr>
            <a:spLocks noGrp="1" noChangeArrowheads="1"/>
          </p:cNvSpPr>
          <p:nvPr>
            <p:ph type="body" idx="1"/>
          </p:nvPr>
        </p:nvSpPr>
        <p:spPr>
          <a:xfrm>
            <a:off x="685800" y="838200"/>
            <a:ext cx="8305800" cy="5943600"/>
          </a:xfrm>
        </p:spPr>
        <p:txBody>
          <a:bodyPr/>
          <a:lstStyle/>
          <a:p>
            <a:pPr defTabSz="588963">
              <a:lnSpc>
                <a:spcPct val="80000"/>
              </a:lnSpc>
              <a:buFontTx/>
              <a:buNone/>
              <a:tabLst>
                <a:tab pos="627063" algn="l"/>
                <a:tab pos="1827213" algn="l"/>
                <a:tab pos="3940175" algn="l"/>
              </a:tabLst>
            </a:pPr>
            <a:r>
              <a:rPr lang="en-US" altLang="en-US" sz="2000"/>
              <a:t>1.	</a:t>
            </a:r>
            <a:r>
              <a:rPr lang="en-US" altLang="en-US" sz="2000" u="sng"/>
              <a:t>Simple</a:t>
            </a:r>
            <a:r>
              <a:rPr lang="en-US" altLang="en-US" sz="2000"/>
              <a:t>	</a:t>
            </a:r>
            <a:r>
              <a:rPr lang="en-US" altLang="en-US" sz="2000" u="sng"/>
              <a:t>1st Try</a:t>
            </a:r>
            <a:r>
              <a:rPr lang="en-US" altLang="en-US" sz="2000"/>
              <a:t>	</a:t>
            </a:r>
            <a:r>
              <a:rPr lang="en-US" altLang="en-US" sz="2000" u="sng"/>
              <a:t>	2nd Try</a:t>
            </a:r>
            <a:endParaRPr lang="en-US" altLang="en-US" sz="2000"/>
          </a:p>
          <a:p>
            <a:pPr defTabSz="588963">
              <a:lnSpc>
                <a:spcPct val="80000"/>
              </a:lnSpc>
              <a:buFontTx/>
              <a:buNone/>
              <a:tabLst>
                <a:tab pos="627063" algn="l"/>
                <a:tab pos="1827213" algn="l"/>
                <a:tab pos="3940175" algn="l"/>
              </a:tabLst>
            </a:pPr>
            <a:r>
              <a:rPr lang="en-US" altLang="en-US" sz="2000"/>
              <a:t>		</a:t>
            </a:r>
            <a:r>
              <a:rPr lang="en-US" altLang="en-US" sz="2000" b="0"/>
              <a:t>(a)	9/20 A's		7/20 A's		OVERALL BY</a:t>
            </a:r>
          </a:p>
          <a:p>
            <a:pPr defTabSz="588963">
              <a:lnSpc>
                <a:spcPct val="80000"/>
              </a:lnSpc>
              <a:buFontTx/>
              <a:buNone/>
              <a:tabLst>
                <a:tab pos="627063" algn="l"/>
                <a:tab pos="1827213" algn="l"/>
                <a:tab pos="3940175" algn="l"/>
              </a:tabLst>
            </a:pPr>
            <a:r>
              <a:rPr lang="en-US" altLang="en-US" sz="2000" b="0"/>
              <a:t>		(b)	H:  5/10 A's		3/10 A's		SUBGROUP</a:t>
            </a:r>
          </a:p>
          <a:p>
            <a:pPr defTabSz="588963">
              <a:lnSpc>
                <a:spcPct val="80000"/>
              </a:lnSpc>
              <a:buFontTx/>
              <a:buNone/>
              <a:tabLst>
                <a:tab pos="627063" algn="l"/>
                <a:tab pos="1827213" algn="l"/>
                <a:tab pos="3940175" algn="l"/>
              </a:tabLst>
            </a:pPr>
            <a:r>
              <a:rPr lang="en-US" altLang="en-US" sz="2000" b="0"/>
              <a:t>			L:  4/10 A's		4/10 A's</a:t>
            </a:r>
          </a:p>
          <a:p>
            <a:pPr defTabSz="588963">
              <a:lnSpc>
                <a:spcPct val="80000"/>
              </a:lnSpc>
              <a:buFontTx/>
              <a:buNone/>
              <a:tabLst>
                <a:tab pos="627063" algn="l"/>
                <a:tab pos="1827213" algn="l"/>
                <a:tab pos="3940175" algn="l"/>
              </a:tabLst>
            </a:pPr>
            <a:endParaRPr lang="en-US" altLang="en-US" sz="800"/>
          </a:p>
          <a:p>
            <a:pPr defTabSz="588963">
              <a:lnSpc>
                <a:spcPct val="80000"/>
              </a:lnSpc>
              <a:buFontTx/>
              <a:buNone/>
              <a:tabLst>
                <a:tab pos="627063" algn="l"/>
                <a:tab pos="1827213" algn="l"/>
                <a:tab pos="3940175" algn="l"/>
              </a:tabLst>
            </a:pPr>
            <a:r>
              <a:rPr lang="en-US" altLang="en-US" sz="2000"/>
              <a:t>2.	</a:t>
            </a:r>
            <a:r>
              <a:rPr lang="en-US" altLang="en-US" sz="2000" u="sng"/>
              <a:t>Blocked</a:t>
            </a:r>
            <a:r>
              <a:rPr lang="en-US" altLang="en-US" sz="2000"/>
              <a:t> (No stratification)</a:t>
            </a:r>
          </a:p>
          <a:p>
            <a:pPr defTabSz="588963">
              <a:lnSpc>
                <a:spcPct val="80000"/>
              </a:lnSpc>
              <a:buFontTx/>
              <a:buNone/>
              <a:tabLst>
                <a:tab pos="627063" algn="l"/>
                <a:tab pos="1827213" algn="l"/>
                <a:tab pos="3940175" algn="l"/>
              </a:tabLst>
            </a:pPr>
            <a:r>
              <a:rPr lang="en-US" altLang="en-US" sz="2000"/>
              <a:t>		</a:t>
            </a:r>
            <a:r>
              <a:rPr lang="en-US" altLang="en-US" sz="2000" b="0"/>
              <a:t>(a)	10 A's &amp; 10 B's</a:t>
            </a:r>
          </a:p>
          <a:p>
            <a:pPr defTabSz="588963">
              <a:lnSpc>
                <a:spcPct val="80000"/>
              </a:lnSpc>
              <a:buFontTx/>
              <a:buNone/>
              <a:tabLst>
                <a:tab pos="627063" algn="l"/>
                <a:tab pos="1827213" algn="l"/>
                <a:tab pos="3940175" algn="l"/>
              </a:tabLst>
            </a:pPr>
            <a:r>
              <a:rPr lang="en-US" altLang="en-US" sz="2000" b="0"/>
              <a:t>		(b)	H:  4 A's &amp; 6 B's</a:t>
            </a:r>
          </a:p>
          <a:p>
            <a:pPr defTabSz="588963">
              <a:lnSpc>
                <a:spcPct val="80000"/>
              </a:lnSpc>
              <a:buFontTx/>
              <a:buNone/>
              <a:tabLst>
                <a:tab pos="627063" algn="l"/>
                <a:tab pos="1827213" algn="l"/>
                <a:tab pos="3940175" algn="l"/>
              </a:tabLst>
            </a:pPr>
            <a:r>
              <a:rPr lang="en-US" altLang="en-US" sz="2000" b="0"/>
              <a:t>			L:  6 A's &amp; 4 B's</a:t>
            </a:r>
          </a:p>
          <a:p>
            <a:pPr defTabSz="588963">
              <a:buFontTx/>
              <a:buNone/>
              <a:tabLst>
                <a:tab pos="627063" algn="l"/>
                <a:tab pos="1827213" algn="l"/>
                <a:tab pos="3940175" algn="l"/>
              </a:tabLst>
            </a:pPr>
            <a:endParaRPr lang="en-US" altLang="en-US" sz="1100"/>
          </a:p>
          <a:p>
            <a:pPr defTabSz="588963">
              <a:lnSpc>
                <a:spcPct val="80000"/>
              </a:lnSpc>
              <a:buFontTx/>
              <a:buNone/>
              <a:tabLst>
                <a:tab pos="627063" algn="l"/>
                <a:tab pos="1827213" algn="l"/>
                <a:tab pos="3940175" algn="l"/>
              </a:tabLst>
            </a:pPr>
            <a:r>
              <a:rPr lang="en-US" altLang="en-US" sz="2000"/>
              <a:t>3.	</a:t>
            </a:r>
            <a:r>
              <a:rPr lang="en-US" altLang="en-US" sz="2000" u="sng"/>
              <a:t>Stratified with simple</a:t>
            </a:r>
            <a:r>
              <a:rPr lang="en-US" altLang="en-US" sz="2000"/>
              <a:t> randomization</a:t>
            </a:r>
          </a:p>
          <a:p>
            <a:pPr defTabSz="588963">
              <a:lnSpc>
                <a:spcPct val="80000"/>
              </a:lnSpc>
              <a:buFontTx/>
              <a:buNone/>
              <a:tabLst>
                <a:tab pos="627063" algn="l"/>
                <a:tab pos="1827213" algn="l"/>
                <a:tab pos="3940175" algn="l"/>
              </a:tabLst>
            </a:pPr>
            <a:r>
              <a:rPr lang="en-US" altLang="en-US" sz="2000"/>
              <a:t>	</a:t>
            </a:r>
            <a:r>
              <a:rPr lang="en-US" altLang="en-US" sz="2000" b="0"/>
              <a:t>	(a)	5 A's &amp; 15 B's</a:t>
            </a:r>
          </a:p>
          <a:p>
            <a:pPr defTabSz="588963">
              <a:lnSpc>
                <a:spcPct val="80000"/>
              </a:lnSpc>
              <a:buFontTx/>
              <a:buNone/>
              <a:tabLst>
                <a:tab pos="627063" algn="l"/>
                <a:tab pos="1827213" algn="l"/>
                <a:tab pos="3940175" algn="l"/>
              </a:tabLst>
            </a:pPr>
            <a:r>
              <a:rPr lang="en-US" altLang="en-US" sz="2000" b="0"/>
              <a:t>		(b)	H:  1 A &amp; 9 B's</a:t>
            </a:r>
          </a:p>
          <a:p>
            <a:pPr defTabSz="588963">
              <a:lnSpc>
                <a:spcPct val="80000"/>
              </a:lnSpc>
              <a:buFontTx/>
              <a:buNone/>
              <a:tabLst>
                <a:tab pos="627063" algn="l"/>
                <a:tab pos="1827213" algn="l"/>
                <a:tab pos="3940175" algn="l"/>
              </a:tabLst>
            </a:pPr>
            <a:r>
              <a:rPr lang="en-US" altLang="en-US" sz="2000" b="0"/>
              <a:t>			L:  4 A's &amp; 6 B's</a:t>
            </a:r>
          </a:p>
          <a:p>
            <a:pPr defTabSz="588963">
              <a:lnSpc>
                <a:spcPct val="80000"/>
              </a:lnSpc>
              <a:buFontTx/>
              <a:buNone/>
              <a:tabLst>
                <a:tab pos="627063" algn="l"/>
                <a:tab pos="1827213" algn="l"/>
                <a:tab pos="3940175" algn="l"/>
              </a:tabLst>
            </a:pPr>
            <a:endParaRPr lang="en-US" altLang="en-US" sz="800"/>
          </a:p>
          <a:p>
            <a:pPr defTabSz="588963">
              <a:lnSpc>
                <a:spcPct val="80000"/>
              </a:lnSpc>
              <a:buFontTx/>
              <a:buNone/>
              <a:tabLst>
                <a:tab pos="627063" algn="l"/>
                <a:tab pos="1827213" algn="l"/>
                <a:tab pos="3940175" algn="l"/>
              </a:tabLst>
            </a:pPr>
            <a:r>
              <a:rPr lang="en-US" altLang="en-US" sz="2000"/>
              <a:t>4.	</a:t>
            </a:r>
            <a:r>
              <a:rPr lang="en-US" altLang="en-US" sz="2000" u="sng"/>
              <a:t>Stratified with blocking</a:t>
            </a:r>
            <a:endParaRPr lang="en-US" altLang="en-US" sz="2000"/>
          </a:p>
          <a:p>
            <a:pPr defTabSz="588963">
              <a:lnSpc>
                <a:spcPct val="80000"/>
              </a:lnSpc>
              <a:buFontTx/>
              <a:buNone/>
              <a:tabLst>
                <a:tab pos="627063" algn="l"/>
                <a:tab pos="1827213" algn="l"/>
                <a:tab pos="3940175" algn="l"/>
              </a:tabLst>
            </a:pPr>
            <a:r>
              <a:rPr lang="en-US" altLang="en-US" sz="2000"/>
              <a:t>		</a:t>
            </a:r>
            <a:r>
              <a:rPr lang="en-US" altLang="en-US" sz="2000" b="0"/>
              <a:t>(a)	10 A's &amp; 10 B's		MUST BLOCK TO MAKE</a:t>
            </a:r>
          </a:p>
          <a:p>
            <a:pPr defTabSz="588963">
              <a:lnSpc>
                <a:spcPct val="80000"/>
              </a:lnSpc>
              <a:buFontTx/>
              <a:buNone/>
              <a:tabLst>
                <a:tab pos="627063" algn="l"/>
                <a:tab pos="1827213" algn="l"/>
                <a:tab pos="3940175" algn="l"/>
              </a:tabLst>
            </a:pPr>
            <a:r>
              <a:rPr lang="en-US" altLang="en-US" sz="2000" b="0"/>
              <a:t>					STRATIFICATION PAY</a:t>
            </a:r>
          </a:p>
          <a:p>
            <a:pPr defTabSz="588963">
              <a:lnSpc>
                <a:spcPct val="80000"/>
              </a:lnSpc>
              <a:buFontTx/>
              <a:buNone/>
              <a:tabLst>
                <a:tab pos="627063" algn="l"/>
                <a:tab pos="1827213" algn="l"/>
                <a:tab pos="3940175" algn="l"/>
              </a:tabLst>
            </a:pPr>
            <a:r>
              <a:rPr lang="en-US" altLang="en-US" sz="2000" b="0"/>
              <a:t>		(b)	H:  5 A's &amp; 5 B's		OFF</a:t>
            </a:r>
          </a:p>
          <a:p>
            <a:pPr defTabSz="588963">
              <a:lnSpc>
                <a:spcPct val="80000"/>
              </a:lnSpc>
              <a:buFontTx/>
              <a:buNone/>
              <a:tabLst>
                <a:tab pos="627063" algn="l"/>
                <a:tab pos="1827213" algn="l"/>
                <a:tab pos="3940175" algn="l"/>
              </a:tabLst>
            </a:pPr>
            <a:r>
              <a:rPr lang="en-US" altLang="en-US" sz="2000" b="0"/>
              <a:t>			L:  5 A's &amp; 5 B's</a:t>
            </a:r>
          </a:p>
        </p:txBody>
      </p:sp>
    </p:spTree>
    <p:extLst>
      <p:ext uri="{BB962C8B-B14F-4D97-AF65-F5344CB8AC3E}">
        <p14:creationId xmlns:p14="http://schemas.microsoft.com/office/powerpoint/2010/main" val="25102163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B58E3D9-3B09-C44C-A212-3C3475C3E63E}"/>
                  </a:ext>
                </a:extLst>
              </p:cNvPr>
              <p:cNvSpPr>
                <a:spLocks noGrp="1"/>
              </p:cNvSpPr>
              <p:nvPr>
                <p:ph type="title"/>
              </p:nvPr>
            </p:nvSpPr>
            <p:spPr/>
            <p:txBody>
              <a:bodyPr>
                <a:normAutofit/>
              </a:bodyPr>
              <a:lstStyle/>
              <a:p>
                <a:r>
                  <a:rPr lang="en-US" dirty="0"/>
                  <a:t>Unbiased</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balance</a:t>
                </a:r>
              </a:p>
            </p:txBody>
          </p:sp>
        </mc:Choice>
        <mc:Fallback xmlns="">
          <p:sp>
            <p:nvSpPr>
              <p:cNvPr id="2" name="Title 1">
                <a:extLst>
                  <a:ext uri="{FF2B5EF4-FFF2-40B4-BE49-F238E27FC236}">
                    <a16:creationId xmlns:a16="http://schemas.microsoft.com/office/drawing/2014/main" id="{CB58E3D9-3B09-C44C-A212-3C3475C3E63E}"/>
                  </a:ext>
                </a:extLst>
              </p:cNvPr>
              <p:cNvSpPr>
                <a:spLocks noGrp="1" noRot="1" noChangeAspect="1" noMove="1" noResize="1" noEditPoints="1" noAdjustHandles="1" noChangeArrowheads="1" noChangeShapeType="1" noTextEdit="1"/>
              </p:cNvSpPr>
              <p:nvPr>
                <p:ph type="title"/>
              </p:nvPr>
            </p:nvSpPr>
            <p:spPr>
              <a:blipFill>
                <a:blip r:embed="rId2"/>
                <a:stretch>
                  <a:fillRect l="-2951" b="-22826"/>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2CB41A4-E1DC-1246-988A-2EC7831AB3EF}"/>
              </a:ext>
            </a:extLst>
          </p:cNvPr>
          <p:cNvSpPr>
            <a:spLocks noGrp="1"/>
          </p:cNvSpPr>
          <p:nvPr>
            <p:ph idx="1"/>
          </p:nvPr>
        </p:nvSpPr>
        <p:spPr/>
        <p:txBody>
          <a:bodyPr/>
          <a:lstStyle/>
          <a:p>
            <a:r>
              <a:rPr lang="en-US" dirty="0"/>
              <a:t>There is a common serious misconception regarding unbiased treatment assignments for clinical trials. </a:t>
            </a:r>
          </a:p>
          <a:p>
            <a:r>
              <a:rPr lang="en-US" dirty="0"/>
              <a:t>The misconception is that unbiased assignment must yield covariate balanced groups, or conversely that unbalanced groups signify a lack of comparability. </a:t>
            </a:r>
          </a:p>
          <a:p>
            <a:r>
              <a:rPr lang="en-US" dirty="0"/>
              <a:t>An extension of this idea is that imbalance invalidates comparisons even when assignments are unbiased. In truth, bias and balance do not necessarily reflect on each other. </a:t>
            </a:r>
          </a:p>
        </p:txBody>
      </p:sp>
    </p:spTree>
    <p:extLst>
      <p:ext uri="{BB962C8B-B14F-4D97-AF65-F5344CB8AC3E}">
        <p14:creationId xmlns:p14="http://schemas.microsoft.com/office/powerpoint/2010/main" val="69724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9485E-0E1D-AD44-B52B-3EBECF6D3B55}"/>
              </a:ext>
            </a:extLst>
          </p:cNvPr>
          <p:cNvSpPr>
            <a:spLocks noGrp="1"/>
          </p:cNvSpPr>
          <p:nvPr>
            <p:ph type="title"/>
          </p:nvPr>
        </p:nvSpPr>
        <p:spPr/>
        <p:txBody>
          <a:bodyPr/>
          <a:lstStyle/>
          <a:p>
            <a:r>
              <a:rPr lang="en-US" dirty="0"/>
              <a:t>Final thoughts</a:t>
            </a:r>
          </a:p>
        </p:txBody>
      </p:sp>
      <p:sp>
        <p:nvSpPr>
          <p:cNvPr id="3" name="Content Placeholder 2">
            <a:extLst>
              <a:ext uri="{FF2B5EF4-FFF2-40B4-BE49-F238E27FC236}">
                <a16:creationId xmlns:a16="http://schemas.microsoft.com/office/drawing/2014/main" id="{F618A325-0CDD-F840-A4BC-DA2FF30966DB}"/>
              </a:ext>
            </a:extLst>
          </p:cNvPr>
          <p:cNvSpPr>
            <a:spLocks noGrp="1"/>
          </p:cNvSpPr>
          <p:nvPr>
            <p:ph idx="1"/>
          </p:nvPr>
        </p:nvSpPr>
        <p:spPr/>
        <p:txBody>
          <a:bodyPr>
            <a:normAutofit fontScale="92500" lnSpcReduction="20000"/>
          </a:bodyPr>
          <a:lstStyle/>
          <a:p>
            <a:r>
              <a:rPr lang="en-US" dirty="0"/>
              <a:t>Cannot force balance everywhere someone could look. </a:t>
            </a:r>
          </a:p>
          <a:p>
            <a:r>
              <a:rPr lang="en-US" dirty="0"/>
              <a:t>Unlimited supply of potential prognostic factors. </a:t>
            </a:r>
          </a:p>
          <a:p>
            <a:r>
              <a:rPr lang="en-US" dirty="0"/>
              <a:t>The best we can do is balance a few key variables while guaranteeing an unbiased estimate of treatment effect using randomization. </a:t>
            </a:r>
          </a:p>
          <a:p>
            <a:r>
              <a:rPr lang="en-US" dirty="0"/>
              <a:t>What are the consequences of the inevitable unbalanced covariates? The answer is that we have already planned for such effects in the error probabilities for the trial. </a:t>
            </a:r>
          </a:p>
          <a:p>
            <a:r>
              <a:rPr lang="en-US" dirty="0"/>
              <a:t>We are entitled to be wrong by chance, and errors due to randomness, including random influential covariate imbalances, are controlled at an acceptable level by design </a:t>
            </a:r>
          </a:p>
          <a:p>
            <a:r>
              <a:rPr lang="en-US" dirty="0"/>
              <a:t>Random error is random error whether it is inexplicable or mediated by chance imbalances. </a:t>
            </a:r>
          </a:p>
        </p:txBody>
      </p:sp>
    </p:spTree>
    <p:extLst>
      <p:ext uri="{BB962C8B-B14F-4D97-AF65-F5344CB8AC3E}">
        <p14:creationId xmlns:p14="http://schemas.microsoft.com/office/powerpoint/2010/main" val="123847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AB1A4-BEC7-8654-E5C8-E9F33B1FE819}"/>
              </a:ext>
            </a:extLst>
          </p:cNvPr>
          <p:cNvSpPr>
            <a:spLocks noGrp="1"/>
          </p:cNvSpPr>
          <p:nvPr>
            <p:ph type="title"/>
          </p:nvPr>
        </p:nvSpPr>
        <p:spPr/>
        <p:txBody>
          <a:bodyPr/>
          <a:lstStyle/>
          <a:p>
            <a:r>
              <a:rPr lang="en-US" dirty="0"/>
              <a:t>Feasibility of Masking</a:t>
            </a:r>
          </a:p>
        </p:txBody>
      </p:sp>
      <p:sp>
        <p:nvSpPr>
          <p:cNvPr id="3" name="Content Placeholder 2">
            <a:extLst>
              <a:ext uri="{FF2B5EF4-FFF2-40B4-BE49-F238E27FC236}">
                <a16:creationId xmlns:a16="http://schemas.microsoft.com/office/drawing/2014/main" id="{92FE9150-40E3-D786-DA4F-2C030C9B5F53}"/>
              </a:ext>
            </a:extLst>
          </p:cNvPr>
          <p:cNvSpPr>
            <a:spLocks noGrp="1"/>
          </p:cNvSpPr>
          <p:nvPr>
            <p:ph idx="1"/>
          </p:nvPr>
        </p:nvSpPr>
        <p:spPr>
          <a:xfrm>
            <a:off x="914400" y="2769833"/>
            <a:ext cx="7543800" cy="3539527"/>
          </a:xfrm>
        </p:spPr>
        <p:txBody>
          <a:bodyPr/>
          <a:lstStyle/>
          <a:p>
            <a:r>
              <a:rPr lang="en-US" dirty="0"/>
              <a:t>Ethics: The double-masking procedure should not result in any harm or undue risk to a patient</a:t>
            </a:r>
          </a:p>
          <a:p>
            <a:r>
              <a:rPr lang="en-US" dirty="0"/>
              <a:t>Practicality: It may be impossible to mask some treatments</a:t>
            </a:r>
          </a:p>
          <a:p>
            <a:r>
              <a:rPr lang="en-US" dirty="0"/>
              <a:t>Avoidance of bias: Masked studies require extra effort (manufacturing look-alike pills, setting up coding systems, </a:t>
            </a:r>
            <a:r>
              <a:rPr lang="en-US" dirty="0" err="1"/>
              <a:t>etc</a:t>
            </a:r>
            <a:r>
              <a:rPr lang="en-US" dirty="0"/>
              <a:t>)</a:t>
            </a:r>
          </a:p>
          <a:p>
            <a:r>
              <a:rPr lang="en-US" dirty="0"/>
              <a:t>Compromise: Sometimes partial masking, e.g. independent masked  evaluators, can be sufficient to reduce bias in treatment comparison</a:t>
            </a:r>
          </a:p>
          <a:p>
            <a:r>
              <a:rPr lang="en-US" dirty="0"/>
              <a:t>Although masked trials require extra effort, sometimes they are the only way to obtain an objective answer to a clinical question</a:t>
            </a:r>
          </a:p>
        </p:txBody>
      </p:sp>
    </p:spTree>
    <p:extLst>
      <p:ext uri="{BB962C8B-B14F-4D97-AF65-F5344CB8AC3E}">
        <p14:creationId xmlns:p14="http://schemas.microsoft.com/office/powerpoint/2010/main" val="467905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AB32-37FC-EDEE-E057-1BEABE3FD25A}"/>
              </a:ext>
            </a:extLst>
          </p:cNvPr>
          <p:cNvSpPr>
            <a:spLocks noGrp="1"/>
          </p:cNvSpPr>
          <p:nvPr>
            <p:ph type="title"/>
          </p:nvPr>
        </p:nvSpPr>
        <p:spPr/>
        <p:txBody>
          <a:bodyPr/>
          <a:lstStyle/>
          <a:p>
            <a:r>
              <a:rPr lang="en-US" dirty="0"/>
              <a:t>Reasons for Subject Masking</a:t>
            </a:r>
          </a:p>
        </p:txBody>
      </p:sp>
      <p:sp>
        <p:nvSpPr>
          <p:cNvPr id="3" name="Content Placeholder 2">
            <a:extLst>
              <a:ext uri="{FF2B5EF4-FFF2-40B4-BE49-F238E27FC236}">
                <a16:creationId xmlns:a16="http://schemas.microsoft.com/office/drawing/2014/main" id="{72A59F92-A818-7FE0-BE85-1E84CF4E837F}"/>
              </a:ext>
            </a:extLst>
          </p:cNvPr>
          <p:cNvSpPr>
            <a:spLocks noGrp="1"/>
          </p:cNvSpPr>
          <p:nvPr>
            <p:ph idx="1"/>
          </p:nvPr>
        </p:nvSpPr>
        <p:spPr/>
        <p:txBody>
          <a:bodyPr/>
          <a:lstStyle/>
          <a:p>
            <a:r>
              <a:rPr lang="en-US" dirty="0"/>
              <a:t>Those on ‘no treatment’ or standard treatment may be discouraged or drop out of the study</a:t>
            </a:r>
          </a:p>
          <a:p>
            <a:r>
              <a:rPr lang="en-US" dirty="0"/>
              <a:t>Those on the new drug may exhibit a ‘placebo’ effect (</a:t>
            </a:r>
            <a:r>
              <a:rPr lang="en-US" dirty="0" err="1"/>
              <a:t>ie</a:t>
            </a:r>
            <a:r>
              <a:rPr lang="en-US" dirty="0"/>
              <a:t> the new drug may appear better when it is actually not</a:t>
            </a:r>
          </a:p>
          <a:p>
            <a:r>
              <a:rPr lang="en-US" dirty="0"/>
              <a:t>Subject reporting and cooperation may be biased depending on how the subject feels about the treatment</a:t>
            </a:r>
          </a:p>
          <a:p>
            <a:endParaRPr lang="en-US" dirty="0"/>
          </a:p>
        </p:txBody>
      </p:sp>
    </p:spTree>
    <p:extLst>
      <p:ext uri="{BB962C8B-B14F-4D97-AF65-F5344CB8AC3E}">
        <p14:creationId xmlns:p14="http://schemas.microsoft.com/office/powerpoint/2010/main" val="2705531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6600</TotalTime>
  <Words>4930</Words>
  <Application>Microsoft Macintosh PowerPoint</Application>
  <PresentationFormat>On-screen Show (4:3)</PresentationFormat>
  <Paragraphs>570</Paragraphs>
  <Slides>77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77</vt:i4>
      </vt:variant>
    </vt:vector>
  </HeadingPairs>
  <TitlesOfParts>
    <vt:vector size="86" baseType="lpstr">
      <vt:lpstr>Brush Script</vt:lpstr>
      <vt:lpstr>Arial</vt:lpstr>
      <vt:lpstr>Calibri</vt:lpstr>
      <vt:lpstr>Cambria Math</vt:lpstr>
      <vt:lpstr>Symbol</vt:lpstr>
      <vt:lpstr>Times New Roman</vt:lpstr>
      <vt:lpstr>Wingdings</vt:lpstr>
      <vt:lpstr>WP MathExtendedA</vt:lpstr>
      <vt:lpstr>Perspective</vt:lpstr>
      <vt:lpstr>Bios 520-Clinical Trials-Phases-</vt:lpstr>
      <vt:lpstr>Outline</vt:lpstr>
      <vt:lpstr>Syllabus update</vt:lpstr>
      <vt:lpstr>Masking or blinding (1)</vt:lpstr>
      <vt:lpstr>Subjective evaluation</vt:lpstr>
      <vt:lpstr>Blinding or Masking (2)</vt:lpstr>
      <vt:lpstr>Blinding or Masking (3)</vt:lpstr>
      <vt:lpstr>Feasibility of Masking</vt:lpstr>
      <vt:lpstr>Reasons for Subject Masking</vt:lpstr>
      <vt:lpstr>Unbiased Evaluation </vt:lpstr>
      <vt:lpstr>Reasons for Treatment team masking</vt:lpstr>
      <vt:lpstr>Unbiased Evaluation</vt:lpstr>
      <vt:lpstr>Reasons for Evaluator  (Third Party) Masking  </vt:lpstr>
      <vt:lpstr>Reasons for Monitoring Committee Masking</vt:lpstr>
      <vt:lpstr>Randomized Consent Design Zelen (NEJM, 1979)</vt:lpstr>
      <vt:lpstr>Randomized Consent  (Zelen, 1979 NEJM)</vt:lpstr>
      <vt:lpstr>Poll!</vt:lpstr>
      <vt:lpstr>Randomization topics to cover</vt:lpstr>
      <vt:lpstr>Why Randomize</vt:lpstr>
      <vt:lpstr>Bias</vt:lpstr>
      <vt:lpstr>Accidental bias</vt:lpstr>
      <vt:lpstr>Random series</vt:lpstr>
      <vt:lpstr>Now..how to randomize?</vt:lpstr>
      <vt:lpstr>Fixed allocation</vt:lpstr>
      <vt:lpstr>Advantages of a 2:1 ratio</vt:lpstr>
      <vt:lpstr>Disadvantages of unequal allocation</vt:lpstr>
      <vt:lpstr>Allocation procedures to Achieve Balance</vt:lpstr>
      <vt:lpstr>Simple randomization</vt:lpstr>
      <vt:lpstr>PowerPoint Presentation</vt:lpstr>
      <vt:lpstr>Assignment based on coin flip</vt:lpstr>
      <vt:lpstr>Randomization &amp; Balance (1) Coin Flip</vt:lpstr>
      <vt:lpstr>Randomization &amp; Balance (2)</vt:lpstr>
      <vt:lpstr>How to perform a simple randomization</vt:lpstr>
      <vt:lpstr>Now what to do with the random numbers?</vt:lpstr>
      <vt:lpstr>Nature of Random Numbers  and Randomness</vt:lpstr>
      <vt:lpstr>PowerPoint Presentation</vt:lpstr>
      <vt:lpstr>For a smaller type of study</vt:lpstr>
      <vt:lpstr>What about a large study?</vt:lpstr>
      <vt:lpstr>Imbalances resulting from simple randomization  </vt:lpstr>
      <vt:lpstr>Simple randomization  </vt:lpstr>
      <vt:lpstr>Simple Randomization Disadvantages contd</vt:lpstr>
      <vt:lpstr>A-B-A-B-A-B ?</vt:lpstr>
      <vt:lpstr>Restricted Randomization</vt:lpstr>
      <vt:lpstr>Permuted-Block Randomization </vt:lpstr>
      <vt:lpstr>Permuted-Block Randomization</vt:lpstr>
      <vt:lpstr>Can we use our random number table with permuted blocks?</vt:lpstr>
      <vt:lpstr>Summary</vt:lpstr>
      <vt:lpstr>Permuted block advantage</vt:lpstr>
      <vt:lpstr>Permuted block disadvantage</vt:lpstr>
      <vt:lpstr>Random block size</vt:lpstr>
      <vt:lpstr>Imbalance in prognostic factors  </vt:lpstr>
      <vt:lpstr>Example </vt:lpstr>
      <vt:lpstr>Balancing on  Baseline Covariates</vt:lpstr>
      <vt:lpstr>Stratified randomization</vt:lpstr>
      <vt:lpstr>PowerPoint Presentation</vt:lpstr>
      <vt:lpstr>PowerPoint Presentation</vt:lpstr>
      <vt:lpstr>Stratified Randomization (2)</vt:lpstr>
      <vt:lpstr>Stratified Randomization (3)</vt:lpstr>
      <vt:lpstr>Comment</vt:lpstr>
      <vt:lpstr>Blocked vs stratified</vt:lpstr>
      <vt:lpstr>Advantages/disadvantages</vt:lpstr>
      <vt:lpstr>Stratifying pre vs post randomization</vt:lpstr>
      <vt:lpstr>Biased coin</vt:lpstr>
      <vt:lpstr>Biased coin premise</vt:lpstr>
      <vt:lpstr>Response Adaptive Allocation Procedures</vt:lpstr>
      <vt:lpstr>Play the winner rule</vt:lpstr>
      <vt:lpstr>Response Adaptive Randomization</vt:lpstr>
      <vt:lpstr>Two-armed Bandit or  Randomized Play-the-Winner Rule</vt:lpstr>
      <vt:lpstr>ECMO Example</vt:lpstr>
      <vt:lpstr>Michigan ECMO Trial</vt:lpstr>
      <vt:lpstr>Multi institutional trials</vt:lpstr>
      <vt:lpstr>Mechanics of Randomization (1)</vt:lpstr>
      <vt:lpstr>Mechanics of Randomization (2)</vt:lpstr>
      <vt:lpstr>Example of Previous Methods (1)</vt:lpstr>
      <vt:lpstr>Example of Previous Methods (2)</vt:lpstr>
      <vt:lpstr>Unbiased≠balance</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Bios 520-Clinical Trials-Phases-</dc:title>
  <dc:creator>Leong, Traci</dc:creator>
  <cp:lastModifiedBy>Traci Leong</cp:lastModifiedBy>
  <cp:revision>63</cp:revision>
  <dcterms:created xsi:type="dcterms:W3CDTF">2021-02-06T01:00:33Z</dcterms:created>
  <dcterms:modified xsi:type="dcterms:W3CDTF">2023-02-16T16:43:34Z</dcterms:modified>
</cp:coreProperties>
</file>