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0"/>
  </p:notesMasterIdLst>
  <p:sldIdLst>
    <p:sldId id="921" r:id="rId2"/>
    <p:sldId id="608" r:id="rId3"/>
    <p:sldId id="947" r:id="rId4"/>
    <p:sldId id="938" r:id="rId5"/>
    <p:sldId id="934" r:id="rId6"/>
    <p:sldId id="933" r:id="rId7"/>
    <p:sldId id="332" r:id="rId8"/>
    <p:sldId id="946" r:id="rId9"/>
    <p:sldId id="620" r:id="rId10"/>
    <p:sldId id="302" r:id="rId11"/>
    <p:sldId id="616" r:id="rId12"/>
    <p:sldId id="617" r:id="rId13"/>
    <p:sldId id="279" r:id="rId14"/>
    <p:sldId id="940" r:id="rId15"/>
    <p:sldId id="303" r:id="rId16"/>
    <p:sldId id="941" r:id="rId17"/>
    <p:sldId id="942" r:id="rId18"/>
    <p:sldId id="278" r:id="rId19"/>
    <p:sldId id="930" r:id="rId20"/>
    <p:sldId id="899" r:id="rId21"/>
    <p:sldId id="936" r:id="rId22"/>
    <p:sldId id="943" r:id="rId23"/>
    <p:sldId id="618" r:id="rId24"/>
    <p:sldId id="621" r:id="rId25"/>
    <p:sldId id="944" r:id="rId26"/>
    <p:sldId id="622" r:id="rId27"/>
    <p:sldId id="281" r:id="rId28"/>
    <p:sldId id="282" r:id="rId29"/>
    <p:sldId id="945" r:id="rId30"/>
    <p:sldId id="610" r:id="rId31"/>
    <p:sldId id="469" r:id="rId32"/>
    <p:sldId id="611" r:id="rId33"/>
    <p:sldId id="623" r:id="rId34"/>
    <p:sldId id="624" r:id="rId35"/>
    <p:sldId id="898" r:id="rId36"/>
    <p:sldId id="600" r:id="rId37"/>
    <p:sldId id="601" r:id="rId38"/>
    <p:sldId id="94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20"/>
    <p:restoredTop sz="86422"/>
  </p:normalViewPr>
  <p:slideViewPr>
    <p:cSldViewPr>
      <p:cViewPr varScale="1">
        <p:scale>
          <a:sx n="105" d="100"/>
          <a:sy n="105" d="100"/>
        </p:scale>
        <p:origin x="1128" y="192"/>
      </p:cViewPr>
      <p:guideLst>
        <p:guide orient="horz" pos="2160"/>
        <p:guide pos="2880"/>
      </p:guideLst>
    </p:cSldViewPr>
  </p:slideViewPr>
  <p:outlineViewPr>
    <p:cViewPr>
      <p:scale>
        <a:sx n="33" d="100"/>
        <a:sy n="33" d="100"/>
      </p:scale>
      <p:origin x="0" y="-3208"/>
    </p:cViewPr>
  </p:outlineViewPr>
  <p:notesTextViewPr>
    <p:cViewPr>
      <p:scale>
        <a:sx n="1" d="1"/>
        <a:sy n="1" d="1"/>
      </p:scale>
      <p:origin x="0" y="0"/>
    </p:cViewPr>
  </p:notesTextViewPr>
  <p:sorterViewPr>
    <p:cViewPr>
      <p:scale>
        <a:sx n="1" d="1"/>
        <a:sy n="1" d="1"/>
      </p:scale>
      <p:origin x="0" y="0"/>
    </p:cViewPr>
  </p:sorterViewPr>
  <p:notesViewPr>
    <p:cSldViewPr>
      <p:cViewPr varScale="1">
        <p:scale>
          <a:sx n="60" d="100"/>
          <a:sy n="60" d="100"/>
        </p:scale>
        <p:origin x="27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AB6B3-EFC3-4AB3-A663-06EF8092204A}" type="datetimeFigureOut">
              <a:rPr lang="en-US" smtClean="0"/>
              <a:pPr/>
              <a:t>3/2/23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76C17-00F2-4F63-ADDE-14174DE37C0F}" type="slidenum">
              <a:rPr lang="en-US" smtClean="0"/>
              <a:pPr/>
              <a:t>‹#›</a:t>
            </a:fld>
            <a:endParaRPr lang="en-US"/>
          </a:p>
        </p:txBody>
      </p:sp>
    </p:spTree>
    <p:extLst>
      <p:ext uri="{BB962C8B-B14F-4D97-AF65-F5344CB8AC3E}">
        <p14:creationId xmlns:p14="http://schemas.microsoft.com/office/powerpoint/2010/main" val="377539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t>George &amp; </a:t>
            </a:r>
            <a:r>
              <a:rPr lang="en-US" altLang="en-US" sz="1200" b="1" dirty="0" err="1"/>
              <a:t>Desu</a:t>
            </a:r>
            <a:r>
              <a:rPr lang="en-US" altLang="en-US" sz="1200" b="1" dirty="0"/>
              <a:t> (1974)</a:t>
            </a:r>
          </a:p>
          <a:p>
            <a:endParaRPr lang="en-US" dirty="0"/>
          </a:p>
        </p:txBody>
      </p:sp>
      <p:sp>
        <p:nvSpPr>
          <p:cNvPr id="4" name="Slide Number Placeholder 3"/>
          <p:cNvSpPr>
            <a:spLocks noGrp="1"/>
          </p:cNvSpPr>
          <p:nvPr>
            <p:ph type="sldNum" sz="quarter" idx="5"/>
          </p:nvPr>
        </p:nvSpPr>
        <p:spPr/>
        <p:txBody>
          <a:bodyPr/>
          <a:lstStyle/>
          <a:p>
            <a:fld id="{A2076C17-00F2-4F63-ADDE-14174DE37C0F}" type="slidenum">
              <a:rPr lang="en-US" smtClean="0"/>
              <a:pPr/>
              <a:t>13</a:t>
            </a:fld>
            <a:endParaRPr lang="en-US"/>
          </a:p>
        </p:txBody>
      </p:sp>
    </p:spTree>
    <p:extLst>
      <p:ext uri="{BB962C8B-B14F-4D97-AF65-F5344CB8AC3E}">
        <p14:creationId xmlns:p14="http://schemas.microsoft.com/office/powerpoint/2010/main" val="363651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DEE725-CBBC-4543-A4A8-3CAED597A79C}" type="datetime1">
              <a:rPr lang="en-US" smtClean="0"/>
              <a:t>3/2/23</a:t>
            </a:fld>
            <a:endParaRPr lang="en-US"/>
          </a:p>
        </p:txBody>
      </p:sp>
      <p:sp>
        <p:nvSpPr>
          <p:cNvPr id="8" name="Slide Number Placeholder 7"/>
          <p:cNvSpPr>
            <a:spLocks noGrp="1"/>
          </p:cNvSpPr>
          <p:nvPr>
            <p:ph type="sldNum" sz="quarter" idx="11"/>
          </p:nvPr>
        </p:nvSpPr>
        <p:spPr/>
        <p:txBody>
          <a:bodyPr/>
          <a:lstStyle/>
          <a:p>
            <a:fld id="{DF28FB93-0A08-4E7D-8E63-9EFA29F1E09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82C68-98CC-C34A-8493-748C876BFBCC}" type="datetime1">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2A77E-0198-B049-B2B3-39B904504ECC}" type="datetime1">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F3C3-362F-044E-8204-92DE21D29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DD59C-DAB6-BB4C-AB5F-E50F6E8F4C6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C8208-5D91-A44F-A841-6836108AA31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EC744A-0761-4D44-B193-D68FA4F6C7B0}"/>
              </a:ext>
            </a:extLst>
          </p:cNvPr>
          <p:cNvSpPr>
            <a:spLocks noGrp="1"/>
          </p:cNvSpPr>
          <p:nvPr>
            <p:ph type="dt" sz="half" idx="10"/>
          </p:nvPr>
        </p:nvSpPr>
        <p:spPr/>
        <p:txBody>
          <a:bodyPr/>
          <a:lstStyle/>
          <a:p>
            <a:fld id="{FAAB976F-227E-0149-9858-1728120FC777}" type="datetime1">
              <a:rPr lang="en-US" smtClean="0"/>
              <a:t>3/2/23</a:t>
            </a:fld>
            <a:endParaRPr lang="en-US"/>
          </a:p>
        </p:txBody>
      </p:sp>
      <p:sp>
        <p:nvSpPr>
          <p:cNvPr id="6" name="Footer Placeholder 5">
            <a:extLst>
              <a:ext uri="{FF2B5EF4-FFF2-40B4-BE49-F238E27FC236}">
                <a16:creationId xmlns:a16="http://schemas.microsoft.com/office/drawing/2014/main" id="{2EDB839F-8C79-5F4B-B3DD-7BA5EAF5A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7D590-A4DD-3547-9B44-9F203BFB4FD9}"/>
              </a:ext>
            </a:extLst>
          </p:cNvPr>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3608684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242AB-D9CC-4E70-8F99-113006911C60}" type="datetimeFigureOut">
              <a:rPr lang="en-US" smtClean="0"/>
              <a:pPr/>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extLst>
      <p:ext uri="{BB962C8B-B14F-4D97-AF65-F5344CB8AC3E}">
        <p14:creationId xmlns:p14="http://schemas.microsoft.com/office/powerpoint/2010/main" val="409253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3345-A363-3D42-A900-20D25F30703A}" type="datetime1">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B29A9-81A1-2141-9FE6-3349ADC3591D}" type="datetime1">
              <a:rPr lang="en-US" smtClean="0"/>
              <a:t>3/2/23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2004FF-9A6A-CB44-99BC-498892B2E0DE}" type="datetime1">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D9FA794-A3BA-1A43-A501-C8AC2FE9B187}" type="datetime1">
              <a:rPr lang="en-US" smtClean="0"/>
              <a:t>3/2/23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9E7B9-9D62-42F2-81CD-D85AC9647F2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1E439-DD60-0C49-BA5C-815791426A07}" type="datetime1">
              <a:rPr lang="en-US" smtClean="0"/>
              <a:t>3/2/23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7F668-4AFD-F04E-A703-0AEE59302326}" type="datetime1">
              <a:rPr lang="en-US" smtClean="0"/>
              <a:t>3/2/23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1136-51FA-394D-9A97-AE7642623456}" type="datetime1">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9308B-E9AC-3A4C-8D7C-6F9CB2E5373A}" type="datetime1">
              <a:rPr lang="en-US" smtClean="0"/>
              <a:t>3/2/23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9E7B9-9D62-42F2-81CD-D85AC9647F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9593D50-7376-DC4C-A4AE-24CBE28A5550}" type="datetime1">
              <a:rPr lang="en-US" smtClean="0"/>
              <a:t>3/2/23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789E7B9-9D62-42F2-81CD-D85AC9647F2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7.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 520-Clinical Trials-Sample size and Implications</a:t>
            </a:r>
          </a:p>
        </p:txBody>
      </p:sp>
      <p:sp>
        <p:nvSpPr>
          <p:cNvPr id="3" name="Subtitle 2"/>
          <p:cNvSpPr>
            <a:spLocks noGrp="1"/>
          </p:cNvSpPr>
          <p:nvPr>
            <p:ph type="subTitle" idx="1"/>
          </p:nvPr>
        </p:nvSpPr>
        <p:spPr/>
        <p:txBody>
          <a:bodyPr/>
          <a:lstStyle/>
          <a:p>
            <a:r>
              <a:rPr lang="en-US" dirty="0"/>
              <a:t>March 2, 2023</a:t>
            </a:r>
          </a:p>
        </p:txBody>
      </p:sp>
    </p:spTree>
    <p:extLst>
      <p:ext uri="{BB962C8B-B14F-4D97-AF65-F5344CB8AC3E}">
        <p14:creationId xmlns:p14="http://schemas.microsoft.com/office/powerpoint/2010/main" val="348560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3A052F-5BA5-5C0B-583F-6F8640A14764}"/>
              </a:ext>
            </a:extLst>
          </p:cNvPr>
          <p:cNvSpPr/>
          <p:nvPr/>
        </p:nvSpPr>
        <p:spPr>
          <a:xfrm>
            <a:off x="898525" y="6096000"/>
            <a:ext cx="63754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9B46BAB-314D-7B95-6EB1-077074811623}"/>
              </a:ext>
            </a:extLst>
          </p:cNvPr>
          <p:cNvSpPr/>
          <p:nvPr/>
        </p:nvSpPr>
        <p:spPr>
          <a:xfrm>
            <a:off x="898525" y="5108385"/>
            <a:ext cx="6375400" cy="609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642411E-D3F7-BA36-03D6-12252D15039B}"/>
              </a:ext>
            </a:extLst>
          </p:cNvPr>
          <p:cNvSpPr/>
          <p:nvPr/>
        </p:nvSpPr>
        <p:spPr>
          <a:xfrm>
            <a:off x="922909" y="1999456"/>
            <a:ext cx="6034087" cy="2630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1026">
            <a:extLst>
              <a:ext uri="{FF2B5EF4-FFF2-40B4-BE49-F238E27FC236}">
                <a16:creationId xmlns:a16="http://schemas.microsoft.com/office/drawing/2014/main" id="{BDD71C86-061C-A44D-BCCB-21181D895200}"/>
              </a:ext>
            </a:extLst>
          </p:cNvPr>
          <p:cNvSpPr>
            <a:spLocks noGrp="1" noChangeArrowheads="1"/>
          </p:cNvSpPr>
          <p:nvPr>
            <p:ph type="title"/>
          </p:nvPr>
        </p:nvSpPr>
        <p:spPr>
          <a:xfrm>
            <a:off x="685800" y="304800"/>
            <a:ext cx="7772400" cy="1143000"/>
          </a:xfrm>
        </p:spPr>
        <p:txBody>
          <a:bodyPr>
            <a:normAutofit fontScale="90000"/>
          </a:bodyPr>
          <a:lstStyle/>
          <a:p>
            <a:r>
              <a:rPr lang="en-US" altLang="en-US" dirty="0"/>
              <a:t>Assuming Exponential (parametric!!) </a:t>
            </a:r>
            <a:br>
              <a:rPr lang="en-US" altLang="en-US" dirty="0"/>
            </a:br>
            <a:r>
              <a:rPr lang="en-US" altLang="en-US" dirty="0"/>
              <a:t>Survival Distributions</a:t>
            </a:r>
          </a:p>
        </p:txBody>
      </p:sp>
      <p:sp>
        <p:nvSpPr>
          <p:cNvPr id="58371" name="Text Box 1027">
            <a:extLst>
              <a:ext uri="{FF2B5EF4-FFF2-40B4-BE49-F238E27FC236}">
                <a16:creationId xmlns:a16="http://schemas.microsoft.com/office/drawing/2014/main" id="{9F8B15A0-9AC5-9949-89C9-3B9DF5B23370}"/>
              </a:ext>
            </a:extLst>
          </p:cNvPr>
          <p:cNvSpPr txBox="1">
            <a:spLocks noChangeArrowheads="1"/>
          </p:cNvSpPr>
          <p:nvPr/>
        </p:nvSpPr>
        <p:spPr bwMode="auto">
          <a:xfrm>
            <a:off x="898525" y="2098675"/>
            <a:ext cx="222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Arial" panose="020B0604020202020204" pitchFamily="34" charset="0"/>
            </a:endParaRPr>
          </a:p>
        </p:txBody>
      </p:sp>
      <p:graphicFrame>
        <p:nvGraphicFramePr>
          <p:cNvPr id="58372" name="Object 1030">
            <a:extLst>
              <a:ext uri="{FF2B5EF4-FFF2-40B4-BE49-F238E27FC236}">
                <a16:creationId xmlns:a16="http://schemas.microsoft.com/office/drawing/2014/main" id="{329A3538-1EDC-584D-8911-D24CBB0AF760}"/>
              </a:ext>
            </a:extLst>
          </p:cNvPr>
          <p:cNvGraphicFramePr>
            <a:graphicFrameLocks noChangeAspect="1"/>
          </p:cNvGraphicFramePr>
          <p:nvPr/>
        </p:nvGraphicFramePr>
        <p:xfrm>
          <a:off x="1581150" y="3124200"/>
          <a:ext cx="3128963" cy="630238"/>
        </p:xfrm>
        <a:graphic>
          <a:graphicData uri="http://schemas.openxmlformats.org/presentationml/2006/ole">
            <mc:AlternateContent xmlns:mc="http://schemas.openxmlformats.org/markup-compatibility/2006">
              <mc:Choice xmlns:v="urn:schemas-microsoft-com:vml" Requires="v">
                <p:oleObj name="Equation" r:id="rId2" imgW="40665400" imgH="8483600" progId="Equation.COEE2">
                  <p:embed/>
                </p:oleObj>
              </mc:Choice>
              <mc:Fallback>
                <p:oleObj name="Equation" r:id="rId2" imgW="40665400" imgH="8483600" progId="Equation.COEE2">
                  <p:embed/>
                  <p:pic>
                    <p:nvPicPr>
                      <p:cNvPr id="58372" name="Object 1030">
                        <a:extLst>
                          <a:ext uri="{FF2B5EF4-FFF2-40B4-BE49-F238E27FC236}">
                            <a16:creationId xmlns:a16="http://schemas.microsoft.com/office/drawing/2014/main" id="{329A3538-1EDC-584D-8911-D24CBB0A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3124200"/>
                        <a:ext cx="3128963"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1031">
            <a:extLst>
              <a:ext uri="{FF2B5EF4-FFF2-40B4-BE49-F238E27FC236}">
                <a16:creationId xmlns:a16="http://schemas.microsoft.com/office/drawing/2014/main" id="{A68E86E3-A9D2-EC44-BD53-D64B8D8BD5AB}"/>
              </a:ext>
            </a:extLst>
          </p:cNvPr>
          <p:cNvGraphicFramePr>
            <a:graphicFrameLocks noChangeAspect="1"/>
          </p:cNvGraphicFramePr>
          <p:nvPr/>
        </p:nvGraphicFramePr>
        <p:xfrm>
          <a:off x="1573213" y="3713163"/>
          <a:ext cx="3151187" cy="630237"/>
        </p:xfrm>
        <a:graphic>
          <a:graphicData uri="http://schemas.openxmlformats.org/presentationml/2006/ole">
            <mc:AlternateContent xmlns:mc="http://schemas.openxmlformats.org/markup-compatibility/2006">
              <mc:Choice xmlns:v="urn:schemas-microsoft-com:vml" Requires="v">
                <p:oleObj name="Equation" r:id="rId4" imgW="40957500" imgH="8483600" progId="Equation.COEE2">
                  <p:embed/>
                </p:oleObj>
              </mc:Choice>
              <mc:Fallback>
                <p:oleObj name="Equation" r:id="rId4" imgW="40957500" imgH="8483600" progId="Equation.COEE2">
                  <p:embed/>
                  <p:pic>
                    <p:nvPicPr>
                      <p:cNvPr id="58373" name="Object 1031">
                        <a:extLst>
                          <a:ext uri="{FF2B5EF4-FFF2-40B4-BE49-F238E27FC236}">
                            <a16:creationId xmlns:a16="http://schemas.microsoft.com/office/drawing/2014/main" id="{A68E86E3-A9D2-EC44-BD53-D64B8D8BD5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3713163"/>
                        <a:ext cx="315118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1034">
            <a:extLst>
              <a:ext uri="{FF2B5EF4-FFF2-40B4-BE49-F238E27FC236}">
                <a16:creationId xmlns:a16="http://schemas.microsoft.com/office/drawing/2014/main" id="{34071102-54B5-0645-BDC4-73EE2F13B9F5}"/>
              </a:ext>
            </a:extLst>
          </p:cNvPr>
          <p:cNvGraphicFramePr>
            <a:graphicFrameLocks noChangeAspect="1"/>
          </p:cNvGraphicFramePr>
          <p:nvPr/>
        </p:nvGraphicFramePr>
        <p:xfrm>
          <a:off x="990600" y="2046288"/>
          <a:ext cx="5019675" cy="392112"/>
        </p:xfrm>
        <a:graphic>
          <a:graphicData uri="http://schemas.openxmlformats.org/presentationml/2006/ole">
            <mc:AlternateContent xmlns:mc="http://schemas.openxmlformats.org/markup-compatibility/2006">
              <mc:Choice xmlns:v="urn:schemas-microsoft-com:vml" Requires="v">
                <p:oleObj name="Equation" r:id="rId6" imgW="65239900" imgH="5270500" progId="Equation.COEE2">
                  <p:embed/>
                </p:oleObj>
              </mc:Choice>
              <mc:Fallback>
                <p:oleObj name="Equation" r:id="rId6" imgW="65239900" imgH="5270500" progId="Equation.COEE2">
                  <p:embed/>
                  <p:pic>
                    <p:nvPicPr>
                      <p:cNvPr id="58374" name="Object 1034">
                        <a:extLst>
                          <a:ext uri="{FF2B5EF4-FFF2-40B4-BE49-F238E27FC236}">
                            <a16:creationId xmlns:a16="http://schemas.microsoft.com/office/drawing/2014/main" id="{34071102-54B5-0645-BDC4-73EE2F13B9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046288"/>
                        <a:ext cx="50196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1035">
            <a:extLst>
              <a:ext uri="{FF2B5EF4-FFF2-40B4-BE49-F238E27FC236}">
                <a16:creationId xmlns:a16="http://schemas.microsoft.com/office/drawing/2014/main" id="{3012CD2F-5A0C-2442-B771-E79A618841AC}"/>
              </a:ext>
            </a:extLst>
          </p:cNvPr>
          <p:cNvGraphicFramePr>
            <a:graphicFrameLocks noChangeAspect="1"/>
          </p:cNvGraphicFramePr>
          <p:nvPr/>
        </p:nvGraphicFramePr>
        <p:xfrm>
          <a:off x="3821113" y="2524125"/>
          <a:ext cx="2655887" cy="349250"/>
        </p:xfrm>
        <a:graphic>
          <a:graphicData uri="http://schemas.openxmlformats.org/presentationml/2006/ole">
            <mc:AlternateContent xmlns:mc="http://schemas.openxmlformats.org/markup-compatibility/2006">
              <mc:Choice xmlns:v="urn:schemas-microsoft-com:vml" Requires="v">
                <p:oleObj name="Equation" r:id="rId8" imgW="34518600" imgH="4686300" progId="Equation.COEE2">
                  <p:embed/>
                </p:oleObj>
              </mc:Choice>
              <mc:Fallback>
                <p:oleObj name="Equation" r:id="rId8" imgW="34518600" imgH="4686300" progId="Equation.COEE2">
                  <p:embed/>
                  <p:pic>
                    <p:nvPicPr>
                      <p:cNvPr id="58375" name="Object 1035">
                        <a:extLst>
                          <a:ext uri="{FF2B5EF4-FFF2-40B4-BE49-F238E27FC236}">
                            <a16:creationId xmlns:a16="http://schemas.microsoft.com/office/drawing/2014/main" id="{3012CD2F-5A0C-2442-B771-E79A618841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1113" y="2524125"/>
                        <a:ext cx="2655887"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1036">
            <a:extLst>
              <a:ext uri="{FF2B5EF4-FFF2-40B4-BE49-F238E27FC236}">
                <a16:creationId xmlns:a16="http://schemas.microsoft.com/office/drawing/2014/main" id="{1F7431BD-0731-8547-A380-25B60EC03B6E}"/>
              </a:ext>
            </a:extLst>
          </p:cNvPr>
          <p:cNvGraphicFramePr>
            <a:graphicFrameLocks noChangeAspect="1"/>
          </p:cNvGraphicFramePr>
          <p:nvPr>
            <p:extLst>
              <p:ext uri="{D42A27DB-BD31-4B8C-83A1-F6EECF244321}">
                <p14:modId xmlns:p14="http://schemas.microsoft.com/office/powerpoint/2010/main" val="617774127"/>
              </p:ext>
            </p:extLst>
          </p:nvPr>
        </p:nvGraphicFramePr>
        <p:xfrm>
          <a:off x="954024" y="5236734"/>
          <a:ext cx="6211888" cy="347663"/>
        </p:xfrm>
        <a:graphic>
          <a:graphicData uri="http://schemas.openxmlformats.org/presentationml/2006/ole">
            <mc:AlternateContent xmlns:mc="http://schemas.openxmlformats.org/markup-compatibility/2006">
              <mc:Choice xmlns:v="urn:schemas-microsoft-com:vml" Requires="v">
                <p:oleObj name="Equation" r:id="rId10" imgW="80746600" imgH="4686300" progId="Equation.COEE2">
                  <p:embed/>
                </p:oleObj>
              </mc:Choice>
              <mc:Fallback>
                <p:oleObj name="Equation" r:id="rId10" imgW="80746600" imgH="4686300" progId="Equation.COEE2">
                  <p:embed/>
                  <p:pic>
                    <p:nvPicPr>
                      <p:cNvPr id="58376" name="Object 1036">
                        <a:extLst>
                          <a:ext uri="{FF2B5EF4-FFF2-40B4-BE49-F238E27FC236}">
                            <a16:creationId xmlns:a16="http://schemas.microsoft.com/office/drawing/2014/main" id="{1F7431BD-0731-8547-A380-25B60EC03B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4024" y="5236734"/>
                        <a:ext cx="6211888"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7" name="Text Box 1037">
            <a:extLst>
              <a:ext uri="{FF2B5EF4-FFF2-40B4-BE49-F238E27FC236}">
                <a16:creationId xmlns:a16="http://schemas.microsoft.com/office/drawing/2014/main" id="{4186962F-F291-4C4D-A2AA-B820347317CC}"/>
              </a:ext>
            </a:extLst>
          </p:cNvPr>
          <p:cNvSpPr txBox="1">
            <a:spLocks noChangeArrowheads="1"/>
          </p:cNvSpPr>
          <p:nvPr/>
        </p:nvSpPr>
        <p:spPr bwMode="auto">
          <a:xfrm>
            <a:off x="593725" y="4611688"/>
            <a:ext cx="4395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0188" indent="-230188">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
                <a:srgbClr val="FF0000"/>
              </a:buClr>
            </a:pPr>
            <a:r>
              <a:rPr lang="en-US" altLang="en-US" sz="2400" dirty="0">
                <a:latin typeface="Arial" panose="020B0604020202020204" pitchFamily="34" charset="0"/>
              </a:rPr>
              <a:t>Then define the effect size by</a:t>
            </a:r>
          </a:p>
          <a:p>
            <a:pPr eaLnBrk="1" hangingPunct="1">
              <a:spcBef>
                <a:spcPct val="0"/>
              </a:spcBef>
              <a:buClr>
                <a:srgbClr val="FF0000"/>
              </a:buClr>
            </a:pPr>
            <a:endParaRPr lang="en-US" altLang="en-US" sz="2400" dirty="0">
              <a:latin typeface="Arial" panose="020B0604020202020204" pitchFamily="34" charset="0"/>
            </a:endParaRPr>
          </a:p>
          <a:p>
            <a:pPr eaLnBrk="1" hangingPunct="1">
              <a:spcBef>
                <a:spcPct val="0"/>
              </a:spcBef>
              <a:buClr>
                <a:srgbClr val="FF0000"/>
              </a:buClr>
            </a:pPr>
            <a:endParaRPr lang="en-US" altLang="en-US" sz="2400" dirty="0">
              <a:latin typeface="Arial" panose="020B0604020202020204" pitchFamily="34" charset="0"/>
            </a:endParaRPr>
          </a:p>
          <a:p>
            <a:pPr eaLnBrk="1" hangingPunct="1">
              <a:spcBef>
                <a:spcPct val="0"/>
              </a:spcBef>
              <a:buClr>
                <a:srgbClr val="FF0000"/>
              </a:buClr>
            </a:pPr>
            <a:r>
              <a:rPr lang="en-US" altLang="en-US" sz="2400" dirty="0">
                <a:latin typeface="Arial" panose="020B0604020202020204" pitchFamily="34" charset="0"/>
              </a:rPr>
              <a:t>Standard difference</a:t>
            </a:r>
          </a:p>
        </p:txBody>
      </p:sp>
      <p:sp>
        <p:nvSpPr>
          <p:cNvPr id="58378" name="Text Box 1039">
            <a:extLst>
              <a:ext uri="{FF2B5EF4-FFF2-40B4-BE49-F238E27FC236}">
                <a16:creationId xmlns:a16="http://schemas.microsoft.com/office/drawing/2014/main" id="{AF699A35-A359-C64C-8422-5093E6FC145A}"/>
              </a:ext>
            </a:extLst>
          </p:cNvPr>
          <p:cNvSpPr txBox="1">
            <a:spLocks noChangeArrowheads="1"/>
          </p:cNvSpPr>
          <p:nvPr/>
        </p:nvSpPr>
        <p:spPr bwMode="auto">
          <a:xfrm>
            <a:off x="685800" y="1981200"/>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
                <a:srgbClr val="FF0000"/>
              </a:buClr>
            </a:pPr>
            <a:r>
              <a:rPr lang="en-US" altLang="en-US" sz="2400"/>
              <a:t> </a:t>
            </a:r>
          </a:p>
        </p:txBody>
      </p:sp>
      <p:graphicFrame>
        <p:nvGraphicFramePr>
          <p:cNvPr id="58379" name="Object 1040">
            <a:extLst>
              <a:ext uri="{FF2B5EF4-FFF2-40B4-BE49-F238E27FC236}">
                <a16:creationId xmlns:a16="http://schemas.microsoft.com/office/drawing/2014/main" id="{03141607-35B6-9844-B38B-89F9E79E9DD0}"/>
              </a:ext>
            </a:extLst>
          </p:cNvPr>
          <p:cNvGraphicFramePr>
            <a:graphicFrameLocks noChangeAspect="1"/>
          </p:cNvGraphicFramePr>
          <p:nvPr/>
        </p:nvGraphicFramePr>
        <p:xfrm>
          <a:off x="1349375" y="6096000"/>
          <a:ext cx="1012825" cy="412750"/>
        </p:xfrm>
        <a:graphic>
          <a:graphicData uri="http://schemas.openxmlformats.org/presentationml/2006/ole">
            <mc:AlternateContent xmlns:mc="http://schemas.openxmlformats.org/markup-compatibility/2006">
              <mc:Choice xmlns:v="urn:schemas-microsoft-com:vml" Requires="v">
                <p:oleObj name="Equation" r:id="rId12" imgW="13169900" imgH="5562600" progId="Equation.COEE2">
                  <p:embed/>
                </p:oleObj>
              </mc:Choice>
              <mc:Fallback>
                <p:oleObj name="Equation" r:id="rId12" imgW="13169900" imgH="5562600" progId="Equation.COEE2">
                  <p:embed/>
                  <p:pic>
                    <p:nvPicPr>
                      <p:cNvPr id="58379" name="Object 1040">
                        <a:extLst>
                          <a:ext uri="{FF2B5EF4-FFF2-40B4-BE49-F238E27FC236}">
                            <a16:creationId xmlns:a16="http://schemas.microsoft.com/office/drawing/2014/main" id="{03141607-35B6-9844-B38B-89F9E79E9D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9375" y="6096000"/>
                        <a:ext cx="10128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184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77E9-D465-EC4A-B23C-3A90B5B4252D}"/>
              </a:ext>
            </a:extLst>
          </p:cNvPr>
          <p:cNvSpPr>
            <a:spLocks noGrp="1"/>
          </p:cNvSpPr>
          <p:nvPr>
            <p:ph type="title"/>
          </p:nvPr>
        </p:nvSpPr>
        <p:spPr>
          <a:xfrm>
            <a:off x="914400" y="762000"/>
            <a:ext cx="7315200" cy="1154097"/>
          </a:xfrm>
        </p:spPr>
        <p:txBody>
          <a:bodyPr/>
          <a:lstStyle/>
          <a:p>
            <a:r>
              <a:rPr lang="en-US" dirty="0"/>
              <a:t>Exponential approximation</a:t>
            </a:r>
          </a:p>
        </p:txBody>
      </p:sp>
      <p:sp>
        <p:nvSpPr>
          <p:cNvPr id="3" name="Content Placeholder 2">
            <a:extLst>
              <a:ext uri="{FF2B5EF4-FFF2-40B4-BE49-F238E27FC236}">
                <a16:creationId xmlns:a16="http://schemas.microsoft.com/office/drawing/2014/main" id="{EBE6A836-C81D-214E-8D25-A098E84B2C75}"/>
              </a:ext>
            </a:extLst>
          </p:cNvPr>
          <p:cNvSpPr>
            <a:spLocks noGrp="1"/>
          </p:cNvSpPr>
          <p:nvPr>
            <p:ph idx="1"/>
          </p:nvPr>
        </p:nvSpPr>
        <p:spPr>
          <a:xfrm>
            <a:off x="914400" y="2133600"/>
            <a:ext cx="7315200" cy="3539527"/>
          </a:xfrm>
        </p:spPr>
        <p:txBody>
          <a:bodyPr>
            <a:normAutofit lnSpcReduction="10000"/>
          </a:bodyPr>
          <a:lstStyle/>
          <a:p>
            <a:r>
              <a:rPr lang="en-US" dirty="0"/>
              <a:t>The main idea behind George &amp; </a:t>
            </a:r>
            <a:r>
              <a:rPr lang="en-US" dirty="0" err="1"/>
              <a:t>Desu’s</a:t>
            </a:r>
            <a:r>
              <a:rPr lang="en-US" dirty="0"/>
              <a:t> (later slide) approach is to assume constant hazards (i.e., exponential distributions) for the sake of simplicity </a:t>
            </a:r>
          </a:p>
          <a:p>
            <a:r>
              <a:rPr lang="en-US" dirty="0"/>
              <a:t>Power/sample size one obtains from assuming constant hazards is fairly close to the empirical power of the log-rank test, provided that the ratio between the two hazard functions is constant </a:t>
            </a:r>
          </a:p>
          <a:p>
            <a:r>
              <a:rPr lang="en-US" dirty="0"/>
              <a:t>Typically in a power analysis, we are simply trying to find the approximate number of subjects required by the study, and</a:t>
            </a:r>
            <a:r>
              <a:rPr lang="en-US" b="1" dirty="0"/>
              <a:t> many </a:t>
            </a:r>
            <a:r>
              <a:rPr lang="en-US" dirty="0"/>
              <a:t>approximations/guesses are involved, so using formulas based on the exponential distribution is usually good enough </a:t>
            </a:r>
          </a:p>
          <a:p>
            <a:endParaRPr lang="en-US" dirty="0"/>
          </a:p>
        </p:txBody>
      </p:sp>
    </p:spTree>
    <p:extLst>
      <p:ext uri="{BB962C8B-B14F-4D97-AF65-F5344CB8AC3E}">
        <p14:creationId xmlns:p14="http://schemas.microsoft.com/office/powerpoint/2010/main" val="372667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A397-5268-5F4F-858E-05554FB599B3}"/>
              </a:ext>
            </a:extLst>
          </p:cNvPr>
          <p:cNvSpPr>
            <a:spLocks noGrp="1"/>
          </p:cNvSpPr>
          <p:nvPr>
            <p:ph type="title"/>
          </p:nvPr>
        </p:nvSpPr>
        <p:spPr/>
        <p:txBody>
          <a:bodyPr>
            <a:normAutofit fontScale="90000"/>
          </a:bodyPr>
          <a:lstStyle/>
          <a:p>
            <a:r>
              <a:rPr lang="en-US" dirty="0"/>
              <a:t>Impact (?) of censoring on sample size</a:t>
            </a:r>
          </a:p>
        </p:txBody>
      </p:sp>
      <p:sp>
        <p:nvSpPr>
          <p:cNvPr id="3" name="Content Placeholder 2">
            <a:extLst>
              <a:ext uri="{FF2B5EF4-FFF2-40B4-BE49-F238E27FC236}">
                <a16:creationId xmlns:a16="http://schemas.microsoft.com/office/drawing/2014/main" id="{659A9A7A-9F61-BC48-B937-88085C2A8DA3}"/>
              </a:ext>
            </a:extLst>
          </p:cNvPr>
          <p:cNvSpPr>
            <a:spLocks noGrp="1"/>
          </p:cNvSpPr>
          <p:nvPr>
            <p:ph idx="1"/>
          </p:nvPr>
        </p:nvSpPr>
        <p:spPr/>
        <p:txBody>
          <a:bodyPr>
            <a:normAutofit lnSpcReduction="10000"/>
          </a:bodyPr>
          <a:lstStyle/>
          <a:p>
            <a:r>
              <a:rPr lang="en-US" dirty="0"/>
              <a:t>The exponential distribution, therefore, has the somewhat remarkable property that we arrive at the exact same inference if we follow </a:t>
            </a:r>
            <a:r>
              <a:rPr lang="en-US" i="1" dirty="0"/>
              <a:t>d</a:t>
            </a:r>
            <a:r>
              <a:rPr lang="en-US" dirty="0"/>
              <a:t> subjects until all have failed or if we follow some larger number </a:t>
            </a:r>
            <a:r>
              <a:rPr lang="en-US" i="1" dirty="0"/>
              <a:t>n</a:t>
            </a:r>
            <a:r>
              <a:rPr lang="en-US" dirty="0"/>
              <a:t> until </a:t>
            </a:r>
            <a:r>
              <a:rPr lang="en-US" i="1" dirty="0"/>
              <a:t>d</a:t>
            </a:r>
            <a:r>
              <a:rPr lang="en-US" dirty="0"/>
              <a:t> have failed </a:t>
            </a:r>
          </a:p>
          <a:p>
            <a:r>
              <a:rPr lang="en-US" dirty="0"/>
              <a:t>Thus, we can carry out our calculations ignoring censoring, provided that we think of the sample size we obtain as the number of events that must be observed in order to achieve the desired power </a:t>
            </a:r>
          </a:p>
          <a:p>
            <a:r>
              <a:rPr lang="en-US" dirty="0"/>
              <a:t>This is incredibly convenient for sample size planning, as it allows one to completely separate treatment effect concerns from censoring concerns </a:t>
            </a:r>
          </a:p>
          <a:p>
            <a:endParaRPr lang="en-US" dirty="0"/>
          </a:p>
        </p:txBody>
      </p:sp>
    </p:spTree>
    <p:extLst>
      <p:ext uri="{BB962C8B-B14F-4D97-AF65-F5344CB8AC3E}">
        <p14:creationId xmlns:p14="http://schemas.microsoft.com/office/powerpoint/2010/main" val="241523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A47BB4-DA66-20C9-6C8C-0E6DD86C2960}"/>
              </a:ext>
            </a:extLst>
          </p:cNvPr>
          <p:cNvSpPr/>
          <p:nvPr/>
        </p:nvSpPr>
        <p:spPr>
          <a:xfrm>
            <a:off x="1371600" y="3429000"/>
            <a:ext cx="2895600" cy="9548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4" name="Rectangle 2">
            <a:extLst>
              <a:ext uri="{FF2B5EF4-FFF2-40B4-BE49-F238E27FC236}">
                <a16:creationId xmlns:a16="http://schemas.microsoft.com/office/drawing/2014/main" id="{9091BFB5-A42B-1D43-8D2B-1F6EDE840B5A}"/>
              </a:ext>
            </a:extLst>
          </p:cNvPr>
          <p:cNvSpPr>
            <a:spLocks noGrp="1" noChangeArrowheads="1"/>
          </p:cNvSpPr>
          <p:nvPr>
            <p:ph type="title"/>
          </p:nvPr>
        </p:nvSpPr>
        <p:spPr>
          <a:xfrm>
            <a:off x="609600" y="228600"/>
            <a:ext cx="7772400" cy="762000"/>
          </a:xfrm>
        </p:spPr>
        <p:txBody>
          <a:bodyPr/>
          <a:lstStyle/>
          <a:p>
            <a:r>
              <a:rPr lang="en-US" altLang="en-US" dirty="0"/>
              <a:t>Time to Failure: No censoring</a:t>
            </a:r>
          </a:p>
        </p:txBody>
      </p:sp>
      <p:sp>
        <p:nvSpPr>
          <p:cNvPr id="59395" name="Rectangle 3">
            <a:extLst>
              <a:ext uri="{FF2B5EF4-FFF2-40B4-BE49-F238E27FC236}">
                <a16:creationId xmlns:a16="http://schemas.microsoft.com/office/drawing/2014/main" id="{714FD03A-0FB7-6F4C-8D9B-9746107E9C0B}"/>
              </a:ext>
            </a:extLst>
          </p:cNvPr>
          <p:cNvSpPr>
            <a:spLocks noGrp="1" noChangeArrowheads="1"/>
          </p:cNvSpPr>
          <p:nvPr>
            <p:ph idx="1"/>
          </p:nvPr>
        </p:nvSpPr>
        <p:spPr>
          <a:xfrm>
            <a:off x="1066800" y="1143000"/>
            <a:ext cx="7086600" cy="5486400"/>
          </a:xfrm>
        </p:spPr>
        <p:txBody>
          <a:bodyPr/>
          <a:lstStyle/>
          <a:p>
            <a:r>
              <a:rPr lang="en-US" altLang="en-US" sz="2400" b="1" dirty="0"/>
              <a:t>Use a parametric model for sample size</a:t>
            </a:r>
          </a:p>
          <a:p>
            <a:endParaRPr lang="en-US" altLang="en-US" sz="1400" b="1" dirty="0"/>
          </a:p>
          <a:p>
            <a:pPr>
              <a:lnSpc>
                <a:spcPct val="90000"/>
              </a:lnSpc>
            </a:pPr>
            <a:r>
              <a:rPr lang="en-US" altLang="en-US" sz="2400" b="1" dirty="0"/>
              <a:t>Common model - exponential</a:t>
            </a:r>
          </a:p>
          <a:p>
            <a:pPr lvl="1">
              <a:lnSpc>
                <a:spcPct val="90000"/>
              </a:lnSpc>
            </a:pPr>
            <a:r>
              <a:rPr lang="en-US" altLang="en-US" sz="2400" b="1" dirty="0"/>
              <a:t>S(t) = e</a:t>
            </a:r>
            <a:r>
              <a:rPr lang="en-US" altLang="en-US" sz="2400" b="1" baseline="30000" dirty="0"/>
              <a:t>-</a:t>
            </a:r>
            <a:r>
              <a:rPr lang="en-US" altLang="en-US" sz="2400" b="1" baseline="30000" dirty="0">
                <a:latin typeface="Symbol" pitchFamily="2" charset="2"/>
                <a:sym typeface="Symbol" pitchFamily="2" charset="2"/>
              </a:rPr>
              <a:t></a:t>
            </a:r>
            <a:r>
              <a:rPr lang="en-US" altLang="en-US" sz="2400" b="1" baseline="30000" dirty="0"/>
              <a:t>t</a:t>
            </a:r>
            <a:r>
              <a:rPr lang="en-US" altLang="en-US" sz="2400" b="1" dirty="0"/>
              <a:t>		</a:t>
            </a:r>
            <a:r>
              <a:rPr lang="en-US" altLang="en-US" sz="2400" b="1" dirty="0">
                <a:latin typeface="Symbol" pitchFamily="2" charset="2"/>
                <a:sym typeface="Symbol" pitchFamily="2" charset="2"/>
              </a:rPr>
              <a:t></a:t>
            </a:r>
            <a:r>
              <a:rPr lang="en-US" altLang="en-US" sz="2400" b="1" dirty="0"/>
              <a:t> = hazard rate	</a:t>
            </a:r>
          </a:p>
          <a:p>
            <a:pPr lvl="1">
              <a:lnSpc>
                <a:spcPct val="90000"/>
              </a:lnSpc>
            </a:pPr>
            <a:r>
              <a:rPr lang="en-US" altLang="en-US" sz="2400" b="1" dirty="0"/>
              <a:t>H</a:t>
            </a:r>
            <a:r>
              <a:rPr lang="en-US" altLang="en-US" sz="2400" b="1" baseline="-25000" dirty="0"/>
              <a:t>0</a:t>
            </a:r>
            <a:r>
              <a:rPr lang="en-US" altLang="en-US" sz="2400" b="1" dirty="0"/>
              <a:t>:  </a:t>
            </a:r>
            <a:r>
              <a:rPr lang="en-US" altLang="en-US" sz="2400" b="1" dirty="0">
                <a:latin typeface="Symbol" pitchFamily="2" charset="2"/>
                <a:sym typeface="Symbol" pitchFamily="2" charset="2"/>
              </a:rPr>
              <a:t></a:t>
            </a:r>
            <a:r>
              <a:rPr lang="en-US" altLang="en-US" sz="2400" b="1" baseline="-25000" dirty="0"/>
              <a:t>I</a:t>
            </a:r>
            <a:r>
              <a:rPr lang="en-US" altLang="en-US" sz="2400" b="1" dirty="0"/>
              <a:t> = </a:t>
            </a:r>
            <a:r>
              <a:rPr lang="en-US" altLang="en-US" sz="2400" b="1" dirty="0">
                <a:latin typeface="Symbol" pitchFamily="2" charset="2"/>
                <a:sym typeface="Symbol" pitchFamily="2" charset="2"/>
              </a:rPr>
              <a:t></a:t>
            </a:r>
            <a:r>
              <a:rPr lang="en-US" altLang="en-US" sz="2400" b="1" baseline="-25000" dirty="0"/>
              <a:t>C</a:t>
            </a:r>
            <a:endParaRPr lang="en-US" altLang="en-US" sz="2400" b="1" dirty="0"/>
          </a:p>
          <a:p>
            <a:pPr lvl="1">
              <a:lnSpc>
                <a:spcPct val="90000"/>
              </a:lnSpc>
            </a:pPr>
            <a:r>
              <a:rPr lang="en-US" altLang="en-US" sz="2400" b="1" dirty="0"/>
              <a:t>Estimate N (per group sample size)</a:t>
            </a:r>
          </a:p>
          <a:p>
            <a:pPr>
              <a:buFontTx/>
              <a:buNone/>
            </a:pPr>
            <a:r>
              <a:rPr lang="en-US" altLang="en-US" sz="2400" b="1" dirty="0"/>
              <a:t>					</a:t>
            </a:r>
          </a:p>
          <a:p>
            <a:pPr>
              <a:buFontTx/>
              <a:buNone/>
            </a:pPr>
            <a:endParaRPr lang="en-US" altLang="en-US" sz="2400" b="1" dirty="0"/>
          </a:p>
          <a:p>
            <a:pPr>
              <a:buFontTx/>
              <a:buNone/>
            </a:pPr>
            <a:r>
              <a:rPr lang="en-US" altLang="en-US" sz="2400" b="1" dirty="0"/>
              <a:t>	</a:t>
            </a:r>
            <a:endParaRPr lang="en-US" altLang="en-US" sz="1400" b="1" dirty="0"/>
          </a:p>
          <a:p>
            <a:r>
              <a:rPr lang="en-US" altLang="en-US" sz="2400" b="1" dirty="0"/>
              <a:t>Assumes all patients followed to an event</a:t>
            </a:r>
          </a:p>
          <a:p>
            <a:pPr>
              <a:buFontTx/>
              <a:buNone/>
            </a:pPr>
            <a:r>
              <a:rPr lang="en-US" altLang="en-US" sz="2400" b="1" dirty="0"/>
              <a:t>	(no censoring)</a:t>
            </a:r>
          </a:p>
          <a:p>
            <a:endParaRPr lang="en-US" altLang="en-US" sz="1400" b="1" dirty="0"/>
          </a:p>
        </p:txBody>
      </p:sp>
      <p:graphicFrame>
        <p:nvGraphicFramePr>
          <p:cNvPr id="59396" name="Object 5">
            <a:extLst>
              <a:ext uri="{FF2B5EF4-FFF2-40B4-BE49-F238E27FC236}">
                <a16:creationId xmlns:a16="http://schemas.microsoft.com/office/drawing/2014/main" id="{D62D4FE5-2421-3941-8D0B-A1BBE420F85F}"/>
              </a:ext>
            </a:extLst>
          </p:cNvPr>
          <p:cNvGraphicFramePr>
            <a:graphicFrameLocks noChangeAspect="1"/>
          </p:cNvGraphicFramePr>
          <p:nvPr>
            <p:extLst>
              <p:ext uri="{D42A27DB-BD31-4B8C-83A1-F6EECF244321}">
                <p14:modId xmlns:p14="http://schemas.microsoft.com/office/powerpoint/2010/main" val="237147425"/>
              </p:ext>
            </p:extLst>
          </p:nvPr>
        </p:nvGraphicFramePr>
        <p:xfrm>
          <a:off x="1752600" y="3408758"/>
          <a:ext cx="2362200" cy="995363"/>
        </p:xfrm>
        <a:graphic>
          <a:graphicData uri="http://schemas.openxmlformats.org/presentationml/2006/ole">
            <mc:AlternateContent xmlns:mc="http://schemas.openxmlformats.org/markup-compatibility/2006">
              <mc:Choice xmlns:v="urn:schemas-microsoft-com:vml" Requires="v">
                <p:oleObj name="Equation" r:id="rId3" imgW="25742900" imgH="10820400" progId="Equation.COEE2">
                  <p:embed/>
                </p:oleObj>
              </mc:Choice>
              <mc:Fallback>
                <p:oleObj name="Equation" r:id="rId3" imgW="25742900" imgH="10820400" progId="Equation.COEE2">
                  <p:embed/>
                  <p:pic>
                    <p:nvPicPr>
                      <p:cNvPr id="59396" name="Object 5">
                        <a:extLst>
                          <a:ext uri="{FF2B5EF4-FFF2-40B4-BE49-F238E27FC236}">
                            <a16:creationId xmlns:a16="http://schemas.microsoft.com/office/drawing/2014/main" id="{D62D4FE5-2421-3941-8D0B-A1BBE420F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408758"/>
                        <a:ext cx="23622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641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7511-A842-74BA-ACE6-998E6DEE679D}"/>
              </a:ext>
            </a:extLst>
          </p:cNvPr>
          <p:cNvSpPr>
            <a:spLocks noGrp="1"/>
          </p:cNvSpPr>
          <p:nvPr>
            <p:ph type="title"/>
          </p:nvPr>
        </p:nvSpPr>
        <p:spPr>
          <a:xfrm>
            <a:off x="920496" y="545592"/>
            <a:ext cx="7315200" cy="1154097"/>
          </a:xfrm>
        </p:spPr>
        <p:txBody>
          <a:bodyPr/>
          <a:lstStyle/>
          <a:p>
            <a:r>
              <a:rPr lang="en-US" dirty="0"/>
              <a:t>How to calculate</a:t>
            </a:r>
          </a:p>
        </p:txBody>
      </p:sp>
      <p:sp>
        <p:nvSpPr>
          <p:cNvPr id="3" name="Content Placeholder 2">
            <a:extLst>
              <a:ext uri="{FF2B5EF4-FFF2-40B4-BE49-F238E27FC236}">
                <a16:creationId xmlns:a16="http://schemas.microsoft.com/office/drawing/2014/main" id="{182C5A0A-57F8-EBA0-4DE4-709535602501}"/>
              </a:ext>
            </a:extLst>
          </p:cNvPr>
          <p:cNvSpPr>
            <a:spLocks noGrp="1"/>
          </p:cNvSpPr>
          <p:nvPr>
            <p:ph idx="1"/>
          </p:nvPr>
        </p:nvSpPr>
        <p:spPr>
          <a:xfrm>
            <a:off x="838200" y="1699689"/>
            <a:ext cx="7315200" cy="3539527"/>
          </a:xfrm>
        </p:spPr>
        <p:txBody>
          <a:bodyPr/>
          <a:lstStyle/>
          <a:p>
            <a:r>
              <a:rPr lang="en-US" dirty="0"/>
              <a:t>Plugging you get per group N=104.1818</a:t>
            </a:r>
          </a:p>
          <a:p>
            <a:r>
              <a:rPr lang="en-US" dirty="0"/>
              <a:t>Lambda1 and lambda2 don’t need to be explicit</a:t>
            </a:r>
          </a:p>
          <a:p>
            <a:r>
              <a:rPr lang="en-US" dirty="0"/>
              <a:t>What will happen to sample size if lambda2=2?</a:t>
            </a:r>
          </a:p>
          <a:p>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F116E21D-D0FF-A0E5-5DD0-272050490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3657600"/>
            <a:ext cx="2844800" cy="2070100"/>
          </a:xfrm>
          <a:prstGeom prst="rect">
            <a:avLst/>
          </a:prstGeom>
        </p:spPr>
      </p:pic>
    </p:spTree>
    <p:extLst>
      <p:ext uri="{BB962C8B-B14F-4D97-AF65-F5344CB8AC3E}">
        <p14:creationId xmlns:p14="http://schemas.microsoft.com/office/powerpoint/2010/main" val="381709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694B36-BD6D-0FD4-B97A-99D6C98A636C}"/>
              </a:ext>
            </a:extLst>
          </p:cNvPr>
          <p:cNvSpPr/>
          <p:nvPr/>
        </p:nvSpPr>
        <p:spPr>
          <a:xfrm>
            <a:off x="2590800" y="3962400"/>
            <a:ext cx="4191000" cy="2667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a:extLst>
              <a:ext uri="{FF2B5EF4-FFF2-40B4-BE49-F238E27FC236}">
                <a16:creationId xmlns:a16="http://schemas.microsoft.com/office/drawing/2014/main" id="{13259134-1C3F-174A-B689-D63F7FC9A777}"/>
              </a:ext>
            </a:extLst>
          </p:cNvPr>
          <p:cNvSpPr>
            <a:spLocks noGrp="1" noChangeArrowheads="1"/>
          </p:cNvSpPr>
          <p:nvPr>
            <p:ph type="title"/>
          </p:nvPr>
        </p:nvSpPr>
        <p:spPr>
          <a:xfrm>
            <a:off x="685800" y="533400"/>
            <a:ext cx="7772400" cy="1143000"/>
          </a:xfrm>
        </p:spPr>
        <p:txBody>
          <a:bodyPr>
            <a:normAutofit fontScale="90000"/>
          </a:bodyPr>
          <a:lstStyle/>
          <a:p>
            <a:r>
              <a:rPr lang="en-US" altLang="en-US"/>
              <a:t>Assuming Exponential </a:t>
            </a:r>
            <a:br>
              <a:rPr lang="en-US" altLang="en-US"/>
            </a:br>
            <a:r>
              <a:rPr lang="en-US" altLang="en-US"/>
              <a:t>Survival Distributions</a:t>
            </a:r>
          </a:p>
        </p:txBody>
      </p:sp>
      <p:sp>
        <p:nvSpPr>
          <p:cNvPr id="60419" name="Rectangle 3">
            <a:extLst>
              <a:ext uri="{FF2B5EF4-FFF2-40B4-BE49-F238E27FC236}">
                <a16:creationId xmlns:a16="http://schemas.microsoft.com/office/drawing/2014/main" id="{04E59084-81B8-9A49-B171-8691CD396271}"/>
              </a:ext>
            </a:extLst>
          </p:cNvPr>
          <p:cNvSpPr>
            <a:spLocks noGrp="1" noChangeArrowheads="1"/>
          </p:cNvSpPr>
          <p:nvPr>
            <p:ph idx="1"/>
          </p:nvPr>
        </p:nvSpPr>
        <p:spPr>
          <a:xfrm>
            <a:off x="685800" y="2209800"/>
            <a:ext cx="7772400" cy="4343400"/>
          </a:xfrm>
        </p:spPr>
        <p:txBody>
          <a:bodyPr/>
          <a:lstStyle/>
          <a:p>
            <a:r>
              <a:rPr lang="en-US" altLang="en-US" dirty="0"/>
              <a:t>Re-writing previous formula</a:t>
            </a:r>
          </a:p>
          <a:p>
            <a:r>
              <a:rPr lang="en-US" altLang="en-US" dirty="0"/>
              <a:t>The statistical test is powered by the total number of events observed at the time of the analysis, d.  </a:t>
            </a:r>
          </a:p>
          <a:p>
            <a:r>
              <a:rPr lang="en-US" altLang="en-US" dirty="0"/>
              <a:t>Denominator is our ‘difference to detect’</a:t>
            </a:r>
          </a:p>
        </p:txBody>
      </p:sp>
      <p:graphicFrame>
        <p:nvGraphicFramePr>
          <p:cNvPr id="60420" name="Object 4">
            <a:extLst>
              <a:ext uri="{FF2B5EF4-FFF2-40B4-BE49-F238E27FC236}">
                <a16:creationId xmlns:a16="http://schemas.microsoft.com/office/drawing/2014/main" id="{2793B67E-77B4-6A41-9932-FBFD3FF65892}"/>
              </a:ext>
            </a:extLst>
          </p:cNvPr>
          <p:cNvGraphicFramePr>
            <a:graphicFrameLocks noChangeAspect="1"/>
          </p:cNvGraphicFramePr>
          <p:nvPr/>
        </p:nvGraphicFramePr>
        <p:xfrm>
          <a:off x="3124200" y="4267200"/>
          <a:ext cx="2952750" cy="1155700"/>
        </p:xfrm>
        <a:graphic>
          <a:graphicData uri="http://schemas.openxmlformats.org/presentationml/2006/ole">
            <mc:AlternateContent xmlns:mc="http://schemas.openxmlformats.org/markup-compatibility/2006">
              <mc:Choice xmlns:v="urn:schemas-microsoft-com:vml" Requires="v">
                <p:oleObj name="Equation" r:id="rId2" imgW="26911300" imgH="10528300" progId="Equation.COEE2">
                  <p:embed/>
                </p:oleObj>
              </mc:Choice>
              <mc:Fallback>
                <p:oleObj name="Equation" r:id="rId2" imgW="26911300" imgH="10528300" progId="Equation.COEE2">
                  <p:embed/>
                  <p:pic>
                    <p:nvPicPr>
                      <p:cNvPr id="60420" name="Object 4">
                        <a:extLst>
                          <a:ext uri="{FF2B5EF4-FFF2-40B4-BE49-F238E27FC236}">
                            <a16:creationId xmlns:a16="http://schemas.microsoft.com/office/drawing/2014/main" id="{2793B67E-77B4-6A41-9932-FBFD3FF6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67200"/>
                        <a:ext cx="2952750"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1" name="Object 5">
            <a:extLst>
              <a:ext uri="{FF2B5EF4-FFF2-40B4-BE49-F238E27FC236}">
                <a16:creationId xmlns:a16="http://schemas.microsoft.com/office/drawing/2014/main" id="{16CB6CFD-75DC-8E45-9A66-7121BB136362}"/>
              </a:ext>
            </a:extLst>
          </p:cNvPr>
          <p:cNvGraphicFramePr>
            <a:graphicFrameLocks noChangeAspect="1"/>
          </p:cNvGraphicFramePr>
          <p:nvPr/>
        </p:nvGraphicFramePr>
        <p:xfrm>
          <a:off x="3011488" y="5334000"/>
          <a:ext cx="1712912" cy="1184275"/>
        </p:xfrm>
        <a:graphic>
          <a:graphicData uri="http://schemas.openxmlformats.org/presentationml/2006/ole">
            <mc:AlternateContent xmlns:mc="http://schemas.openxmlformats.org/markup-compatibility/2006">
              <mc:Choice xmlns:v="urn:schemas-microsoft-com:vml" Requires="v">
                <p:oleObj name="Equation" r:id="rId4" imgW="13754100" imgH="9944100" progId="Equation.COEE2">
                  <p:embed/>
                </p:oleObj>
              </mc:Choice>
              <mc:Fallback>
                <p:oleObj name="Equation" r:id="rId4" imgW="13754100" imgH="9944100" progId="Equation.COEE2">
                  <p:embed/>
                  <p:pic>
                    <p:nvPicPr>
                      <p:cNvPr id="60421" name="Object 5">
                        <a:extLst>
                          <a:ext uri="{FF2B5EF4-FFF2-40B4-BE49-F238E27FC236}">
                            <a16:creationId xmlns:a16="http://schemas.microsoft.com/office/drawing/2014/main" id="{16CB6CFD-75DC-8E45-9A66-7121BB136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488" y="5334000"/>
                        <a:ext cx="1712912"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959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2CAD-C249-7EAA-D2DF-2BBFE4063031}"/>
              </a:ext>
            </a:extLst>
          </p:cNvPr>
          <p:cNvSpPr>
            <a:spLocks noGrp="1"/>
          </p:cNvSpPr>
          <p:nvPr>
            <p:ph type="title"/>
          </p:nvPr>
        </p:nvSpPr>
        <p:spPr/>
        <p:txBody>
          <a:bodyPr>
            <a:normAutofit fontScale="90000"/>
          </a:bodyPr>
          <a:lstStyle/>
          <a:p>
            <a:r>
              <a:rPr lang="en-US" dirty="0"/>
              <a:t>What do you think d is from last example?</a:t>
            </a:r>
          </a:p>
        </p:txBody>
      </p:sp>
      <p:sp>
        <p:nvSpPr>
          <p:cNvPr id="3" name="Content Placeholder 2">
            <a:extLst>
              <a:ext uri="{FF2B5EF4-FFF2-40B4-BE49-F238E27FC236}">
                <a16:creationId xmlns:a16="http://schemas.microsoft.com/office/drawing/2014/main" id="{47392512-74D3-FFC6-04CD-E225151FBE29}"/>
              </a:ext>
            </a:extLst>
          </p:cNvPr>
          <p:cNvSpPr>
            <a:spLocks noGrp="1"/>
          </p:cNvSpPr>
          <p:nvPr>
            <p:ph idx="1"/>
          </p:nvPr>
        </p:nvSpPr>
        <p:spPr/>
        <p:txBody>
          <a:bodyPr/>
          <a:lstStyle/>
          <a:p>
            <a:r>
              <a:rPr lang="en-US" dirty="0"/>
              <a:t>We showed 104.1818 per group in slide 12.</a:t>
            </a:r>
          </a:p>
          <a:p>
            <a:r>
              <a:rPr lang="en-US" dirty="0"/>
              <a:t>What do you think d is?</a:t>
            </a:r>
          </a:p>
        </p:txBody>
      </p:sp>
    </p:spTree>
    <p:extLst>
      <p:ext uri="{BB962C8B-B14F-4D97-AF65-F5344CB8AC3E}">
        <p14:creationId xmlns:p14="http://schemas.microsoft.com/office/powerpoint/2010/main" val="2284168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3FEC-8B75-CD4E-5D75-0782F092A343}"/>
              </a:ext>
            </a:extLst>
          </p:cNvPr>
          <p:cNvSpPr>
            <a:spLocks noGrp="1"/>
          </p:cNvSpPr>
          <p:nvPr>
            <p:ph type="title"/>
          </p:nvPr>
        </p:nvSpPr>
        <p:spPr/>
        <p:txBody>
          <a:bodyPr>
            <a:normAutofit fontScale="90000"/>
          </a:bodyPr>
          <a:lstStyle/>
          <a:p>
            <a:r>
              <a:rPr lang="en-US" dirty="0"/>
              <a:t>We need example WITH censoring</a:t>
            </a:r>
          </a:p>
        </p:txBody>
      </p:sp>
      <p:sp>
        <p:nvSpPr>
          <p:cNvPr id="3" name="Content Placeholder 2">
            <a:extLst>
              <a:ext uri="{FF2B5EF4-FFF2-40B4-BE49-F238E27FC236}">
                <a16:creationId xmlns:a16="http://schemas.microsoft.com/office/drawing/2014/main" id="{6E3E8C6E-1B4B-302A-18EA-81A3B679013F}"/>
              </a:ext>
            </a:extLst>
          </p:cNvPr>
          <p:cNvSpPr>
            <a:spLocks noGrp="1"/>
          </p:cNvSpPr>
          <p:nvPr>
            <p:ph idx="1"/>
          </p:nvPr>
        </p:nvSpPr>
        <p:spPr/>
        <p:txBody>
          <a:bodyPr/>
          <a:lstStyle/>
          <a:p>
            <a:r>
              <a:rPr lang="en-US" dirty="0"/>
              <a:t>Not realistic to design study without censoring</a:t>
            </a:r>
          </a:p>
        </p:txBody>
      </p:sp>
    </p:spTree>
    <p:extLst>
      <p:ext uri="{BB962C8B-B14F-4D97-AF65-F5344CB8AC3E}">
        <p14:creationId xmlns:p14="http://schemas.microsoft.com/office/powerpoint/2010/main" val="218678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EB7AF60-49C9-BEE8-1895-2122628B859F}"/>
              </a:ext>
            </a:extLst>
          </p:cNvPr>
          <p:cNvSpPr>
            <a:spLocks noGrp="1" noChangeArrowheads="1"/>
          </p:cNvSpPr>
          <p:nvPr>
            <p:ph type="title"/>
          </p:nvPr>
        </p:nvSpPr>
        <p:spPr/>
        <p:txBody>
          <a:bodyPr>
            <a:normAutofit fontScale="90000"/>
          </a:bodyPr>
          <a:lstStyle/>
          <a:p>
            <a:r>
              <a:rPr lang="en-US" altLang="en-US" b="1"/>
              <a:t>QUANTITATIVE OUTCOMES</a:t>
            </a:r>
            <a:br>
              <a:rPr lang="en-US" altLang="en-US" b="1"/>
            </a:br>
            <a:r>
              <a:rPr lang="en-US" altLang="en-US" b="1"/>
              <a:t>TIMES TO EVENTS</a:t>
            </a:r>
          </a:p>
        </p:txBody>
      </p:sp>
      <p:sp>
        <p:nvSpPr>
          <p:cNvPr id="25603" name="Rectangle 3">
            <a:extLst>
              <a:ext uri="{FF2B5EF4-FFF2-40B4-BE49-F238E27FC236}">
                <a16:creationId xmlns:a16="http://schemas.microsoft.com/office/drawing/2014/main" id="{3881CBC9-B07D-4232-A1B3-40B7724963AA}"/>
              </a:ext>
            </a:extLst>
          </p:cNvPr>
          <p:cNvSpPr>
            <a:spLocks noGrp="1" noChangeArrowheads="1"/>
          </p:cNvSpPr>
          <p:nvPr>
            <p:ph idx="1"/>
          </p:nvPr>
        </p:nvSpPr>
        <p:spPr/>
        <p:txBody>
          <a:bodyPr/>
          <a:lstStyle/>
          <a:p>
            <a:pPr>
              <a:buFontTx/>
              <a:buNone/>
            </a:pPr>
            <a:r>
              <a:rPr lang="en-US" altLang="en-US" b="1" dirty="0"/>
              <a:t>Let </a:t>
            </a:r>
            <a:r>
              <a:rPr lang="en-US" altLang="en-US" b="1" dirty="0">
                <a:latin typeface="Symbol" pitchFamily="2" charset="2"/>
              </a:rPr>
              <a:t>l</a:t>
            </a:r>
            <a:r>
              <a:rPr lang="en-US" altLang="en-US" b="1" baseline="-25000" dirty="0"/>
              <a:t>1</a:t>
            </a:r>
            <a:r>
              <a:rPr lang="en-US" altLang="en-US" b="1" dirty="0"/>
              <a:t> = hazard rate anticipated in group 1.</a:t>
            </a:r>
          </a:p>
          <a:p>
            <a:pPr>
              <a:buFontTx/>
              <a:buNone/>
            </a:pPr>
            <a:r>
              <a:rPr lang="en-US" altLang="en-US" b="1" dirty="0"/>
              <a:t>Let </a:t>
            </a:r>
            <a:r>
              <a:rPr lang="en-US" altLang="en-US" b="1" dirty="0">
                <a:latin typeface="Symbol" pitchFamily="2" charset="2"/>
              </a:rPr>
              <a:t>l</a:t>
            </a:r>
            <a:r>
              <a:rPr lang="en-US" altLang="en-US" b="1" baseline="-25000" dirty="0"/>
              <a:t>2</a:t>
            </a:r>
            <a:r>
              <a:rPr lang="en-US" altLang="en-US" b="1" dirty="0"/>
              <a:t> = hazard rate anticipated in group 2.</a:t>
            </a:r>
          </a:p>
          <a:p>
            <a:pPr>
              <a:buFontTx/>
              <a:buNone/>
            </a:pPr>
            <a:r>
              <a:rPr lang="en-US" altLang="en-US" b="1" dirty="0">
                <a:latin typeface="Symbol" pitchFamily="2" charset="2"/>
              </a:rPr>
              <a:t>D</a:t>
            </a:r>
            <a:r>
              <a:rPr lang="en-US" altLang="en-US" b="1" dirty="0"/>
              <a:t> = </a:t>
            </a:r>
            <a:r>
              <a:rPr lang="en-US" altLang="en-US" b="1" dirty="0">
                <a:latin typeface="Symbol" pitchFamily="2" charset="2"/>
              </a:rPr>
              <a:t>l</a:t>
            </a:r>
            <a:r>
              <a:rPr lang="en-US" altLang="en-US" b="1" baseline="-25000" dirty="0"/>
              <a:t>1</a:t>
            </a:r>
            <a:r>
              <a:rPr lang="en-US" altLang="en-US" b="1" dirty="0"/>
              <a:t>/</a:t>
            </a:r>
            <a:r>
              <a:rPr lang="en-US" altLang="en-US" b="1" dirty="0">
                <a:latin typeface="Symbol" pitchFamily="2" charset="2"/>
              </a:rPr>
              <a:t>l</a:t>
            </a:r>
            <a:r>
              <a:rPr lang="en-US" altLang="en-US" b="1" baseline="-25000" dirty="0"/>
              <a:t>2</a:t>
            </a:r>
            <a:endParaRPr lang="en-US" altLang="en-US" b="1" dirty="0"/>
          </a:p>
          <a:p>
            <a:pPr>
              <a:buFontTx/>
              <a:buNone/>
            </a:pPr>
            <a:r>
              <a:rPr lang="en-US" altLang="en-US" b="1" dirty="0">
                <a:latin typeface="Symbol" pitchFamily="2" charset="2"/>
              </a:rPr>
              <a:t>a</a:t>
            </a:r>
            <a:r>
              <a:rPr lang="en-US" altLang="en-US" b="1" dirty="0"/>
              <a:t>, </a:t>
            </a:r>
            <a:r>
              <a:rPr lang="en-US" altLang="en-US" b="1" dirty="0">
                <a:latin typeface="Symbol" pitchFamily="2" charset="2"/>
              </a:rPr>
              <a:t>b</a:t>
            </a:r>
            <a:r>
              <a:rPr lang="en-US" altLang="en-US" b="1" dirty="0"/>
              <a:t> are defined as usual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3DF6D3A-320F-FE60-956F-10DD98A0C2F2}"/>
              </a:ext>
            </a:extLst>
          </p:cNvPr>
          <p:cNvSpPr>
            <a:spLocks noGrp="1" noChangeArrowheads="1"/>
          </p:cNvSpPr>
          <p:nvPr>
            <p:ph type="title"/>
          </p:nvPr>
        </p:nvSpPr>
        <p:spPr/>
        <p:txBody>
          <a:bodyPr/>
          <a:lstStyle/>
          <a:p>
            <a:r>
              <a:rPr lang="en-US" altLang="en-US" b="1" dirty="0"/>
              <a:t>EXAMPLE </a:t>
            </a:r>
          </a:p>
        </p:txBody>
      </p:sp>
      <p:sp>
        <p:nvSpPr>
          <p:cNvPr id="27651" name="Rectangle 3">
            <a:extLst>
              <a:ext uri="{FF2B5EF4-FFF2-40B4-BE49-F238E27FC236}">
                <a16:creationId xmlns:a16="http://schemas.microsoft.com/office/drawing/2014/main" id="{07DFA346-C791-F008-C537-18C6212A3028}"/>
              </a:ext>
            </a:extLst>
          </p:cNvPr>
          <p:cNvSpPr>
            <a:spLocks noGrp="1" noChangeArrowheads="1"/>
          </p:cNvSpPr>
          <p:nvPr>
            <p:ph idx="1"/>
          </p:nvPr>
        </p:nvSpPr>
        <p:spPr/>
        <p:txBody>
          <a:bodyPr/>
          <a:lstStyle/>
          <a:p>
            <a:pPr>
              <a:buFontTx/>
              <a:buNone/>
            </a:pPr>
            <a:r>
              <a:rPr lang="en-US" altLang="en-US" b="1" dirty="0"/>
              <a:t>Suppose we anticipate that </a:t>
            </a:r>
            <a:r>
              <a:rPr lang="en-US" altLang="en-US" b="1" dirty="0">
                <a:latin typeface="Symbol" pitchFamily="2" charset="2"/>
              </a:rPr>
              <a:t>l</a:t>
            </a:r>
            <a:r>
              <a:rPr lang="en-US" altLang="en-US" b="1" baseline="-25000" dirty="0"/>
              <a:t>1</a:t>
            </a:r>
            <a:r>
              <a:rPr lang="en-US" altLang="en-US" b="1" dirty="0"/>
              <a:t> = 1.0 in our treated group and </a:t>
            </a:r>
            <a:r>
              <a:rPr lang="en-US" altLang="en-US" b="1" dirty="0">
                <a:latin typeface="Symbol" pitchFamily="2" charset="2"/>
              </a:rPr>
              <a:t>l</a:t>
            </a:r>
            <a:r>
              <a:rPr lang="en-US" altLang="en-US" b="1" baseline="-25000" dirty="0"/>
              <a:t>2</a:t>
            </a:r>
            <a:r>
              <a:rPr lang="en-US" altLang="en-US" b="1" dirty="0"/>
              <a:t> = 1.75 in our control group. We want to calculate the number of patients necessary to detect this difference at the 0.05 level with power of 90%.</a:t>
            </a:r>
          </a:p>
          <a:p>
            <a:pPr>
              <a:buFontTx/>
              <a:buNone/>
            </a:pPr>
            <a:endParaRPr lang="en-US"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6643-D3C7-284C-829F-ED00C6C9D33F}"/>
              </a:ext>
            </a:extLst>
          </p:cNvPr>
          <p:cNvSpPr>
            <a:spLocks noGrp="1"/>
          </p:cNvSpPr>
          <p:nvPr>
            <p:ph type="title"/>
          </p:nvPr>
        </p:nvSpPr>
        <p:spPr>
          <a:xfrm>
            <a:off x="914400" y="1143000"/>
            <a:ext cx="7315200" cy="1154097"/>
          </a:xfrm>
        </p:spPr>
        <p:txBody>
          <a:bodyPr/>
          <a:lstStyle/>
          <a:p>
            <a:r>
              <a:rPr lang="en-US" dirty="0"/>
              <a:t>Outline</a:t>
            </a:r>
          </a:p>
        </p:txBody>
      </p:sp>
      <p:sp>
        <p:nvSpPr>
          <p:cNvPr id="3" name="Content Placeholder 2">
            <a:extLst>
              <a:ext uri="{FF2B5EF4-FFF2-40B4-BE49-F238E27FC236}">
                <a16:creationId xmlns:a16="http://schemas.microsoft.com/office/drawing/2014/main" id="{0833912C-EA60-614B-BC92-992AA6D9528F}"/>
              </a:ext>
            </a:extLst>
          </p:cNvPr>
          <p:cNvSpPr>
            <a:spLocks noGrp="1"/>
          </p:cNvSpPr>
          <p:nvPr>
            <p:ph idx="1"/>
          </p:nvPr>
        </p:nvSpPr>
        <p:spPr>
          <a:xfrm>
            <a:off x="628650" y="2330625"/>
            <a:ext cx="7886700" cy="4351338"/>
          </a:xfrm>
        </p:spPr>
        <p:txBody>
          <a:bodyPr>
            <a:normAutofit/>
          </a:bodyPr>
          <a:lstStyle/>
          <a:p>
            <a:r>
              <a:rPr lang="en-US" sz="2800" dirty="0"/>
              <a:t>Syllabus update</a:t>
            </a:r>
          </a:p>
          <a:p>
            <a:r>
              <a:rPr lang="en-US" sz="2800" dirty="0"/>
              <a:t>Final exam guide.. Review day?</a:t>
            </a:r>
          </a:p>
          <a:p>
            <a:r>
              <a:rPr lang="en-US" sz="2800" dirty="0"/>
              <a:t>Survey</a:t>
            </a:r>
          </a:p>
          <a:p>
            <a:r>
              <a:rPr lang="en-US" sz="2800" dirty="0"/>
              <a:t>Lecture</a:t>
            </a:r>
          </a:p>
          <a:p>
            <a:pPr lvl="1"/>
            <a:r>
              <a:rPr lang="en-US" sz="2500" dirty="0"/>
              <a:t>Time to event</a:t>
            </a:r>
          </a:p>
          <a:p>
            <a:pPr lvl="1"/>
            <a:r>
              <a:rPr lang="en-US" sz="2500" dirty="0"/>
              <a:t>Non compliance: When sample size is not the end of the design story</a:t>
            </a:r>
          </a:p>
        </p:txBody>
      </p:sp>
    </p:spTree>
    <p:extLst>
      <p:ext uri="{BB962C8B-B14F-4D97-AF65-F5344CB8AC3E}">
        <p14:creationId xmlns:p14="http://schemas.microsoft.com/office/powerpoint/2010/main" val="42377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4D8C-3992-3149-AA6C-7D90F8CB9E45}"/>
              </a:ext>
            </a:extLst>
          </p:cNvPr>
          <p:cNvSpPr>
            <a:spLocks noGrp="1"/>
          </p:cNvSpPr>
          <p:nvPr>
            <p:ph type="title"/>
          </p:nvPr>
        </p:nvSpPr>
        <p:spPr/>
        <p:txBody>
          <a:bodyPr/>
          <a:lstStyle/>
          <a:p>
            <a:r>
              <a:rPr lang="en-US" dirty="0"/>
              <a:t>Example using Hazard rates</a:t>
            </a:r>
          </a:p>
        </p:txBody>
      </p:sp>
      <p:sp>
        <p:nvSpPr>
          <p:cNvPr id="3" name="Content Placeholder 2">
            <a:extLst>
              <a:ext uri="{FF2B5EF4-FFF2-40B4-BE49-F238E27FC236}">
                <a16:creationId xmlns:a16="http://schemas.microsoft.com/office/drawing/2014/main" id="{74A16AF4-5B23-3C4C-842B-0EBCC91E2D49}"/>
              </a:ext>
            </a:extLst>
          </p:cNvPr>
          <p:cNvSpPr>
            <a:spLocks noGrp="1"/>
          </p:cNvSpPr>
          <p:nvPr>
            <p:ph idx="1"/>
          </p:nvPr>
        </p:nvSpPr>
        <p:spPr/>
        <p:txBody>
          <a:bodyPr/>
          <a:lstStyle/>
          <a:p>
            <a:r>
              <a:rPr lang="en-US" altLang="en-US" b="1" dirty="0"/>
              <a:t>Suppose we anticipate that </a:t>
            </a:r>
            <a:r>
              <a:rPr lang="en-US" altLang="en-US" b="1" dirty="0">
                <a:latin typeface="Symbol" pitchFamily="2" charset="2"/>
              </a:rPr>
              <a:t>l</a:t>
            </a:r>
            <a:r>
              <a:rPr lang="en-US" altLang="en-US" b="1" baseline="-25000" dirty="0"/>
              <a:t>1</a:t>
            </a:r>
            <a:r>
              <a:rPr lang="en-US" altLang="en-US" b="1" dirty="0"/>
              <a:t> = 1.0 in our treated group and </a:t>
            </a:r>
            <a:r>
              <a:rPr lang="en-US" altLang="en-US" b="1" dirty="0">
                <a:latin typeface="Symbol" pitchFamily="2" charset="2"/>
              </a:rPr>
              <a:t>l</a:t>
            </a:r>
            <a:r>
              <a:rPr lang="en-US" altLang="en-US" b="1" baseline="-25000" dirty="0"/>
              <a:t>2</a:t>
            </a:r>
            <a:r>
              <a:rPr lang="en-US" altLang="en-US" b="1" dirty="0"/>
              <a:t> = 1.75 in our control group. We want to calculate the number of patients necessary to detect this difference at the 0.05 level with power of 90%.</a:t>
            </a:r>
          </a:p>
          <a:p>
            <a:r>
              <a:rPr lang="en-US" altLang="en-US" b="1" dirty="0"/>
              <a:t>Using the formula in slide 14, we will need to observe D=110 events over the course of the trial. Thus we will need to enroll a sufficient number of patients in order to yield 110 events during the trial.</a:t>
            </a:r>
          </a:p>
          <a:p>
            <a:endParaRPr lang="en-US" altLang="en-US" b="1" dirty="0"/>
          </a:p>
          <a:p>
            <a:endParaRPr lang="en-US" dirty="0"/>
          </a:p>
        </p:txBody>
      </p:sp>
    </p:spTree>
    <p:extLst>
      <p:ext uri="{BB962C8B-B14F-4D97-AF65-F5344CB8AC3E}">
        <p14:creationId xmlns:p14="http://schemas.microsoft.com/office/powerpoint/2010/main" val="112349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116B-777F-5663-941F-CA955D235D22}"/>
              </a:ext>
            </a:extLst>
          </p:cNvPr>
          <p:cNvSpPr>
            <a:spLocks noGrp="1"/>
          </p:cNvSpPr>
          <p:nvPr>
            <p:ph type="title"/>
          </p:nvPr>
        </p:nvSpPr>
        <p:spPr>
          <a:xfrm>
            <a:off x="1657350" y="1028701"/>
            <a:ext cx="5486400" cy="865573"/>
          </a:xfrm>
        </p:spPr>
        <p:txBody>
          <a:bodyPr/>
          <a:lstStyle/>
          <a:p>
            <a:r>
              <a:rPr lang="en-US" dirty="0"/>
              <a:t>Computation</a:t>
            </a:r>
          </a:p>
        </p:txBody>
      </p:sp>
      <p:sp>
        <p:nvSpPr>
          <p:cNvPr id="3" name="Content Placeholder 2">
            <a:extLst>
              <a:ext uri="{FF2B5EF4-FFF2-40B4-BE49-F238E27FC236}">
                <a16:creationId xmlns:a16="http://schemas.microsoft.com/office/drawing/2014/main" id="{4F59E043-53EB-5C9D-6A41-A39D33326D18}"/>
              </a:ext>
            </a:extLst>
          </p:cNvPr>
          <p:cNvSpPr>
            <a:spLocks noGrp="1"/>
          </p:cNvSpPr>
          <p:nvPr>
            <p:ph idx="1"/>
          </p:nvPr>
        </p:nvSpPr>
        <p:spPr>
          <a:xfrm>
            <a:off x="1625346" y="1894274"/>
            <a:ext cx="5486400" cy="2654645"/>
          </a:xfrm>
        </p:spPr>
        <p:txBody>
          <a:bodyPr>
            <a:normAutofit/>
          </a:bodyPr>
          <a:lstStyle/>
          <a:p>
            <a:r>
              <a:rPr lang="en-US" altLang="en-US" dirty="0"/>
              <a:t>See R below D=109.3828…we will need to observe D=110 events</a:t>
            </a:r>
          </a:p>
          <a:p>
            <a:r>
              <a:rPr lang="en-US" dirty="0"/>
              <a:t>How many patients to enroll?</a:t>
            </a:r>
          </a:p>
          <a:p>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69E72C6F-23CA-2C30-6966-B19C1D9B1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547253"/>
            <a:ext cx="2844800" cy="1828800"/>
          </a:xfrm>
          <a:prstGeom prst="rect">
            <a:avLst/>
          </a:prstGeom>
        </p:spPr>
      </p:pic>
    </p:spTree>
    <p:extLst>
      <p:ext uri="{BB962C8B-B14F-4D97-AF65-F5344CB8AC3E}">
        <p14:creationId xmlns:p14="http://schemas.microsoft.com/office/powerpoint/2010/main" val="62204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AA46-1B9E-F24E-0D6C-924D74EE9E46}"/>
              </a:ext>
            </a:extLst>
          </p:cNvPr>
          <p:cNvSpPr>
            <a:spLocks noGrp="1"/>
          </p:cNvSpPr>
          <p:nvPr>
            <p:ph type="title"/>
          </p:nvPr>
        </p:nvSpPr>
        <p:spPr/>
        <p:txBody>
          <a:bodyPr/>
          <a:lstStyle/>
          <a:p>
            <a:r>
              <a:rPr lang="en-US" dirty="0"/>
              <a:t>From events to patients</a:t>
            </a:r>
          </a:p>
        </p:txBody>
      </p:sp>
      <p:sp>
        <p:nvSpPr>
          <p:cNvPr id="3" name="Content Placeholder 2">
            <a:extLst>
              <a:ext uri="{FF2B5EF4-FFF2-40B4-BE49-F238E27FC236}">
                <a16:creationId xmlns:a16="http://schemas.microsoft.com/office/drawing/2014/main" id="{0DAF478A-FE8C-7215-0A40-455CA76FAC63}"/>
              </a:ext>
            </a:extLst>
          </p:cNvPr>
          <p:cNvSpPr>
            <a:spLocks noGrp="1"/>
          </p:cNvSpPr>
          <p:nvPr>
            <p:ph idx="1"/>
          </p:nvPr>
        </p:nvSpPr>
        <p:spPr/>
        <p:txBody>
          <a:bodyPr/>
          <a:lstStyle/>
          <a:p>
            <a:r>
              <a:rPr lang="en-US" altLang="en-US" b="1" dirty="0"/>
              <a:t>Suppose that previous studies have suggested that approximately 30% of subjects remain event free at the end of the trial. </a:t>
            </a:r>
          </a:p>
          <a:p>
            <a:r>
              <a:rPr lang="en-US" altLang="en-US" b="1" dirty="0"/>
              <a:t>The number of subjects necessary then is D/Probability of event</a:t>
            </a:r>
          </a:p>
          <a:p>
            <a:r>
              <a:rPr lang="en-US" altLang="en-US" b="1" dirty="0"/>
              <a:t>2n = 110/(1 - 0.3) = 158</a:t>
            </a:r>
          </a:p>
          <a:p>
            <a:endParaRPr lang="en-US" altLang="en-US" b="1" dirty="0"/>
          </a:p>
          <a:p>
            <a:endParaRPr lang="en-US" dirty="0"/>
          </a:p>
        </p:txBody>
      </p:sp>
    </p:spTree>
    <p:extLst>
      <p:ext uri="{BB962C8B-B14F-4D97-AF65-F5344CB8AC3E}">
        <p14:creationId xmlns:p14="http://schemas.microsoft.com/office/powerpoint/2010/main" val="406440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7FF9-5A0D-6346-A39B-79006032E9E2}"/>
              </a:ext>
            </a:extLst>
          </p:cNvPr>
          <p:cNvSpPr>
            <a:spLocks noGrp="1"/>
          </p:cNvSpPr>
          <p:nvPr>
            <p:ph type="title"/>
          </p:nvPr>
        </p:nvSpPr>
        <p:spPr/>
        <p:txBody>
          <a:bodyPr>
            <a:normAutofit fontScale="90000"/>
          </a:bodyPr>
          <a:lstStyle/>
          <a:p>
            <a:r>
              <a:rPr lang="en-US" dirty="0"/>
              <a:t>You don’t need to know </a:t>
            </a:r>
            <a:r>
              <a:rPr lang="el-GR" dirty="0"/>
              <a:t>λ</a:t>
            </a:r>
            <a:r>
              <a:rPr lang="en-US" dirty="0"/>
              <a:t> directly</a:t>
            </a:r>
          </a:p>
        </p:txBody>
      </p:sp>
      <p:sp>
        <p:nvSpPr>
          <p:cNvPr id="3" name="Content Placeholder 2">
            <a:extLst>
              <a:ext uri="{FF2B5EF4-FFF2-40B4-BE49-F238E27FC236}">
                <a16:creationId xmlns:a16="http://schemas.microsoft.com/office/drawing/2014/main" id="{18D95908-ED80-304A-9074-C8FEC0DC0DAB}"/>
              </a:ext>
            </a:extLst>
          </p:cNvPr>
          <p:cNvSpPr>
            <a:spLocks noGrp="1"/>
          </p:cNvSpPr>
          <p:nvPr>
            <p:ph idx="1"/>
          </p:nvPr>
        </p:nvSpPr>
        <p:spPr/>
        <p:txBody>
          <a:bodyPr/>
          <a:lstStyle/>
          <a:p>
            <a:r>
              <a:rPr lang="en-US" dirty="0"/>
              <a:t>Note that we do not even need to specify </a:t>
            </a:r>
            <a:r>
              <a:rPr lang="el-GR" dirty="0"/>
              <a:t>λ1 </a:t>
            </a:r>
            <a:r>
              <a:rPr lang="en-US" dirty="0"/>
              <a:t>and </a:t>
            </a:r>
            <a:r>
              <a:rPr lang="el-GR" dirty="0"/>
              <a:t>λ2 </a:t>
            </a:r>
            <a:r>
              <a:rPr lang="en-US" dirty="0"/>
              <a:t>to calculate power and sample size: we only need their ratio, ∆ </a:t>
            </a:r>
          </a:p>
          <a:p>
            <a:r>
              <a:rPr lang="en-US" dirty="0"/>
              <a:t>Furthermore, note that for the exponential distribution, the median survival time is </a:t>
            </a:r>
            <a:r>
              <a:rPr lang="el-GR" dirty="0"/>
              <a:t>λ</a:t>
            </a:r>
            <a:r>
              <a:rPr lang="el-GR" baseline="30000" dirty="0"/>
              <a:t>−1</a:t>
            </a:r>
            <a:r>
              <a:rPr lang="el-GR" dirty="0"/>
              <a:t> </a:t>
            </a:r>
            <a:r>
              <a:rPr lang="en-US" dirty="0"/>
              <a:t>log 2 </a:t>
            </a:r>
          </a:p>
          <a:p>
            <a:r>
              <a:rPr lang="en-US" dirty="0"/>
              <a:t>Thus, the effect size can be equivalently thought of as a ratio of median survival times, rather than a hazard ratio, which in my experience is convenient as non-statisticians typically prefer to think in terms of median survival times than hazards </a:t>
            </a:r>
          </a:p>
          <a:p>
            <a:endParaRPr lang="en-US" dirty="0"/>
          </a:p>
        </p:txBody>
      </p:sp>
    </p:spTree>
    <p:extLst>
      <p:ext uri="{BB962C8B-B14F-4D97-AF65-F5344CB8AC3E}">
        <p14:creationId xmlns:p14="http://schemas.microsoft.com/office/powerpoint/2010/main" val="267079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1482-6C57-C948-933F-0FD7498F821F}"/>
              </a:ext>
            </a:extLst>
          </p:cNvPr>
          <p:cNvSpPr>
            <a:spLocks noGrp="1"/>
          </p:cNvSpPr>
          <p:nvPr>
            <p:ph type="title"/>
          </p:nvPr>
        </p:nvSpPr>
        <p:spPr/>
        <p:txBody>
          <a:bodyPr>
            <a:normAutofit fontScale="90000"/>
          </a:bodyPr>
          <a:lstStyle/>
          <a:p>
            <a:r>
              <a:rPr lang="en-US" dirty="0"/>
              <a:t>Ex: Participants not followed until event</a:t>
            </a:r>
          </a:p>
        </p:txBody>
      </p:sp>
      <p:pic>
        <p:nvPicPr>
          <p:cNvPr id="5" name="Picture 4" descr="Diagram&#10;&#10;Description automatically generated">
            <a:extLst>
              <a:ext uri="{FF2B5EF4-FFF2-40B4-BE49-F238E27FC236}">
                <a16:creationId xmlns:a16="http://schemas.microsoft.com/office/drawing/2014/main" id="{8A7A6CB3-B47E-7244-8134-6A7DEDB23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99394"/>
            <a:ext cx="8471814" cy="3859211"/>
          </a:xfrm>
          <a:prstGeom prst="rect">
            <a:avLst/>
          </a:prstGeom>
        </p:spPr>
      </p:pic>
      <p:sp>
        <p:nvSpPr>
          <p:cNvPr id="3" name="TextBox 2">
            <a:extLst>
              <a:ext uri="{FF2B5EF4-FFF2-40B4-BE49-F238E27FC236}">
                <a16:creationId xmlns:a16="http://schemas.microsoft.com/office/drawing/2014/main" id="{9BDF1812-AB3E-ED3C-27F0-871EE472A139}"/>
              </a:ext>
            </a:extLst>
          </p:cNvPr>
          <p:cNvSpPr txBox="1"/>
          <p:nvPr/>
        </p:nvSpPr>
        <p:spPr>
          <a:xfrm>
            <a:off x="914400" y="762000"/>
            <a:ext cx="4839786" cy="369332"/>
          </a:xfrm>
          <a:prstGeom prst="rect">
            <a:avLst/>
          </a:prstGeom>
          <a:noFill/>
        </p:spPr>
        <p:txBody>
          <a:bodyPr wrap="none" rtlCol="0">
            <a:spAutoFit/>
          </a:bodyPr>
          <a:lstStyle/>
          <a:p>
            <a:r>
              <a:rPr lang="en-US" dirty="0"/>
              <a:t>Example: Patients not followed until the event</a:t>
            </a:r>
          </a:p>
        </p:txBody>
      </p:sp>
    </p:spTree>
    <p:extLst>
      <p:ext uri="{BB962C8B-B14F-4D97-AF65-F5344CB8AC3E}">
        <p14:creationId xmlns:p14="http://schemas.microsoft.com/office/powerpoint/2010/main" val="279166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DBBC-8327-DC4B-AE66-DA9FFCFA21DD}"/>
              </a:ext>
            </a:extLst>
          </p:cNvPr>
          <p:cNvSpPr>
            <a:spLocks noGrp="1"/>
          </p:cNvSpPr>
          <p:nvPr>
            <p:ph type="title"/>
          </p:nvPr>
        </p:nvSpPr>
        <p:spPr/>
        <p:txBody>
          <a:bodyPr>
            <a:normAutofit fontScale="90000"/>
          </a:bodyPr>
          <a:lstStyle/>
          <a:p>
            <a:r>
              <a:rPr lang="en-US" dirty="0"/>
              <a:t>Time to failure issues that affect sample size</a:t>
            </a:r>
          </a:p>
        </p:txBody>
      </p:sp>
      <p:sp>
        <p:nvSpPr>
          <p:cNvPr id="3" name="Content Placeholder 2">
            <a:extLst>
              <a:ext uri="{FF2B5EF4-FFF2-40B4-BE49-F238E27FC236}">
                <a16:creationId xmlns:a16="http://schemas.microsoft.com/office/drawing/2014/main" id="{CF0931F2-195E-E759-20B1-B86B74597628}"/>
              </a:ext>
            </a:extLst>
          </p:cNvPr>
          <p:cNvSpPr>
            <a:spLocks noGrp="1"/>
          </p:cNvSpPr>
          <p:nvPr>
            <p:ph idx="1"/>
          </p:nvPr>
        </p:nvSpPr>
        <p:spPr/>
        <p:txBody>
          <a:bodyPr/>
          <a:lstStyle/>
          <a:p>
            <a:r>
              <a:rPr lang="en-US" dirty="0"/>
              <a:t>In most clinical trials:</a:t>
            </a:r>
          </a:p>
          <a:p>
            <a:r>
              <a:rPr lang="en-US" dirty="0"/>
              <a:t>Not all patients are followed to an event (</a:t>
            </a:r>
            <a:r>
              <a:rPr lang="en-US" dirty="0" err="1"/>
              <a:t>ie</a:t>
            </a:r>
            <a:r>
              <a:rPr lang="en-US" dirty="0"/>
              <a:t> censoring)</a:t>
            </a:r>
          </a:p>
          <a:p>
            <a:r>
              <a:rPr lang="en-US" dirty="0"/>
              <a:t>Patients are recruited over some period of time (</a:t>
            </a:r>
            <a:r>
              <a:rPr lang="en-US" dirty="0" err="1"/>
              <a:t>ie</a:t>
            </a:r>
            <a:r>
              <a:rPr lang="en-US" dirty="0"/>
              <a:t> staggered entry)</a:t>
            </a:r>
          </a:p>
          <a:p>
            <a:endParaRPr lang="en-US" dirty="0"/>
          </a:p>
          <a:p>
            <a:r>
              <a:rPr lang="en-US" dirty="0"/>
              <a:t>Why will your sample size increase</a:t>
            </a:r>
          </a:p>
        </p:txBody>
      </p:sp>
    </p:spTree>
    <p:extLst>
      <p:ext uri="{BB962C8B-B14F-4D97-AF65-F5344CB8AC3E}">
        <p14:creationId xmlns:p14="http://schemas.microsoft.com/office/powerpoint/2010/main" val="246471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6E9690-4872-690A-2E5D-1B93693875C1}"/>
              </a:ext>
            </a:extLst>
          </p:cNvPr>
          <p:cNvSpPr/>
          <p:nvPr/>
        </p:nvSpPr>
        <p:spPr>
          <a:xfrm>
            <a:off x="1219200" y="2438400"/>
            <a:ext cx="5029200" cy="1828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76630-D42E-C245-B999-D54C746F9D22}"/>
              </a:ext>
            </a:extLst>
          </p:cNvPr>
          <p:cNvSpPr>
            <a:spLocks noGrp="1"/>
          </p:cNvSpPr>
          <p:nvPr>
            <p:ph type="title"/>
          </p:nvPr>
        </p:nvSpPr>
        <p:spPr/>
        <p:txBody>
          <a:bodyPr>
            <a:normAutofit fontScale="90000"/>
          </a:bodyPr>
          <a:lstStyle/>
          <a:p>
            <a:r>
              <a:rPr lang="en-US" altLang="en-US" sz="3600" b="1" dirty="0"/>
              <a:t>More General formula (Lachin, 1981)</a:t>
            </a:r>
            <a:br>
              <a:rPr lang="en-US" altLang="en-US" sz="3600" b="1" dirty="0"/>
            </a:br>
            <a:endParaRPr lang="en-US" dirty="0"/>
          </a:p>
        </p:txBody>
      </p:sp>
      <p:sp>
        <p:nvSpPr>
          <p:cNvPr id="3" name="Content Placeholder 2">
            <a:extLst>
              <a:ext uri="{FF2B5EF4-FFF2-40B4-BE49-F238E27FC236}">
                <a16:creationId xmlns:a16="http://schemas.microsoft.com/office/drawing/2014/main" id="{873FCD7F-46C5-BE46-8D64-3ED5F07F302E}"/>
              </a:ext>
            </a:extLst>
          </p:cNvPr>
          <p:cNvSpPr>
            <a:spLocks noGrp="1"/>
          </p:cNvSpPr>
          <p:nvPr>
            <p:ph idx="1"/>
          </p:nvPr>
        </p:nvSpPr>
        <p:spPr/>
        <p:txBody>
          <a:bodyPr/>
          <a:lstStyle/>
          <a:p>
            <a:endParaRPr lang="en-US" altLang="en-US" sz="2000" b="1" u="sng" dirty="0"/>
          </a:p>
          <a:p>
            <a:endParaRPr lang="en-US" altLang="en-US" sz="2000" b="1" u="sng" dirty="0"/>
          </a:p>
          <a:p>
            <a:endParaRPr lang="en-US" altLang="en-US" sz="2000" b="1" u="sng" dirty="0"/>
          </a:p>
          <a:p>
            <a:endParaRPr lang="en-US" altLang="en-US" sz="2000" b="1" u="sng" dirty="0"/>
          </a:p>
          <a:p>
            <a:endParaRPr lang="en-US" altLang="en-US" sz="2000" b="1" u="sng" dirty="0"/>
          </a:p>
          <a:p>
            <a:r>
              <a:rPr lang="en-US" altLang="en-US" sz="2000" b="1" dirty="0"/>
              <a:t>where g(</a:t>
            </a:r>
            <a:r>
              <a:rPr lang="en-US" altLang="en-US" sz="2000" b="1" dirty="0">
                <a:latin typeface="WP Greek Century" pitchFamily="2" charset="2"/>
                <a:sym typeface="Symbol" pitchFamily="2" charset="2"/>
              </a:rPr>
              <a:t></a:t>
            </a:r>
            <a:r>
              <a:rPr lang="en-US" altLang="en-US" sz="2000" b="1" dirty="0"/>
              <a:t>) is defined </a:t>
            </a:r>
            <a:r>
              <a:rPr lang="en-US" altLang="en-US" b="1" dirty="0"/>
              <a:t>in following slide…..</a:t>
            </a:r>
            <a:endParaRPr lang="en-US" altLang="en-US" sz="2000" dirty="0"/>
          </a:p>
          <a:p>
            <a:pPr marL="45720" indent="0">
              <a:buNone/>
            </a:pPr>
            <a:endParaRPr lang="en-US" altLang="en-US" sz="2000" b="1" u="sng" dirty="0"/>
          </a:p>
          <a:p>
            <a:endParaRPr lang="en-US" dirty="0"/>
          </a:p>
        </p:txBody>
      </p:sp>
      <p:graphicFrame>
        <p:nvGraphicFramePr>
          <p:cNvPr id="4" name="Object 4">
            <a:extLst>
              <a:ext uri="{FF2B5EF4-FFF2-40B4-BE49-F238E27FC236}">
                <a16:creationId xmlns:a16="http://schemas.microsoft.com/office/drawing/2014/main" id="{C68AD69B-B76B-8B47-B1DA-626972464A9A}"/>
              </a:ext>
            </a:extLst>
          </p:cNvPr>
          <p:cNvGraphicFramePr>
            <a:graphicFrameLocks noChangeAspect="1"/>
          </p:cNvGraphicFramePr>
          <p:nvPr>
            <p:extLst>
              <p:ext uri="{D42A27DB-BD31-4B8C-83A1-F6EECF244321}">
                <p14:modId xmlns:p14="http://schemas.microsoft.com/office/powerpoint/2010/main" val="1866471451"/>
              </p:ext>
            </p:extLst>
          </p:nvPr>
        </p:nvGraphicFramePr>
        <p:xfrm>
          <a:off x="1371600" y="2726244"/>
          <a:ext cx="4419600" cy="1082675"/>
        </p:xfrm>
        <a:graphic>
          <a:graphicData uri="http://schemas.openxmlformats.org/presentationml/2006/ole">
            <mc:AlternateContent xmlns:mc="http://schemas.openxmlformats.org/markup-compatibility/2006">
              <mc:Choice xmlns:v="urn:schemas-microsoft-com:vml" Requires="v">
                <p:oleObj name="Equation" r:id="rId2" imgW="44183300" imgH="10820400" progId="Equation.3">
                  <p:embed/>
                </p:oleObj>
              </mc:Choice>
              <mc:Fallback>
                <p:oleObj name="Equation" r:id="rId2" imgW="44183300" imgH="10820400" progId="Equation.3">
                  <p:embed/>
                  <p:pic>
                    <p:nvPicPr>
                      <p:cNvPr id="4" name="Object 4">
                        <a:extLst>
                          <a:ext uri="{FF2B5EF4-FFF2-40B4-BE49-F238E27FC236}">
                            <a16:creationId xmlns:a16="http://schemas.microsoft.com/office/drawing/2014/main" id="{C68AD69B-B76B-8B47-B1DA-626972464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26244"/>
                        <a:ext cx="4419600" cy="10826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4205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2D642D-0930-6FEA-541C-ED4238616C49}"/>
              </a:ext>
            </a:extLst>
          </p:cNvPr>
          <p:cNvSpPr/>
          <p:nvPr/>
        </p:nvSpPr>
        <p:spPr>
          <a:xfrm>
            <a:off x="1676400" y="4690047"/>
            <a:ext cx="4953000" cy="15758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C6822D2-BAAE-1411-C57A-A910E4A08BA5}"/>
              </a:ext>
            </a:extLst>
          </p:cNvPr>
          <p:cNvSpPr/>
          <p:nvPr/>
        </p:nvSpPr>
        <p:spPr>
          <a:xfrm>
            <a:off x="2295144" y="2694526"/>
            <a:ext cx="3343656" cy="11916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75E62A0-7FF8-F040-AF1B-F5E632479EED}"/>
              </a:ext>
            </a:extLst>
          </p:cNvPr>
          <p:cNvSpPr/>
          <p:nvPr/>
        </p:nvSpPr>
        <p:spPr>
          <a:xfrm>
            <a:off x="2133600" y="1085850"/>
            <a:ext cx="2971800" cy="11239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0" name="Rectangle 3">
            <a:extLst>
              <a:ext uri="{FF2B5EF4-FFF2-40B4-BE49-F238E27FC236}">
                <a16:creationId xmlns:a16="http://schemas.microsoft.com/office/drawing/2014/main" id="{E089AD53-55F4-8A41-854D-270D4009A4F0}"/>
              </a:ext>
            </a:extLst>
          </p:cNvPr>
          <p:cNvSpPr>
            <a:spLocks noGrp="1" noChangeArrowheads="1"/>
          </p:cNvSpPr>
          <p:nvPr>
            <p:ph idx="1"/>
          </p:nvPr>
        </p:nvSpPr>
        <p:spPr>
          <a:xfrm>
            <a:off x="57912" y="592137"/>
            <a:ext cx="8610600" cy="6096000"/>
          </a:xfrm>
        </p:spPr>
        <p:txBody>
          <a:bodyPr/>
          <a:lstStyle/>
          <a:p>
            <a:pPr>
              <a:buFontTx/>
              <a:buNone/>
              <a:tabLst>
                <a:tab pos="509588" algn="l"/>
              </a:tabLst>
            </a:pPr>
            <a:r>
              <a:rPr lang="en-US" altLang="en-US" sz="2600" b="1" dirty="0">
                <a:solidFill>
                  <a:srgbClr val="FF0000"/>
                </a:solidFill>
              </a:rPr>
              <a:t>1.</a:t>
            </a:r>
            <a:r>
              <a:rPr lang="en-US" altLang="en-US" sz="2600" b="1" dirty="0"/>
              <a:t>		Instant Recruitment Study Censored At Time T</a:t>
            </a:r>
          </a:p>
          <a:p>
            <a:pPr>
              <a:tabLst>
                <a:tab pos="509588" algn="l"/>
              </a:tabLst>
            </a:pPr>
            <a:endParaRPr lang="en-US" altLang="en-US" sz="2800" dirty="0"/>
          </a:p>
          <a:p>
            <a:pPr>
              <a:tabLst>
                <a:tab pos="509588" algn="l"/>
              </a:tabLst>
            </a:pPr>
            <a:endParaRPr lang="en-US" altLang="en-US" sz="2800" dirty="0"/>
          </a:p>
          <a:p>
            <a:pPr>
              <a:buFontTx/>
              <a:buNone/>
              <a:tabLst>
                <a:tab pos="509588" algn="l"/>
              </a:tabLst>
            </a:pPr>
            <a:r>
              <a:rPr lang="en-US" altLang="en-US" sz="2600" b="1" dirty="0">
                <a:solidFill>
                  <a:srgbClr val="FF0000"/>
                </a:solidFill>
              </a:rPr>
              <a:t>2.</a:t>
            </a:r>
            <a:r>
              <a:rPr lang="en-US" altLang="en-US" sz="2600" b="1" dirty="0"/>
              <a:t>		Continuous Recruiting (O,T) &amp; Censored at T</a:t>
            </a:r>
            <a:endParaRPr lang="en-US" altLang="en-US" sz="2800" b="1" dirty="0"/>
          </a:p>
          <a:p>
            <a:pPr>
              <a:tabLst>
                <a:tab pos="509588" algn="l"/>
              </a:tabLst>
            </a:pPr>
            <a:endParaRPr lang="en-US" altLang="en-US" sz="2800" dirty="0"/>
          </a:p>
          <a:p>
            <a:pPr>
              <a:tabLst>
                <a:tab pos="509588" algn="l"/>
              </a:tabLst>
            </a:pPr>
            <a:endParaRPr lang="en-US" altLang="en-US" sz="2800" dirty="0"/>
          </a:p>
          <a:p>
            <a:pPr>
              <a:tabLst>
                <a:tab pos="509588" algn="l"/>
              </a:tabLst>
            </a:pPr>
            <a:endParaRPr lang="en-US" altLang="en-US" sz="2800" dirty="0"/>
          </a:p>
          <a:p>
            <a:pPr>
              <a:buFontTx/>
              <a:buNone/>
              <a:tabLst>
                <a:tab pos="509588" algn="l"/>
              </a:tabLst>
            </a:pPr>
            <a:r>
              <a:rPr lang="en-US" altLang="en-US" sz="2600" b="1" dirty="0">
                <a:solidFill>
                  <a:srgbClr val="FF0000"/>
                </a:solidFill>
              </a:rPr>
              <a:t>3.	</a:t>
            </a:r>
            <a:r>
              <a:rPr lang="en-US" altLang="en-US" sz="2600" b="1" dirty="0"/>
              <a:t>	Recruitment (O, T</a:t>
            </a:r>
            <a:r>
              <a:rPr lang="en-US" altLang="en-US" sz="2600" b="1" baseline="-25000" dirty="0"/>
              <a:t>0</a:t>
            </a:r>
            <a:r>
              <a:rPr lang="en-US" altLang="en-US" sz="2600" b="1" dirty="0"/>
              <a:t>) &amp; Study Censored at T (T &gt; T</a:t>
            </a:r>
            <a:r>
              <a:rPr lang="en-US" altLang="en-US" sz="2600" b="1" baseline="-25000" dirty="0"/>
              <a:t>0</a:t>
            </a:r>
            <a:r>
              <a:rPr lang="en-US" altLang="en-US" sz="2600" b="1" dirty="0"/>
              <a:t>)</a:t>
            </a:r>
            <a:endParaRPr lang="en-US" altLang="en-US" b="1" dirty="0"/>
          </a:p>
          <a:p>
            <a:pPr>
              <a:tabLst>
                <a:tab pos="509588" algn="l"/>
              </a:tabLst>
            </a:pPr>
            <a:endParaRPr lang="en-US" altLang="en-US" b="1" dirty="0"/>
          </a:p>
          <a:p>
            <a:pPr>
              <a:tabLst>
                <a:tab pos="509588" algn="l"/>
              </a:tabLst>
            </a:pPr>
            <a:endParaRPr lang="en-US" altLang="en-US" dirty="0"/>
          </a:p>
        </p:txBody>
      </p:sp>
      <p:graphicFrame>
        <p:nvGraphicFramePr>
          <p:cNvPr id="63491" name="Object 4">
            <a:extLst>
              <a:ext uri="{FF2B5EF4-FFF2-40B4-BE49-F238E27FC236}">
                <a16:creationId xmlns:a16="http://schemas.microsoft.com/office/drawing/2014/main" id="{D5C14431-C3E4-2048-9B81-D4180AE321C5}"/>
              </a:ext>
            </a:extLst>
          </p:cNvPr>
          <p:cNvGraphicFramePr>
            <a:graphicFrameLocks noChangeAspect="1"/>
          </p:cNvGraphicFramePr>
          <p:nvPr/>
        </p:nvGraphicFramePr>
        <p:xfrm>
          <a:off x="2286000" y="1085850"/>
          <a:ext cx="2209800" cy="971550"/>
        </p:xfrm>
        <a:graphic>
          <a:graphicData uri="http://schemas.openxmlformats.org/presentationml/2006/ole">
            <mc:AlternateContent xmlns:mc="http://schemas.openxmlformats.org/markup-compatibility/2006">
              <mc:Choice xmlns:v="urn:schemas-microsoft-com:vml" Requires="v">
                <p:oleObj name="Equation" r:id="rId2" imgW="21945600" imgH="9652000" progId="Equation.3">
                  <p:embed/>
                </p:oleObj>
              </mc:Choice>
              <mc:Fallback>
                <p:oleObj name="Equation" r:id="rId2" imgW="21945600" imgH="9652000" progId="Equation.3">
                  <p:embed/>
                  <p:pic>
                    <p:nvPicPr>
                      <p:cNvPr id="63491" name="Object 4">
                        <a:extLst>
                          <a:ext uri="{FF2B5EF4-FFF2-40B4-BE49-F238E27FC236}">
                            <a16:creationId xmlns:a16="http://schemas.microsoft.com/office/drawing/2014/main" id="{D5C14431-C3E4-2048-9B81-D4180AE32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085850"/>
                        <a:ext cx="2209800" cy="971550"/>
                      </a:xfrm>
                      <a:prstGeom prst="rect">
                        <a:avLst/>
                      </a:prstGeom>
                      <a:noFill/>
                      <a:ln>
                        <a:noFill/>
                      </a:ln>
                      <a:effectLst/>
                    </p:spPr>
                  </p:pic>
                </p:oleObj>
              </mc:Fallback>
            </mc:AlternateContent>
          </a:graphicData>
        </a:graphic>
      </p:graphicFrame>
      <p:graphicFrame>
        <p:nvGraphicFramePr>
          <p:cNvPr id="63492" name="Object 5">
            <a:extLst>
              <a:ext uri="{FF2B5EF4-FFF2-40B4-BE49-F238E27FC236}">
                <a16:creationId xmlns:a16="http://schemas.microsoft.com/office/drawing/2014/main" id="{24EE9854-F126-A643-AEED-2C075AA7FD3C}"/>
              </a:ext>
            </a:extLst>
          </p:cNvPr>
          <p:cNvGraphicFramePr>
            <a:graphicFrameLocks noChangeAspect="1"/>
          </p:cNvGraphicFramePr>
          <p:nvPr/>
        </p:nvGraphicFramePr>
        <p:xfrm>
          <a:off x="2243138" y="2640013"/>
          <a:ext cx="3211512" cy="1027112"/>
        </p:xfrm>
        <a:graphic>
          <a:graphicData uri="http://schemas.openxmlformats.org/presentationml/2006/ole">
            <mc:AlternateContent xmlns:mc="http://schemas.openxmlformats.org/markup-compatibility/2006">
              <mc:Choice xmlns:v="urn:schemas-microsoft-com:vml" Requires="v">
                <p:oleObj name="Equation" r:id="rId4" imgW="31889700" imgH="10236200" progId="Equation.3">
                  <p:embed/>
                </p:oleObj>
              </mc:Choice>
              <mc:Fallback>
                <p:oleObj name="Equation" r:id="rId4" imgW="31889700" imgH="10236200" progId="Equation.3">
                  <p:embed/>
                  <p:pic>
                    <p:nvPicPr>
                      <p:cNvPr id="63492" name="Object 5">
                        <a:extLst>
                          <a:ext uri="{FF2B5EF4-FFF2-40B4-BE49-F238E27FC236}">
                            <a16:creationId xmlns:a16="http://schemas.microsoft.com/office/drawing/2014/main" id="{24EE9854-F126-A643-AEED-2C075AA7F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2640013"/>
                        <a:ext cx="3211512" cy="1027112"/>
                      </a:xfrm>
                      <a:prstGeom prst="rect">
                        <a:avLst/>
                      </a:prstGeom>
                      <a:noFill/>
                      <a:ln>
                        <a:noFill/>
                      </a:ln>
                      <a:effectLst/>
                    </p:spPr>
                  </p:pic>
                </p:oleObj>
              </mc:Fallback>
            </mc:AlternateContent>
          </a:graphicData>
        </a:graphic>
      </p:graphicFrame>
      <p:graphicFrame>
        <p:nvGraphicFramePr>
          <p:cNvPr id="63493" name="Object 6">
            <a:extLst>
              <a:ext uri="{FF2B5EF4-FFF2-40B4-BE49-F238E27FC236}">
                <a16:creationId xmlns:a16="http://schemas.microsoft.com/office/drawing/2014/main" id="{7A8217E7-5E28-BB47-ABB3-28AA681D5520}"/>
              </a:ext>
            </a:extLst>
          </p:cNvPr>
          <p:cNvGraphicFramePr>
            <a:graphicFrameLocks noChangeAspect="1"/>
          </p:cNvGraphicFramePr>
          <p:nvPr/>
        </p:nvGraphicFramePr>
        <p:xfrm>
          <a:off x="1828800" y="4665663"/>
          <a:ext cx="4303713" cy="1557337"/>
        </p:xfrm>
        <a:graphic>
          <a:graphicData uri="http://schemas.openxmlformats.org/presentationml/2006/ole">
            <mc:AlternateContent xmlns:mc="http://schemas.openxmlformats.org/markup-compatibility/2006">
              <mc:Choice xmlns:v="urn:schemas-microsoft-com:vml" Requires="v">
                <p:oleObj name="Equation" r:id="rId6" imgW="42710100" imgH="15506700" progId="Equation.3">
                  <p:embed/>
                </p:oleObj>
              </mc:Choice>
              <mc:Fallback>
                <p:oleObj name="Equation" r:id="rId6" imgW="42710100" imgH="15506700" progId="Equation.3">
                  <p:embed/>
                  <p:pic>
                    <p:nvPicPr>
                      <p:cNvPr id="63493" name="Object 6">
                        <a:extLst>
                          <a:ext uri="{FF2B5EF4-FFF2-40B4-BE49-F238E27FC236}">
                            <a16:creationId xmlns:a16="http://schemas.microsoft.com/office/drawing/2014/main" id="{7A8217E7-5E28-BB47-ABB3-28AA681D5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665663"/>
                        <a:ext cx="4303713" cy="15573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7121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363AC8BD-933C-5C44-9072-9C4A07535ADD}"/>
              </a:ext>
            </a:extLst>
          </p:cNvPr>
          <p:cNvSpPr>
            <a:spLocks noGrp="1" noChangeArrowheads="1"/>
          </p:cNvSpPr>
          <p:nvPr>
            <p:ph idx="1"/>
          </p:nvPr>
        </p:nvSpPr>
        <p:spPr>
          <a:xfrm>
            <a:off x="1143000" y="114300"/>
            <a:ext cx="6553200" cy="6629400"/>
          </a:xfrm>
        </p:spPr>
        <p:txBody>
          <a:bodyPr>
            <a:normAutofit/>
          </a:bodyPr>
          <a:lstStyle/>
          <a:p>
            <a:pPr>
              <a:lnSpc>
                <a:spcPct val="90000"/>
              </a:lnSpc>
              <a:buFontTx/>
              <a:buNone/>
              <a:tabLst>
                <a:tab pos="574675" algn="l"/>
              </a:tabLst>
            </a:pPr>
            <a:r>
              <a:rPr lang="en-US" altLang="en-US" sz="2400" b="1" dirty="0"/>
              <a:t>Example</a:t>
            </a:r>
          </a:p>
          <a:p>
            <a:pPr>
              <a:lnSpc>
                <a:spcPct val="90000"/>
              </a:lnSpc>
              <a:buFontTx/>
              <a:buNone/>
              <a:tabLst>
                <a:tab pos="574675" algn="l"/>
              </a:tabLst>
            </a:pPr>
            <a:r>
              <a:rPr lang="en-US" altLang="en-US" sz="2400" dirty="0"/>
              <a:t>	Assume </a:t>
            </a:r>
            <a:r>
              <a:rPr lang="en-US" altLang="en-US" sz="2400" dirty="0">
                <a:latin typeface="Symbol" pitchFamily="2" charset="2"/>
                <a:sym typeface="Symbol" pitchFamily="2" charset="2"/>
              </a:rPr>
              <a:t></a:t>
            </a:r>
            <a:r>
              <a:rPr lang="en-US" altLang="en-US" sz="2400" dirty="0"/>
              <a:t> = .05 (2-sided) &amp; 1 - </a:t>
            </a:r>
            <a:r>
              <a:rPr lang="en-US" altLang="en-US" sz="2400" dirty="0">
                <a:sym typeface="Symbol" pitchFamily="2" charset="2"/>
              </a:rPr>
              <a:t></a:t>
            </a:r>
            <a:r>
              <a:rPr lang="en-US" altLang="en-US" sz="2400" dirty="0"/>
              <a:t> = .90</a:t>
            </a:r>
          </a:p>
          <a:p>
            <a:pPr>
              <a:lnSpc>
                <a:spcPct val="90000"/>
              </a:lnSpc>
              <a:buFontTx/>
              <a:buNone/>
              <a:tabLst>
                <a:tab pos="574675" algn="l"/>
              </a:tabLst>
            </a:pPr>
            <a:r>
              <a:rPr lang="en-US" altLang="en-US" sz="2400" dirty="0"/>
              <a:t>		</a:t>
            </a:r>
            <a:r>
              <a:rPr lang="en-US" altLang="en-US" sz="2400" dirty="0">
                <a:latin typeface="Symbol" pitchFamily="2" charset="2"/>
                <a:sym typeface="Symbol" pitchFamily="2" charset="2"/>
              </a:rPr>
              <a:t></a:t>
            </a:r>
            <a:r>
              <a:rPr lang="en-US" altLang="en-US" sz="2400" baseline="-25000" dirty="0"/>
              <a:t>C</a:t>
            </a:r>
            <a:r>
              <a:rPr lang="en-US" altLang="en-US" sz="2400" dirty="0"/>
              <a:t> = .3 		and		</a:t>
            </a:r>
            <a:r>
              <a:rPr lang="en-US" altLang="en-US" sz="2400" dirty="0">
                <a:latin typeface="Symbol" pitchFamily="2" charset="2"/>
                <a:sym typeface="Symbol" pitchFamily="2" charset="2"/>
              </a:rPr>
              <a:t></a:t>
            </a:r>
            <a:r>
              <a:rPr lang="en-US" altLang="en-US" sz="2400" baseline="-25000" dirty="0"/>
              <a:t>I</a:t>
            </a:r>
            <a:r>
              <a:rPr lang="en-US" altLang="en-US" sz="2400" dirty="0"/>
              <a:t> = .2</a:t>
            </a:r>
          </a:p>
          <a:p>
            <a:pPr>
              <a:lnSpc>
                <a:spcPct val="90000"/>
              </a:lnSpc>
              <a:buFontTx/>
              <a:buNone/>
              <a:tabLst>
                <a:tab pos="574675" algn="l"/>
              </a:tabLst>
            </a:pPr>
            <a:r>
              <a:rPr lang="en-US" altLang="en-US" sz="2400" dirty="0"/>
              <a:t>		T = 5 years follow-up (i.e. 5 </a:t>
            </a:r>
            <a:r>
              <a:rPr lang="en-US" altLang="en-US" sz="2400" dirty="0" err="1"/>
              <a:t>yr</a:t>
            </a:r>
            <a:r>
              <a:rPr lang="en-US" altLang="en-US" sz="2400" dirty="0"/>
              <a:t> study)</a:t>
            </a:r>
          </a:p>
          <a:p>
            <a:pPr>
              <a:lnSpc>
                <a:spcPct val="90000"/>
              </a:lnSpc>
              <a:buFontTx/>
              <a:buNone/>
              <a:tabLst>
                <a:tab pos="574675" algn="l"/>
              </a:tabLst>
            </a:pPr>
            <a:r>
              <a:rPr lang="en-US" altLang="en-US" sz="2400" dirty="0"/>
              <a:t>		T</a:t>
            </a:r>
            <a:r>
              <a:rPr lang="en-US" altLang="en-US" sz="2400" baseline="-16000" dirty="0"/>
              <a:t>0</a:t>
            </a:r>
            <a:r>
              <a:rPr lang="en-US" altLang="en-US" sz="2400" dirty="0"/>
              <a:t> = 3</a:t>
            </a:r>
          </a:p>
          <a:p>
            <a:pPr>
              <a:tabLst>
                <a:tab pos="574675" algn="l"/>
              </a:tabLst>
            </a:pPr>
            <a:endParaRPr lang="en-US" altLang="en-US" sz="1400" dirty="0"/>
          </a:p>
          <a:p>
            <a:pPr>
              <a:buFontTx/>
              <a:buNone/>
              <a:tabLst>
                <a:tab pos="574675" algn="l"/>
              </a:tabLst>
            </a:pPr>
            <a:r>
              <a:rPr lang="en-US" altLang="en-US" sz="2400" b="1" dirty="0">
                <a:solidFill>
                  <a:srgbClr val="FF0000"/>
                </a:solidFill>
              </a:rPr>
              <a:t>0.	</a:t>
            </a:r>
            <a:r>
              <a:rPr lang="en-US" altLang="en-US" sz="2400" b="1" dirty="0"/>
              <a:t>	No Censoring, Instant Recruiting</a:t>
            </a:r>
          </a:p>
          <a:p>
            <a:pPr>
              <a:buFontTx/>
              <a:buNone/>
              <a:tabLst>
                <a:tab pos="574675" algn="l"/>
              </a:tabLst>
            </a:pPr>
            <a:r>
              <a:rPr lang="en-US" altLang="en-US" sz="2400" dirty="0"/>
              <a:t>		N=128</a:t>
            </a:r>
            <a:endParaRPr lang="en-US" altLang="en-US" sz="1400" dirty="0"/>
          </a:p>
          <a:p>
            <a:pPr>
              <a:buFontTx/>
              <a:buNone/>
              <a:tabLst>
                <a:tab pos="574675" algn="l"/>
              </a:tabLst>
            </a:pPr>
            <a:r>
              <a:rPr lang="en-US" altLang="en-US" sz="2400" b="1" dirty="0">
                <a:solidFill>
                  <a:srgbClr val="FF0000"/>
                </a:solidFill>
              </a:rPr>
              <a:t>1.</a:t>
            </a:r>
            <a:r>
              <a:rPr lang="en-US" altLang="en-US" sz="2400" b="1" dirty="0"/>
              <a:t>		Censoring at T, Instant Recruiting</a:t>
            </a:r>
            <a:endParaRPr lang="en-US" altLang="en-US" sz="2400" dirty="0"/>
          </a:p>
          <a:p>
            <a:pPr>
              <a:buFontTx/>
              <a:buNone/>
              <a:tabLst>
                <a:tab pos="574675" algn="l"/>
              </a:tabLst>
            </a:pPr>
            <a:r>
              <a:rPr lang="en-US" altLang="en-US" sz="2400" dirty="0"/>
              <a:t>	    N=188</a:t>
            </a:r>
            <a:endParaRPr lang="en-US" altLang="en-US" sz="1400" dirty="0"/>
          </a:p>
          <a:p>
            <a:pPr>
              <a:buFontTx/>
              <a:buNone/>
              <a:tabLst>
                <a:tab pos="574675" algn="l"/>
              </a:tabLst>
            </a:pPr>
            <a:r>
              <a:rPr lang="en-US" altLang="en-US" sz="2400" b="1" dirty="0">
                <a:solidFill>
                  <a:srgbClr val="FF0000"/>
                </a:solidFill>
              </a:rPr>
              <a:t>2.	</a:t>
            </a:r>
            <a:r>
              <a:rPr lang="en-US" altLang="en-US" sz="2400" b="1" dirty="0"/>
              <a:t>	Censoring at T, Continual Recruitment</a:t>
            </a:r>
            <a:endParaRPr lang="en-US" altLang="en-US" sz="2400" dirty="0"/>
          </a:p>
          <a:p>
            <a:pPr>
              <a:buFontTx/>
              <a:buNone/>
              <a:tabLst>
                <a:tab pos="574675" algn="l"/>
              </a:tabLst>
            </a:pPr>
            <a:r>
              <a:rPr lang="en-US" altLang="en-US" sz="2400" dirty="0"/>
              <a:t>		N = 310</a:t>
            </a:r>
          </a:p>
          <a:p>
            <a:pPr>
              <a:tabLst>
                <a:tab pos="574675" algn="l"/>
              </a:tabLst>
            </a:pPr>
            <a:endParaRPr lang="en-US" altLang="en-US" sz="1400" dirty="0"/>
          </a:p>
          <a:p>
            <a:pPr>
              <a:buFontTx/>
              <a:buNone/>
              <a:tabLst>
                <a:tab pos="574675" algn="l"/>
              </a:tabLst>
            </a:pPr>
            <a:r>
              <a:rPr lang="en-US" altLang="en-US" sz="2400" b="1" dirty="0">
                <a:solidFill>
                  <a:srgbClr val="FF0000"/>
                </a:solidFill>
              </a:rPr>
              <a:t>3.</a:t>
            </a:r>
            <a:r>
              <a:rPr lang="en-US" altLang="en-US" sz="2400" b="1" dirty="0"/>
              <a:t>		Censoring at T, Recruitment to T</a:t>
            </a:r>
            <a:r>
              <a:rPr lang="en-US" altLang="en-US" sz="2400" b="1" baseline="-25000" dirty="0"/>
              <a:t>0</a:t>
            </a:r>
            <a:endParaRPr lang="en-US" altLang="en-US" sz="2400" b="1" dirty="0"/>
          </a:p>
          <a:p>
            <a:pPr>
              <a:buFontTx/>
              <a:buNone/>
              <a:tabLst>
                <a:tab pos="574675" algn="l"/>
              </a:tabLst>
            </a:pPr>
            <a:r>
              <a:rPr lang="en-US" altLang="en-US" sz="2400" dirty="0"/>
              <a:t>		N = 233</a:t>
            </a:r>
          </a:p>
        </p:txBody>
      </p:sp>
    </p:spTree>
    <p:extLst>
      <p:ext uri="{BB962C8B-B14F-4D97-AF65-F5344CB8AC3E}">
        <p14:creationId xmlns:p14="http://schemas.microsoft.com/office/powerpoint/2010/main" val="1169222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A705-831F-53C4-8687-00ED5BFA83AA}"/>
              </a:ext>
            </a:extLst>
          </p:cNvPr>
          <p:cNvSpPr>
            <a:spLocks noGrp="1"/>
          </p:cNvSpPr>
          <p:nvPr>
            <p:ph type="title"/>
          </p:nvPr>
        </p:nvSpPr>
        <p:spPr/>
        <p:txBody>
          <a:bodyPr>
            <a:normAutofit fontScale="90000"/>
          </a:bodyPr>
          <a:lstStyle/>
          <a:p>
            <a:r>
              <a:rPr lang="en-US" dirty="0"/>
              <a:t>When we don’t have hazard rates</a:t>
            </a:r>
          </a:p>
        </p:txBody>
      </p:sp>
      <p:sp>
        <p:nvSpPr>
          <p:cNvPr id="3" name="Content Placeholder 2">
            <a:extLst>
              <a:ext uri="{FF2B5EF4-FFF2-40B4-BE49-F238E27FC236}">
                <a16:creationId xmlns:a16="http://schemas.microsoft.com/office/drawing/2014/main" id="{CC0BCAA6-65B9-59CC-F0D1-220B6C9DD162}"/>
              </a:ext>
            </a:extLst>
          </p:cNvPr>
          <p:cNvSpPr>
            <a:spLocks noGrp="1"/>
          </p:cNvSpPr>
          <p:nvPr>
            <p:ph idx="1"/>
          </p:nvPr>
        </p:nvSpPr>
        <p:spPr/>
        <p:txBody>
          <a:bodyPr/>
          <a:lstStyle/>
          <a:p>
            <a:r>
              <a:rPr lang="en-US" dirty="0"/>
              <a:t>Median survival</a:t>
            </a:r>
          </a:p>
          <a:p>
            <a:r>
              <a:rPr lang="en-US" dirty="0"/>
              <a:t>Survival times</a:t>
            </a:r>
          </a:p>
        </p:txBody>
      </p:sp>
    </p:spTree>
    <p:extLst>
      <p:ext uri="{BB962C8B-B14F-4D97-AF65-F5344CB8AC3E}">
        <p14:creationId xmlns:p14="http://schemas.microsoft.com/office/powerpoint/2010/main" val="149258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6196-9366-C7A7-9CBE-82C03254987F}"/>
              </a:ext>
            </a:extLst>
          </p:cNvPr>
          <p:cNvSpPr>
            <a:spLocks noGrp="1"/>
          </p:cNvSpPr>
          <p:nvPr>
            <p:ph type="title"/>
          </p:nvPr>
        </p:nvSpPr>
        <p:spPr/>
        <p:txBody>
          <a:bodyPr/>
          <a:lstStyle/>
          <a:p>
            <a:r>
              <a:rPr lang="en-US" dirty="0"/>
              <a:t>Timeline update</a:t>
            </a:r>
          </a:p>
        </p:txBody>
      </p:sp>
      <p:pic>
        <p:nvPicPr>
          <p:cNvPr id="5" name="Content Placeholder 4" descr="Table&#10;&#10;Description automatically generated">
            <a:extLst>
              <a:ext uri="{FF2B5EF4-FFF2-40B4-BE49-F238E27FC236}">
                <a16:creationId xmlns:a16="http://schemas.microsoft.com/office/drawing/2014/main" id="{FBBE6B85-8DF9-59C2-1766-21166AC96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127" y="2770188"/>
            <a:ext cx="3493745" cy="3538537"/>
          </a:xfrm>
        </p:spPr>
      </p:pic>
    </p:spTree>
    <p:extLst>
      <p:ext uri="{BB962C8B-B14F-4D97-AF65-F5344CB8AC3E}">
        <p14:creationId xmlns:p14="http://schemas.microsoft.com/office/powerpoint/2010/main" val="242393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D7FD-E6BA-5147-AB10-82F909171853}"/>
              </a:ext>
            </a:extLst>
          </p:cNvPr>
          <p:cNvSpPr>
            <a:spLocks noGrp="1"/>
          </p:cNvSpPr>
          <p:nvPr>
            <p:ph type="title"/>
          </p:nvPr>
        </p:nvSpPr>
        <p:spPr/>
        <p:txBody>
          <a:bodyPr>
            <a:normAutofit fontScale="90000"/>
          </a:bodyPr>
          <a:lstStyle/>
          <a:p>
            <a:r>
              <a:rPr lang="en-US" dirty="0"/>
              <a:t>Why do we use median vs mean survival times?</a:t>
            </a:r>
          </a:p>
        </p:txBody>
      </p:sp>
      <p:sp>
        <p:nvSpPr>
          <p:cNvPr id="3" name="Content Placeholder 2">
            <a:extLst>
              <a:ext uri="{FF2B5EF4-FFF2-40B4-BE49-F238E27FC236}">
                <a16:creationId xmlns:a16="http://schemas.microsoft.com/office/drawing/2014/main" id="{12E4A5E4-A7C7-D247-88F9-0B6D32F306D0}"/>
              </a:ext>
            </a:extLst>
          </p:cNvPr>
          <p:cNvSpPr>
            <a:spLocks noGrp="1"/>
          </p:cNvSpPr>
          <p:nvPr>
            <p:ph idx="1"/>
          </p:nvPr>
        </p:nvSpPr>
        <p:spPr/>
        <p:txBody>
          <a:bodyPr/>
          <a:lstStyle/>
          <a:p>
            <a:r>
              <a:rPr lang="en-US" dirty="0"/>
              <a:t>The median survival time is defined as the value at which 50% of the individuals have longer survival times and 50% have shorter survival times. </a:t>
            </a:r>
          </a:p>
          <a:p>
            <a:r>
              <a:rPr lang="en-US" dirty="0"/>
              <a:t>The reason for reporting the median survival time rather than the mean survival time is because the distributions of survival time data often tend to be skewed, sometimes with a small number of long- term ‘survivors’. </a:t>
            </a:r>
          </a:p>
          <a:p>
            <a:r>
              <a:rPr lang="en-US" dirty="0"/>
              <a:t>Another reason is that we can not calculate the mean survival time for the survival time with censored data. </a:t>
            </a:r>
          </a:p>
          <a:p>
            <a:endParaRPr lang="en-US" dirty="0"/>
          </a:p>
        </p:txBody>
      </p:sp>
    </p:spTree>
    <p:extLst>
      <p:ext uri="{BB962C8B-B14F-4D97-AF65-F5344CB8AC3E}">
        <p14:creationId xmlns:p14="http://schemas.microsoft.com/office/powerpoint/2010/main" val="1938316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0D2C-BA53-5346-9C04-23BF63D1ABA4}"/>
              </a:ext>
            </a:extLst>
          </p:cNvPr>
          <p:cNvSpPr>
            <a:spLocks noGrp="1"/>
          </p:cNvSpPr>
          <p:nvPr>
            <p:ph type="title"/>
          </p:nvPr>
        </p:nvSpPr>
        <p:spPr/>
        <p:txBody>
          <a:bodyPr>
            <a:normAutofit fontScale="90000"/>
          </a:bodyPr>
          <a:lstStyle/>
          <a:p>
            <a:r>
              <a:rPr lang="en-US" dirty="0"/>
              <a:t>Definition of Mean Survival time</a:t>
            </a:r>
          </a:p>
        </p:txBody>
      </p:sp>
      <p:sp>
        <p:nvSpPr>
          <p:cNvPr id="3" name="Content Placeholder 2">
            <a:extLst>
              <a:ext uri="{FF2B5EF4-FFF2-40B4-BE49-F238E27FC236}">
                <a16:creationId xmlns:a16="http://schemas.microsoft.com/office/drawing/2014/main" id="{B9F17AA0-2B3C-E441-BBAF-281AC5A8D474}"/>
              </a:ext>
            </a:extLst>
          </p:cNvPr>
          <p:cNvSpPr>
            <a:spLocks noGrp="1"/>
          </p:cNvSpPr>
          <p:nvPr>
            <p:ph sz="quarter" idx="13"/>
          </p:nvPr>
        </p:nvSpPr>
        <p:spPr>
          <a:xfrm>
            <a:off x="1028700" y="2704908"/>
            <a:ext cx="7086600" cy="4328160"/>
          </a:xfrm>
        </p:spPr>
        <p:txBody>
          <a:bodyPr>
            <a:normAutofit/>
          </a:bodyPr>
          <a:lstStyle/>
          <a:p>
            <a:r>
              <a:rPr lang="en-US" sz="2800" dirty="0"/>
              <a:t>Mean time to an event is estimated by the area under the survival function. If the largest time is an event time, then the survival function will go to zero. </a:t>
            </a:r>
          </a:p>
          <a:p>
            <a:r>
              <a:rPr lang="en-US" sz="2800" dirty="0"/>
              <a:t>If subjects survive beyond the study time, survival curve does not go down to zero and the mean time cannot be estimated. </a:t>
            </a:r>
          </a:p>
          <a:p>
            <a:endParaRPr lang="en-US" sz="2800" dirty="0"/>
          </a:p>
          <a:p>
            <a:endParaRPr lang="en-US" dirty="0"/>
          </a:p>
        </p:txBody>
      </p:sp>
    </p:spTree>
    <p:extLst>
      <p:ext uri="{BB962C8B-B14F-4D97-AF65-F5344CB8AC3E}">
        <p14:creationId xmlns:p14="http://schemas.microsoft.com/office/powerpoint/2010/main" val="3033188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C153-C2D3-EE46-9B36-AFB8EBC114C9}"/>
              </a:ext>
            </a:extLst>
          </p:cNvPr>
          <p:cNvSpPr>
            <a:spLocks noGrp="1"/>
          </p:cNvSpPr>
          <p:nvPr>
            <p:ph type="title"/>
          </p:nvPr>
        </p:nvSpPr>
        <p:spPr/>
        <p:txBody>
          <a:bodyPr>
            <a:normAutofit fontScale="90000"/>
          </a:bodyPr>
          <a:lstStyle/>
          <a:p>
            <a:r>
              <a:rPr lang="en-US" dirty="0"/>
              <a:t>Review: How to calculate median survival</a:t>
            </a:r>
          </a:p>
        </p:txBody>
      </p:sp>
      <p:sp>
        <p:nvSpPr>
          <p:cNvPr id="3" name="Content Placeholder 2">
            <a:extLst>
              <a:ext uri="{FF2B5EF4-FFF2-40B4-BE49-F238E27FC236}">
                <a16:creationId xmlns:a16="http://schemas.microsoft.com/office/drawing/2014/main" id="{040D8C15-E6E1-B347-B93F-AA24349F974E}"/>
              </a:ext>
            </a:extLst>
          </p:cNvPr>
          <p:cNvSpPr>
            <a:spLocks noGrp="1"/>
          </p:cNvSpPr>
          <p:nvPr>
            <p:ph idx="1"/>
          </p:nvPr>
        </p:nvSpPr>
        <p:spPr/>
        <p:txBody>
          <a:bodyPr/>
          <a:lstStyle/>
          <a:p>
            <a:r>
              <a:rPr lang="en-US" dirty="0"/>
              <a:t>If there are no censored data, the median survival time is estimated by the middle observation of the ranked survival times. </a:t>
            </a:r>
          </a:p>
          <a:p>
            <a:r>
              <a:rPr lang="en-US" dirty="0"/>
              <a:t>In the presence of censored data the median survival time is estimated by first calculating the Kaplan-Meier survival curve, then finding the value of survival time when survival rate=0.50 (50%) </a:t>
            </a:r>
          </a:p>
          <a:p>
            <a:endParaRPr lang="en-US" dirty="0"/>
          </a:p>
        </p:txBody>
      </p:sp>
    </p:spTree>
    <p:extLst>
      <p:ext uri="{BB962C8B-B14F-4D97-AF65-F5344CB8AC3E}">
        <p14:creationId xmlns:p14="http://schemas.microsoft.com/office/powerpoint/2010/main" val="3675080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66BE-A89B-EC46-A35C-40144D5B01B1}"/>
              </a:ext>
            </a:extLst>
          </p:cNvPr>
          <p:cNvSpPr>
            <a:spLocks noGrp="1"/>
          </p:cNvSpPr>
          <p:nvPr>
            <p:ph type="title"/>
          </p:nvPr>
        </p:nvSpPr>
        <p:spPr/>
        <p:txBody>
          <a:bodyPr/>
          <a:lstStyle/>
          <a:p>
            <a:r>
              <a:rPr lang="en-US" dirty="0"/>
              <a:t>Review Statistical power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3AD26A-9747-A446-AA3F-C649174FD905}"/>
                  </a:ext>
                </a:extLst>
              </p:cNvPr>
              <p:cNvSpPr>
                <a:spLocks noGrp="1"/>
              </p:cNvSpPr>
              <p:nvPr>
                <p:ph idx="1"/>
              </p:nvPr>
            </p:nvSpPr>
            <p:spPr/>
            <p:txBody>
              <a:bodyPr/>
              <a:lstStyle/>
              <a:p>
                <a:r>
                  <a:rPr lang="en-US" dirty="0"/>
                  <a:t>Based on number of events</a:t>
                </a:r>
              </a:p>
              <a:p>
                <a:r>
                  <a:rPr lang="en-US" dirty="0"/>
                  <a:t>Which is related to:</a:t>
                </a:r>
              </a:p>
              <a:p>
                <a:pPr lvl="1"/>
                <a:r>
                  <a:rPr lang="en-US" dirty="0"/>
                  <a:t>Sample size</a:t>
                </a:r>
              </a:p>
              <a:p>
                <a:pPr lvl="1"/>
                <a:r>
                  <a:rPr lang="en-US" dirty="0"/>
                  <a:t>Hazard rate</a:t>
                </a:r>
              </a:p>
              <a:p>
                <a:pPr lvl="1"/>
                <a:r>
                  <a:rPr lang="en-US" dirty="0"/>
                  <a:t>Recruitment rate</a:t>
                </a:r>
              </a:p>
              <a:p>
                <a:pPr lvl="1"/>
                <a:r>
                  <a:rPr lang="en-US" dirty="0"/>
                  <a:t>Censoring distribution</a:t>
                </a:r>
              </a:p>
              <a:p>
                <a:r>
                  <a:rPr lang="en-US" dirty="0"/>
                  <a:t>And of course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𝛽</m:t>
                    </m:r>
                  </m:oMath>
                </a14:m>
                <a:r>
                  <a:rPr lang="en-US" dirty="0"/>
                  <a:t>, </a:t>
                </a:r>
                <a:r>
                  <a:rPr lang="en-US" dirty="0" err="1"/>
                  <a:t>etc</a:t>
                </a:r>
                <a:endParaRPr lang="en-US" dirty="0"/>
              </a:p>
              <a:p>
                <a:r>
                  <a:rPr lang="en-US" dirty="0"/>
                  <a:t>What if your estimates are off? In the trial you get MORE events than you anticipated? LESS events?</a:t>
                </a:r>
              </a:p>
            </p:txBody>
          </p:sp>
        </mc:Choice>
        <mc:Fallback xmlns="">
          <p:sp>
            <p:nvSpPr>
              <p:cNvPr id="3" name="Content Placeholder 2">
                <a:extLst>
                  <a:ext uri="{FF2B5EF4-FFF2-40B4-BE49-F238E27FC236}">
                    <a16:creationId xmlns:a16="http://schemas.microsoft.com/office/drawing/2014/main" id="{7E3AD26A-9747-A446-AA3F-C649174FD905}"/>
                  </a:ext>
                </a:extLst>
              </p:cNvPr>
              <p:cNvSpPr>
                <a:spLocks noGrp="1" noRot="1" noChangeAspect="1" noMove="1" noResize="1" noEditPoints="1" noAdjustHandles="1" noChangeArrowheads="1" noChangeShapeType="1" noTextEdit="1"/>
              </p:cNvSpPr>
              <p:nvPr>
                <p:ph idx="1"/>
              </p:nvPr>
            </p:nvSpPr>
            <p:spPr>
              <a:blipFill>
                <a:blip r:embed="rId2"/>
                <a:stretch>
                  <a:fillRect l="-643" t="-1744"/>
                </a:stretch>
              </a:blipFill>
            </p:spPr>
            <p:txBody>
              <a:bodyPr/>
              <a:lstStyle/>
              <a:p>
                <a:r>
                  <a:rPr lang="en-US">
                    <a:noFill/>
                  </a:rPr>
                  <a:t> </a:t>
                </a:r>
              </a:p>
            </p:txBody>
          </p:sp>
        </mc:Fallback>
      </mc:AlternateContent>
    </p:spTree>
    <p:extLst>
      <p:ext uri="{BB962C8B-B14F-4D97-AF65-F5344CB8AC3E}">
        <p14:creationId xmlns:p14="http://schemas.microsoft.com/office/powerpoint/2010/main" val="633561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417E-F188-E14C-94F4-C8251A1A86C9}"/>
              </a:ext>
            </a:extLst>
          </p:cNvPr>
          <p:cNvSpPr>
            <a:spLocks noGrp="1"/>
          </p:cNvSpPr>
          <p:nvPr>
            <p:ph type="title"/>
          </p:nvPr>
        </p:nvSpPr>
        <p:spPr/>
        <p:txBody>
          <a:bodyPr/>
          <a:lstStyle/>
          <a:p>
            <a:r>
              <a:rPr lang="en-US" dirty="0"/>
              <a:t>Biliary Atresia example</a:t>
            </a:r>
          </a:p>
        </p:txBody>
      </p:sp>
      <p:sp>
        <p:nvSpPr>
          <p:cNvPr id="3" name="Content Placeholder 2">
            <a:extLst>
              <a:ext uri="{FF2B5EF4-FFF2-40B4-BE49-F238E27FC236}">
                <a16:creationId xmlns:a16="http://schemas.microsoft.com/office/drawing/2014/main" id="{CAC9B571-07D5-0F44-B9EA-702BB1C7177E}"/>
              </a:ext>
            </a:extLst>
          </p:cNvPr>
          <p:cNvSpPr>
            <a:spLocks noGrp="1"/>
          </p:cNvSpPr>
          <p:nvPr>
            <p:ph idx="1"/>
          </p:nvPr>
        </p:nvSpPr>
        <p:spPr/>
        <p:txBody>
          <a:bodyPr>
            <a:normAutofit fontScale="85000" lnSpcReduction="10000"/>
          </a:bodyPr>
          <a:lstStyle/>
          <a:p>
            <a:r>
              <a:rPr lang="en-US" dirty="0"/>
              <a:t>Biliary atresia occurs in 1:5000 to 1:18 000 live births and progresses to end-stage cirrhosis in more than 70% of affected children and leading cause for liver transplants in the world </a:t>
            </a:r>
          </a:p>
          <a:p>
            <a:r>
              <a:rPr lang="en-US" dirty="0"/>
              <a:t>Randomized study proposed to compare a new drug with the current standard of care.</a:t>
            </a:r>
          </a:p>
          <a:p>
            <a:r>
              <a:rPr lang="en-US" dirty="0"/>
              <a:t>With our primary objective is survival of native liver (SNL) at 2 years, we make several assumptions in order to calculate sample size such as time to loss of native liver is exponentially distributed with a constant hazard rate. We also assume the following:</a:t>
            </a:r>
          </a:p>
          <a:p>
            <a:pPr lvl="0"/>
            <a:r>
              <a:rPr lang="en-US" dirty="0"/>
              <a:t>Up to 3 </a:t>
            </a:r>
            <a:r>
              <a:rPr lang="en-US" dirty="0" err="1"/>
              <a:t>yrs</a:t>
            </a:r>
            <a:r>
              <a:rPr lang="en-US" dirty="0"/>
              <a:t> of enrollment</a:t>
            </a:r>
          </a:p>
          <a:p>
            <a:pPr lvl="0"/>
            <a:r>
              <a:rPr lang="en-US" dirty="0"/>
              <a:t>Up to 3 </a:t>
            </a:r>
            <a:r>
              <a:rPr lang="en-US" dirty="0" err="1"/>
              <a:t>yrs</a:t>
            </a:r>
            <a:r>
              <a:rPr lang="en-US" dirty="0"/>
              <a:t> follow up</a:t>
            </a:r>
          </a:p>
          <a:p>
            <a:pPr lvl="0"/>
            <a:r>
              <a:rPr lang="en-US" dirty="0"/>
              <a:t>50% have native liver at 2 </a:t>
            </a:r>
            <a:r>
              <a:rPr lang="en-US" dirty="0" err="1"/>
              <a:t>yrs</a:t>
            </a:r>
            <a:endParaRPr lang="en-US" dirty="0"/>
          </a:p>
          <a:p>
            <a:pPr lvl="0"/>
            <a:r>
              <a:rPr lang="en-US" dirty="0"/>
              <a:t>How many patients are needed?</a:t>
            </a:r>
          </a:p>
          <a:p>
            <a:endParaRPr lang="en-US" dirty="0"/>
          </a:p>
        </p:txBody>
      </p:sp>
    </p:spTree>
    <p:extLst>
      <p:ext uri="{BB962C8B-B14F-4D97-AF65-F5344CB8AC3E}">
        <p14:creationId xmlns:p14="http://schemas.microsoft.com/office/powerpoint/2010/main" val="4006787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B6DA-1582-2344-818B-5B697D91185C}"/>
              </a:ext>
            </a:extLst>
          </p:cNvPr>
          <p:cNvSpPr>
            <a:spLocks noGrp="1"/>
          </p:cNvSpPr>
          <p:nvPr>
            <p:ph type="title"/>
          </p:nvPr>
        </p:nvSpPr>
        <p:spPr>
          <a:xfrm>
            <a:off x="685800" y="533400"/>
            <a:ext cx="7315200" cy="1154097"/>
          </a:xfrm>
        </p:spPr>
        <p:txBody>
          <a:bodyPr/>
          <a:lstStyle/>
          <a:p>
            <a:r>
              <a:rPr lang="en-US" dirty="0"/>
              <a:t>Results using PASS software</a:t>
            </a:r>
          </a:p>
        </p:txBody>
      </p:sp>
      <p:pic>
        <p:nvPicPr>
          <p:cNvPr id="8" name="Content Placeholder 7" descr="Graphical user interface, application, email&#10;&#10;Description automatically generated">
            <a:extLst>
              <a:ext uri="{FF2B5EF4-FFF2-40B4-BE49-F238E27FC236}">
                <a16:creationId xmlns:a16="http://schemas.microsoft.com/office/drawing/2014/main" id="{ACCE8C67-09B1-8B48-9556-DFFC44E072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195" y="1828800"/>
            <a:ext cx="4944341" cy="4628744"/>
          </a:xfrm>
        </p:spPr>
      </p:pic>
      <p:pic>
        <p:nvPicPr>
          <p:cNvPr id="10" name="Content Placeholder 9" descr="A close-up of a calculator&#10;&#10;Description automatically generated with low confidence">
            <a:extLst>
              <a:ext uri="{FF2B5EF4-FFF2-40B4-BE49-F238E27FC236}">
                <a16:creationId xmlns:a16="http://schemas.microsoft.com/office/drawing/2014/main" id="{4DE791A1-EDD8-A642-8ED0-A61A712E53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47487" y="2502373"/>
            <a:ext cx="3990317" cy="1646895"/>
          </a:xfrm>
        </p:spPr>
      </p:pic>
    </p:spTree>
    <p:extLst>
      <p:ext uri="{BB962C8B-B14F-4D97-AF65-F5344CB8AC3E}">
        <p14:creationId xmlns:p14="http://schemas.microsoft.com/office/powerpoint/2010/main" val="297090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0F71-5A0E-6941-9AE8-9A2075CD8395}"/>
              </a:ext>
            </a:extLst>
          </p:cNvPr>
          <p:cNvSpPr>
            <a:spLocks noGrp="1"/>
          </p:cNvSpPr>
          <p:nvPr>
            <p:ph type="title"/>
          </p:nvPr>
        </p:nvSpPr>
        <p:spPr/>
        <p:txBody>
          <a:bodyPr/>
          <a:lstStyle/>
          <a:p>
            <a:r>
              <a:rPr lang="en-US" dirty="0"/>
              <a:t>Computer Resources</a:t>
            </a:r>
          </a:p>
        </p:txBody>
      </p:sp>
      <p:sp>
        <p:nvSpPr>
          <p:cNvPr id="3" name="Content Placeholder 2">
            <a:extLst>
              <a:ext uri="{FF2B5EF4-FFF2-40B4-BE49-F238E27FC236}">
                <a16:creationId xmlns:a16="http://schemas.microsoft.com/office/drawing/2014/main" id="{2E6801B7-3620-C94D-AE5E-6747FB83B84C}"/>
              </a:ext>
            </a:extLst>
          </p:cNvPr>
          <p:cNvSpPr>
            <a:spLocks noGrp="1"/>
          </p:cNvSpPr>
          <p:nvPr>
            <p:ph idx="1"/>
          </p:nvPr>
        </p:nvSpPr>
        <p:spPr/>
        <p:txBody>
          <a:bodyPr/>
          <a:lstStyle/>
          <a:p>
            <a:r>
              <a:rPr lang="en-US" dirty="0"/>
              <a:t>Besides R (e.g. </a:t>
            </a:r>
            <a:r>
              <a:rPr lang="en-US" dirty="0" err="1"/>
              <a:t>TrialSize</a:t>
            </a:r>
            <a:r>
              <a:rPr lang="en-US" dirty="0"/>
              <a:t> package) and SAS (proc power), they are several computer programs that can aid in sample size calculation</a:t>
            </a:r>
          </a:p>
          <a:p>
            <a:r>
              <a:rPr lang="en-US" dirty="0"/>
              <a:t>PASS ($$$)</a:t>
            </a:r>
          </a:p>
          <a:p>
            <a:r>
              <a:rPr lang="en-US" dirty="0" err="1"/>
              <a:t>Nquery</a:t>
            </a:r>
            <a:r>
              <a:rPr lang="en-US" dirty="0"/>
              <a:t> ($$$)</a:t>
            </a:r>
          </a:p>
          <a:p>
            <a:r>
              <a:rPr lang="en-US" dirty="0"/>
              <a:t>G*Power</a:t>
            </a:r>
          </a:p>
        </p:txBody>
      </p:sp>
    </p:spTree>
    <p:extLst>
      <p:ext uri="{BB962C8B-B14F-4D97-AF65-F5344CB8AC3E}">
        <p14:creationId xmlns:p14="http://schemas.microsoft.com/office/powerpoint/2010/main" val="295202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CE82-B988-ED44-8378-C810FC9EEE53}"/>
              </a:ext>
            </a:extLst>
          </p:cNvPr>
          <p:cNvSpPr>
            <a:spLocks noGrp="1"/>
          </p:cNvSpPr>
          <p:nvPr>
            <p:ph type="title"/>
          </p:nvPr>
        </p:nvSpPr>
        <p:spPr/>
        <p:txBody>
          <a:bodyPr/>
          <a:lstStyle/>
          <a:p>
            <a:r>
              <a:rPr lang="en-US" dirty="0"/>
              <a:t>PASS</a:t>
            </a:r>
          </a:p>
        </p:txBody>
      </p:sp>
      <p:sp>
        <p:nvSpPr>
          <p:cNvPr id="3" name="Content Placeholder 2">
            <a:extLst>
              <a:ext uri="{FF2B5EF4-FFF2-40B4-BE49-F238E27FC236}">
                <a16:creationId xmlns:a16="http://schemas.microsoft.com/office/drawing/2014/main" id="{0CAD37F4-2886-E542-9FCC-23D2605385DB}"/>
              </a:ext>
            </a:extLst>
          </p:cNvPr>
          <p:cNvSpPr>
            <a:spLocks noGrp="1"/>
          </p:cNvSpPr>
          <p:nvPr>
            <p:ph idx="1"/>
          </p:nvPr>
        </p:nvSpPr>
        <p:spPr/>
        <p:txBody>
          <a:bodyPr/>
          <a:lstStyle/>
          <a:p>
            <a:r>
              <a:rPr lang="en-US" dirty="0"/>
              <a:t>Many data analysts use PASS to perform sample size and power calculations because it is relatively easy to use. </a:t>
            </a:r>
          </a:p>
          <a:p>
            <a:r>
              <a:rPr lang="en-US" dirty="0"/>
              <a:t>http://</a:t>
            </a:r>
            <a:r>
              <a:rPr lang="en-US" dirty="0" err="1"/>
              <a:t>www.ncss.com</a:t>
            </a:r>
            <a:r>
              <a:rPr lang="en-US" dirty="0"/>
              <a:t>/software/pass/ </a:t>
            </a:r>
          </a:p>
          <a:p>
            <a:r>
              <a:rPr lang="en-US" dirty="0"/>
              <a:t>The software is expensive. There is, however, a 7-day trial-version. </a:t>
            </a:r>
          </a:p>
          <a:p>
            <a:r>
              <a:rPr lang="en-US" dirty="0"/>
              <a:t>The software also comes with full documentation. </a:t>
            </a:r>
          </a:p>
        </p:txBody>
      </p:sp>
    </p:spTree>
    <p:extLst>
      <p:ext uri="{BB962C8B-B14F-4D97-AF65-F5344CB8AC3E}">
        <p14:creationId xmlns:p14="http://schemas.microsoft.com/office/powerpoint/2010/main" val="3309976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A39D-DABF-C40E-66B1-B152C2943627}"/>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0D1EB175-E5D5-77D1-D022-C6C7DA35CB5A}"/>
              </a:ext>
            </a:extLst>
          </p:cNvPr>
          <p:cNvSpPr>
            <a:spLocks noGrp="1"/>
          </p:cNvSpPr>
          <p:nvPr>
            <p:ph idx="1"/>
          </p:nvPr>
        </p:nvSpPr>
        <p:spPr/>
        <p:txBody>
          <a:bodyPr>
            <a:normAutofit fontScale="92500" lnSpcReduction="10000"/>
          </a:bodyPr>
          <a:lstStyle/>
          <a:p>
            <a:r>
              <a:rPr lang="en-US" altLang="en-US" b="1" dirty="0"/>
              <a:t>Note Formula for events or subjects.</a:t>
            </a:r>
          </a:p>
          <a:p>
            <a:r>
              <a:rPr lang="en-US" altLang="en-US" b="1" dirty="0"/>
              <a:t>You may also need to inflate this number to account for study dropouts. You will usually need to increase n for non-adherence, loss to follow-up, etc.  (to be discussed later in class)</a:t>
            </a:r>
          </a:p>
          <a:p>
            <a:r>
              <a:rPr lang="en-US" altLang="en-US" b="1" dirty="0"/>
              <a:t>You will also need to figure out how many patients you will need to approach in order to derive the number you need to randomize.</a:t>
            </a:r>
          </a:p>
          <a:p>
            <a:endParaRPr lang="en-US" altLang="en-US" b="1" dirty="0"/>
          </a:p>
          <a:p>
            <a:r>
              <a:rPr lang="en-US" altLang="en-US" b="1" dirty="0"/>
              <a:t>Sample size is influenced by</a:t>
            </a:r>
          </a:p>
          <a:p>
            <a:pPr lvl="1"/>
            <a:r>
              <a:rPr lang="en-US" altLang="en-US" b="1" dirty="0"/>
              <a:t>accrual time</a:t>
            </a:r>
          </a:p>
          <a:p>
            <a:pPr lvl="1"/>
            <a:r>
              <a:rPr lang="en-US" altLang="en-US" b="1" dirty="0"/>
              <a:t>duration of follow-up</a:t>
            </a:r>
          </a:p>
          <a:p>
            <a:endParaRPr lang="en-US" altLang="en-US" b="1" dirty="0"/>
          </a:p>
          <a:p>
            <a:pPr>
              <a:buFontTx/>
              <a:buNone/>
            </a:pPr>
            <a:endParaRPr lang="en-US" altLang="en-US" b="1" dirty="0"/>
          </a:p>
          <a:p>
            <a:endParaRPr lang="en-US" dirty="0"/>
          </a:p>
        </p:txBody>
      </p:sp>
    </p:spTree>
    <p:extLst>
      <p:ext uri="{BB962C8B-B14F-4D97-AF65-F5344CB8AC3E}">
        <p14:creationId xmlns:p14="http://schemas.microsoft.com/office/powerpoint/2010/main" val="25595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5DA-2E18-AC9E-64E4-1B51C03A2DC3}"/>
              </a:ext>
            </a:extLst>
          </p:cNvPr>
          <p:cNvSpPr>
            <a:spLocks noGrp="1"/>
          </p:cNvSpPr>
          <p:nvPr>
            <p:ph type="title"/>
          </p:nvPr>
        </p:nvSpPr>
        <p:spPr/>
        <p:txBody>
          <a:bodyPr/>
          <a:lstStyle/>
          <a:p>
            <a:r>
              <a:rPr lang="en-US" dirty="0"/>
              <a:t>True randomization story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AF9B36-306D-626F-5CE4-222A4DFB16F7}"/>
                  </a:ext>
                </a:extLst>
              </p:cNvPr>
              <p:cNvSpPr>
                <a:spLocks noGrp="1"/>
              </p:cNvSpPr>
              <p:nvPr>
                <p:ph idx="1"/>
              </p:nvPr>
            </p:nvSpPr>
            <p:spPr/>
            <p:txBody>
              <a:bodyPr/>
              <a:lstStyle/>
              <a:p>
                <a:r>
                  <a:rPr lang="en-US" dirty="0"/>
                  <a:t>70 patients is calculated sample size for medical device vs sham control for pediatric </a:t>
                </a:r>
                <a:r>
                  <a:rPr lang="en-US" sz="1800" dirty="0">
                    <a:effectLst/>
                    <a:latin typeface="Calibri" panose="020F0502020204030204" pitchFamily="34" charset="0"/>
                    <a:ea typeface="Calibri" panose="020F0502020204030204" pitchFamily="34" charset="0"/>
                  </a:rPr>
                  <a:t>Enuresis</a:t>
                </a:r>
                <a:r>
                  <a:rPr lang="en-US" dirty="0">
                    <a:effectLst/>
                  </a:rPr>
                  <a:t> </a:t>
                </a:r>
              </a:p>
              <a:p>
                <a:r>
                  <a:rPr lang="en-US" dirty="0"/>
                  <a:t>This condition affects twice as many boys as girls</a:t>
                </a:r>
              </a:p>
              <a:p>
                <a:r>
                  <a:rPr lang="en-US" dirty="0"/>
                  <a:t>Age can be an important factor since most kids ‘grow out of it’</a:t>
                </a:r>
              </a:p>
              <a:p>
                <a:r>
                  <a:rPr lang="en-US" dirty="0"/>
                  <a:t>The investigator wants a stratified randomization to include sex (M vs F) and age (&lt;7yr,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7 </a:t>
                </a:r>
                <a:r>
                  <a:rPr lang="en-US" dirty="0" err="1"/>
                  <a:t>yrs</a:t>
                </a:r>
                <a:r>
                  <a:rPr lang="en-US" dirty="0"/>
                  <a:t>).</a:t>
                </a:r>
              </a:p>
              <a:p>
                <a:r>
                  <a:rPr lang="en-US" dirty="0"/>
                  <a:t>Would you recommend or not recommend? Why?</a:t>
                </a:r>
              </a:p>
              <a:p>
                <a:endParaRPr lang="en-US" dirty="0"/>
              </a:p>
            </p:txBody>
          </p:sp>
        </mc:Choice>
        <mc:Fallback>
          <p:sp>
            <p:nvSpPr>
              <p:cNvPr id="3" name="Content Placeholder 2">
                <a:extLst>
                  <a:ext uri="{FF2B5EF4-FFF2-40B4-BE49-F238E27FC236}">
                    <a16:creationId xmlns:a16="http://schemas.microsoft.com/office/drawing/2014/main" id="{98AF9B36-306D-626F-5CE4-222A4DFB16F7}"/>
                  </a:ext>
                </a:extLst>
              </p:cNvPr>
              <p:cNvSpPr>
                <a:spLocks noGrp="1" noRot="1" noChangeAspect="1" noMove="1" noResize="1" noEditPoints="1" noAdjustHandles="1" noChangeArrowheads="1" noChangeShapeType="1" noTextEdit="1"/>
              </p:cNvSpPr>
              <p:nvPr>
                <p:ph idx="1"/>
              </p:nvPr>
            </p:nvSpPr>
            <p:spPr>
              <a:blipFill>
                <a:blip r:embed="rId2"/>
                <a:stretch>
                  <a:fillRect l="-174" t="-714"/>
                </a:stretch>
              </a:blipFill>
            </p:spPr>
            <p:txBody>
              <a:bodyPr/>
              <a:lstStyle/>
              <a:p>
                <a:r>
                  <a:rPr lang="en-US">
                    <a:noFill/>
                  </a:rPr>
                  <a:t> </a:t>
                </a:r>
              </a:p>
            </p:txBody>
          </p:sp>
        </mc:Fallback>
      </mc:AlternateContent>
    </p:spTree>
    <p:extLst>
      <p:ext uri="{BB962C8B-B14F-4D97-AF65-F5344CB8AC3E}">
        <p14:creationId xmlns:p14="http://schemas.microsoft.com/office/powerpoint/2010/main" val="290850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C4A9-9CFF-B82F-BABE-C6267078017F}"/>
              </a:ext>
            </a:extLst>
          </p:cNvPr>
          <p:cNvSpPr>
            <a:spLocks noGrp="1"/>
          </p:cNvSpPr>
          <p:nvPr>
            <p:ph type="title"/>
          </p:nvPr>
        </p:nvSpPr>
        <p:spPr/>
        <p:txBody>
          <a:bodyPr/>
          <a:lstStyle/>
          <a:p>
            <a:r>
              <a:rPr lang="en-US" dirty="0"/>
              <a:t>Last week review</a:t>
            </a:r>
          </a:p>
        </p:txBody>
      </p:sp>
      <p:sp>
        <p:nvSpPr>
          <p:cNvPr id="3" name="Content Placeholder 2">
            <a:extLst>
              <a:ext uri="{FF2B5EF4-FFF2-40B4-BE49-F238E27FC236}">
                <a16:creationId xmlns:a16="http://schemas.microsoft.com/office/drawing/2014/main" id="{0D874147-0BCD-44C8-A7C2-AC5007582AD1}"/>
              </a:ext>
            </a:extLst>
          </p:cNvPr>
          <p:cNvSpPr>
            <a:spLocks noGrp="1"/>
          </p:cNvSpPr>
          <p:nvPr>
            <p:ph idx="1"/>
          </p:nvPr>
        </p:nvSpPr>
        <p:spPr/>
        <p:txBody>
          <a:bodyPr/>
          <a:lstStyle/>
          <a:p>
            <a:r>
              <a:rPr lang="en-US" dirty="0"/>
              <a:t>Calculated sample size for proportions/rates and continuous data</a:t>
            </a:r>
          </a:p>
          <a:p>
            <a:r>
              <a:rPr lang="en-US" dirty="0"/>
              <a:t>We based the sample size on the statistical test we would use</a:t>
            </a: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414082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2D07-D3C0-246D-AD6B-94C251CBC1F6}"/>
              </a:ext>
            </a:extLst>
          </p:cNvPr>
          <p:cNvSpPr>
            <a:spLocks noGrp="1"/>
          </p:cNvSpPr>
          <p:nvPr>
            <p:ph type="title"/>
          </p:nvPr>
        </p:nvSpPr>
        <p:spPr/>
        <p:txBody>
          <a:bodyPr>
            <a:normAutofit fontScale="90000"/>
          </a:bodyPr>
          <a:lstStyle/>
          <a:p>
            <a:r>
              <a:rPr lang="en-US" dirty="0"/>
              <a:t>Quantitative Outcomes-Time to event</a:t>
            </a:r>
          </a:p>
        </p:txBody>
      </p:sp>
      <p:sp>
        <p:nvSpPr>
          <p:cNvPr id="3" name="Content Placeholder 2">
            <a:extLst>
              <a:ext uri="{FF2B5EF4-FFF2-40B4-BE49-F238E27FC236}">
                <a16:creationId xmlns:a16="http://schemas.microsoft.com/office/drawing/2014/main" id="{3A9F9362-AFE0-94A9-EAD8-CED52D5C153C}"/>
              </a:ext>
            </a:extLst>
          </p:cNvPr>
          <p:cNvSpPr>
            <a:spLocks noGrp="1"/>
          </p:cNvSpPr>
          <p:nvPr>
            <p:ph idx="1"/>
          </p:nvPr>
        </p:nvSpPr>
        <p:spPr/>
        <p:txBody>
          <a:bodyPr/>
          <a:lstStyle/>
          <a:p>
            <a:r>
              <a:rPr lang="en-US" dirty="0"/>
              <a:t>To compute sample size for time to event data, we need the same parameters as we did last week:</a:t>
            </a:r>
          </a:p>
          <a:p>
            <a:pPr lvl="1"/>
            <a:r>
              <a:rPr lang="en-US" dirty="0"/>
              <a:t>Alpha</a:t>
            </a:r>
          </a:p>
          <a:p>
            <a:pPr lvl="1"/>
            <a:r>
              <a:rPr lang="en-US" dirty="0"/>
              <a:t>Beta</a:t>
            </a:r>
          </a:p>
          <a:p>
            <a:pPr lvl="1"/>
            <a:r>
              <a:rPr lang="en-US" dirty="0"/>
              <a:t>Statistical test</a:t>
            </a:r>
          </a:p>
          <a:p>
            <a:pPr lvl="1"/>
            <a:r>
              <a:rPr lang="en-US" dirty="0"/>
              <a:t>Power</a:t>
            </a:r>
          </a:p>
          <a:p>
            <a:pPr lvl="1"/>
            <a:r>
              <a:rPr lang="en-US" dirty="0"/>
              <a:t>Effect size</a:t>
            </a:r>
          </a:p>
          <a:p>
            <a:r>
              <a:rPr lang="en-US" dirty="0"/>
              <a:t>Here the effect size is not mean or proportion</a:t>
            </a:r>
          </a:p>
          <a:p>
            <a:r>
              <a:rPr lang="en-US" dirty="0"/>
              <a:t>AND we have to make patient enrollment distribution assumptions</a:t>
            </a:r>
          </a:p>
        </p:txBody>
      </p:sp>
    </p:spTree>
    <p:extLst>
      <p:ext uri="{BB962C8B-B14F-4D97-AF65-F5344CB8AC3E}">
        <p14:creationId xmlns:p14="http://schemas.microsoft.com/office/powerpoint/2010/main" val="141305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DBE66FC-B4B2-6B4E-B8F4-D2408461D535}"/>
              </a:ext>
            </a:extLst>
          </p:cNvPr>
          <p:cNvSpPr>
            <a:spLocks noGrp="1" noChangeArrowheads="1"/>
          </p:cNvSpPr>
          <p:nvPr>
            <p:ph type="title"/>
          </p:nvPr>
        </p:nvSpPr>
        <p:spPr>
          <a:xfrm>
            <a:off x="685800" y="457200"/>
            <a:ext cx="7772400" cy="1143000"/>
          </a:xfrm>
        </p:spPr>
        <p:txBody>
          <a:bodyPr>
            <a:normAutofit fontScale="90000"/>
          </a:bodyPr>
          <a:lstStyle/>
          <a:p>
            <a:r>
              <a:rPr lang="en-US" altLang="en-US"/>
              <a:t>Comparing Time to Event Distributions</a:t>
            </a:r>
          </a:p>
        </p:txBody>
      </p:sp>
      <p:sp>
        <p:nvSpPr>
          <p:cNvPr id="57347" name="Rectangle 3">
            <a:extLst>
              <a:ext uri="{FF2B5EF4-FFF2-40B4-BE49-F238E27FC236}">
                <a16:creationId xmlns:a16="http://schemas.microsoft.com/office/drawing/2014/main" id="{1EC9F8FE-8A7E-BE42-9FB9-9CB1272551ED}"/>
              </a:ext>
            </a:extLst>
          </p:cNvPr>
          <p:cNvSpPr>
            <a:spLocks noGrp="1" noChangeArrowheads="1"/>
          </p:cNvSpPr>
          <p:nvPr>
            <p:ph idx="1"/>
          </p:nvPr>
        </p:nvSpPr>
        <p:spPr>
          <a:xfrm>
            <a:off x="609600" y="1981200"/>
            <a:ext cx="8077200" cy="4114800"/>
          </a:xfrm>
        </p:spPr>
        <p:txBody>
          <a:bodyPr>
            <a:normAutofit/>
          </a:bodyPr>
          <a:lstStyle/>
          <a:p>
            <a:pPr>
              <a:lnSpc>
                <a:spcPct val="90000"/>
              </a:lnSpc>
            </a:pPr>
            <a:r>
              <a:rPr lang="en-US" altLang="en-US" sz="2800" dirty="0"/>
              <a:t>Primary efficacy endpoint is the time to an event</a:t>
            </a:r>
          </a:p>
          <a:p>
            <a:pPr>
              <a:lnSpc>
                <a:spcPct val="90000"/>
              </a:lnSpc>
            </a:pPr>
            <a:r>
              <a:rPr lang="en-US" altLang="en-US" sz="2800" dirty="0"/>
              <a:t>Compare the survival distributions for the two groups</a:t>
            </a:r>
          </a:p>
          <a:p>
            <a:pPr>
              <a:lnSpc>
                <a:spcPct val="90000"/>
              </a:lnSpc>
            </a:pPr>
            <a:r>
              <a:rPr lang="en-US" altLang="en-US" sz="2800" dirty="0"/>
              <a:t>Measure of treatment effect is the ratio of the hazard rates in the two groups, ratio of the medians, or specific instances in survival distribution</a:t>
            </a:r>
          </a:p>
          <a:p>
            <a:pPr>
              <a:lnSpc>
                <a:spcPct val="90000"/>
              </a:lnSpc>
            </a:pPr>
            <a:r>
              <a:rPr lang="en-US" altLang="en-US" sz="2800" dirty="0"/>
              <a:t>Must also consider the length of follow-up</a:t>
            </a:r>
          </a:p>
        </p:txBody>
      </p:sp>
    </p:spTree>
    <p:extLst>
      <p:ext uri="{BB962C8B-B14F-4D97-AF65-F5344CB8AC3E}">
        <p14:creationId xmlns:p14="http://schemas.microsoft.com/office/powerpoint/2010/main" val="125661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2CE7-F317-FC70-7875-D7874D64CD97}"/>
              </a:ext>
            </a:extLst>
          </p:cNvPr>
          <p:cNvSpPr>
            <a:spLocks noGrp="1"/>
          </p:cNvSpPr>
          <p:nvPr>
            <p:ph type="title"/>
          </p:nvPr>
        </p:nvSpPr>
        <p:spPr/>
        <p:txBody>
          <a:bodyPr/>
          <a:lstStyle/>
          <a:p>
            <a:r>
              <a:rPr lang="en-US" dirty="0"/>
              <a:t>Hazard ratio/rate/function</a:t>
            </a:r>
          </a:p>
        </p:txBody>
      </p:sp>
      <p:sp>
        <p:nvSpPr>
          <p:cNvPr id="3" name="Content Placeholder 2">
            <a:extLst>
              <a:ext uri="{FF2B5EF4-FFF2-40B4-BE49-F238E27FC236}">
                <a16:creationId xmlns:a16="http://schemas.microsoft.com/office/drawing/2014/main" id="{18FDFF66-8B81-E16F-9674-B849C9DA0D2A}"/>
              </a:ext>
            </a:extLst>
          </p:cNvPr>
          <p:cNvSpPr>
            <a:spLocks noGrp="1"/>
          </p:cNvSpPr>
          <p:nvPr>
            <p:ph idx="1"/>
          </p:nvPr>
        </p:nvSpPr>
        <p:spPr/>
        <p:txBody>
          <a:bodyPr/>
          <a:lstStyle/>
          <a:p>
            <a:r>
              <a:rPr lang="en-US" dirty="0"/>
              <a:t>Before we do an example of sample size calculation, review of hazard ratio</a:t>
            </a:r>
          </a:p>
          <a:p>
            <a:r>
              <a:rPr lang="en-US" sz="1800" dirty="0">
                <a:effectLst/>
                <a:latin typeface="CMR10"/>
              </a:rPr>
              <a:t>The hazard function </a:t>
            </a:r>
            <a:r>
              <a:rPr lang="en-US" sz="1800" dirty="0">
                <a:effectLst/>
                <a:latin typeface="CMMI10"/>
              </a:rPr>
              <a:t>h</a:t>
            </a:r>
            <a:r>
              <a:rPr lang="en-US" sz="1800" dirty="0">
                <a:effectLst/>
                <a:latin typeface="CMR10"/>
              </a:rPr>
              <a:t>(</a:t>
            </a:r>
            <a:r>
              <a:rPr lang="en-US" sz="1800" dirty="0">
                <a:effectLst/>
                <a:latin typeface="CMMI10"/>
              </a:rPr>
              <a:t>t</a:t>
            </a:r>
            <a:r>
              <a:rPr lang="en-US" sz="1800" dirty="0">
                <a:effectLst/>
                <a:latin typeface="CMR10"/>
              </a:rPr>
              <a:t>) is NOT the probability that the event (such as death) occurs at time </a:t>
            </a:r>
            <a:r>
              <a:rPr lang="en-US" sz="1800" dirty="0">
                <a:effectLst/>
                <a:latin typeface="CMMI10"/>
              </a:rPr>
              <a:t>t </a:t>
            </a:r>
            <a:r>
              <a:rPr lang="en-US" sz="1800" dirty="0">
                <a:effectLst/>
                <a:latin typeface="CMR10"/>
              </a:rPr>
              <a:t>or before time </a:t>
            </a:r>
            <a:r>
              <a:rPr lang="en-US" sz="1800" dirty="0">
                <a:effectLst/>
                <a:latin typeface="CMMI10"/>
              </a:rPr>
              <a:t>t </a:t>
            </a:r>
            <a:endParaRPr lang="en-US" dirty="0"/>
          </a:p>
          <a:p>
            <a:r>
              <a:rPr lang="en-US" sz="1800" dirty="0">
                <a:effectLst/>
                <a:latin typeface="CMMI10"/>
              </a:rPr>
              <a:t>h</a:t>
            </a:r>
            <a:r>
              <a:rPr lang="en-US" sz="1800" dirty="0">
                <a:effectLst/>
                <a:latin typeface="CMR10"/>
              </a:rPr>
              <a:t>(</a:t>
            </a:r>
            <a:r>
              <a:rPr lang="en-US" sz="1800" dirty="0">
                <a:effectLst/>
                <a:latin typeface="CMMI10"/>
              </a:rPr>
              <a:t>t</a:t>
            </a:r>
            <a:r>
              <a:rPr lang="en-US" sz="1800" dirty="0">
                <a:effectLst/>
                <a:latin typeface="CMR10"/>
              </a:rPr>
              <a:t>)</a:t>
            </a:r>
            <a:r>
              <a:rPr lang="en-US" sz="1800" dirty="0">
                <a:effectLst/>
                <a:latin typeface="CMMI10"/>
              </a:rPr>
              <a:t>dt </a:t>
            </a:r>
            <a:r>
              <a:rPr lang="en-US" sz="1800" dirty="0">
                <a:effectLst/>
                <a:latin typeface="CMR10"/>
              </a:rPr>
              <a:t>is approximately the conditional probability that the event occurs within the interval [</a:t>
            </a:r>
            <a:r>
              <a:rPr lang="en-US" sz="1800" dirty="0">
                <a:effectLst/>
                <a:latin typeface="CMMI10"/>
              </a:rPr>
              <a:t>t, t </a:t>
            </a:r>
            <a:r>
              <a:rPr lang="en-US" sz="1800" dirty="0">
                <a:effectLst/>
                <a:latin typeface="CMR10"/>
              </a:rPr>
              <a:t>+ </a:t>
            </a:r>
            <a:r>
              <a:rPr lang="en-US" sz="1800" dirty="0">
                <a:effectLst/>
                <a:latin typeface="CMMI10"/>
              </a:rPr>
              <a:t>dt</a:t>
            </a:r>
            <a:r>
              <a:rPr lang="en-US" sz="1800" dirty="0">
                <a:effectLst/>
                <a:latin typeface="CMR10"/>
              </a:rPr>
              <a:t>] given that the event has not occurred before time </a:t>
            </a:r>
            <a:r>
              <a:rPr lang="en-US" sz="1800" dirty="0">
                <a:effectLst/>
                <a:latin typeface="CMMI10"/>
              </a:rPr>
              <a:t>t. </a:t>
            </a:r>
            <a:endParaRPr lang="en-US" dirty="0"/>
          </a:p>
          <a:p>
            <a:r>
              <a:rPr lang="en-US" sz="1800" dirty="0">
                <a:effectLst/>
                <a:latin typeface="CMR12"/>
              </a:rPr>
              <a:t>Hazard function=conditional density, given that the event in question has not yet occurred prior to time </a:t>
            </a:r>
            <a:r>
              <a:rPr lang="en-US" sz="1800" dirty="0">
                <a:effectLst/>
                <a:latin typeface="CMMI12"/>
              </a:rPr>
              <a:t>t</a:t>
            </a:r>
            <a:r>
              <a:rPr lang="en-US" sz="1800" dirty="0">
                <a:latin typeface="CMR12"/>
              </a:rPr>
              <a:t> </a:t>
            </a:r>
            <a:r>
              <a:rPr lang="en-US" sz="1800" dirty="0">
                <a:effectLst/>
                <a:latin typeface="CMR12"/>
              </a:rPr>
              <a:t>or instantaneous risk of death/event</a:t>
            </a:r>
            <a:endParaRPr lang="en-US" dirty="0"/>
          </a:p>
          <a:p>
            <a:endParaRPr lang="en-US" dirty="0"/>
          </a:p>
        </p:txBody>
      </p:sp>
    </p:spTree>
    <p:extLst>
      <p:ext uri="{BB962C8B-B14F-4D97-AF65-F5344CB8AC3E}">
        <p14:creationId xmlns:p14="http://schemas.microsoft.com/office/powerpoint/2010/main" val="36966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FBE0-4690-BC44-BA06-6CF3B4FDD931}"/>
              </a:ext>
            </a:extLst>
          </p:cNvPr>
          <p:cNvSpPr>
            <a:spLocks noGrp="1"/>
          </p:cNvSpPr>
          <p:nvPr>
            <p:ph type="title"/>
          </p:nvPr>
        </p:nvSpPr>
        <p:spPr>
          <a:xfrm>
            <a:off x="914400" y="592407"/>
            <a:ext cx="7315200" cy="1154097"/>
          </a:xfrm>
        </p:spPr>
        <p:txBody>
          <a:bodyPr>
            <a:normAutofit fontScale="90000"/>
          </a:bodyPr>
          <a:lstStyle/>
          <a:p>
            <a:r>
              <a:rPr lang="en-US" dirty="0"/>
              <a:t>Comparing survival curves-non parametric</a:t>
            </a:r>
          </a:p>
        </p:txBody>
      </p:sp>
      <p:pic>
        <p:nvPicPr>
          <p:cNvPr id="5" name="Content Placeholder 4" descr="Chart, line chart&#10;&#10;Description automatically generated">
            <a:extLst>
              <a:ext uri="{FF2B5EF4-FFF2-40B4-BE49-F238E27FC236}">
                <a16:creationId xmlns:a16="http://schemas.microsoft.com/office/drawing/2014/main" id="{9A08EDF3-874F-124E-BBD3-6469698EF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29594"/>
            <a:ext cx="7886700" cy="4343400"/>
          </a:xfrm>
        </p:spPr>
      </p:pic>
    </p:spTree>
    <p:extLst>
      <p:ext uri="{BB962C8B-B14F-4D97-AF65-F5344CB8AC3E}">
        <p14:creationId xmlns:p14="http://schemas.microsoft.com/office/powerpoint/2010/main" val="11638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3195</TotalTime>
  <Words>1930</Words>
  <Application>Microsoft Macintosh PowerPoint</Application>
  <PresentationFormat>On-screen Show (4:3)</PresentationFormat>
  <Paragraphs>189</Paragraphs>
  <Slides>38</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Arial</vt:lpstr>
      <vt:lpstr>Calibri</vt:lpstr>
      <vt:lpstr>Cambria Math</vt:lpstr>
      <vt:lpstr>CMMI10</vt:lpstr>
      <vt:lpstr>CMMI12</vt:lpstr>
      <vt:lpstr>CMR10</vt:lpstr>
      <vt:lpstr>CMR12</vt:lpstr>
      <vt:lpstr>Symbol</vt:lpstr>
      <vt:lpstr>Times New Roman</vt:lpstr>
      <vt:lpstr>Wingdings</vt:lpstr>
      <vt:lpstr>WP Greek Century</vt:lpstr>
      <vt:lpstr>Perspective</vt:lpstr>
      <vt:lpstr>Equation</vt:lpstr>
      <vt:lpstr>Bios 520-Clinical Trials-Sample size and Implications</vt:lpstr>
      <vt:lpstr>Outline</vt:lpstr>
      <vt:lpstr>Timeline update</vt:lpstr>
      <vt:lpstr>True randomization story</vt:lpstr>
      <vt:lpstr>Last week review</vt:lpstr>
      <vt:lpstr>Quantitative Outcomes-Time to event</vt:lpstr>
      <vt:lpstr>Comparing Time to Event Distributions</vt:lpstr>
      <vt:lpstr>Hazard ratio/rate/function</vt:lpstr>
      <vt:lpstr>Comparing survival curves-non parametric</vt:lpstr>
      <vt:lpstr>Assuming Exponential (parametric!!)  Survival Distributions</vt:lpstr>
      <vt:lpstr>Exponential approximation</vt:lpstr>
      <vt:lpstr>Impact (?) of censoring on sample size</vt:lpstr>
      <vt:lpstr>Time to Failure: No censoring</vt:lpstr>
      <vt:lpstr>How to calculate</vt:lpstr>
      <vt:lpstr>Assuming Exponential  Survival Distributions</vt:lpstr>
      <vt:lpstr>What do you think d is from last example?</vt:lpstr>
      <vt:lpstr>We need example WITH censoring</vt:lpstr>
      <vt:lpstr>QUANTITATIVE OUTCOMES TIMES TO EVENTS</vt:lpstr>
      <vt:lpstr>EXAMPLE </vt:lpstr>
      <vt:lpstr>Example using Hazard rates</vt:lpstr>
      <vt:lpstr>Computation</vt:lpstr>
      <vt:lpstr>From events to patients</vt:lpstr>
      <vt:lpstr>You don’t need to know λ directly</vt:lpstr>
      <vt:lpstr>Ex: Participants not followed until event</vt:lpstr>
      <vt:lpstr>Time to failure issues that affect sample size</vt:lpstr>
      <vt:lpstr>More General formula (Lachin, 1981) </vt:lpstr>
      <vt:lpstr>PowerPoint Presentation</vt:lpstr>
      <vt:lpstr>PowerPoint Presentation</vt:lpstr>
      <vt:lpstr>When we don’t have hazard rates</vt:lpstr>
      <vt:lpstr>Why do we use median vs mean survival times?</vt:lpstr>
      <vt:lpstr>Definition of Mean Survival time</vt:lpstr>
      <vt:lpstr>Review: How to calculate median survival</vt:lpstr>
      <vt:lpstr>Review Statistical power</vt:lpstr>
      <vt:lpstr>Biliary Atresia example</vt:lpstr>
      <vt:lpstr>Results using PASS software</vt:lpstr>
      <vt:lpstr>Computer Resources</vt:lpstr>
      <vt:lpstr>PASS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520-Clinical Trials-Phases-</dc:title>
  <dc:creator>Leong, Traci</dc:creator>
  <cp:lastModifiedBy>Traci Leong</cp:lastModifiedBy>
  <cp:revision>76</cp:revision>
  <dcterms:created xsi:type="dcterms:W3CDTF">2021-02-06T01:00:33Z</dcterms:created>
  <dcterms:modified xsi:type="dcterms:W3CDTF">2023-03-02T17:10:01Z</dcterms:modified>
</cp:coreProperties>
</file>