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60"/>
  </p:notesMasterIdLst>
  <p:sldIdLst>
    <p:sldId id="921" r:id="rId2"/>
    <p:sldId id="985" r:id="rId3"/>
    <p:sldId id="966" r:id="rId4"/>
    <p:sldId id="967" r:id="rId5"/>
    <p:sldId id="939" r:id="rId6"/>
    <p:sldId id="968" r:id="rId7"/>
    <p:sldId id="296" r:id="rId8"/>
    <p:sldId id="969" r:id="rId9"/>
    <p:sldId id="989" r:id="rId10"/>
    <p:sldId id="990" r:id="rId11"/>
    <p:sldId id="992" r:id="rId12"/>
    <p:sldId id="994" r:id="rId13"/>
    <p:sldId id="991" r:id="rId14"/>
    <p:sldId id="986" r:id="rId15"/>
    <p:sldId id="987" r:id="rId16"/>
    <p:sldId id="274" r:id="rId17"/>
    <p:sldId id="970" r:id="rId18"/>
    <p:sldId id="995" r:id="rId19"/>
    <p:sldId id="988" r:id="rId20"/>
    <p:sldId id="972" r:id="rId21"/>
    <p:sldId id="973" r:id="rId22"/>
    <p:sldId id="976" r:id="rId23"/>
    <p:sldId id="949" r:id="rId24"/>
    <p:sldId id="950" r:id="rId25"/>
    <p:sldId id="951" r:id="rId26"/>
    <p:sldId id="952" r:id="rId27"/>
    <p:sldId id="953" r:id="rId28"/>
    <p:sldId id="977" r:id="rId29"/>
    <p:sldId id="978" r:id="rId30"/>
    <p:sldId id="960" r:id="rId31"/>
    <p:sldId id="961" r:id="rId32"/>
    <p:sldId id="962" r:id="rId33"/>
    <p:sldId id="979" r:id="rId34"/>
    <p:sldId id="980" r:id="rId35"/>
    <p:sldId id="954" r:id="rId36"/>
    <p:sldId id="996" r:id="rId37"/>
    <p:sldId id="997" r:id="rId38"/>
    <p:sldId id="955" r:id="rId39"/>
    <p:sldId id="956" r:id="rId40"/>
    <p:sldId id="957" r:id="rId41"/>
    <p:sldId id="958" r:id="rId42"/>
    <p:sldId id="959" r:id="rId43"/>
    <p:sldId id="981" r:id="rId44"/>
    <p:sldId id="627" r:id="rId45"/>
    <p:sldId id="628" r:id="rId46"/>
    <p:sldId id="298" r:id="rId47"/>
    <p:sldId id="998" r:id="rId48"/>
    <p:sldId id="999" r:id="rId49"/>
    <p:sldId id="290" r:id="rId50"/>
    <p:sldId id="306" r:id="rId51"/>
    <p:sldId id="892" r:id="rId52"/>
    <p:sldId id="895" r:id="rId53"/>
    <p:sldId id="896" r:id="rId54"/>
    <p:sldId id="982" r:id="rId55"/>
    <p:sldId id="937" r:id="rId56"/>
    <p:sldId id="931" r:id="rId57"/>
    <p:sldId id="929" r:id="rId58"/>
    <p:sldId id="98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20"/>
    <p:restoredTop sz="86492"/>
  </p:normalViewPr>
  <p:slideViewPr>
    <p:cSldViewPr>
      <p:cViewPr varScale="1">
        <p:scale>
          <a:sx n="105" d="100"/>
          <a:sy n="105" d="100"/>
        </p:scale>
        <p:origin x="1128" y="192"/>
      </p:cViewPr>
      <p:guideLst>
        <p:guide orient="horz" pos="2160"/>
        <p:guide pos="2880"/>
      </p:guideLst>
    </p:cSldViewPr>
  </p:slideViewPr>
  <p:outlineViewPr>
    <p:cViewPr>
      <p:scale>
        <a:sx n="33" d="100"/>
        <a:sy n="33" d="100"/>
      </p:scale>
      <p:origin x="0" y="-3208"/>
    </p:cViewPr>
  </p:outlineViewPr>
  <p:notesTextViewPr>
    <p:cViewPr>
      <p:scale>
        <a:sx n="1" d="1"/>
        <a:sy n="1" d="1"/>
      </p:scale>
      <p:origin x="0" y="0"/>
    </p:cViewPr>
  </p:notesTextViewPr>
  <p:sorterViewPr>
    <p:cViewPr>
      <p:scale>
        <a:sx n="1" d="1"/>
        <a:sy n="1" d="1"/>
      </p:scale>
      <p:origin x="0" y="0"/>
    </p:cViewPr>
  </p:sorterViewPr>
  <p:notesViewPr>
    <p:cSldViewPr>
      <p:cViewPr varScale="1">
        <p:scale>
          <a:sx n="60" d="100"/>
          <a:sy n="60" d="100"/>
        </p:scale>
        <p:origin x="277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5AB6B3-EFC3-4AB3-A663-06EF8092204A}" type="datetimeFigureOut">
              <a:rPr lang="en-US" smtClean="0"/>
              <a:pPr/>
              <a:t>3/16/23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076C17-00F2-4F63-ADDE-14174DE37C0F}" type="slidenum">
              <a:rPr lang="en-US" smtClean="0"/>
              <a:pPr/>
              <a:t>‹#›</a:t>
            </a:fld>
            <a:endParaRPr lang="en-US"/>
          </a:p>
        </p:txBody>
      </p:sp>
    </p:spTree>
    <p:extLst>
      <p:ext uri="{BB962C8B-B14F-4D97-AF65-F5344CB8AC3E}">
        <p14:creationId xmlns:p14="http://schemas.microsoft.com/office/powerpoint/2010/main" val="3775397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076C17-00F2-4F63-ADDE-14174DE37C0F}" type="slidenum">
              <a:rPr lang="en-US" smtClean="0"/>
              <a:pPr/>
              <a:t>34</a:t>
            </a:fld>
            <a:endParaRPr lang="en-US"/>
          </a:p>
        </p:txBody>
      </p:sp>
    </p:spTree>
    <p:extLst>
      <p:ext uri="{BB962C8B-B14F-4D97-AF65-F5344CB8AC3E}">
        <p14:creationId xmlns:p14="http://schemas.microsoft.com/office/powerpoint/2010/main" val="60516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Chow S, Shao J, Wang H. 2008. </a:t>
            </a:r>
            <a:r>
              <a:rPr lang="en-US" i="1" dirty="0"/>
              <a:t>Sample Size Calculations in Clinical Research</a:t>
            </a:r>
            <a:r>
              <a:rPr lang="en-US" dirty="0"/>
              <a:t>. 2nd Ed. Chapman &amp; Hall/CRC Biostatistics Series. </a:t>
            </a:r>
            <a:r>
              <a:rPr lang="en-US" b="1" dirty="0"/>
              <a:t>page 91</a:t>
            </a:r>
            <a:r>
              <a:rPr lang="en-US" dirty="0"/>
              <a:t>.</a:t>
            </a:r>
          </a:p>
        </p:txBody>
      </p:sp>
      <p:sp>
        <p:nvSpPr>
          <p:cNvPr id="4" name="Slide Number Placeholder 3"/>
          <p:cNvSpPr>
            <a:spLocks noGrp="1"/>
          </p:cNvSpPr>
          <p:nvPr>
            <p:ph type="sldNum" sz="quarter" idx="5"/>
          </p:nvPr>
        </p:nvSpPr>
        <p:spPr/>
        <p:txBody>
          <a:bodyPr/>
          <a:lstStyle/>
          <a:p>
            <a:fld id="{A2076C17-00F2-4F63-ADDE-14174DE37C0F}" type="slidenum">
              <a:rPr lang="en-US" smtClean="0"/>
              <a:pPr/>
              <a:t>46</a:t>
            </a:fld>
            <a:endParaRPr lang="en-US"/>
          </a:p>
        </p:txBody>
      </p:sp>
    </p:spTree>
    <p:extLst>
      <p:ext uri="{BB962C8B-B14F-4D97-AF65-F5344CB8AC3E}">
        <p14:creationId xmlns:p14="http://schemas.microsoft.com/office/powerpoint/2010/main" val="2739879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6DEE725-CBBC-4543-A4A8-3CAED597A79C}" type="datetime1">
              <a:rPr lang="en-US" smtClean="0"/>
              <a:t>3/16/23</a:t>
            </a:fld>
            <a:endParaRPr lang="en-US"/>
          </a:p>
        </p:txBody>
      </p:sp>
      <p:sp>
        <p:nvSpPr>
          <p:cNvPr id="8" name="Slide Number Placeholder 7"/>
          <p:cNvSpPr>
            <a:spLocks noGrp="1"/>
          </p:cNvSpPr>
          <p:nvPr>
            <p:ph type="sldNum" sz="quarter" idx="11"/>
          </p:nvPr>
        </p:nvSpPr>
        <p:spPr/>
        <p:txBody>
          <a:bodyPr/>
          <a:lstStyle/>
          <a:p>
            <a:fld id="{DF28FB93-0A08-4E7D-8E63-9EFA29F1E09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582C68-98CC-C34A-8493-748C876BFBCC}" type="datetime1">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2A77E-0198-B049-B2B3-39B904504ECC}" type="datetime1">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F3C3-362F-044E-8204-92DE21D295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CDD59C-DAB6-BB4C-AB5F-E50F6E8F4C6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FC8208-5D91-A44F-A841-6836108AA31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EC744A-0761-4D44-B193-D68FA4F6C7B0}"/>
              </a:ext>
            </a:extLst>
          </p:cNvPr>
          <p:cNvSpPr>
            <a:spLocks noGrp="1"/>
          </p:cNvSpPr>
          <p:nvPr>
            <p:ph type="dt" sz="half" idx="10"/>
          </p:nvPr>
        </p:nvSpPr>
        <p:spPr/>
        <p:txBody>
          <a:bodyPr/>
          <a:lstStyle/>
          <a:p>
            <a:fld id="{FAAB976F-227E-0149-9858-1728120FC777}" type="datetime1">
              <a:rPr lang="en-US" smtClean="0"/>
              <a:t>3/16/23</a:t>
            </a:fld>
            <a:endParaRPr lang="en-US"/>
          </a:p>
        </p:txBody>
      </p:sp>
      <p:sp>
        <p:nvSpPr>
          <p:cNvPr id="6" name="Footer Placeholder 5">
            <a:extLst>
              <a:ext uri="{FF2B5EF4-FFF2-40B4-BE49-F238E27FC236}">
                <a16:creationId xmlns:a16="http://schemas.microsoft.com/office/drawing/2014/main" id="{2EDB839F-8C79-5F4B-B3DD-7BA5EAF5A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47D590-A4DD-3547-9B44-9F203BFB4FD9}"/>
              </a:ext>
            </a:extLst>
          </p:cNvPr>
          <p:cNvSpPr>
            <a:spLocks noGrp="1"/>
          </p:cNvSpPr>
          <p:nvPr>
            <p:ph type="sldNum" sz="quarter" idx="12"/>
          </p:nvPr>
        </p:nvSpPr>
        <p:spPr/>
        <p:txBody>
          <a:bodyPr/>
          <a:lstStyle/>
          <a:p>
            <a:fld id="{F789E7B9-9D62-42F2-81CD-D85AC9647F2D}" type="slidenum">
              <a:rPr lang="en-US" smtClean="0"/>
              <a:pPr/>
              <a:t>‹#›</a:t>
            </a:fld>
            <a:endParaRPr lang="en-US"/>
          </a:p>
        </p:txBody>
      </p:sp>
    </p:spTree>
    <p:extLst>
      <p:ext uri="{BB962C8B-B14F-4D97-AF65-F5344CB8AC3E}">
        <p14:creationId xmlns:p14="http://schemas.microsoft.com/office/powerpoint/2010/main" val="360868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A3345-A363-3D42-A900-20D25F30703A}" type="datetime1">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B29A9-81A1-2141-9FE6-3349ADC3591D}" type="datetime1">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2004FF-9A6A-CB44-99BC-498892B2E0DE}" type="datetime1">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D9FA794-A3BA-1A43-A501-C8AC2FE9B187}" type="datetime1">
              <a:rPr lang="en-US" smtClean="0"/>
              <a:t>3/16/23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9E7B9-9D62-42F2-81CD-D85AC9647F2D}"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A1E439-DD60-0C49-BA5C-815791426A07}" type="datetime1">
              <a:rPr lang="en-US" smtClean="0"/>
              <a:t>3/16/23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7F668-4AFD-F04E-A703-0AEE59302326}" type="datetime1">
              <a:rPr lang="en-US" smtClean="0"/>
              <a:t>3/16/23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091136-51FA-394D-9A97-AE7642623456}" type="datetime1">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A9308B-E9AC-3A4C-8D7C-6F9CB2E5373A}" type="datetime1">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E9593D50-7376-DC4C-A4AE-24CBE28A5550}" type="datetime1">
              <a:rPr lang="en-US" smtClean="0"/>
              <a:t>3/16/23</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F789E7B9-9D62-42F2-81CD-D85AC9647F2D}"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Bios 520-Clinical Trials-Time to event Sample size and Equivalence</a:t>
            </a:r>
          </a:p>
        </p:txBody>
      </p:sp>
      <p:sp>
        <p:nvSpPr>
          <p:cNvPr id="3" name="Subtitle 2"/>
          <p:cNvSpPr>
            <a:spLocks noGrp="1"/>
          </p:cNvSpPr>
          <p:nvPr>
            <p:ph type="subTitle" idx="1"/>
          </p:nvPr>
        </p:nvSpPr>
        <p:spPr/>
        <p:txBody>
          <a:bodyPr/>
          <a:lstStyle/>
          <a:p>
            <a:r>
              <a:rPr lang="en-US" dirty="0"/>
              <a:t>March 16, 2023</a:t>
            </a:r>
          </a:p>
        </p:txBody>
      </p:sp>
    </p:spTree>
    <p:extLst>
      <p:ext uri="{BB962C8B-B14F-4D97-AF65-F5344CB8AC3E}">
        <p14:creationId xmlns:p14="http://schemas.microsoft.com/office/powerpoint/2010/main" val="3485601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E582-D4F3-6EF7-8489-4E2B650C26B8}"/>
              </a:ext>
            </a:extLst>
          </p:cNvPr>
          <p:cNvSpPr>
            <a:spLocks noGrp="1"/>
          </p:cNvSpPr>
          <p:nvPr>
            <p:ph type="title"/>
          </p:nvPr>
        </p:nvSpPr>
        <p:spPr>
          <a:xfrm>
            <a:off x="914400" y="457200"/>
            <a:ext cx="7315200" cy="1154097"/>
          </a:xfrm>
        </p:spPr>
        <p:txBody>
          <a:bodyPr/>
          <a:lstStyle/>
          <a:p>
            <a:r>
              <a:rPr lang="en-US" dirty="0"/>
              <a:t>Results via R</a:t>
            </a:r>
          </a:p>
        </p:txBody>
      </p:sp>
      <p:pic>
        <p:nvPicPr>
          <p:cNvPr id="5" name="Content Placeholder 4" descr="Text, letter&#10;&#10;Description automatically generated">
            <a:extLst>
              <a:ext uri="{FF2B5EF4-FFF2-40B4-BE49-F238E27FC236}">
                <a16:creationId xmlns:a16="http://schemas.microsoft.com/office/drawing/2014/main" id="{EA756EAF-06E3-1B59-CC8A-346BD0E18F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481" y="1752600"/>
            <a:ext cx="7780189" cy="3912409"/>
          </a:xfrm>
        </p:spPr>
      </p:pic>
    </p:spTree>
    <p:extLst>
      <p:ext uri="{BB962C8B-B14F-4D97-AF65-F5344CB8AC3E}">
        <p14:creationId xmlns:p14="http://schemas.microsoft.com/office/powerpoint/2010/main" val="69864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206F-E719-F4AC-9B55-48A7D73B2817}"/>
              </a:ext>
            </a:extLst>
          </p:cNvPr>
          <p:cNvSpPr>
            <a:spLocks noGrp="1"/>
          </p:cNvSpPr>
          <p:nvPr>
            <p:ph type="title"/>
          </p:nvPr>
        </p:nvSpPr>
        <p:spPr>
          <a:xfrm>
            <a:off x="762000" y="762000"/>
            <a:ext cx="7315200" cy="1154097"/>
          </a:xfrm>
        </p:spPr>
        <p:txBody>
          <a:bodyPr/>
          <a:lstStyle/>
          <a:p>
            <a:r>
              <a:rPr lang="en-US" dirty="0"/>
              <a:t>R results</a:t>
            </a:r>
          </a:p>
        </p:txBody>
      </p:sp>
      <p:pic>
        <p:nvPicPr>
          <p:cNvPr id="5" name="Content Placeholder 4" descr="Text&#10;&#10;Description automatically generated">
            <a:extLst>
              <a:ext uri="{FF2B5EF4-FFF2-40B4-BE49-F238E27FC236}">
                <a16:creationId xmlns:a16="http://schemas.microsoft.com/office/drawing/2014/main" id="{3D9E23E1-1383-D823-40F6-922C5D3264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999" y="1916096"/>
            <a:ext cx="7178217" cy="4484703"/>
          </a:xfrm>
        </p:spPr>
      </p:pic>
    </p:spTree>
    <p:extLst>
      <p:ext uri="{BB962C8B-B14F-4D97-AF65-F5344CB8AC3E}">
        <p14:creationId xmlns:p14="http://schemas.microsoft.com/office/powerpoint/2010/main" val="3046389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600A-868B-CED2-D01B-8AAE76270247}"/>
              </a:ext>
            </a:extLst>
          </p:cNvPr>
          <p:cNvSpPr>
            <a:spLocks noGrp="1"/>
          </p:cNvSpPr>
          <p:nvPr>
            <p:ph type="title"/>
          </p:nvPr>
        </p:nvSpPr>
        <p:spPr/>
        <p:txBody>
          <a:bodyPr/>
          <a:lstStyle/>
          <a:p>
            <a:r>
              <a:rPr lang="en-US" dirty="0"/>
              <a:t>Let’s summarize</a:t>
            </a:r>
          </a:p>
        </p:txBody>
      </p:sp>
      <p:sp>
        <p:nvSpPr>
          <p:cNvPr id="3" name="Content Placeholder 2">
            <a:extLst>
              <a:ext uri="{FF2B5EF4-FFF2-40B4-BE49-F238E27FC236}">
                <a16:creationId xmlns:a16="http://schemas.microsoft.com/office/drawing/2014/main" id="{2314A352-A41B-C985-8B34-719465ABE354}"/>
              </a:ext>
            </a:extLst>
          </p:cNvPr>
          <p:cNvSpPr>
            <a:spLocks noGrp="1"/>
          </p:cNvSpPr>
          <p:nvPr>
            <p:ph idx="1"/>
          </p:nvPr>
        </p:nvSpPr>
        <p:spPr/>
        <p:txBody>
          <a:bodyPr/>
          <a:lstStyle/>
          <a:p>
            <a:r>
              <a:rPr lang="en-US" dirty="0"/>
              <a:t>Assuming 1 </a:t>
            </a:r>
            <a:r>
              <a:rPr lang="en-US" dirty="0" err="1"/>
              <a:t>yr</a:t>
            </a:r>
            <a:r>
              <a:rPr lang="en-US" dirty="0"/>
              <a:t> enrollment; 2 years of follow up</a:t>
            </a:r>
          </a:p>
          <a:p>
            <a:r>
              <a:rPr lang="en-US" dirty="0"/>
              <a:t>Why do you think the numbers are not the same?</a:t>
            </a:r>
          </a:p>
        </p:txBody>
      </p:sp>
      <p:graphicFrame>
        <p:nvGraphicFramePr>
          <p:cNvPr id="8" name="Table 4">
            <a:extLst>
              <a:ext uri="{FF2B5EF4-FFF2-40B4-BE49-F238E27FC236}">
                <a16:creationId xmlns:a16="http://schemas.microsoft.com/office/drawing/2014/main" id="{A95D2902-8561-8436-4458-FDD7C16190D5}"/>
              </a:ext>
            </a:extLst>
          </p:cNvPr>
          <p:cNvGraphicFramePr>
            <a:graphicFrameLocks/>
          </p:cNvGraphicFramePr>
          <p:nvPr>
            <p:extLst>
              <p:ext uri="{D42A27DB-BD31-4B8C-83A1-F6EECF244321}">
                <p14:modId xmlns:p14="http://schemas.microsoft.com/office/powerpoint/2010/main" val="3620039760"/>
              </p:ext>
            </p:extLst>
          </p:nvPr>
        </p:nvGraphicFramePr>
        <p:xfrm>
          <a:off x="2590800" y="3733800"/>
          <a:ext cx="2926080" cy="202184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078349960"/>
                    </a:ext>
                  </a:extLst>
                </a:gridCol>
                <a:gridCol w="1325880">
                  <a:extLst>
                    <a:ext uri="{9D8B030D-6E8A-4147-A177-3AD203B41FA5}">
                      <a16:colId xmlns:a16="http://schemas.microsoft.com/office/drawing/2014/main" val="706152122"/>
                    </a:ext>
                  </a:extLst>
                </a:gridCol>
              </a:tblGrid>
              <a:tr h="370840">
                <a:tc>
                  <a:txBody>
                    <a:bodyPr/>
                    <a:lstStyle/>
                    <a:p>
                      <a:r>
                        <a:rPr lang="en-US" dirty="0"/>
                        <a:t>Software</a:t>
                      </a:r>
                    </a:p>
                  </a:txBody>
                  <a:tcPr/>
                </a:tc>
                <a:tc>
                  <a:txBody>
                    <a:bodyPr/>
                    <a:lstStyle/>
                    <a:p>
                      <a:r>
                        <a:rPr lang="en-US" dirty="0"/>
                        <a:t>Sample size</a:t>
                      </a:r>
                    </a:p>
                  </a:txBody>
                  <a:tcPr/>
                </a:tc>
                <a:extLst>
                  <a:ext uri="{0D108BD9-81ED-4DB2-BD59-A6C34878D82A}">
                    <a16:rowId xmlns:a16="http://schemas.microsoft.com/office/drawing/2014/main" val="3288397047"/>
                  </a:ext>
                </a:extLst>
              </a:tr>
              <a:tr h="370840">
                <a:tc>
                  <a:txBody>
                    <a:bodyPr/>
                    <a:lstStyle/>
                    <a:p>
                      <a:r>
                        <a:rPr lang="en-US" dirty="0"/>
                        <a:t>Pass (commercial)</a:t>
                      </a:r>
                    </a:p>
                  </a:txBody>
                  <a:tcPr/>
                </a:tc>
                <a:tc>
                  <a:txBody>
                    <a:bodyPr/>
                    <a:lstStyle/>
                    <a:p>
                      <a:r>
                        <a:rPr lang="en-US" dirty="0"/>
                        <a:t>82</a:t>
                      </a:r>
                    </a:p>
                  </a:txBody>
                  <a:tcPr/>
                </a:tc>
                <a:extLst>
                  <a:ext uri="{0D108BD9-81ED-4DB2-BD59-A6C34878D82A}">
                    <a16:rowId xmlns:a16="http://schemas.microsoft.com/office/drawing/2014/main" val="308538306"/>
                  </a:ext>
                </a:extLst>
              </a:tr>
              <a:tr h="370840">
                <a:tc>
                  <a:txBody>
                    <a:bodyPr/>
                    <a:lstStyle/>
                    <a:p>
                      <a:r>
                        <a:rPr lang="en-US" dirty="0"/>
                        <a:t>SAS</a:t>
                      </a:r>
                    </a:p>
                  </a:txBody>
                  <a:tcPr/>
                </a:tc>
                <a:tc>
                  <a:txBody>
                    <a:bodyPr/>
                    <a:lstStyle/>
                    <a:p>
                      <a:r>
                        <a:rPr lang="en-US" dirty="0"/>
                        <a:t>86</a:t>
                      </a:r>
                    </a:p>
                  </a:txBody>
                  <a:tcPr/>
                </a:tc>
                <a:extLst>
                  <a:ext uri="{0D108BD9-81ED-4DB2-BD59-A6C34878D82A}">
                    <a16:rowId xmlns:a16="http://schemas.microsoft.com/office/drawing/2014/main" val="2273281521"/>
                  </a:ext>
                </a:extLst>
              </a:tr>
              <a:tr h="370840">
                <a:tc>
                  <a:txBody>
                    <a:bodyPr/>
                    <a:lstStyle/>
                    <a:p>
                      <a:r>
                        <a:rPr lang="en-US" dirty="0"/>
                        <a:t>R</a:t>
                      </a:r>
                    </a:p>
                  </a:txBody>
                  <a:tcPr/>
                </a:tc>
                <a:tc>
                  <a:txBody>
                    <a:bodyPr/>
                    <a:lstStyle/>
                    <a:p>
                      <a:r>
                        <a:rPr lang="en-US" dirty="0"/>
                        <a:t>84</a:t>
                      </a:r>
                    </a:p>
                  </a:txBody>
                  <a:tcPr/>
                </a:tc>
                <a:extLst>
                  <a:ext uri="{0D108BD9-81ED-4DB2-BD59-A6C34878D82A}">
                    <a16:rowId xmlns:a16="http://schemas.microsoft.com/office/drawing/2014/main" val="3269747351"/>
                  </a:ext>
                </a:extLst>
              </a:tr>
            </a:tbl>
          </a:graphicData>
        </a:graphic>
      </p:graphicFrame>
    </p:spTree>
    <p:extLst>
      <p:ext uri="{BB962C8B-B14F-4D97-AF65-F5344CB8AC3E}">
        <p14:creationId xmlns:p14="http://schemas.microsoft.com/office/powerpoint/2010/main" val="788321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AF0A-374A-2B69-B9E8-EDB3182AC681}"/>
              </a:ext>
            </a:extLst>
          </p:cNvPr>
          <p:cNvSpPr>
            <a:spLocks noGrp="1"/>
          </p:cNvSpPr>
          <p:nvPr>
            <p:ph type="title"/>
          </p:nvPr>
        </p:nvSpPr>
        <p:spPr/>
        <p:txBody>
          <a:bodyPr>
            <a:normAutofit fontScale="90000"/>
          </a:bodyPr>
          <a:lstStyle/>
          <a:p>
            <a:r>
              <a:rPr lang="en-US" dirty="0"/>
              <a:t>When you don’t have all of the parameters</a:t>
            </a:r>
          </a:p>
        </p:txBody>
      </p:sp>
      <p:sp>
        <p:nvSpPr>
          <p:cNvPr id="3" name="Content Placeholder 2">
            <a:extLst>
              <a:ext uri="{FF2B5EF4-FFF2-40B4-BE49-F238E27FC236}">
                <a16:creationId xmlns:a16="http://schemas.microsoft.com/office/drawing/2014/main" id="{9A0BC961-F56E-8566-CED2-328D9233A5FD}"/>
              </a:ext>
            </a:extLst>
          </p:cNvPr>
          <p:cNvSpPr>
            <a:spLocks noGrp="1"/>
          </p:cNvSpPr>
          <p:nvPr>
            <p:ph idx="1"/>
          </p:nvPr>
        </p:nvSpPr>
        <p:spPr/>
        <p:txBody>
          <a:bodyPr/>
          <a:lstStyle/>
          <a:p>
            <a:r>
              <a:rPr lang="en-US" dirty="0"/>
              <a:t>Original study hypothesis did not include the hazard ratio or reference hazard</a:t>
            </a:r>
          </a:p>
          <a:p>
            <a:r>
              <a:rPr lang="en-US" dirty="0"/>
              <a:t>Many times you need to utilize survival relationships in order to use software programs</a:t>
            </a:r>
          </a:p>
        </p:txBody>
      </p:sp>
    </p:spTree>
    <p:extLst>
      <p:ext uri="{BB962C8B-B14F-4D97-AF65-F5344CB8AC3E}">
        <p14:creationId xmlns:p14="http://schemas.microsoft.com/office/powerpoint/2010/main" val="3543575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8DE5-65D0-1275-1785-4E386EFE292B}"/>
              </a:ext>
            </a:extLst>
          </p:cNvPr>
          <p:cNvSpPr>
            <a:spLocks noGrp="1"/>
          </p:cNvSpPr>
          <p:nvPr>
            <p:ph type="title"/>
          </p:nvPr>
        </p:nvSpPr>
        <p:spPr/>
        <p:txBody>
          <a:bodyPr/>
          <a:lstStyle/>
          <a:p>
            <a:r>
              <a:rPr lang="en-US" dirty="0"/>
              <a:t>How to calculate by hand</a:t>
            </a:r>
          </a:p>
        </p:txBody>
      </p:sp>
      <p:sp>
        <p:nvSpPr>
          <p:cNvPr id="3" name="Content Placeholder 2">
            <a:extLst>
              <a:ext uri="{FF2B5EF4-FFF2-40B4-BE49-F238E27FC236}">
                <a16:creationId xmlns:a16="http://schemas.microsoft.com/office/drawing/2014/main" id="{7B59BDD8-DA4D-6B59-1277-734BB24D5625}"/>
              </a:ext>
            </a:extLst>
          </p:cNvPr>
          <p:cNvSpPr>
            <a:spLocks noGrp="1"/>
          </p:cNvSpPr>
          <p:nvPr>
            <p:ph idx="1"/>
          </p:nvPr>
        </p:nvSpPr>
        <p:spPr/>
        <p:txBody>
          <a:bodyPr/>
          <a:lstStyle/>
          <a:p>
            <a:r>
              <a:rPr lang="en-US" dirty="0"/>
              <a:t>Even with software, it is important to understand relationships</a:t>
            </a:r>
          </a:p>
          <a:p>
            <a:endParaRPr lang="en-US" dirty="0"/>
          </a:p>
        </p:txBody>
      </p:sp>
      <p:pic>
        <p:nvPicPr>
          <p:cNvPr id="5" name="Picture 4" descr="Text, letter&#10;&#10;Description automatically generated">
            <a:extLst>
              <a:ext uri="{FF2B5EF4-FFF2-40B4-BE49-F238E27FC236}">
                <a16:creationId xmlns:a16="http://schemas.microsoft.com/office/drawing/2014/main" id="{5726F8C8-7340-1E53-6C57-E3EF22A03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429000"/>
            <a:ext cx="5257800" cy="2641600"/>
          </a:xfrm>
          <a:prstGeom prst="rect">
            <a:avLst/>
          </a:prstGeom>
        </p:spPr>
      </p:pic>
    </p:spTree>
    <p:extLst>
      <p:ext uri="{BB962C8B-B14F-4D97-AF65-F5344CB8AC3E}">
        <p14:creationId xmlns:p14="http://schemas.microsoft.com/office/powerpoint/2010/main" val="3141876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C749-4008-F09F-4F6E-F00ED5E86FD5}"/>
              </a:ext>
            </a:extLst>
          </p:cNvPr>
          <p:cNvSpPr>
            <a:spLocks noGrp="1"/>
          </p:cNvSpPr>
          <p:nvPr>
            <p:ph type="title"/>
          </p:nvPr>
        </p:nvSpPr>
        <p:spPr>
          <a:xfrm>
            <a:off x="838200" y="548640"/>
            <a:ext cx="7315200" cy="1154097"/>
          </a:xfrm>
        </p:spPr>
        <p:txBody>
          <a:bodyPr/>
          <a:lstStyle/>
          <a:p>
            <a:r>
              <a:rPr lang="en-US" dirty="0"/>
              <a:t>Putting relationships together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27BF5A-3590-4A87-EA19-F83E7412A574}"/>
                  </a:ext>
                </a:extLst>
              </p:cNvPr>
              <p:cNvSpPr>
                <a:spLocks noGrp="1"/>
              </p:cNvSpPr>
              <p:nvPr>
                <p:ph idx="1"/>
              </p:nvPr>
            </p:nvSpPr>
            <p:spPr>
              <a:xfrm>
                <a:off x="846438" y="1905000"/>
                <a:ext cx="7306962" cy="3886200"/>
              </a:xfrm>
            </p:spPr>
            <p:txBody>
              <a:bodyPr>
                <a:normAutofit/>
              </a:bodyPr>
              <a:lstStyle/>
              <a:p>
                <a:r>
                  <a:rPr lang="en-US" sz="1800" dirty="0">
                    <a:effectLst/>
                  </a:rPr>
                  <a:t>The probability of surviving the first </a:t>
                </a:r>
                <a:r>
                  <a:rPr lang="en-US" sz="1800" i="1" dirty="0">
                    <a:effectLst/>
                  </a:rPr>
                  <a:t>t </a:t>
                </a:r>
                <a:r>
                  <a:rPr lang="en-US" sz="1800" dirty="0">
                    <a:effectLst/>
                  </a:rPr>
                  <a:t>years is S(t)=e</a:t>
                </a:r>
                <a:r>
                  <a:rPr lang="en-US" sz="1800" baseline="30000" dirty="0">
                    <a:effectLst/>
                  </a:rPr>
                  <a:t>-</a:t>
                </a:r>
                <a14:m>
                  <m:oMath xmlns:m="http://schemas.openxmlformats.org/officeDocument/2006/math">
                    <m:r>
                      <a:rPr lang="en-US" sz="1800" i="1" baseline="30000" dirty="0" smtClean="0">
                        <a:effectLst/>
                        <a:latin typeface="Cambria Math" panose="02040503050406030204" pitchFamily="18" charset="0"/>
                        <a:ea typeface="Cambria Math" panose="02040503050406030204" pitchFamily="18" charset="0"/>
                      </a:rPr>
                      <m:t>𝜆</m:t>
                    </m:r>
                    <m:r>
                      <a:rPr lang="en-US" sz="1800" b="0" i="1" baseline="30000" dirty="0" smtClean="0">
                        <a:effectLst/>
                        <a:latin typeface="Cambria Math" panose="02040503050406030204" pitchFamily="18" charset="0"/>
                        <a:ea typeface="Cambria Math" panose="02040503050406030204" pitchFamily="18" charset="0"/>
                      </a:rPr>
                      <m:t>𝑡</m:t>
                    </m:r>
                  </m:oMath>
                </a14:m>
                <a:endParaRPr lang="en-US" baseline="30000" dirty="0"/>
              </a:p>
              <a:p>
                <a:r>
                  <a:rPr lang="en-US" sz="1800" dirty="0">
                    <a:effectLst/>
                  </a:rPr>
                  <a:t>The mortality (probability of an adverse event during the first </a:t>
                </a:r>
                <a:r>
                  <a:rPr lang="en-US" sz="1800" i="1" dirty="0">
                    <a:effectLst/>
                  </a:rPr>
                  <a:t>t </a:t>
                </a:r>
                <a:r>
                  <a:rPr lang="en-US" sz="1800" dirty="0">
                    <a:effectLst/>
                  </a:rPr>
                  <a:t>years) is 1-S(t) or 1-</a:t>
                </a:r>
                <a:r>
                  <a:rPr lang="en-US" sz="2000" dirty="0">
                    <a:effectLst/>
                  </a:rPr>
                  <a:t> e</a:t>
                </a:r>
                <a:r>
                  <a:rPr lang="en-US" sz="2000" baseline="30000" dirty="0">
                    <a:effectLst/>
                  </a:rPr>
                  <a:t>-</a:t>
                </a:r>
                <a14:m>
                  <m:oMath xmlns:m="http://schemas.openxmlformats.org/officeDocument/2006/math">
                    <m:r>
                      <a:rPr lang="en-US" sz="2000" i="1" baseline="30000" dirty="0" smtClean="0">
                        <a:effectLst/>
                        <a:latin typeface="Cambria Math" panose="02040503050406030204" pitchFamily="18" charset="0"/>
                        <a:ea typeface="Cambria Math" panose="02040503050406030204" pitchFamily="18" charset="0"/>
                      </a:rPr>
                      <m:t>𝜆</m:t>
                    </m:r>
                    <m:r>
                      <a:rPr lang="en-US" sz="2000" b="0" i="1" baseline="30000" dirty="0" smtClean="0">
                        <a:effectLst/>
                        <a:latin typeface="Cambria Math" panose="02040503050406030204" pitchFamily="18" charset="0"/>
                        <a:ea typeface="Cambria Math" panose="02040503050406030204" pitchFamily="18" charset="0"/>
                      </a:rPr>
                      <m:t>𝑡</m:t>
                    </m:r>
                  </m:oMath>
                </a14:m>
                <a:endParaRPr lang="en-US" dirty="0"/>
              </a:p>
              <a:p>
                <a:r>
                  <a:rPr lang="en-US" sz="1800" dirty="0">
                    <a:effectLst/>
                  </a:rPr>
                  <a:t>For an exponential distribution, the mean survival is 1/</a:t>
                </a:r>
                <a14:m>
                  <m:oMath xmlns:m="http://schemas.openxmlformats.org/officeDocument/2006/math">
                    <m:r>
                      <a:rPr lang="en-US" sz="1800" i="1" smtClean="0">
                        <a:effectLst/>
                        <a:latin typeface="Cambria Math" panose="02040503050406030204" pitchFamily="18" charset="0"/>
                        <a:ea typeface="Cambria Math" panose="02040503050406030204" pitchFamily="18" charset="0"/>
                      </a:rPr>
                      <m:t>𝜆</m:t>
                    </m:r>
                  </m:oMath>
                </a14:m>
                <a:r>
                  <a:rPr lang="en-US" sz="1800" dirty="0">
                    <a:effectLst/>
                  </a:rPr>
                  <a:t>, and the median is ln(2)/</a:t>
                </a:r>
                <a14:m>
                  <m:oMath xmlns:m="http://schemas.openxmlformats.org/officeDocument/2006/math">
                    <m:r>
                      <a:rPr lang="en-US" sz="1800" i="1">
                        <a:latin typeface="Cambria Math" panose="02040503050406030204" pitchFamily="18" charset="0"/>
                        <a:ea typeface="Cambria Math" panose="02040503050406030204" pitchFamily="18" charset="0"/>
                      </a:rPr>
                      <m:t>𝜆</m:t>
                    </m:r>
                  </m:oMath>
                </a14:m>
                <a:r>
                  <a:rPr lang="en-US" sz="1800" dirty="0">
                    <a:effectLst/>
                  </a:rPr>
                  <a:t>.</a:t>
                </a:r>
                <a:br>
                  <a:rPr lang="en-US" sz="1800" dirty="0">
                    <a:effectLst/>
                  </a:rPr>
                </a:br>
                <a:endParaRPr lang="en-US" dirty="0"/>
              </a:p>
              <a:p>
                <a:r>
                  <a:rPr lang="en-US" dirty="0"/>
                  <a:t>The median survival time is transformed to a hazard rate using the relationship </a:t>
                </a:r>
                <a14:m>
                  <m:oMath xmlns:m="http://schemas.openxmlformats.org/officeDocument/2006/math">
                    <m:r>
                      <a:rPr lang="en-US" sz="2000" i="1" smtClean="0">
                        <a:effectLst/>
                        <a:latin typeface="Cambria Math" panose="02040503050406030204" pitchFamily="18" charset="0"/>
                        <a:ea typeface="Cambria Math" panose="02040503050406030204" pitchFamily="18" charset="0"/>
                      </a:rPr>
                      <m:t>𝜆</m:t>
                    </m:r>
                  </m:oMath>
                </a14:m>
                <a:r>
                  <a:rPr lang="en-US" dirty="0"/>
                  <a:t>=ln(2) / </a:t>
                </a:r>
                <a:r>
                  <a:rPr lang="en-US" i="1" dirty="0"/>
                  <a:t>Median </a:t>
                </a:r>
                <a:endParaRPr lang="en-US" dirty="0"/>
              </a:p>
              <a:p>
                <a:pPr marL="45720" indent="0">
                  <a:buNone/>
                </a:pPr>
                <a:endParaRPr lang="en-US" dirty="0"/>
              </a:p>
              <a:p>
                <a:r>
                  <a:rPr lang="en-US" sz="1800" dirty="0">
                    <a:effectLst/>
                  </a:rPr>
                  <a:t>Proportion surviving until a given time </a:t>
                </a:r>
                <a:r>
                  <a:rPr lang="en-US" sz="1800" i="1" dirty="0">
                    <a:effectLst/>
                  </a:rPr>
                  <a:t>T</a:t>
                </a:r>
                <a:r>
                  <a:rPr lang="en-US" sz="1800" dirty="0">
                    <a:effectLst/>
                  </a:rPr>
                  <a:t>0 is specified. The proportion surviving is transformed to a hazard rate using the relationship </a:t>
                </a:r>
                <a14:m>
                  <m:oMath xmlns:m="http://schemas.openxmlformats.org/officeDocument/2006/math">
                    <m:r>
                      <a:rPr lang="en-US" sz="1800" i="1" smtClean="0">
                        <a:effectLst/>
                        <a:latin typeface="Cambria Math" panose="02040503050406030204" pitchFamily="18" charset="0"/>
                        <a:ea typeface="Cambria Math" panose="02040503050406030204" pitchFamily="18" charset="0"/>
                      </a:rPr>
                      <m:t>𝜆</m:t>
                    </m:r>
                  </m:oMath>
                </a14:m>
                <a:r>
                  <a:rPr lang="en-US" sz="1800" i="1" dirty="0">
                    <a:effectLst/>
                  </a:rPr>
                  <a:t> </a:t>
                </a:r>
                <a:r>
                  <a:rPr lang="en-US" sz="1800" dirty="0">
                    <a:effectLst/>
                  </a:rPr>
                  <a:t>= –ln(</a:t>
                </a:r>
                <a:r>
                  <a:rPr lang="en-US" sz="1800" i="1" dirty="0">
                    <a:effectLst/>
                  </a:rPr>
                  <a:t>S</a:t>
                </a:r>
                <a:r>
                  <a:rPr lang="en-US" sz="1800" dirty="0">
                    <a:effectLst/>
                  </a:rPr>
                  <a:t>(</a:t>
                </a:r>
                <a:r>
                  <a:rPr lang="en-US" sz="1800" i="1" dirty="0">
                    <a:effectLst/>
                  </a:rPr>
                  <a:t>T</a:t>
                </a:r>
                <a:r>
                  <a:rPr lang="en-US" sz="1800" dirty="0">
                    <a:effectLst/>
                  </a:rPr>
                  <a:t>0)) / </a:t>
                </a:r>
                <a:r>
                  <a:rPr lang="en-US" sz="1800" i="1" dirty="0">
                    <a:effectLst/>
                  </a:rPr>
                  <a:t>T</a:t>
                </a:r>
                <a:r>
                  <a:rPr lang="en-US" sz="1800" dirty="0">
                    <a:effectLst/>
                  </a:rPr>
                  <a:t>0. </a:t>
                </a:r>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0027BF5A-3590-4A87-EA19-F83E7412A574}"/>
                  </a:ext>
                </a:extLst>
              </p:cNvPr>
              <p:cNvSpPr>
                <a:spLocks noGrp="1" noRot="1" noChangeAspect="1" noMove="1" noResize="1" noEditPoints="1" noAdjustHandles="1" noChangeArrowheads="1" noChangeShapeType="1" noTextEdit="1"/>
              </p:cNvSpPr>
              <p:nvPr>
                <p:ph idx="1"/>
              </p:nvPr>
            </p:nvSpPr>
            <p:spPr>
              <a:xfrm>
                <a:off x="846438" y="1905000"/>
                <a:ext cx="7306962" cy="3886200"/>
              </a:xfrm>
              <a:blipFill>
                <a:blip r:embed="rId2"/>
                <a:stretch>
                  <a:fillRect t="-977" b="-651"/>
                </a:stretch>
              </a:blipFill>
            </p:spPr>
            <p:txBody>
              <a:bodyPr/>
              <a:lstStyle/>
              <a:p>
                <a:r>
                  <a:rPr lang="en-US">
                    <a:noFill/>
                  </a:rPr>
                  <a:t> </a:t>
                </a:r>
              </a:p>
            </p:txBody>
          </p:sp>
        </mc:Fallback>
      </mc:AlternateContent>
    </p:spTree>
    <p:extLst>
      <p:ext uri="{BB962C8B-B14F-4D97-AF65-F5344CB8AC3E}">
        <p14:creationId xmlns:p14="http://schemas.microsoft.com/office/powerpoint/2010/main" val="272190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ABC4-36BC-C84B-BCEE-39EE0E8D5E2B}"/>
              </a:ext>
            </a:extLst>
          </p:cNvPr>
          <p:cNvSpPr>
            <a:spLocks noGrp="1"/>
          </p:cNvSpPr>
          <p:nvPr>
            <p:ph type="title"/>
          </p:nvPr>
        </p:nvSpPr>
        <p:spPr>
          <a:xfrm>
            <a:off x="914400" y="270948"/>
            <a:ext cx="7315200" cy="1154097"/>
          </a:xfrm>
        </p:spPr>
        <p:txBody>
          <a:bodyPr/>
          <a:lstStyle/>
          <a:p>
            <a:r>
              <a:rPr lang="en-US" dirty="0"/>
              <a:t>Distributions</a:t>
            </a:r>
          </a:p>
        </p:txBody>
      </p:sp>
      <p:sp>
        <p:nvSpPr>
          <p:cNvPr id="3" name="Content Placeholder 2">
            <a:extLst>
              <a:ext uri="{FF2B5EF4-FFF2-40B4-BE49-F238E27FC236}">
                <a16:creationId xmlns:a16="http://schemas.microsoft.com/office/drawing/2014/main" id="{8E1FADFC-8CD2-5941-82C9-E0D8F1E56AAD}"/>
              </a:ext>
            </a:extLst>
          </p:cNvPr>
          <p:cNvSpPr>
            <a:spLocks noGrp="1"/>
          </p:cNvSpPr>
          <p:nvPr>
            <p:ph idx="1"/>
          </p:nvPr>
        </p:nvSpPr>
        <p:spPr>
          <a:xfrm>
            <a:off x="628650" y="1756793"/>
            <a:ext cx="7886700" cy="3263504"/>
          </a:xfrm>
        </p:spPr>
        <p:txBody>
          <a:bodyPr>
            <a:normAutofit/>
          </a:bodyPr>
          <a:lstStyle/>
          <a:p>
            <a:r>
              <a:rPr lang="en-US" dirty="0"/>
              <a:t>There are several distributions that characterize time to event data</a:t>
            </a:r>
          </a:p>
          <a:p>
            <a:endParaRPr lang="en-US" dirty="0"/>
          </a:p>
          <a:p>
            <a:endParaRPr lang="en-US" dirty="0"/>
          </a:p>
          <a:p>
            <a:endParaRPr lang="en-US" dirty="0"/>
          </a:p>
          <a:p>
            <a:endParaRPr lang="en-US" dirty="0"/>
          </a:p>
          <a:p>
            <a:endParaRPr lang="en-US" dirty="0"/>
          </a:p>
          <a:p>
            <a:endParaRPr lang="en-US" dirty="0"/>
          </a:p>
          <a:p>
            <a:r>
              <a:rPr lang="en-US" dirty="0"/>
              <a:t>Under exponential distribution, median and hazard can be derived from one another</a:t>
            </a:r>
          </a:p>
        </p:txBody>
      </p:sp>
      <p:pic>
        <p:nvPicPr>
          <p:cNvPr id="5" name="Picture 4">
            <a:extLst>
              <a:ext uri="{FF2B5EF4-FFF2-40B4-BE49-F238E27FC236}">
                <a16:creationId xmlns:a16="http://schemas.microsoft.com/office/drawing/2014/main" id="{78C990E0-7A8C-6949-A479-9B28B6128132}"/>
              </a:ext>
            </a:extLst>
          </p:cNvPr>
          <p:cNvPicPr>
            <a:picLocks noChangeAspect="1"/>
          </p:cNvPicPr>
          <p:nvPr/>
        </p:nvPicPr>
        <p:blipFill>
          <a:blip r:embed="rId2"/>
          <a:stretch>
            <a:fillRect/>
          </a:stretch>
        </p:blipFill>
        <p:spPr>
          <a:xfrm>
            <a:off x="1675589" y="2251087"/>
            <a:ext cx="5792822" cy="2073167"/>
          </a:xfrm>
          <a:prstGeom prst="rect">
            <a:avLst/>
          </a:prstGeom>
        </p:spPr>
      </p:pic>
      <p:pic>
        <p:nvPicPr>
          <p:cNvPr id="7" name="Picture 6">
            <a:extLst>
              <a:ext uri="{FF2B5EF4-FFF2-40B4-BE49-F238E27FC236}">
                <a16:creationId xmlns:a16="http://schemas.microsoft.com/office/drawing/2014/main" id="{DF63EBAE-217D-EF4D-97D4-3D7BCAE4D697}"/>
              </a:ext>
            </a:extLst>
          </p:cNvPr>
          <p:cNvPicPr>
            <a:picLocks noChangeAspect="1"/>
          </p:cNvPicPr>
          <p:nvPr/>
        </p:nvPicPr>
        <p:blipFill>
          <a:blip r:embed="rId3"/>
          <a:stretch>
            <a:fillRect/>
          </a:stretch>
        </p:blipFill>
        <p:spPr>
          <a:xfrm>
            <a:off x="661481" y="5352045"/>
            <a:ext cx="6806930" cy="541164"/>
          </a:xfrm>
          <a:prstGeom prst="rect">
            <a:avLst/>
          </a:prstGeom>
        </p:spPr>
      </p:pic>
    </p:spTree>
    <p:extLst>
      <p:ext uri="{BB962C8B-B14F-4D97-AF65-F5344CB8AC3E}">
        <p14:creationId xmlns:p14="http://schemas.microsoft.com/office/powerpoint/2010/main" val="3375948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0F71-5A0E-6941-9AE8-9A2075CD8395}"/>
              </a:ext>
            </a:extLst>
          </p:cNvPr>
          <p:cNvSpPr>
            <a:spLocks noGrp="1"/>
          </p:cNvSpPr>
          <p:nvPr>
            <p:ph type="title"/>
          </p:nvPr>
        </p:nvSpPr>
        <p:spPr/>
        <p:txBody>
          <a:bodyPr/>
          <a:lstStyle/>
          <a:p>
            <a:r>
              <a:rPr lang="en-US" dirty="0"/>
              <a:t>Computer Resources</a:t>
            </a:r>
          </a:p>
        </p:txBody>
      </p:sp>
      <p:sp>
        <p:nvSpPr>
          <p:cNvPr id="3" name="Content Placeholder 2">
            <a:extLst>
              <a:ext uri="{FF2B5EF4-FFF2-40B4-BE49-F238E27FC236}">
                <a16:creationId xmlns:a16="http://schemas.microsoft.com/office/drawing/2014/main" id="{2E6801B7-3620-C94D-AE5E-6747FB83B84C}"/>
              </a:ext>
            </a:extLst>
          </p:cNvPr>
          <p:cNvSpPr>
            <a:spLocks noGrp="1"/>
          </p:cNvSpPr>
          <p:nvPr>
            <p:ph idx="1"/>
          </p:nvPr>
        </p:nvSpPr>
        <p:spPr/>
        <p:txBody>
          <a:bodyPr/>
          <a:lstStyle/>
          <a:p>
            <a:r>
              <a:rPr lang="en-US" dirty="0"/>
              <a:t>Besides R (e.g. </a:t>
            </a:r>
            <a:r>
              <a:rPr lang="en-US" dirty="0" err="1"/>
              <a:t>TrialSize</a:t>
            </a:r>
            <a:r>
              <a:rPr lang="en-US" dirty="0"/>
              <a:t>, </a:t>
            </a:r>
            <a:r>
              <a:rPr lang="en-US" dirty="0" err="1"/>
              <a:t>gsDesign</a:t>
            </a:r>
            <a:r>
              <a:rPr lang="en-US" dirty="0"/>
              <a:t> package) and SAS (proc power), they are several computer programs that can aid in sample size calculation</a:t>
            </a:r>
          </a:p>
          <a:p>
            <a:r>
              <a:rPr lang="en-US" dirty="0"/>
              <a:t>PASS ($$$)</a:t>
            </a:r>
          </a:p>
          <a:p>
            <a:r>
              <a:rPr lang="en-US" dirty="0" err="1"/>
              <a:t>Nquery</a:t>
            </a:r>
            <a:r>
              <a:rPr lang="en-US" dirty="0"/>
              <a:t> ($$$)</a:t>
            </a:r>
          </a:p>
          <a:p>
            <a:r>
              <a:rPr lang="en-US" dirty="0"/>
              <a:t>G*Power</a:t>
            </a:r>
          </a:p>
          <a:p>
            <a:r>
              <a:rPr lang="en-US" dirty="0"/>
              <a:t>Many websites calculators</a:t>
            </a:r>
          </a:p>
        </p:txBody>
      </p:sp>
    </p:spTree>
    <p:extLst>
      <p:ext uri="{BB962C8B-B14F-4D97-AF65-F5344CB8AC3E}">
        <p14:creationId xmlns:p14="http://schemas.microsoft.com/office/powerpoint/2010/main" val="245918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5719-DA9C-2F69-537D-7C73CD6B9276}"/>
              </a:ext>
            </a:extLst>
          </p:cNvPr>
          <p:cNvSpPr>
            <a:spLocks noGrp="1"/>
          </p:cNvSpPr>
          <p:nvPr>
            <p:ph type="title"/>
          </p:nvPr>
        </p:nvSpPr>
        <p:spPr/>
        <p:txBody>
          <a:bodyPr>
            <a:normAutofit fontScale="90000"/>
          </a:bodyPr>
          <a:lstStyle/>
          <a:p>
            <a:r>
              <a:rPr lang="en-US" dirty="0"/>
              <a:t>Final thoughts on survival sample size</a:t>
            </a:r>
          </a:p>
        </p:txBody>
      </p:sp>
      <p:sp>
        <p:nvSpPr>
          <p:cNvPr id="3" name="Content Placeholder 2">
            <a:extLst>
              <a:ext uri="{FF2B5EF4-FFF2-40B4-BE49-F238E27FC236}">
                <a16:creationId xmlns:a16="http://schemas.microsoft.com/office/drawing/2014/main" id="{31742A30-0CDD-5077-4791-A7F7C299DC71}"/>
              </a:ext>
            </a:extLst>
          </p:cNvPr>
          <p:cNvSpPr>
            <a:spLocks noGrp="1"/>
          </p:cNvSpPr>
          <p:nvPr>
            <p:ph idx="1"/>
          </p:nvPr>
        </p:nvSpPr>
        <p:spPr/>
        <p:txBody>
          <a:bodyPr/>
          <a:lstStyle/>
          <a:p>
            <a:r>
              <a:rPr lang="en-US" dirty="0"/>
              <a:t>Calculating ‘D’ is going to be one of the more relevant estimates</a:t>
            </a:r>
          </a:p>
          <a:p>
            <a:r>
              <a:rPr lang="en-US" dirty="0"/>
              <a:t>The actual SS may differ from person to person so ensure REPRODUCIBILITY</a:t>
            </a:r>
          </a:p>
          <a:p>
            <a:r>
              <a:rPr lang="en-US" dirty="0"/>
              <a:t>D is based on the study assumptions but based on what happens over time, the final sample size can differ</a:t>
            </a:r>
          </a:p>
        </p:txBody>
      </p:sp>
    </p:spTree>
    <p:extLst>
      <p:ext uri="{BB962C8B-B14F-4D97-AF65-F5344CB8AC3E}">
        <p14:creationId xmlns:p14="http://schemas.microsoft.com/office/powerpoint/2010/main" val="2849043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C433-FA6C-283A-CB1D-B7ED6323906B}"/>
              </a:ext>
            </a:extLst>
          </p:cNvPr>
          <p:cNvSpPr>
            <a:spLocks noGrp="1"/>
          </p:cNvSpPr>
          <p:nvPr>
            <p:ph type="title"/>
          </p:nvPr>
        </p:nvSpPr>
        <p:spPr/>
        <p:txBody>
          <a:bodyPr/>
          <a:lstStyle/>
          <a:p>
            <a:r>
              <a:rPr lang="en-US" dirty="0"/>
              <a:t>From last time: Calculating ‘D’</a:t>
            </a:r>
          </a:p>
        </p:txBody>
      </p:sp>
      <p:pic>
        <p:nvPicPr>
          <p:cNvPr id="5" name="Content Placeholder 4" descr="Text&#10;&#10;Description automatically generated">
            <a:extLst>
              <a:ext uri="{FF2B5EF4-FFF2-40B4-BE49-F238E27FC236}">
                <a16:creationId xmlns:a16="http://schemas.microsoft.com/office/drawing/2014/main" id="{B8585C6B-B2E3-4C87-F476-A363D27BFE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6850" y="3250406"/>
            <a:ext cx="3670300" cy="2578100"/>
          </a:xfrm>
        </p:spPr>
      </p:pic>
    </p:spTree>
    <p:extLst>
      <p:ext uri="{BB962C8B-B14F-4D97-AF65-F5344CB8AC3E}">
        <p14:creationId xmlns:p14="http://schemas.microsoft.com/office/powerpoint/2010/main" val="286395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75B0-70C6-9C23-D0A8-B0F19D3C2A51}"/>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86E067F-9735-3B9C-F8E4-4BFFFAA981A8}"/>
              </a:ext>
            </a:extLst>
          </p:cNvPr>
          <p:cNvSpPr>
            <a:spLocks noGrp="1"/>
          </p:cNvSpPr>
          <p:nvPr>
            <p:ph idx="1"/>
          </p:nvPr>
        </p:nvSpPr>
        <p:spPr/>
        <p:txBody>
          <a:bodyPr/>
          <a:lstStyle/>
          <a:p>
            <a:r>
              <a:rPr lang="en-US" dirty="0"/>
              <a:t>Housekeeping </a:t>
            </a:r>
          </a:p>
          <a:p>
            <a:pPr lvl="1"/>
            <a:r>
              <a:rPr lang="en-US" dirty="0"/>
              <a:t>Graders</a:t>
            </a:r>
          </a:p>
          <a:p>
            <a:pPr lvl="1"/>
            <a:r>
              <a:rPr lang="en-US" dirty="0"/>
              <a:t>Review session</a:t>
            </a:r>
          </a:p>
          <a:p>
            <a:r>
              <a:rPr lang="en-US" dirty="0"/>
              <a:t>Solutions on canvas</a:t>
            </a:r>
          </a:p>
          <a:p>
            <a:r>
              <a:rPr lang="en-US" dirty="0"/>
              <a:t>Last homework</a:t>
            </a:r>
          </a:p>
          <a:p>
            <a:pPr marL="45720" indent="0">
              <a:buNone/>
            </a:pPr>
            <a:endParaRPr lang="en-US" dirty="0"/>
          </a:p>
          <a:p>
            <a:r>
              <a:rPr lang="en-US" dirty="0"/>
              <a:t>Calendar</a:t>
            </a:r>
          </a:p>
          <a:p>
            <a:r>
              <a:rPr lang="en-US" dirty="0"/>
              <a:t>What have we done up until now?</a:t>
            </a:r>
          </a:p>
          <a:p>
            <a:r>
              <a:rPr lang="en-US" dirty="0"/>
              <a:t>Today’s lecture-2 parts-different but related</a:t>
            </a:r>
          </a:p>
        </p:txBody>
      </p:sp>
    </p:spTree>
    <p:extLst>
      <p:ext uri="{BB962C8B-B14F-4D97-AF65-F5344CB8AC3E}">
        <p14:creationId xmlns:p14="http://schemas.microsoft.com/office/powerpoint/2010/main" val="3846953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8D44-7B68-24EE-D692-2A5BEF8A0955}"/>
              </a:ext>
            </a:extLst>
          </p:cNvPr>
          <p:cNvSpPr>
            <a:spLocks noGrp="1"/>
          </p:cNvSpPr>
          <p:nvPr>
            <p:ph type="title"/>
          </p:nvPr>
        </p:nvSpPr>
        <p:spPr>
          <a:xfrm>
            <a:off x="838200" y="1295400"/>
            <a:ext cx="7315200" cy="1154097"/>
          </a:xfrm>
        </p:spPr>
        <p:txBody>
          <a:bodyPr>
            <a:normAutofit fontScale="90000"/>
          </a:bodyPr>
          <a:lstStyle/>
          <a:p>
            <a:r>
              <a:rPr lang="en-US" dirty="0"/>
              <a:t>Not all survival distributions are exponential</a:t>
            </a:r>
          </a:p>
        </p:txBody>
      </p:sp>
      <p:sp>
        <p:nvSpPr>
          <p:cNvPr id="3" name="Content Placeholder 2">
            <a:extLst>
              <a:ext uri="{FF2B5EF4-FFF2-40B4-BE49-F238E27FC236}">
                <a16:creationId xmlns:a16="http://schemas.microsoft.com/office/drawing/2014/main" id="{0A2E0984-A14A-D9C2-2089-1F86EEAC2D32}"/>
              </a:ext>
            </a:extLst>
          </p:cNvPr>
          <p:cNvSpPr>
            <a:spLocks noGrp="1"/>
          </p:cNvSpPr>
          <p:nvPr>
            <p:ph idx="1"/>
          </p:nvPr>
        </p:nvSpPr>
        <p:spPr>
          <a:xfrm>
            <a:off x="838200" y="2449497"/>
            <a:ext cx="7315200" cy="3539527"/>
          </a:xfrm>
        </p:spPr>
        <p:txBody>
          <a:bodyPr>
            <a:normAutofit lnSpcReduction="10000"/>
          </a:bodyPr>
          <a:lstStyle/>
          <a:p>
            <a:r>
              <a:rPr lang="en-US" dirty="0"/>
              <a:t>Weibull another used distribution</a:t>
            </a:r>
          </a:p>
          <a:p>
            <a:r>
              <a:rPr lang="en-US" dirty="0"/>
              <a:t>Not discussed but possible: </a:t>
            </a:r>
            <a:r>
              <a:rPr lang="en-US" dirty="0" err="1"/>
              <a:t>gamma,lognormal</a:t>
            </a:r>
            <a:r>
              <a:rPr lang="en-US" dirty="0"/>
              <a:t>, gamma/exponential conjugate, accelerated failure time model</a:t>
            </a:r>
          </a:p>
          <a:p>
            <a:r>
              <a:rPr lang="en-US" b="0" i="0" u="none" strike="noStrike" dirty="0">
                <a:effectLst/>
              </a:rPr>
              <a:t>Weibull distribution sometimes more appropriate because it includes the shape parameter (</a:t>
            </a:r>
            <a:r>
              <a:rPr lang="en-US" b="0" i="1" u="none" strike="noStrike" dirty="0">
                <a:effectLst/>
              </a:rPr>
              <a:t>p</a:t>
            </a:r>
            <a:r>
              <a:rPr lang="en-US" b="0" i="0" u="none" strike="noStrike" dirty="0">
                <a:effectLst/>
              </a:rPr>
              <a:t> in next slide) in addition to the scale parameter lambda</a:t>
            </a:r>
          </a:p>
          <a:p>
            <a:r>
              <a:rPr lang="en-US" dirty="0"/>
              <a:t>Shape </a:t>
            </a:r>
            <a:r>
              <a:rPr lang="en-US" i="1" dirty="0"/>
              <a:t>p</a:t>
            </a:r>
            <a:r>
              <a:rPr lang="en-US" dirty="0"/>
              <a:t> =degree of acceleration (&gt;1) or deceleration (&lt;1)</a:t>
            </a:r>
          </a:p>
          <a:p>
            <a:r>
              <a:rPr lang="en-US" dirty="0"/>
              <a:t>In a</a:t>
            </a:r>
            <a:r>
              <a:rPr lang="en-US" b="0" i="0" u="none" strike="noStrike" dirty="0">
                <a:effectLst/>
              </a:rPr>
              <a:t>dvanced stage cancer studies, the survival rate usually dramatically drops towards the end of the study-better approximated by a Weibull distribution.</a:t>
            </a:r>
            <a:endParaRPr lang="en-US" dirty="0"/>
          </a:p>
        </p:txBody>
      </p:sp>
    </p:spTree>
    <p:extLst>
      <p:ext uri="{BB962C8B-B14F-4D97-AF65-F5344CB8AC3E}">
        <p14:creationId xmlns:p14="http://schemas.microsoft.com/office/powerpoint/2010/main" val="4204279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9E0F-7262-9BA3-C298-DAA8F39A769A}"/>
              </a:ext>
            </a:extLst>
          </p:cNvPr>
          <p:cNvSpPr>
            <a:spLocks noGrp="1"/>
          </p:cNvSpPr>
          <p:nvPr>
            <p:ph type="title"/>
          </p:nvPr>
        </p:nvSpPr>
        <p:spPr/>
        <p:txBody>
          <a:bodyPr>
            <a:normAutofit fontScale="90000"/>
          </a:bodyPr>
          <a:lstStyle/>
          <a:p>
            <a:r>
              <a:rPr lang="en-US" dirty="0"/>
              <a:t>Weibull is generalization of exponential</a:t>
            </a:r>
          </a:p>
        </p:txBody>
      </p:sp>
      <p:pic>
        <p:nvPicPr>
          <p:cNvPr id="5" name="Content Placeholder 4" descr="Text, letter&#10;&#10;Description automatically generated">
            <a:extLst>
              <a:ext uri="{FF2B5EF4-FFF2-40B4-BE49-F238E27FC236}">
                <a16:creationId xmlns:a16="http://schemas.microsoft.com/office/drawing/2014/main" id="{73A5794E-FC2B-A135-8889-5CB7B2ED24B9}"/>
              </a:ext>
            </a:extLst>
          </p:cNvPr>
          <p:cNvPicPr>
            <a:picLocks noGrp="1" noChangeAspect="1"/>
          </p:cNvPicPr>
          <p:nvPr>
            <p:ph idx="1"/>
          </p:nvPr>
        </p:nvPicPr>
        <p:blipFill>
          <a:blip r:embed="rId2"/>
          <a:stretch>
            <a:fillRect/>
          </a:stretch>
        </p:blipFill>
        <p:spPr>
          <a:xfrm>
            <a:off x="1551751" y="2857500"/>
            <a:ext cx="6038117" cy="2343150"/>
          </a:xfrm>
        </p:spPr>
      </p:pic>
    </p:spTree>
    <p:extLst>
      <p:ext uri="{BB962C8B-B14F-4D97-AF65-F5344CB8AC3E}">
        <p14:creationId xmlns:p14="http://schemas.microsoft.com/office/powerpoint/2010/main" val="2675552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C0BE-D317-EF7F-F54A-0C2E09040EAF}"/>
              </a:ext>
            </a:extLst>
          </p:cNvPr>
          <p:cNvSpPr>
            <a:spLocks noGrp="1"/>
          </p:cNvSpPr>
          <p:nvPr>
            <p:ph type="ctrTitle"/>
          </p:nvPr>
        </p:nvSpPr>
        <p:spPr/>
        <p:txBody>
          <a:bodyPr/>
          <a:lstStyle/>
          <a:p>
            <a:r>
              <a:rPr lang="en-US" dirty="0"/>
              <a:t>Hypotheses </a:t>
            </a:r>
          </a:p>
        </p:txBody>
      </p:sp>
    </p:spTree>
    <p:extLst>
      <p:ext uri="{BB962C8B-B14F-4D97-AF65-F5344CB8AC3E}">
        <p14:creationId xmlns:p14="http://schemas.microsoft.com/office/powerpoint/2010/main" val="2005751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DC0B-C401-DFB5-CB47-3F6878A49C43}"/>
              </a:ext>
            </a:extLst>
          </p:cNvPr>
          <p:cNvSpPr>
            <a:spLocks noGrp="1"/>
          </p:cNvSpPr>
          <p:nvPr>
            <p:ph type="title"/>
          </p:nvPr>
        </p:nvSpPr>
        <p:spPr>
          <a:xfrm>
            <a:off x="762000" y="762000"/>
            <a:ext cx="7315200" cy="1154097"/>
          </a:xfrm>
        </p:spPr>
        <p:txBody>
          <a:bodyPr/>
          <a:lstStyle/>
          <a:p>
            <a:r>
              <a:rPr lang="en-US" dirty="0"/>
              <a:t>Motivation</a:t>
            </a:r>
          </a:p>
        </p:txBody>
      </p:sp>
      <p:sp>
        <p:nvSpPr>
          <p:cNvPr id="3" name="Content Placeholder 2">
            <a:extLst>
              <a:ext uri="{FF2B5EF4-FFF2-40B4-BE49-F238E27FC236}">
                <a16:creationId xmlns:a16="http://schemas.microsoft.com/office/drawing/2014/main" id="{F81BDDA7-C103-B390-0A51-12DD77AA3782}"/>
              </a:ext>
            </a:extLst>
          </p:cNvPr>
          <p:cNvSpPr>
            <a:spLocks noGrp="1"/>
          </p:cNvSpPr>
          <p:nvPr>
            <p:ph idx="1"/>
          </p:nvPr>
        </p:nvSpPr>
        <p:spPr>
          <a:xfrm>
            <a:off x="609600" y="1916097"/>
            <a:ext cx="7772400" cy="4560903"/>
          </a:xfrm>
        </p:spPr>
        <p:txBody>
          <a:bodyPr/>
          <a:lstStyle/>
          <a:p>
            <a:r>
              <a:rPr lang="en-US" dirty="0">
                <a:latin typeface="TimesNewRomanPSMT"/>
              </a:rPr>
              <a:t>FDA’s regulations on adequate and well-controlled studies describe </a:t>
            </a:r>
            <a:r>
              <a:rPr lang="en-US" b="1" dirty="0">
                <a:latin typeface="TimesNewRomanPSMT"/>
              </a:rPr>
              <a:t>four</a:t>
            </a:r>
            <a:r>
              <a:rPr lang="en-US" dirty="0">
                <a:latin typeface="TimesNewRomanPSMT"/>
              </a:rPr>
              <a:t> kinds of concurrently controlled trials that provide evidence of effectiveness.</a:t>
            </a:r>
          </a:p>
          <a:p>
            <a:pPr lvl="1"/>
            <a:r>
              <a:rPr lang="en-US" dirty="0">
                <a:latin typeface="TimesNewRomanPSMT"/>
              </a:rPr>
              <a:t>placebo</a:t>
            </a:r>
          </a:p>
          <a:p>
            <a:pPr lvl="1"/>
            <a:r>
              <a:rPr lang="en-US" dirty="0">
                <a:latin typeface="TimesNewRomanPSMT"/>
              </a:rPr>
              <a:t>no treatment</a:t>
            </a:r>
          </a:p>
          <a:p>
            <a:pPr lvl="1"/>
            <a:r>
              <a:rPr lang="en-US" dirty="0">
                <a:latin typeface="TimesNewRomanPSMT"/>
              </a:rPr>
              <a:t>dose-response controlled trials</a:t>
            </a:r>
          </a:p>
          <a:p>
            <a:r>
              <a:rPr lang="en-US" dirty="0">
                <a:latin typeface="TimesNewRomanPSMT"/>
              </a:rPr>
              <a:t>These designs are superiority trials that seek to show that a test drug is superior to the control (placebo, no treatment, or a lower dose of the test drug). </a:t>
            </a:r>
            <a:endParaRPr lang="en-US" dirty="0"/>
          </a:p>
          <a:p>
            <a:endParaRPr lang="en-US" dirty="0"/>
          </a:p>
        </p:txBody>
      </p:sp>
    </p:spTree>
    <p:extLst>
      <p:ext uri="{BB962C8B-B14F-4D97-AF65-F5344CB8AC3E}">
        <p14:creationId xmlns:p14="http://schemas.microsoft.com/office/powerpoint/2010/main" val="667033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5C20-0F86-ED29-5B88-703C2E432443}"/>
              </a:ext>
            </a:extLst>
          </p:cNvPr>
          <p:cNvSpPr>
            <a:spLocks noGrp="1"/>
          </p:cNvSpPr>
          <p:nvPr>
            <p:ph type="title"/>
          </p:nvPr>
        </p:nvSpPr>
        <p:spPr>
          <a:xfrm>
            <a:off x="914400" y="304800"/>
            <a:ext cx="7315200" cy="1154097"/>
          </a:xfrm>
        </p:spPr>
        <p:txBody>
          <a:bodyPr/>
          <a:lstStyle/>
          <a:p>
            <a:r>
              <a:rPr lang="en-US" dirty="0"/>
              <a:t>Motivation</a:t>
            </a:r>
          </a:p>
        </p:txBody>
      </p:sp>
      <p:sp>
        <p:nvSpPr>
          <p:cNvPr id="3" name="Content Placeholder 2">
            <a:extLst>
              <a:ext uri="{FF2B5EF4-FFF2-40B4-BE49-F238E27FC236}">
                <a16:creationId xmlns:a16="http://schemas.microsoft.com/office/drawing/2014/main" id="{53AC17A7-4060-67FB-05E2-795EC9488910}"/>
              </a:ext>
            </a:extLst>
          </p:cNvPr>
          <p:cNvSpPr>
            <a:spLocks noGrp="1"/>
          </p:cNvSpPr>
          <p:nvPr>
            <p:ph idx="1"/>
          </p:nvPr>
        </p:nvSpPr>
        <p:spPr>
          <a:xfrm>
            <a:off x="457200" y="1295400"/>
            <a:ext cx="7315200" cy="3539527"/>
          </a:xfrm>
        </p:spPr>
        <p:txBody>
          <a:bodyPr>
            <a:noAutofit/>
          </a:bodyPr>
          <a:lstStyle/>
          <a:p>
            <a:endParaRPr lang="en-US" sz="2400" dirty="0">
              <a:latin typeface="TimesNewRomanPSMT"/>
            </a:endParaRPr>
          </a:p>
          <a:p>
            <a:r>
              <a:rPr lang="en-US" sz="2400" dirty="0">
                <a:latin typeface="TimesNewRomanPSMT"/>
              </a:rPr>
              <a:t>The 4</a:t>
            </a:r>
            <a:r>
              <a:rPr lang="en-US" sz="2400" baseline="30000" dirty="0">
                <a:latin typeface="TimesNewRomanPSMT"/>
              </a:rPr>
              <a:t>th</a:t>
            </a:r>
            <a:r>
              <a:rPr lang="en-US" sz="2400" dirty="0">
                <a:latin typeface="TimesNewRomanPSMT"/>
              </a:rPr>
              <a:t> type of study:</a:t>
            </a:r>
          </a:p>
          <a:p>
            <a:pPr lvl="1"/>
            <a:r>
              <a:rPr lang="en-US" sz="2200" dirty="0">
                <a:latin typeface="TimesNewRomanPSMT"/>
              </a:rPr>
              <a:t>Comparison with an active treatment (active control)</a:t>
            </a:r>
          </a:p>
          <a:p>
            <a:r>
              <a:rPr lang="en-US" sz="2400" dirty="0">
                <a:latin typeface="TimesNewRomanPSMT"/>
              </a:rPr>
              <a:t>To show that the new drug is more effective than the control, superiority design</a:t>
            </a:r>
          </a:p>
          <a:p>
            <a:r>
              <a:rPr lang="en-US" sz="2400" dirty="0">
                <a:latin typeface="TimesNewRomanPSMT"/>
              </a:rPr>
              <a:t>More commonly: to show that the difference between the new and active control treatment is small — small enough to allow the known effectiveness of the active control, based on its performance in past studies and the assumed effectiveness of the active control in the current study, to support the conclusion that the new test drug is also effective.</a:t>
            </a:r>
            <a:endParaRPr lang="en-US" sz="2400" dirty="0"/>
          </a:p>
        </p:txBody>
      </p:sp>
    </p:spTree>
    <p:extLst>
      <p:ext uri="{BB962C8B-B14F-4D97-AF65-F5344CB8AC3E}">
        <p14:creationId xmlns:p14="http://schemas.microsoft.com/office/powerpoint/2010/main" val="1619523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53A4-D6C8-7858-96BD-578729D902CC}"/>
              </a:ext>
            </a:extLst>
          </p:cNvPr>
          <p:cNvSpPr>
            <a:spLocks noGrp="1"/>
          </p:cNvSpPr>
          <p:nvPr>
            <p:ph type="title"/>
          </p:nvPr>
        </p:nvSpPr>
        <p:spPr>
          <a:xfrm>
            <a:off x="685800" y="381000"/>
            <a:ext cx="7315200" cy="1154097"/>
          </a:xfrm>
        </p:spPr>
        <p:txBody>
          <a:bodyPr/>
          <a:lstStyle/>
          <a:p>
            <a:r>
              <a:rPr lang="en-US" dirty="0"/>
              <a:t>Equivalence vs Non inferiority</a:t>
            </a:r>
          </a:p>
        </p:txBody>
      </p:sp>
      <p:sp>
        <p:nvSpPr>
          <p:cNvPr id="3" name="Content Placeholder 2">
            <a:extLst>
              <a:ext uri="{FF2B5EF4-FFF2-40B4-BE49-F238E27FC236}">
                <a16:creationId xmlns:a16="http://schemas.microsoft.com/office/drawing/2014/main" id="{DAA120EA-46A4-FF51-92B3-29206CC43BA8}"/>
              </a:ext>
            </a:extLst>
          </p:cNvPr>
          <p:cNvSpPr>
            <a:spLocks noGrp="1"/>
          </p:cNvSpPr>
          <p:nvPr>
            <p:ph idx="1"/>
          </p:nvPr>
        </p:nvSpPr>
        <p:spPr>
          <a:xfrm>
            <a:off x="685800" y="1752600"/>
            <a:ext cx="7315200" cy="3539527"/>
          </a:xfrm>
        </p:spPr>
        <p:txBody>
          <a:bodyPr>
            <a:normAutofit fontScale="92500" lnSpcReduction="20000"/>
          </a:bodyPr>
          <a:lstStyle/>
          <a:p>
            <a:r>
              <a:rPr lang="en-US" sz="2400" dirty="0">
                <a:latin typeface="TimesNewRomanPSMT"/>
              </a:rPr>
              <a:t>Active controlled trials that are not intended to show superiority of the test drug but rather to show that the new treatment is not inferior to an unacceptable extent were once called clinical equivalence trials. </a:t>
            </a:r>
          </a:p>
          <a:p>
            <a:r>
              <a:rPr lang="en-US" sz="2400" dirty="0">
                <a:latin typeface="TimesNewRomanPSMT"/>
              </a:rPr>
              <a:t>The intent of an NI trial, however, is not to show that the new drug is equivalent, but rather that it is not materially worse than the control. Therefore, the interest is one-sided. The new drug could be better than the control, and therefore at a minimum non- inferior, but it would not be equivalent. </a:t>
            </a:r>
          </a:p>
          <a:p>
            <a:r>
              <a:rPr lang="en-US" sz="2400" dirty="0">
                <a:latin typeface="TimesNewRomanPSMT"/>
              </a:rPr>
              <a:t>In an NI study, the goal is to demonstrate that the test drug has an effect by showing that its effect is sufficiently close to the effect of an active control. </a:t>
            </a:r>
            <a:endParaRPr lang="en-US" sz="2400" dirty="0"/>
          </a:p>
          <a:p>
            <a:endParaRPr lang="en-US" dirty="0"/>
          </a:p>
          <a:p>
            <a:endParaRPr lang="en-US" dirty="0"/>
          </a:p>
        </p:txBody>
      </p:sp>
    </p:spTree>
    <p:extLst>
      <p:ext uri="{BB962C8B-B14F-4D97-AF65-F5344CB8AC3E}">
        <p14:creationId xmlns:p14="http://schemas.microsoft.com/office/powerpoint/2010/main" val="2835026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7BD3C-D40F-F0D8-5828-00C2C7EDCBF1}"/>
              </a:ext>
            </a:extLst>
          </p:cNvPr>
          <p:cNvSpPr>
            <a:spLocks noGrp="1"/>
          </p:cNvSpPr>
          <p:nvPr>
            <p:ph type="title"/>
          </p:nvPr>
        </p:nvSpPr>
        <p:spPr>
          <a:xfrm>
            <a:off x="914400" y="990600"/>
            <a:ext cx="7315200" cy="1154097"/>
          </a:xfrm>
        </p:spPr>
        <p:txBody>
          <a:bodyPr/>
          <a:lstStyle/>
          <a:p>
            <a:r>
              <a:rPr lang="en-US" dirty="0"/>
              <a:t>The risk you take….</a:t>
            </a:r>
          </a:p>
        </p:txBody>
      </p:sp>
      <p:sp>
        <p:nvSpPr>
          <p:cNvPr id="3" name="Content Placeholder 2">
            <a:extLst>
              <a:ext uri="{FF2B5EF4-FFF2-40B4-BE49-F238E27FC236}">
                <a16:creationId xmlns:a16="http://schemas.microsoft.com/office/drawing/2014/main" id="{1808EF49-CE26-1145-C679-78D96A4CB0F4}"/>
              </a:ext>
            </a:extLst>
          </p:cNvPr>
          <p:cNvSpPr>
            <a:spLocks noGrp="1"/>
          </p:cNvSpPr>
          <p:nvPr>
            <p:ph idx="1"/>
          </p:nvPr>
        </p:nvSpPr>
        <p:spPr>
          <a:xfrm>
            <a:off x="762000" y="2157054"/>
            <a:ext cx="7315200" cy="3539527"/>
          </a:xfrm>
        </p:spPr>
        <p:txBody>
          <a:bodyPr/>
          <a:lstStyle/>
          <a:p>
            <a:r>
              <a:rPr lang="en-US" sz="2400" dirty="0"/>
              <a:t>Treatment A vs Treatment B. Superiority study. If you see a difference, then that is the end of the conversation</a:t>
            </a:r>
          </a:p>
          <a:p>
            <a:r>
              <a:rPr lang="en-US" sz="2400" dirty="0"/>
              <a:t>Treatment A vs Treatment B. Non inferiority study. If you detect a small difference BUT the effect of the active control arm is not clinically relevant, then the result is meaningless</a:t>
            </a:r>
          </a:p>
          <a:p>
            <a:r>
              <a:rPr lang="en-US" sz="2400" dirty="0"/>
              <a:t>For an NI trial to be interpretable, that the active control had its expected effect in the trial. </a:t>
            </a:r>
          </a:p>
          <a:p>
            <a:endParaRPr lang="en-US" dirty="0"/>
          </a:p>
        </p:txBody>
      </p:sp>
    </p:spTree>
    <p:extLst>
      <p:ext uri="{BB962C8B-B14F-4D97-AF65-F5344CB8AC3E}">
        <p14:creationId xmlns:p14="http://schemas.microsoft.com/office/powerpoint/2010/main" val="165146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D689-B86B-8090-2218-052975C32AC6}"/>
              </a:ext>
            </a:extLst>
          </p:cNvPr>
          <p:cNvSpPr>
            <a:spLocks noGrp="1"/>
          </p:cNvSpPr>
          <p:nvPr>
            <p:ph type="title"/>
          </p:nvPr>
        </p:nvSpPr>
        <p:spPr>
          <a:xfrm>
            <a:off x="762000" y="990600"/>
            <a:ext cx="7315200" cy="1154097"/>
          </a:xfrm>
        </p:spPr>
        <p:txBody>
          <a:bodyPr/>
          <a:lstStyle/>
          <a:p>
            <a:r>
              <a:rPr lang="en-US" dirty="0"/>
              <a:t>From FDA…</a:t>
            </a:r>
          </a:p>
        </p:txBody>
      </p:sp>
      <p:sp>
        <p:nvSpPr>
          <p:cNvPr id="3" name="Content Placeholder 2">
            <a:extLst>
              <a:ext uri="{FF2B5EF4-FFF2-40B4-BE49-F238E27FC236}">
                <a16:creationId xmlns:a16="http://schemas.microsoft.com/office/drawing/2014/main" id="{C30D7C7B-5245-2D07-DF07-06B33E361264}"/>
              </a:ext>
            </a:extLst>
          </p:cNvPr>
          <p:cNvSpPr>
            <a:spLocks noGrp="1"/>
          </p:cNvSpPr>
          <p:nvPr>
            <p:ph idx="1"/>
          </p:nvPr>
        </p:nvSpPr>
        <p:spPr/>
        <p:txBody>
          <a:bodyPr>
            <a:normAutofit fontScale="92500" lnSpcReduction="20000"/>
          </a:bodyPr>
          <a:lstStyle/>
          <a:p>
            <a:r>
              <a:rPr lang="en-US" sz="2400" dirty="0">
                <a:latin typeface="TimesNewRomanPSMT"/>
              </a:rPr>
              <a:t>If the intent of the trial is to show similarity of the test and control drugs, the report of the study should assess the ability of the study to have detected a difference between treatments. </a:t>
            </a:r>
          </a:p>
          <a:p>
            <a:r>
              <a:rPr lang="en-US" sz="2400" dirty="0">
                <a:latin typeface="TimesNewRomanPSMT"/>
              </a:rPr>
              <a:t>Similarity of test drug and active control can mean either that both drugs were effective or that neither was effective. The analysis of the study should explain why the drugs should be considered effective in the study, for example, by reference to results in previous placebo-controlled studies of the active control drug. </a:t>
            </a:r>
            <a:endParaRPr lang="en-US" sz="2400" dirty="0"/>
          </a:p>
          <a:p>
            <a:r>
              <a:rPr lang="en-US" sz="2400" dirty="0">
                <a:latin typeface="TimesNewRomanPSMT"/>
              </a:rPr>
              <a:t>There is no placebo arm in the study; therefore, the effect of the active control is not measured in the study but must be assumed. </a:t>
            </a:r>
            <a:endParaRPr lang="en-US" sz="2400" dirty="0"/>
          </a:p>
          <a:p>
            <a:endParaRPr lang="en-US" dirty="0"/>
          </a:p>
          <a:p>
            <a:pPr marL="0" indent="0">
              <a:buNone/>
            </a:pPr>
            <a:endParaRPr lang="en-US" dirty="0"/>
          </a:p>
        </p:txBody>
      </p:sp>
    </p:spTree>
    <p:extLst>
      <p:ext uri="{BB962C8B-B14F-4D97-AF65-F5344CB8AC3E}">
        <p14:creationId xmlns:p14="http://schemas.microsoft.com/office/powerpoint/2010/main" val="4286315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7E22-256D-443F-4F0C-EEA464238FE3}"/>
              </a:ext>
            </a:extLst>
          </p:cNvPr>
          <p:cNvSpPr>
            <a:spLocks noGrp="1"/>
          </p:cNvSpPr>
          <p:nvPr>
            <p:ph type="title"/>
          </p:nvPr>
        </p:nvSpPr>
        <p:spPr/>
        <p:txBody>
          <a:bodyPr/>
          <a:lstStyle/>
          <a:p>
            <a:r>
              <a:rPr lang="en-US" dirty="0"/>
              <a:t>Types of hypotheses</a:t>
            </a:r>
          </a:p>
        </p:txBody>
      </p:sp>
      <p:sp>
        <p:nvSpPr>
          <p:cNvPr id="3" name="Content Placeholder 2">
            <a:extLst>
              <a:ext uri="{FF2B5EF4-FFF2-40B4-BE49-F238E27FC236}">
                <a16:creationId xmlns:a16="http://schemas.microsoft.com/office/drawing/2014/main" id="{1C7F3464-DD51-5A5E-B6D1-17A0210967CA}"/>
              </a:ext>
            </a:extLst>
          </p:cNvPr>
          <p:cNvSpPr>
            <a:spLocks noGrp="1"/>
          </p:cNvSpPr>
          <p:nvPr>
            <p:ph idx="1"/>
          </p:nvPr>
        </p:nvSpPr>
        <p:spPr/>
        <p:txBody>
          <a:bodyPr/>
          <a:lstStyle/>
          <a:p>
            <a:r>
              <a:rPr lang="en-US" sz="2400" dirty="0">
                <a:latin typeface="ArialMT"/>
              </a:rPr>
              <a:t>Comparative Trial (a.k.a. Superiority Trial) </a:t>
            </a:r>
            <a:endParaRPr lang="en-US" sz="2400" dirty="0">
              <a:effectLst/>
            </a:endParaRPr>
          </a:p>
          <a:p>
            <a:r>
              <a:rPr lang="en-US" sz="2400" dirty="0">
                <a:latin typeface="ArialMT"/>
              </a:rPr>
              <a:t>Objective: to demonstrate that a new therapy (n) is superior to standard therapy (s) in terms of incident outcome (I) </a:t>
            </a:r>
            <a:endParaRPr lang="en-US" sz="2400" dirty="0">
              <a:effectLst/>
            </a:endParaRPr>
          </a:p>
          <a:p>
            <a:r>
              <a:rPr lang="en-US" sz="2400" dirty="0">
                <a:latin typeface="ArialMT"/>
              </a:rPr>
              <a:t>HO: In = Is</a:t>
            </a:r>
            <a:br>
              <a:rPr lang="en-US" sz="2400" dirty="0">
                <a:latin typeface="ArialMT"/>
              </a:rPr>
            </a:br>
            <a:r>
              <a:rPr lang="en-US" sz="2400" dirty="0">
                <a:latin typeface="ArialMT"/>
              </a:rPr>
              <a:t>HA: In &lt; Is (one tailed) or HA: In ≠ Is (two tailed) at some minimally detectable ∆ judged to have clinical significance </a:t>
            </a:r>
            <a:endParaRPr lang="en-US" sz="2400" dirty="0">
              <a:effectLst/>
            </a:endParaRPr>
          </a:p>
          <a:p>
            <a:endParaRPr lang="en-US" dirty="0"/>
          </a:p>
        </p:txBody>
      </p:sp>
    </p:spTree>
    <p:extLst>
      <p:ext uri="{BB962C8B-B14F-4D97-AF65-F5344CB8AC3E}">
        <p14:creationId xmlns:p14="http://schemas.microsoft.com/office/powerpoint/2010/main" val="2081107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4DC7-F3CD-BC80-BDFD-B712E0091FDE}"/>
              </a:ext>
            </a:extLst>
          </p:cNvPr>
          <p:cNvSpPr>
            <a:spLocks noGrp="1"/>
          </p:cNvSpPr>
          <p:nvPr>
            <p:ph type="title"/>
          </p:nvPr>
        </p:nvSpPr>
        <p:spPr/>
        <p:txBody>
          <a:bodyPr/>
          <a:lstStyle/>
          <a:p>
            <a:r>
              <a:rPr lang="en-US" dirty="0"/>
              <a:t>Types of hypotheses</a:t>
            </a:r>
          </a:p>
        </p:txBody>
      </p:sp>
      <p:sp>
        <p:nvSpPr>
          <p:cNvPr id="3" name="Content Placeholder 2">
            <a:extLst>
              <a:ext uri="{FF2B5EF4-FFF2-40B4-BE49-F238E27FC236}">
                <a16:creationId xmlns:a16="http://schemas.microsoft.com/office/drawing/2014/main" id="{2260F880-6DFE-DD23-1005-95A7020A6FA2}"/>
              </a:ext>
            </a:extLst>
          </p:cNvPr>
          <p:cNvSpPr>
            <a:spLocks noGrp="1"/>
          </p:cNvSpPr>
          <p:nvPr>
            <p:ph idx="1"/>
          </p:nvPr>
        </p:nvSpPr>
        <p:spPr/>
        <p:txBody>
          <a:bodyPr/>
          <a:lstStyle/>
          <a:p>
            <a:r>
              <a:rPr lang="en-US" sz="2400" dirty="0">
                <a:latin typeface="ArialMT"/>
              </a:rPr>
              <a:t>Equivalence (non-inferiority trial) </a:t>
            </a:r>
            <a:endParaRPr lang="en-US" sz="2400" dirty="0">
              <a:effectLst/>
            </a:endParaRPr>
          </a:p>
          <a:p>
            <a:r>
              <a:rPr lang="en-US" sz="2400" dirty="0">
                <a:latin typeface="ArialMT"/>
              </a:rPr>
              <a:t>Objective: to demonstrate that a new therapy (n) is no worse than standard therapy (s) in terms of incident outcome (I) </a:t>
            </a:r>
            <a:endParaRPr lang="en-US" sz="2400" dirty="0">
              <a:effectLst/>
            </a:endParaRPr>
          </a:p>
          <a:p>
            <a:r>
              <a:rPr lang="en-US" sz="2400" dirty="0">
                <a:latin typeface="ArialMT"/>
              </a:rPr>
              <a:t>HO: In &gt; Is</a:t>
            </a:r>
            <a:br>
              <a:rPr lang="en-US" sz="2400" dirty="0">
                <a:latin typeface="ArialMT"/>
              </a:rPr>
            </a:br>
            <a:r>
              <a:rPr lang="en-US" sz="2400" dirty="0">
                <a:latin typeface="ArialMT"/>
              </a:rPr>
              <a:t>HA: In = Is at some ∆, the maximum tolerable difference considered to be clinically acceptable </a:t>
            </a:r>
            <a:endParaRPr lang="en-US" sz="2400" dirty="0">
              <a:effectLst/>
            </a:endParaRPr>
          </a:p>
          <a:p>
            <a:endParaRPr lang="en-US" dirty="0"/>
          </a:p>
        </p:txBody>
      </p:sp>
    </p:spTree>
    <p:extLst>
      <p:ext uri="{BB962C8B-B14F-4D97-AF65-F5344CB8AC3E}">
        <p14:creationId xmlns:p14="http://schemas.microsoft.com/office/powerpoint/2010/main" val="218670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940D-CEA2-3AF7-F504-4B1C53A52CF9}"/>
              </a:ext>
            </a:extLst>
          </p:cNvPr>
          <p:cNvSpPr>
            <a:spLocks noGrp="1"/>
          </p:cNvSpPr>
          <p:nvPr>
            <p:ph type="title"/>
          </p:nvPr>
        </p:nvSpPr>
        <p:spPr/>
        <p:txBody>
          <a:bodyPr/>
          <a:lstStyle/>
          <a:p>
            <a:r>
              <a:rPr lang="en-US" dirty="0"/>
              <a:t>Calendar</a:t>
            </a:r>
          </a:p>
        </p:txBody>
      </p:sp>
      <p:sp>
        <p:nvSpPr>
          <p:cNvPr id="3" name="Content Placeholder 2">
            <a:extLst>
              <a:ext uri="{FF2B5EF4-FFF2-40B4-BE49-F238E27FC236}">
                <a16:creationId xmlns:a16="http://schemas.microsoft.com/office/drawing/2014/main" id="{8D60FB66-303F-71BF-8296-4FC9D9003FB6}"/>
              </a:ext>
            </a:extLst>
          </p:cNvPr>
          <p:cNvSpPr>
            <a:spLocks noGrp="1"/>
          </p:cNvSpPr>
          <p:nvPr>
            <p:ph idx="1"/>
          </p:nvPr>
        </p:nvSpPr>
        <p:spPr/>
        <p:txBody>
          <a:bodyPr/>
          <a:lstStyle/>
          <a:p>
            <a:r>
              <a:rPr lang="en-US" dirty="0"/>
              <a:t>Last homework assigned (due April 6)</a:t>
            </a:r>
          </a:p>
          <a:p>
            <a:r>
              <a:rPr lang="en-US" dirty="0"/>
              <a:t>Review April 22. Not recorded. 1-3pm</a:t>
            </a:r>
          </a:p>
          <a:p>
            <a:r>
              <a:rPr lang="en-US" dirty="0"/>
              <a:t>Final April 27 1-3pm</a:t>
            </a:r>
          </a:p>
        </p:txBody>
      </p:sp>
    </p:spTree>
    <p:extLst>
      <p:ext uri="{BB962C8B-B14F-4D97-AF65-F5344CB8AC3E}">
        <p14:creationId xmlns:p14="http://schemas.microsoft.com/office/powerpoint/2010/main" val="2688954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D948-8166-0978-B8A0-A5C47E6B6294}"/>
              </a:ext>
            </a:extLst>
          </p:cNvPr>
          <p:cNvSpPr>
            <a:spLocks noGrp="1"/>
          </p:cNvSpPr>
          <p:nvPr>
            <p:ph type="title"/>
          </p:nvPr>
        </p:nvSpPr>
        <p:spPr>
          <a:xfrm>
            <a:off x="914400" y="263976"/>
            <a:ext cx="7315200" cy="1154097"/>
          </a:xfrm>
        </p:spPr>
        <p:txBody>
          <a:bodyPr/>
          <a:lstStyle/>
          <a:p>
            <a:r>
              <a:rPr lang="en-US" dirty="0"/>
              <a:t>Sample Size formula</a:t>
            </a:r>
          </a:p>
        </p:txBody>
      </p:sp>
      <p:sp>
        <p:nvSpPr>
          <p:cNvPr id="3" name="Content Placeholder 2">
            <a:extLst>
              <a:ext uri="{FF2B5EF4-FFF2-40B4-BE49-F238E27FC236}">
                <a16:creationId xmlns:a16="http://schemas.microsoft.com/office/drawing/2014/main" id="{6A5E5A96-DC56-D42A-D392-DB4430C9C58E}"/>
              </a:ext>
            </a:extLst>
          </p:cNvPr>
          <p:cNvSpPr>
            <a:spLocks noGrp="1"/>
          </p:cNvSpPr>
          <p:nvPr>
            <p:ph idx="1"/>
          </p:nvPr>
        </p:nvSpPr>
        <p:spPr>
          <a:xfrm>
            <a:off x="897924" y="1624834"/>
            <a:ext cx="6709906" cy="4699766"/>
          </a:xfrm>
        </p:spPr>
        <p:txBody>
          <a:bodyPr>
            <a:normAutofit fontScale="92500" lnSpcReduction="20000"/>
          </a:bodyPr>
          <a:lstStyle/>
          <a:p>
            <a:r>
              <a:rPr lang="en-US" sz="2400" dirty="0">
                <a:latin typeface="CMR12"/>
              </a:rPr>
              <a:t>Let </a:t>
            </a:r>
            <a:r>
              <a:rPr lang="el-GR" sz="2400" dirty="0">
                <a:latin typeface="CMMI12"/>
              </a:rPr>
              <a:t>π</a:t>
            </a:r>
            <a:r>
              <a:rPr lang="el-GR" sz="2400" dirty="0">
                <a:latin typeface="CMR8"/>
              </a:rPr>
              <a:t>2 </a:t>
            </a:r>
            <a:r>
              <a:rPr lang="en-US" sz="2400" dirty="0">
                <a:latin typeface="CMR12"/>
              </a:rPr>
              <a:t>denote the population response rate for the positive control, and </a:t>
            </a:r>
            <a:r>
              <a:rPr lang="el-GR" sz="2400" dirty="0">
                <a:latin typeface="CMMI12"/>
              </a:rPr>
              <a:t>π</a:t>
            </a:r>
            <a:r>
              <a:rPr lang="el-GR" sz="2400" dirty="0">
                <a:latin typeface="CMR8"/>
              </a:rPr>
              <a:t>1 </a:t>
            </a:r>
            <a:r>
              <a:rPr lang="en-US" sz="2400" dirty="0">
                <a:latin typeface="CMR12"/>
              </a:rPr>
              <a:t>be the population response rate for the new treatment. </a:t>
            </a:r>
          </a:p>
          <a:p>
            <a:endParaRPr lang="en-US" sz="2400" dirty="0"/>
          </a:p>
          <a:p>
            <a:endParaRPr lang="en-US" sz="2400" dirty="0"/>
          </a:p>
          <a:p>
            <a:endParaRPr lang="en-US" sz="2400" dirty="0"/>
          </a:p>
          <a:p>
            <a:r>
              <a:rPr lang="en-US" sz="2400" dirty="0"/>
              <a:t>Or </a:t>
            </a:r>
            <a:r>
              <a:rPr lang="en-US" sz="2400" dirty="0">
                <a:latin typeface="CMR12"/>
              </a:rPr>
              <a:t>If we denote by the parameter ∆ the treatment difference </a:t>
            </a:r>
            <a:r>
              <a:rPr lang="el-GR" sz="2400" dirty="0">
                <a:latin typeface="CMMI12"/>
              </a:rPr>
              <a:t>π</a:t>
            </a:r>
            <a:r>
              <a:rPr lang="el-GR" sz="2400" dirty="0">
                <a:latin typeface="CMR8"/>
              </a:rPr>
              <a:t>1 </a:t>
            </a:r>
            <a:r>
              <a:rPr lang="el-GR" sz="2400" dirty="0">
                <a:latin typeface="CMSY10"/>
              </a:rPr>
              <a:t>− </a:t>
            </a:r>
            <a:r>
              <a:rPr lang="el-GR" sz="2400" dirty="0">
                <a:latin typeface="CMMI12"/>
              </a:rPr>
              <a:t>π</a:t>
            </a:r>
            <a:r>
              <a:rPr lang="el-GR" sz="2400" dirty="0">
                <a:latin typeface="CMR8"/>
              </a:rPr>
              <a:t>2</a:t>
            </a:r>
            <a:r>
              <a:rPr lang="el-GR" sz="2400" dirty="0">
                <a:latin typeface="CMR12"/>
              </a:rPr>
              <a:t>, </a:t>
            </a:r>
            <a:r>
              <a:rPr lang="en-US" sz="2400" dirty="0">
                <a:latin typeface="CMR12"/>
              </a:rPr>
              <a:t>then the null and alternative hypotheses are </a:t>
            </a:r>
            <a:endParaRPr lang="en-US" sz="2400" dirty="0"/>
          </a:p>
          <a:p>
            <a:endParaRPr lang="en-US" sz="2400" dirty="0"/>
          </a:p>
          <a:p>
            <a:r>
              <a:rPr lang="en-US" sz="2400" dirty="0">
                <a:latin typeface="CMR12"/>
              </a:rPr>
              <a:t>The null hypothesis corresponds to the new treatment being inferior to the positive control. tested against the alternative hypothesis that the new treatment is at least equivalent to the positive control. </a:t>
            </a:r>
            <a:endParaRPr lang="en-US" sz="2400" dirty="0"/>
          </a:p>
          <a:p>
            <a:endParaRPr lang="en-US" dirty="0"/>
          </a:p>
        </p:txBody>
      </p:sp>
      <p:pic>
        <p:nvPicPr>
          <p:cNvPr id="5" name="Picture 4">
            <a:extLst>
              <a:ext uri="{FF2B5EF4-FFF2-40B4-BE49-F238E27FC236}">
                <a16:creationId xmlns:a16="http://schemas.microsoft.com/office/drawing/2014/main" id="{158E896D-6B53-9964-F739-76DA3116B066}"/>
              </a:ext>
            </a:extLst>
          </p:cNvPr>
          <p:cNvPicPr>
            <a:picLocks noChangeAspect="1"/>
          </p:cNvPicPr>
          <p:nvPr/>
        </p:nvPicPr>
        <p:blipFill>
          <a:blip r:embed="rId2"/>
          <a:stretch>
            <a:fillRect/>
          </a:stretch>
        </p:blipFill>
        <p:spPr>
          <a:xfrm>
            <a:off x="1827998" y="2536407"/>
            <a:ext cx="4495800" cy="676275"/>
          </a:xfrm>
          <a:prstGeom prst="rect">
            <a:avLst/>
          </a:prstGeom>
        </p:spPr>
      </p:pic>
      <p:pic>
        <p:nvPicPr>
          <p:cNvPr id="7" name="Picture 6">
            <a:extLst>
              <a:ext uri="{FF2B5EF4-FFF2-40B4-BE49-F238E27FC236}">
                <a16:creationId xmlns:a16="http://schemas.microsoft.com/office/drawing/2014/main" id="{3AF7A7BD-6290-2D1D-8B74-BAC549A2E10B}"/>
              </a:ext>
            </a:extLst>
          </p:cNvPr>
          <p:cNvPicPr>
            <a:picLocks noChangeAspect="1"/>
          </p:cNvPicPr>
          <p:nvPr/>
        </p:nvPicPr>
        <p:blipFill>
          <a:blip r:embed="rId3"/>
          <a:stretch>
            <a:fillRect/>
          </a:stretch>
        </p:blipFill>
        <p:spPr>
          <a:xfrm>
            <a:off x="3169984" y="4183559"/>
            <a:ext cx="3205394" cy="417700"/>
          </a:xfrm>
          <a:prstGeom prst="rect">
            <a:avLst/>
          </a:prstGeom>
        </p:spPr>
      </p:pic>
      <p:pic>
        <p:nvPicPr>
          <p:cNvPr id="9" name="Picture 8">
            <a:extLst>
              <a:ext uri="{FF2B5EF4-FFF2-40B4-BE49-F238E27FC236}">
                <a16:creationId xmlns:a16="http://schemas.microsoft.com/office/drawing/2014/main" id="{C6772629-9BDB-E127-96E8-A615B9D649B4}"/>
              </a:ext>
            </a:extLst>
          </p:cNvPr>
          <p:cNvPicPr>
            <a:picLocks noChangeAspect="1"/>
          </p:cNvPicPr>
          <p:nvPr/>
        </p:nvPicPr>
        <p:blipFill>
          <a:blip r:embed="rId4"/>
          <a:stretch>
            <a:fillRect/>
          </a:stretch>
        </p:blipFill>
        <p:spPr>
          <a:xfrm>
            <a:off x="3685787" y="5851074"/>
            <a:ext cx="2581275" cy="742950"/>
          </a:xfrm>
          <a:prstGeom prst="rect">
            <a:avLst/>
          </a:prstGeom>
        </p:spPr>
      </p:pic>
    </p:spTree>
    <p:extLst>
      <p:ext uri="{BB962C8B-B14F-4D97-AF65-F5344CB8AC3E}">
        <p14:creationId xmlns:p14="http://schemas.microsoft.com/office/powerpoint/2010/main" val="4195565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2248-DDF8-BF47-4E4C-4604DF1595B1}"/>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4BAF8FA4-8806-A33B-C1B6-ED9D73EFAE24}"/>
              </a:ext>
            </a:extLst>
          </p:cNvPr>
          <p:cNvSpPr>
            <a:spLocks noGrp="1"/>
          </p:cNvSpPr>
          <p:nvPr>
            <p:ph idx="1"/>
          </p:nvPr>
        </p:nvSpPr>
        <p:spPr/>
        <p:txBody>
          <a:bodyPr>
            <a:normAutofit fontScale="70000" lnSpcReduction="20000"/>
          </a:bodyPr>
          <a:lstStyle/>
          <a:p>
            <a:r>
              <a:rPr lang="en-US" sz="2400" dirty="0">
                <a:latin typeface="CMR12"/>
              </a:rPr>
              <a:t>Suppose the clinical trial that was used to demonstrate that the positive control was significantly better than placebo had a 95% confidence interval for ∆ (treatment difference) that ranged from .10- .25. Conservatively, one can only be relatively confident that this new treatment has a response rate that exceeds the response rate of placebo by .10. </a:t>
            </a:r>
            <a:endParaRPr lang="en-US" sz="2400" dirty="0"/>
          </a:p>
          <a:p>
            <a:r>
              <a:rPr lang="en-US" sz="2400" dirty="0">
                <a:latin typeface="CMR12"/>
              </a:rPr>
              <a:t>FDA will only allow a new treatment to be declared equivalent to the positive control if the company can show that their new drug has a response rate that is no worse than the response rate of the positive control minus .05. Thus they require a randomized two arm equivalency trial to compare the new drug to the positive control with a type I error of </a:t>
            </a:r>
            <a:r>
              <a:rPr lang="el-GR" sz="2400" dirty="0">
                <a:latin typeface="CMMI12"/>
              </a:rPr>
              <a:t>α </a:t>
            </a:r>
            <a:r>
              <a:rPr lang="el-GR" sz="2400" dirty="0">
                <a:latin typeface="CMR12"/>
              </a:rPr>
              <a:t>= </a:t>
            </a:r>
            <a:r>
              <a:rPr lang="el-GR" sz="2400" dirty="0">
                <a:latin typeface="CMMI12"/>
              </a:rPr>
              <a:t>.</a:t>
            </a:r>
            <a:r>
              <a:rPr lang="el-GR" sz="2400" dirty="0">
                <a:latin typeface="CMR12"/>
              </a:rPr>
              <a:t>05. </a:t>
            </a:r>
            <a:r>
              <a:rPr lang="en-US" sz="2400" dirty="0">
                <a:latin typeface="CMR12"/>
              </a:rPr>
              <a:t>The response rate of the positive control is about .30. </a:t>
            </a:r>
            <a:endParaRPr lang="en-US" sz="2400" dirty="0"/>
          </a:p>
          <a:p>
            <a:r>
              <a:rPr lang="en-US" sz="2400" dirty="0">
                <a:latin typeface="CMR12"/>
              </a:rPr>
              <a:t>The company believes their drug is similar but probably not much better than the positive control. Thus, they want to have good power, say 90%, that they will be successful (i.e. be able to declare equivalency by rejecting </a:t>
            </a:r>
            <a:r>
              <a:rPr lang="en-US" sz="2400" dirty="0">
                <a:latin typeface="CMMI12"/>
              </a:rPr>
              <a:t>H</a:t>
            </a:r>
            <a:r>
              <a:rPr lang="en-US" sz="2400" dirty="0">
                <a:latin typeface="CMR8"/>
              </a:rPr>
              <a:t>0</a:t>
            </a:r>
            <a:r>
              <a:rPr lang="en-US" sz="2400" dirty="0">
                <a:latin typeface="CMR12"/>
              </a:rPr>
              <a:t>) if, indeed, their drug was equally efficacious. </a:t>
            </a:r>
            <a:endParaRPr lang="en-US" sz="2400" dirty="0"/>
          </a:p>
          <a:p>
            <a:endParaRPr lang="en-US" dirty="0"/>
          </a:p>
          <a:p>
            <a:endParaRPr lang="en-US" dirty="0"/>
          </a:p>
        </p:txBody>
      </p:sp>
    </p:spTree>
    <p:extLst>
      <p:ext uri="{BB962C8B-B14F-4D97-AF65-F5344CB8AC3E}">
        <p14:creationId xmlns:p14="http://schemas.microsoft.com/office/powerpoint/2010/main" val="834068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9729-312D-254D-6368-EF9FE7C30140}"/>
              </a:ext>
            </a:extLst>
          </p:cNvPr>
          <p:cNvSpPr>
            <a:spLocks noGrp="1"/>
          </p:cNvSpPr>
          <p:nvPr>
            <p:ph type="title"/>
          </p:nvPr>
        </p:nvSpPr>
        <p:spPr/>
        <p:txBody>
          <a:bodyPr>
            <a:normAutofit fontScale="90000"/>
          </a:bodyPr>
          <a:lstStyle/>
          <a:p>
            <a:r>
              <a:rPr lang="en-US" dirty="0"/>
              <a:t>How many patients do we need?</a:t>
            </a:r>
          </a:p>
        </p:txBody>
      </p:sp>
      <p:sp>
        <p:nvSpPr>
          <p:cNvPr id="3" name="Content Placeholder 2">
            <a:extLst>
              <a:ext uri="{FF2B5EF4-FFF2-40B4-BE49-F238E27FC236}">
                <a16:creationId xmlns:a16="http://schemas.microsoft.com/office/drawing/2014/main" id="{79C311DC-715E-967C-334A-D1D49F85D964}"/>
              </a:ext>
            </a:extLst>
          </p:cNvPr>
          <p:cNvSpPr>
            <a:spLocks noGrp="1"/>
          </p:cNvSpPr>
          <p:nvPr>
            <p:ph idx="1"/>
          </p:nvPr>
        </p:nvSpPr>
        <p:spPr/>
        <p:txBody>
          <a:bodyPr/>
          <a:lstStyle/>
          <a:p>
            <a:r>
              <a:rPr lang="en-US" dirty="0"/>
              <a:t>Assuming a delta=.05</a:t>
            </a:r>
          </a:p>
          <a:p>
            <a:endParaRPr lang="en-US" dirty="0"/>
          </a:p>
          <a:p>
            <a:endParaRPr lang="en-US" dirty="0"/>
          </a:p>
          <a:p>
            <a:endParaRPr lang="en-US" sz="1350" dirty="0">
              <a:latin typeface="CMR12"/>
            </a:endParaRPr>
          </a:p>
          <a:p>
            <a:endParaRPr lang="en-US" sz="1350" dirty="0">
              <a:latin typeface="CMR12"/>
            </a:endParaRPr>
          </a:p>
          <a:p>
            <a:r>
              <a:rPr lang="en-US" sz="1350" dirty="0">
                <a:latin typeface="CMR12"/>
              </a:rPr>
              <a:t>1432 patients per treatment arm </a:t>
            </a:r>
          </a:p>
          <a:p>
            <a:r>
              <a:rPr lang="en-US" sz="1350" dirty="0">
                <a:latin typeface="CMR12"/>
              </a:rPr>
              <a:t>Is this the same thing as 30% vs 35% superiority study?</a:t>
            </a:r>
            <a:endParaRPr lang="en-US" dirty="0"/>
          </a:p>
        </p:txBody>
      </p:sp>
      <p:pic>
        <p:nvPicPr>
          <p:cNvPr id="5" name="Picture 4">
            <a:extLst>
              <a:ext uri="{FF2B5EF4-FFF2-40B4-BE49-F238E27FC236}">
                <a16:creationId xmlns:a16="http://schemas.microsoft.com/office/drawing/2014/main" id="{2C4AB2D6-6527-DAE8-3F2D-72147783236F}"/>
              </a:ext>
            </a:extLst>
          </p:cNvPr>
          <p:cNvPicPr>
            <a:picLocks noChangeAspect="1"/>
          </p:cNvPicPr>
          <p:nvPr/>
        </p:nvPicPr>
        <p:blipFill>
          <a:blip r:embed="rId2"/>
          <a:stretch>
            <a:fillRect/>
          </a:stretch>
        </p:blipFill>
        <p:spPr>
          <a:xfrm>
            <a:off x="1828800" y="3429000"/>
            <a:ext cx="3524250" cy="619125"/>
          </a:xfrm>
          <a:prstGeom prst="rect">
            <a:avLst/>
          </a:prstGeom>
        </p:spPr>
      </p:pic>
    </p:spTree>
    <p:extLst>
      <p:ext uri="{BB962C8B-B14F-4D97-AF65-F5344CB8AC3E}">
        <p14:creationId xmlns:p14="http://schemas.microsoft.com/office/powerpoint/2010/main" val="403344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BBDF-6B3B-0D66-59C6-847D4070EFD0}"/>
              </a:ext>
            </a:extLst>
          </p:cNvPr>
          <p:cNvSpPr>
            <a:spLocks noGrp="1"/>
          </p:cNvSpPr>
          <p:nvPr>
            <p:ph type="title"/>
          </p:nvPr>
        </p:nvSpPr>
        <p:spPr>
          <a:xfrm>
            <a:off x="762000" y="504994"/>
            <a:ext cx="7315200" cy="1154097"/>
          </a:xfrm>
        </p:spPr>
        <p:txBody>
          <a:bodyPr/>
          <a:lstStyle/>
          <a:p>
            <a:r>
              <a:rPr lang="en-US" dirty="0"/>
              <a:t>Superiority and interpretation</a:t>
            </a:r>
          </a:p>
        </p:txBody>
      </p:sp>
      <p:sp>
        <p:nvSpPr>
          <p:cNvPr id="3" name="Content Placeholder 2">
            <a:extLst>
              <a:ext uri="{FF2B5EF4-FFF2-40B4-BE49-F238E27FC236}">
                <a16:creationId xmlns:a16="http://schemas.microsoft.com/office/drawing/2014/main" id="{F487C334-732A-944F-7353-2266AEDB9C21}"/>
              </a:ext>
            </a:extLst>
          </p:cNvPr>
          <p:cNvSpPr>
            <a:spLocks noGrp="1"/>
          </p:cNvSpPr>
          <p:nvPr>
            <p:ph idx="1"/>
          </p:nvPr>
        </p:nvSpPr>
        <p:spPr>
          <a:xfrm>
            <a:off x="914400" y="1978323"/>
            <a:ext cx="7315200" cy="3539527"/>
          </a:xfrm>
        </p:spPr>
        <p:txBody>
          <a:bodyPr>
            <a:normAutofit fontScale="85000" lnSpcReduction="20000"/>
          </a:bodyPr>
          <a:lstStyle/>
          <a:p>
            <a:r>
              <a:rPr lang="en-US" sz="2400" dirty="0">
                <a:latin typeface="TimesNewRomanPSMT"/>
              </a:rPr>
              <a:t>In a placebo-controlled trial, the null hypothesis (Ho) is that the beneficial response to the test drug (T) is less than or equal to the response to the placebo (P); the alternative hypothesis (Ha) is that the response to the test drug is greater than P. </a:t>
            </a:r>
          </a:p>
          <a:p>
            <a:endParaRPr lang="en-US" sz="2400" dirty="0">
              <a:latin typeface="TimesNewRomanPSMT"/>
            </a:endParaRPr>
          </a:p>
          <a:p>
            <a:endParaRPr lang="en-US" sz="2400" dirty="0"/>
          </a:p>
          <a:p>
            <a:endParaRPr lang="en-US" sz="2400" dirty="0">
              <a:latin typeface="TimesNewRomanPSMT"/>
            </a:endParaRPr>
          </a:p>
          <a:p>
            <a:r>
              <a:rPr lang="en-US" sz="2400" dirty="0">
                <a:latin typeface="TimesNewRomanPSMT"/>
              </a:rPr>
              <a:t>In most cases, the test for a treatment effect corresponds to showing that the lower bound of the two-sided 95% confidence interval (equivalent to the lower bound of a one-sided 97.5% confidence interval) for T-P is &gt; 0. This result shows that the effect of the test drug is greater than 0 </a:t>
            </a:r>
            <a:endParaRPr lang="en-US" sz="2400" dirty="0"/>
          </a:p>
          <a:p>
            <a:endParaRPr lang="en-US" dirty="0"/>
          </a:p>
        </p:txBody>
      </p:sp>
      <p:pic>
        <p:nvPicPr>
          <p:cNvPr id="5" name="Picture 4">
            <a:extLst>
              <a:ext uri="{FF2B5EF4-FFF2-40B4-BE49-F238E27FC236}">
                <a16:creationId xmlns:a16="http://schemas.microsoft.com/office/drawing/2014/main" id="{59B8CB7A-D1ED-03D2-A315-E051DFFC7EFE}"/>
              </a:ext>
            </a:extLst>
          </p:cNvPr>
          <p:cNvPicPr>
            <a:picLocks noChangeAspect="1"/>
          </p:cNvPicPr>
          <p:nvPr/>
        </p:nvPicPr>
        <p:blipFill>
          <a:blip r:embed="rId2"/>
          <a:stretch>
            <a:fillRect/>
          </a:stretch>
        </p:blipFill>
        <p:spPr>
          <a:xfrm>
            <a:off x="3200400" y="3109912"/>
            <a:ext cx="1962150" cy="638175"/>
          </a:xfrm>
          <a:prstGeom prst="rect">
            <a:avLst/>
          </a:prstGeom>
        </p:spPr>
      </p:pic>
    </p:spTree>
    <p:extLst>
      <p:ext uri="{BB962C8B-B14F-4D97-AF65-F5344CB8AC3E}">
        <p14:creationId xmlns:p14="http://schemas.microsoft.com/office/powerpoint/2010/main" val="1461591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C6D2-1C2C-4683-31DC-2752F89735CC}"/>
              </a:ext>
            </a:extLst>
          </p:cNvPr>
          <p:cNvSpPr>
            <a:spLocks noGrp="1"/>
          </p:cNvSpPr>
          <p:nvPr>
            <p:ph type="title"/>
          </p:nvPr>
        </p:nvSpPr>
        <p:spPr/>
        <p:txBody>
          <a:bodyPr>
            <a:normAutofit fontScale="90000"/>
          </a:bodyPr>
          <a:lstStyle/>
          <a:p>
            <a:r>
              <a:rPr lang="en-US" sz="3600" dirty="0">
                <a:latin typeface="TimesNewRomanPS"/>
              </a:rPr>
              <a:t>Possible Results of a Placebo-Controlled Superiority Study (Point Estimate and 95% Confidence Interval (CI)) </a:t>
            </a:r>
            <a:br>
              <a:rPr lang="en-US" dirty="0"/>
            </a:br>
            <a:endParaRPr lang="en-US" dirty="0"/>
          </a:p>
        </p:txBody>
      </p:sp>
      <p:pic>
        <p:nvPicPr>
          <p:cNvPr id="5" name="Content Placeholder 4">
            <a:extLst>
              <a:ext uri="{FF2B5EF4-FFF2-40B4-BE49-F238E27FC236}">
                <a16:creationId xmlns:a16="http://schemas.microsoft.com/office/drawing/2014/main" id="{52EBA35C-26FD-6899-94F9-161D846E7153}"/>
              </a:ext>
            </a:extLst>
          </p:cNvPr>
          <p:cNvPicPr>
            <a:picLocks noGrp="1" noChangeAspect="1"/>
          </p:cNvPicPr>
          <p:nvPr>
            <p:ph idx="1"/>
          </p:nvPr>
        </p:nvPicPr>
        <p:blipFill>
          <a:blip r:embed="rId3"/>
          <a:stretch>
            <a:fillRect/>
          </a:stretch>
        </p:blipFill>
        <p:spPr>
          <a:xfrm>
            <a:off x="2133600" y="2514600"/>
            <a:ext cx="5501609" cy="3992983"/>
          </a:xfrm>
        </p:spPr>
      </p:pic>
    </p:spTree>
    <p:extLst>
      <p:ext uri="{BB962C8B-B14F-4D97-AF65-F5344CB8AC3E}">
        <p14:creationId xmlns:p14="http://schemas.microsoft.com/office/powerpoint/2010/main" val="1516403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6BB7-AF14-52B4-1ACE-D5091488C19C}"/>
              </a:ext>
            </a:extLst>
          </p:cNvPr>
          <p:cNvSpPr>
            <a:spLocks noGrp="1"/>
          </p:cNvSpPr>
          <p:nvPr>
            <p:ph type="title"/>
          </p:nvPr>
        </p:nvSpPr>
        <p:spPr>
          <a:xfrm>
            <a:off x="914400" y="577472"/>
            <a:ext cx="7315200" cy="1154097"/>
          </a:xfrm>
        </p:spPr>
        <p:txBody>
          <a:bodyPr/>
          <a:lstStyle/>
          <a:p>
            <a:r>
              <a:rPr lang="en-US" dirty="0"/>
              <a:t>Non Inferiority hypothesis</a:t>
            </a:r>
          </a:p>
        </p:txBody>
      </p:sp>
      <p:sp>
        <p:nvSpPr>
          <p:cNvPr id="3" name="Content Placeholder 2">
            <a:extLst>
              <a:ext uri="{FF2B5EF4-FFF2-40B4-BE49-F238E27FC236}">
                <a16:creationId xmlns:a16="http://schemas.microsoft.com/office/drawing/2014/main" id="{A1303A13-6AA2-4AB7-AC7F-D7CF104876A1}"/>
              </a:ext>
            </a:extLst>
          </p:cNvPr>
          <p:cNvSpPr>
            <a:spLocks noGrp="1"/>
          </p:cNvSpPr>
          <p:nvPr>
            <p:ph idx="1"/>
          </p:nvPr>
        </p:nvSpPr>
        <p:spPr>
          <a:xfrm>
            <a:off x="747132" y="2133600"/>
            <a:ext cx="7315200" cy="3539527"/>
          </a:xfrm>
        </p:spPr>
        <p:txBody>
          <a:bodyPr>
            <a:normAutofit fontScale="85000" lnSpcReduction="10000"/>
          </a:bodyPr>
          <a:lstStyle/>
          <a:p>
            <a:r>
              <a:rPr lang="en-US" sz="2400" dirty="0">
                <a:latin typeface="TimesNewRomanPSMT"/>
              </a:rPr>
              <a:t>The null and alternative hypotheses correspond to a null hypothesis of inferiority and an alternative hypothesis of non-inferiority, as follows: </a:t>
            </a:r>
          </a:p>
          <a:p>
            <a:endParaRPr lang="en-US" sz="2400" dirty="0">
              <a:latin typeface="TimesNewRomanPSMT"/>
            </a:endParaRPr>
          </a:p>
          <a:p>
            <a:endParaRPr lang="en-US" sz="2400" dirty="0">
              <a:latin typeface="TimesNewRomanPSMT"/>
            </a:endParaRPr>
          </a:p>
          <a:p>
            <a:endParaRPr lang="en-US" sz="2400" dirty="0"/>
          </a:p>
          <a:p>
            <a:r>
              <a:rPr lang="en-US" sz="2400" dirty="0">
                <a:latin typeface="TimesNewRomanPSMT"/>
              </a:rPr>
              <a:t>A statistical test of the above hypothesis is provided by comparing the upper bound of the two- sided confidence interval for C-T with the NI margin, M, which is specified in advance. </a:t>
            </a:r>
          </a:p>
          <a:p>
            <a:r>
              <a:rPr lang="en-US" sz="2400" dirty="0">
                <a:latin typeface="TimesNewRomanPSMT"/>
              </a:rPr>
              <a:t>If the upper bound is less than M, non-inferiority of T relative to C is established. </a:t>
            </a:r>
          </a:p>
          <a:p>
            <a:endParaRPr lang="en-US" dirty="0"/>
          </a:p>
          <a:p>
            <a:endParaRPr lang="en-US" dirty="0"/>
          </a:p>
        </p:txBody>
      </p:sp>
      <p:pic>
        <p:nvPicPr>
          <p:cNvPr id="5" name="Picture 4">
            <a:extLst>
              <a:ext uri="{FF2B5EF4-FFF2-40B4-BE49-F238E27FC236}">
                <a16:creationId xmlns:a16="http://schemas.microsoft.com/office/drawing/2014/main" id="{B5A8E6DF-F768-D334-5A45-92B74599413F}"/>
              </a:ext>
            </a:extLst>
          </p:cNvPr>
          <p:cNvPicPr>
            <a:picLocks noChangeAspect="1"/>
          </p:cNvPicPr>
          <p:nvPr/>
        </p:nvPicPr>
        <p:blipFill>
          <a:blip r:embed="rId2"/>
          <a:stretch>
            <a:fillRect/>
          </a:stretch>
        </p:blipFill>
        <p:spPr>
          <a:xfrm>
            <a:off x="1524000" y="3138487"/>
            <a:ext cx="5200650" cy="581025"/>
          </a:xfrm>
          <a:prstGeom prst="rect">
            <a:avLst/>
          </a:prstGeom>
        </p:spPr>
      </p:pic>
    </p:spTree>
    <p:extLst>
      <p:ext uri="{BB962C8B-B14F-4D97-AF65-F5344CB8AC3E}">
        <p14:creationId xmlns:p14="http://schemas.microsoft.com/office/powerpoint/2010/main" val="2705175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D4AC-0E51-F1DF-7BB0-9A9B4BA065F3}"/>
              </a:ext>
            </a:extLst>
          </p:cNvPr>
          <p:cNvSpPr>
            <a:spLocks noGrp="1"/>
          </p:cNvSpPr>
          <p:nvPr>
            <p:ph type="title"/>
          </p:nvPr>
        </p:nvSpPr>
        <p:spPr/>
        <p:txBody>
          <a:bodyPr/>
          <a:lstStyle/>
          <a:p>
            <a:r>
              <a:rPr lang="en-US" dirty="0"/>
              <a:t>NI example</a:t>
            </a:r>
          </a:p>
        </p:txBody>
      </p:sp>
      <p:sp>
        <p:nvSpPr>
          <p:cNvPr id="3" name="Content Placeholder 2">
            <a:extLst>
              <a:ext uri="{FF2B5EF4-FFF2-40B4-BE49-F238E27FC236}">
                <a16:creationId xmlns:a16="http://schemas.microsoft.com/office/drawing/2014/main" id="{2F0EB6E6-8C7A-2D36-BD89-C879F31F6031}"/>
              </a:ext>
            </a:extLst>
          </p:cNvPr>
          <p:cNvSpPr>
            <a:spLocks noGrp="1"/>
          </p:cNvSpPr>
          <p:nvPr>
            <p:ph idx="1"/>
          </p:nvPr>
        </p:nvSpPr>
        <p:spPr/>
        <p:txBody>
          <a:bodyPr/>
          <a:lstStyle/>
          <a:p>
            <a:r>
              <a:rPr lang="en-US" dirty="0"/>
              <a:t>Post kidney transplant study of </a:t>
            </a:r>
            <a:r>
              <a:rPr lang="en-US" dirty="0" err="1"/>
              <a:t>Belatacept</a:t>
            </a:r>
            <a:r>
              <a:rPr lang="en-US" dirty="0"/>
              <a:t> vs standard maintenance</a:t>
            </a:r>
          </a:p>
          <a:p>
            <a:r>
              <a:rPr lang="en-US" dirty="0"/>
              <a:t>Design: Non inferiority study with eGFR as endpoint</a:t>
            </a:r>
          </a:p>
          <a:p>
            <a:r>
              <a:rPr lang="en-US" dirty="0"/>
              <a:t>Kidney function was measured every 2 months for 3 </a:t>
            </a:r>
            <a:r>
              <a:rPr lang="en-US" dirty="0" err="1"/>
              <a:t>yrs</a:t>
            </a:r>
            <a:endParaRPr lang="en-US" dirty="0"/>
          </a:p>
          <a:p>
            <a:r>
              <a:rPr lang="en-US" dirty="0"/>
              <a:t>NI margin: 6mL/min/1.73m</a:t>
            </a:r>
            <a:r>
              <a:rPr lang="en-US" baseline="30000" dirty="0"/>
              <a:t>2</a:t>
            </a:r>
          </a:p>
          <a:p>
            <a:pPr marL="45720" indent="0">
              <a:buNone/>
            </a:pPr>
            <a:endParaRPr lang="en-US" dirty="0"/>
          </a:p>
        </p:txBody>
      </p:sp>
    </p:spTree>
    <p:extLst>
      <p:ext uri="{BB962C8B-B14F-4D97-AF65-F5344CB8AC3E}">
        <p14:creationId xmlns:p14="http://schemas.microsoft.com/office/powerpoint/2010/main" val="1407511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8159-B312-0650-20D1-E6A9361CBEAC}"/>
              </a:ext>
            </a:extLst>
          </p:cNvPr>
          <p:cNvSpPr>
            <a:spLocks noGrp="1"/>
          </p:cNvSpPr>
          <p:nvPr>
            <p:ph type="title"/>
          </p:nvPr>
        </p:nvSpPr>
        <p:spPr>
          <a:xfrm>
            <a:off x="762000" y="659997"/>
            <a:ext cx="7315200" cy="1154097"/>
          </a:xfrm>
        </p:spPr>
        <p:txBody>
          <a:bodyPr/>
          <a:lstStyle/>
          <a:p>
            <a:r>
              <a:rPr lang="en-US" dirty="0"/>
              <a:t>Example results</a:t>
            </a:r>
          </a:p>
        </p:txBody>
      </p:sp>
      <p:sp>
        <p:nvSpPr>
          <p:cNvPr id="3" name="Content Placeholder 2">
            <a:extLst>
              <a:ext uri="{FF2B5EF4-FFF2-40B4-BE49-F238E27FC236}">
                <a16:creationId xmlns:a16="http://schemas.microsoft.com/office/drawing/2014/main" id="{BC4ABE21-1282-937D-DE86-94ED4029968A}"/>
              </a:ext>
            </a:extLst>
          </p:cNvPr>
          <p:cNvSpPr>
            <a:spLocks noGrp="1"/>
          </p:cNvSpPr>
          <p:nvPr>
            <p:ph idx="1"/>
          </p:nvPr>
        </p:nvSpPr>
        <p:spPr>
          <a:xfrm>
            <a:off x="533400" y="1981200"/>
            <a:ext cx="7315200" cy="3539527"/>
          </a:xfrm>
        </p:spPr>
        <p:txBody>
          <a:bodyPr/>
          <a:lstStyle/>
          <a:p>
            <a:r>
              <a:rPr lang="en-US" dirty="0"/>
              <a:t>Adjusted (for baseline eGFR) was primary analysis.</a:t>
            </a:r>
          </a:p>
          <a:p>
            <a:r>
              <a:rPr lang="en-US" dirty="0"/>
              <a:t>So what is the conclusion?</a:t>
            </a:r>
          </a:p>
        </p:txBody>
      </p:sp>
      <p:pic>
        <p:nvPicPr>
          <p:cNvPr id="5" name="Picture 4" descr="Table&#10;&#10;Description automatically generated">
            <a:extLst>
              <a:ext uri="{FF2B5EF4-FFF2-40B4-BE49-F238E27FC236}">
                <a16:creationId xmlns:a16="http://schemas.microsoft.com/office/drawing/2014/main" id="{110E92AF-4217-DA26-FD76-684D9BC8F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124200"/>
            <a:ext cx="7772400" cy="2898475"/>
          </a:xfrm>
          <a:prstGeom prst="rect">
            <a:avLst/>
          </a:prstGeom>
        </p:spPr>
      </p:pic>
    </p:spTree>
    <p:extLst>
      <p:ext uri="{BB962C8B-B14F-4D97-AF65-F5344CB8AC3E}">
        <p14:creationId xmlns:p14="http://schemas.microsoft.com/office/powerpoint/2010/main" val="3926846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96BD-E659-2D60-D9AE-3226E396E7FC}"/>
              </a:ext>
            </a:extLst>
          </p:cNvPr>
          <p:cNvSpPr>
            <a:spLocks noGrp="1"/>
          </p:cNvSpPr>
          <p:nvPr>
            <p:ph type="title"/>
          </p:nvPr>
        </p:nvSpPr>
        <p:spPr>
          <a:xfrm>
            <a:off x="914400" y="552759"/>
            <a:ext cx="7315200" cy="1154097"/>
          </a:xfrm>
        </p:spPr>
        <p:txBody>
          <a:bodyPr/>
          <a:lstStyle/>
          <a:p>
            <a:r>
              <a:rPr lang="en-US" dirty="0"/>
              <a:t>So how to get the margin?</a:t>
            </a:r>
          </a:p>
        </p:txBody>
      </p:sp>
      <p:sp>
        <p:nvSpPr>
          <p:cNvPr id="3" name="Content Placeholder 2">
            <a:extLst>
              <a:ext uri="{FF2B5EF4-FFF2-40B4-BE49-F238E27FC236}">
                <a16:creationId xmlns:a16="http://schemas.microsoft.com/office/drawing/2014/main" id="{B565C922-8AD1-8239-E9FF-211268991FAB}"/>
              </a:ext>
            </a:extLst>
          </p:cNvPr>
          <p:cNvSpPr>
            <a:spLocks noGrp="1"/>
          </p:cNvSpPr>
          <p:nvPr>
            <p:ph idx="1"/>
          </p:nvPr>
        </p:nvSpPr>
        <p:spPr>
          <a:xfrm>
            <a:off x="914400" y="2133601"/>
            <a:ext cx="7620000" cy="4175760"/>
          </a:xfrm>
        </p:spPr>
        <p:txBody>
          <a:bodyPr>
            <a:normAutofit fontScale="85000" lnSpcReduction="10000"/>
          </a:bodyPr>
          <a:lstStyle/>
          <a:p>
            <a:r>
              <a:rPr lang="en-US" sz="2400" dirty="0">
                <a:latin typeface="TimesNewRomanPSMT"/>
              </a:rPr>
              <a:t>One choice for M (the largest possible value) is to set it equal to the entire known effect of the active control relative to placebo, based on past randomized controlled trials. With this choice for M, called M1, and assuming the control drug attains this level of efficacy in the NI study, a finding of non-inferiority means that the test drug has an effect greater than 0 </a:t>
            </a:r>
          </a:p>
          <a:p>
            <a:r>
              <a:rPr lang="en-US" sz="2400" dirty="0">
                <a:latin typeface="TimesNewRomanPSMT"/>
              </a:rPr>
              <a:t>A more usual choice is to set M equal to some clinically relevant portion of M1, namely, the portion of the control drug effect it is important to preserve with the test drug, based on clinical judgment. </a:t>
            </a:r>
            <a:endParaRPr lang="en-US" sz="2400" dirty="0"/>
          </a:p>
          <a:p>
            <a:r>
              <a:rPr lang="en-US" sz="2400" dirty="0">
                <a:latin typeface="TimesNewRomanPSMT"/>
              </a:rPr>
              <a:t>M1 cannot be directly measured in the NI study, because there is no concurrent placebo group. It must be estimated based on the past performance of the active control, preferably in placebo-controlled trials, and then assumed to hold for the NI study based on a comparison of prior test conditions to the current test environment </a:t>
            </a:r>
            <a:endParaRPr lang="en-US" sz="2400" dirty="0"/>
          </a:p>
          <a:p>
            <a:endParaRPr lang="en-US" dirty="0"/>
          </a:p>
        </p:txBody>
      </p:sp>
    </p:spTree>
    <p:extLst>
      <p:ext uri="{BB962C8B-B14F-4D97-AF65-F5344CB8AC3E}">
        <p14:creationId xmlns:p14="http://schemas.microsoft.com/office/powerpoint/2010/main" val="1481179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4988-F4C5-B6BB-50CE-63EE4CE6C17F}"/>
              </a:ext>
            </a:extLst>
          </p:cNvPr>
          <p:cNvSpPr>
            <a:spLocks noGrp="1"/>
          </p:cNvSpPr>
          <p:nvPr>
            <p:ph type="title"/>
          </p:nvPr>
        </p:nvSpPr>
        <p:spPr/>
        <p:txBody>
          <a:bodyPr/>
          <a:lstStyle/>
          <a:p>
            <a:r>
              <a:rPr lang="en-US" dirty="0"/>
              <a:t>Consequences of Margin M1</a:t>
            </a:r>
          </a:p>
        </p:txBody>
      </p:sp>
      <p:sp>
        <p:nvSpPr>
          <p:cNvPr id="3" name="Content Placeholder 2">
            <a:extLst>
              <a:ext uri="{FF2B5EF4-FFF2-40B4-BE49-F238E27FC236}">
                <a16:creationId xmlns:a16="http://schemas.microsoft.com/office/drawing/2014/main" id="{E704ECC0-2B5E-0869-897C-4E3E9907427C}"/>
              </a:ext>
            </a:extLst>
          </p:cNvPr>
          <p:cNvSpPr>
            <a:spLocks noGrp="1"/>
          </p:cNvSpPr>
          <p:nvPr>
            <p:ph idx="1"/>
          </p:nvPr>
        </p:nvSpPr>
        <p:spPr/>
        <p:txBody>
          <a:bodyPr>
            <a:normAutofit fontScale="92500" lnSpcReduction="10000"/>
          </a:bodyPr>
          <a:lstStyle/>
          <a:p>
            <a:r>
              <a:rPr lang="en-US" sz="2400" dirty="0">
                <a:latin typeface="TimesNewRomanPSMT"/>
              </a:rPr>
              <a:t>The smaller the margin, the lower the upper bound of the 95% two-sided confidence interval for C-T must be, and the larger the sample size needed to establish non-inferiority. </a:t>
            </a:r>
          </a:p>
          <a:p>
            <a:r>
              <a:rPr lang="en-US" sz="2400" dirty="0">
                <a:latin typeface="TimesNewRomanPSMT"/>
              </a:rPr>
              <a:t>Showing that the upper bound of the 95% CI of C-T is less than M1 demonstrates that the test drug has some effect (i.e., an effect &gt; 0). </a:t>
            </a:r>
          </a:p>
          <a:p>
            <a:r>
              <a:rPr lang="en-US" sz="2400" dirty="0">
                <a:latin typeface="TimesNewRomanPSMT"/>
              </a:rPr>
              <a:t>The margin of interest, however, as noted above, is usually smaller than M1 (to show that an adequate portion of the clinical benefit of the control is preserved), in which case it is called M2. </a:t>
            </a:r>
            <a:endParaRPr lang="en-US" sz="2400" dirty="0"/>
          </a:p>
          <a:p>
            <a:endParaRPr lang="en-US" dirty="0"/>
          </a:p>
        </p:txBody>
      </p:sp>
    </p:spTree>
    <p:extLst>
      <p:ext uri="{BB962C8B-B14F-4D97-AF65-F5344CB8AC3E}">
        <p14:creationId xmlns:p14="http://schemas.microsoft.com/office/powerpoint/2010/main" val="2976878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F607-72A7-1757-E95B-92C10E002F0A}"/>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112F572D-8018-3A96-5565-698EBA246369}"/>
              </a:ext>
            </a:extLst>
          </p:cNvPr>
          <p:cNvSpPr>
            <a:spLocks noGrp="1"/>
          </p:cNvSpPr>
          <p:nvPr>
            <p:ph idx="1"/>
          </p:nvPr>
        </p:nvSpPr>
        <p:spPr/>
        <p:txBody>
          <a:bodyPr/>
          <a:lstStyle/>
          <a:p>
            <a:r>
              <a:rPr lang="en-US" dirty="0"/>
              <a:t>Sample size formula have same basic components</a:t>
            </a:r>
          </a:p>
          <a:p>
            <a:r>
              <a:rPr lang="en-US" dirty="0"/>
              <a:t>Survival trials are more complicated due to additional assumptions:</a:t>
            </a:r>
          </a:p>
          <a:p>
            <a:pPr lvl="1"/>
            <a:r>
              <a:rPr lang="en-US" dirty="0"/>
              <a:t>Enrollment duration and distribution</a:t>
            </a:r>
          </a:p>
          <a:p>
            <a:pPr lvl="1"/>
            <a:r>
              <a:rPr lang="en-US" dirty="0"/>
              <a:t>Follow up duration</a:t>
            </a:r>
          </a:p>
          <a:p>
            <a:r>
              <a:rPr lang="en-US" dirty="0"/>
              <a:t>We calculated # events (i.e. deaths) and then inflated from there</a:t>
            </a:r>
          </a:p>
          <a:p>
            <a:r>
              <a:rPr lang="en-US" dirty="0"/>
              <a:t>Nature of estimate was emphasized but now TIME is a factor</a:t>
            </a:r>
          </a:p>
        </p:txBody>
      </p:sp>
    </p:spTree>
    <p:extLst>
      <p:ext uri="{BB962C8B-B14F-4D97-AF65-F5344CB8AC3E}">
        <p14:creationId xmlns:p14="http://schemas.microsoft.com/office/powerpoint/2010/main" val="354004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63A7-F71B-4926-3AB8-DD4B9795A583}"/>
              </a:ext>
            </a:extLst>
          </p:cNvPr>
          <p:cNvSpPr>
            <a:spLocks noGrp="1"/>
          </p:cNvSpPr>
          <p:nvPr>
            <p:ph type="title"/>
          </p:nvPr>
        </p:nvSpPr>
        <p:spPr>
          <a:xfrm>
            <a:off x="685800" y="457200"/>
            <a:ext cx="7315200" cy="1154097"/>
          </a:xfrm>
        </p:spPr>
        <p:txBody>
          <a:bodyPr/>
          <a:lstStyle/>
          <a:p>
            <a:r>
              <a:rPr lang="en-US" dirty="0"/>
              <a:t>Sample size implications</a:t>
            </a:r>
          </a:p>
        </p:txBody>
      </p:sp>
      <p:sp>
        <p:nvSpPr>
          <p:cNvPr id="3" name="Content Placeholder 2">
            <a:extLst>
              <a:ext uri="{FF2B5EF4-FFF2-40B4-BE49-F238E27FC236}">
                <a16:creationId xmlns:a16="http://schemas.microsoft.com/office/drawing/2014/main" id="{9F9943BA-68C8-1D32-D69A-3717D8D011C3}"/>
              </a:ext>
            </a:extLst>
          </p:cNvPr>
          <p:cNvSpPr>
            <a:spLocks noGrp="1"/>
          </p:cNvSpPr>
          <p:nvPr>
            <p:ph idx="1"/>
          </p:nvPr>
        </p:nvSpPr>
        <p:spPr>
          <a:xfrm>
            <a:off x="762000" y="1659236"/>
            <a:ext cx="7315200" cy="3539527"/>
          </a:xfrm>
        </p:spPr>
        <p:txBody>
          <a:bodyPr>
            <a:noAutofit/>
          </a:bodyPr>
          <a:lstStyle/>
          <a:p>
            <a:r>
              <a:rPr lang="en-US" sz="2400" dirty="0">
                <a:latin typeface="TimesNewRomanPSMT"/>
              </a:rPr>
              <a:t>Important to plan the sample size for an NI clinical trial so that the trial will have adequate statistical power to conclude that the NI margin is ruled out if the test drug is truly non-inferior. </a:t>
            </a:r>
            <a:endParaRPr lang="en-US" sz="2400" dirty="0"/>
          </a:p>
          <a:p>
            <a:r>
              <a:rPr lang="en-US" sz="2400" dirty="0">
                <a:latin typeface="TimesNewRomanPSMT"/>
              </a:rPr>
              <a:t>Both the size of the margin and the estimated variance of the treatment effect (T vs C) will affect the sample size determination. </a:t>
            </a:r>
            <a:endParaRPr lang="en-US" sz="2400" dirty="0"/>
          </a:p>
          <a:p>
            <a:r>
              <a:rPr lang="en-US" sz="2400" dirty="0"/>
              <a:t>What happens to power if the test drug is much better than control than you originally planned?</a:t>
            </a:r>
          </a:p>
          <a:p>
            <a:r>
              <a:rPr lang="en-US" sz="2400" dirty="0"/>
              <a:t>If the test drug is not much different?</a:t>
            </a:r>
          </a:p>
        </p:txBody>
      </p:sp>
    </p:spTree>
    <p:extLst>
      <p:ext uri="{BB962C8B-B14F-4D97-AF65-F5344CB8AC3E}">
        <p14:creationId xmlns:p14="http://schemas.microsoft.com/office/powerpoint/2010/main" val="4095336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E0C1-437A-0DB0-8212-5C7EC3B7B2BA}"/>
              </a:ext>
            </a:extLst>
          </p:cNvPr>
          <p:cNvSpPr>
            <a:spLocks noGrp="1"/>
          </p:cNvSpPr>
          <p:nvPr>
            <p:ph type="title"/>
          </p:nvPr>
        </p:nvSpPr>
        <p:spPr>
          <a:xfrm>
            <a:off x="762000" y="513629"/>
            <a:ext cx="7315200" cy="1154097"/>
          </a:xfrm>
        </p:spPr>
        <p:txBody>
          <a:bodyPr>
            <a:normAutofit fontScale="90000"/>
          </a:bodyPr>
          <a:lstStyle/>
          <a:p>
            <a:r>
              <a:rPr lang="en-US" dirty="0"/>
              <a:t>Other differences of Superiority vs </a:t>
            </a:r>
            <a:r>
              <a:rPr lang="en-US" dirty="0" err="1"/>
              <a:t>NonInferiority</a:t>
            </a:r>
            <a:endParaRPr lang="en-US" dirty="0"/>
          </a:p>
        </p:txBody>
      </p:sp>
      <p:sp>
        <p:nvSpPr>
          <p:cNvPr id="3" name="Content Placeholder 2">
            <a:extLst>
              <a:ext uri="{FF2B5EF4-FFF2-40B4-BE49-F238E27FC236}">
                <a16:creationId xmlns:a16="http://schemas.microsoft.com/office/drawing/2014/main" id="{04465288-3E48-AA7F-3609-75A038747C16}"/>
              </a:ext>
            </a:extLst>
          </p:cNvPr>
          <p:cNvSpPr>
            <a:spLocks noGrp="1"/>
          </p:cNvSpPr>
          <p:nvPr>
            <p:ph idx="1"/>
          </p:nvPr>
        </p:nvSpPr>
        <p:spPr/>
        <p:txBody>
          <a:bodyPr>
            <a:normAutofit/>
          </a:bodyPr>
          <a:lstStyle/>
          <a:p>
            <a:r>
              <a:rPr lang="en-US" sz="2400" dirty="0">
                <a:latin typeface="TimesNewRomanPSMT"/>
              </a:rPr>
              <a:t>Primary analysis of a randomized clinical superiority trial follows the intention-to-treat (ITT) principle</a:t>
            </a:r>
          </a:p>
          <a:p>
            <a:r>
              <a:rPr lang="en-US" sz="2400" dirty="0">
                <a:latin typeface="TimesNewRomanPSMT"/>
              </a:rPr>
              <a:t>What does that buy you?</a:t>
            </a:r>
          </a:p>
          <a:p>
            <a:r>
              <a:rPr lang="en-US" sz="2400" dirty="0">
                <a:latin typeface="TimesNewRomanPSMT"/>
              </a:rPr>
              <a:t>Avoid various biases from non adherence, switching treatment protocol violations, drop out, </a:t>
            </a:r>
            <a:r>
              <a:rPr lang="en-US" sz="2400" dirty="0" err="1">
                <a:latin typeface="TimesNewRomanPSMT"/>
              </a:rPr>
              <a:t>etc</a:t>
            </a:r>
            <a:r>
              <a:rPr lang="en-US" sz="2400" dirty="0">
                <a:latin typeface="TimesNewRomanPSMT"/>
              </a:rPr>
              <a:t>) </a:t>
            </a:r>
          </a:p>
          <a:p>
            <a:r>
              <a:rPr lang="en-US" sz="2400" dirty="0">
                <a:latin typeface="TimesNewRomanPSMT"/>
              </a:rPr>
              <a:t>Why is this a conservative approach? Will the bias be towards the null or alternative?</a:t>
            </a:r>
          </a:p>
          <a:p>
            <a:endParaRPr lang="en-US" dirty="0"/>
          </a:p>
        </p:txBody>
      </p:sp>
    </p:spTree>
    <p:extLst>
      <p:ext uri="{BB962C8B-B14F-4D97-AF65-F5344CB8AC3E}">
        <p14:creationId xmlns:p14="http://schemas.microsoft.com/office/powerpoint/2010/main" val="4259896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38F4-F6A9-9753-0C18-D45F2B5BDE78}"/>
              </a:ext>
            </a:extLst>
          </p:cNvPr>
          <p:cNvSpPr>
            <a:spLocks noGrp="1"/>
          </p:cNvSpPr>
          <p:nvPr>
            <p:ph type="title"/>
          </p:nvPr>
        </p:nvSpPr>
        <p:spPr>
          <a:xfrm>
            <a:off x="883508" y="914400"/>
            <a:ext cx="7315200" cy="1154097"/>
          </a:xfrm>
        </p:spPr>
        <p:txBody>
          <a:bodyPr>
            <a:normAutofit fontScale="90000"/>
          </a:bodyPr>
          <a:lstStyle/>
          <a:p>
            <a:r>
              <a:rPr lang="en-US" dirty="0"/>
              <a:t>Opposite is true for </a:t>
            </a:r>
            <a:r>
              <a:rPr lang="en-US" dirty="0" err="1"/>
              <a:t>NonInferiority</a:t>
            </a:r>
            <a:endParaRPr lang="en-US" dirty="0"/>
          </a:p>
        </p:txBody>
      </p:sp>
      <p:sp>
        <p:nvSpPr>
          <p:cNvPr id="3" name="Content Placeholder 2">
            <a:extLst>
              <a:ext uri="{FF2B5EF4-FFF2-40B4-BE49-F238E27FC236}">
                <a16:creationId xmlns:a16="http://schemas.microsoft.com/office/drawing/2014/main" id="{E8815C31-074A-506A-29EF-372D258E1599}"/>
              </a:ext>
            </a:extLst>
          </p:cNvPr>
          <p:cNvSpPr>
            <a:spLocks noGrp="1"/>
          </p:cNvSpPr>
          <p:nvPr>
            <p:ph idx="1"/>
          </p:nvPr>
        </p:nvSpPr>
        <p:spPr>
          <a:xfrm>
            <a:off x="862913" y="2209800"/>
            <a:ext cx="7315200" cy="3539527"/>
          </a:xfrm>
        </p:spPr>
        <p:txBody>
          <a:bodyPr>
            <a:normAutofit fontScale="85000" lnSpcReduction="10000"/>
          </a:bodyPr>
          <a:lstStyle/>
          <a:p>
            <a:r>
              <a:rPr lang="en-US" sz="2400" dirty="0">
                <a:latin typeface="TimesNewRomanPSMT"/>
              </a:rPr>
              <a:t>Quality issues could result in treatment groups appearing similar (i.e., biasing the results towards the alternative hypothesis for NI trials), when, in fact, the test drug may be inferior</a:t>
            </a:r>
            <a:endParaRPr lang="en-US" sz="2400" dirty="0"/>
          </a:p>
          <a:p>
            <a:r>
              <a:rPr lang="en-US" sz="2400" dirty="0">
                <a:latin typeface="TimesNewRomanPSMT"/>
              </a:rPr>
              <a:t>Many problems that may cause a superiority trial to fail, such as non-adherence, misclassification of the primary endpoint, or attrition, can bias the results toward no treatment difference (success) and undermine the validity of the trial, creating apparent non-inferiority when the test drug is in fact inferior. </a:t>
            </a:r>
          </a:p>
          <a:p>
            <a:r>
              <a:rPr lang="en-US" sz="2400" dirty="0">
                <a:latin typeface="TimesNewRomanPSMT"/>
              </a:rPr>
              <a:t>Imputation of missing data under the inferiority null hypothesis is one possible approach to countering the bias due to attrition. </a:t>
            </a:r>
            <a:endParaRPr lang="en-US" sz="2400" dirty="0"/>
          </a:p>
          <a:p>
            <a:endParaRPr lang="en-US" dirty="0"/>
          </a:p>
        </p:txBody>
      </p:sp>
    </p:spTree>
    <p:extLst>
      <p:ext uri="{BB962C8B-B14F-4D97-AF65-F5344CB8AC3E}">
        <p14:creationId xmlns:p14="http://schemas.microsoft.com/office/powerpoint/2010/main" val="3097253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7A55-2300-9595-FBA8-C704E95DD6D3}"/>
              </a:ext>
            </a:extLst>
          </p:cNvPr>
          <p:cNvSpPr>
            <a:spLocks noGrp="1"/>
          </p:cNvSpPr>
          <p:nvPr>
            <p:ph type="title"/>
          </p:nvPr>
        </p:nvSpPr>
        <p:spPr/>
        <p:txBody>
          <a:bodyPr/>
          <a:lstStyle/>
          <a:p>
            <a:r>
              <a:rPr lang="en-US" dirty="0"/>
              <a:t>Motivation of equivalence</a:t>
            </a:r>
          </a:p>
        </p:txBody>
      </p:sp>
      <p:sp>
        <p:nvSpPr>
          <p:cNvPr id="3" name="Content Placeholder 2">
            <a:extLst>
              <a:ext uri="{FF2B5EF4-FFF2-40B4-BE49-F238E27FC236}">
                <a16:creationId xmlns:a16="http://schemas.microsoft.com/office/drawing/2014/main" id="{A67903C5-99D2-DDA9-433D-A7213749F4C5}"/>
              </a:ext>
            </a:extLst>
          </p:cNvPr>
          <p:cNvSpPr>
            <a:spLocks noGrp="1"/>
          </p:cNvSpPr>
          <p:nvPr>
            <p:ph idx="1"/>
          </p:nvPr>
        </p:nvSpPr>
        <p:spPr/>
        <p:txBody>
          <a:bodyPr/>
          <a:lstStyle/>
          <a:p>
            <a:r>
              <a:rPr lang="en-US" sz="2400" dirty="0">
                <a:latin typeface="Times"/>
              </a:rPr>
              <a:t>Sometimes a new therapy may bring certain advantages over the current standard maybe with reduced side-effects profile, easier administration or cost. </a:t>
            </a:r>
          </a:p>
          <a:p>
            <a:r>
              <a:rPr lang="en-US" sz="2400" dirty="0">
                <a:latin typeface="Times"/>
              </a:rPr>
              <a:t>Nevertheless, it may not be anticipated to be better with respect to the primary efficacy variable. </a:t>
            </a:r>
          </a:p>
          <a:p>
            <a:r>
              <a:rPr lang="en-US" sz="2400" dirty="0">
                <a:latin typeface="Times"/>
              </a:rPr>
              <a:t>Under such conditions, the new approach may be expected to be at least ‘equivalent’ to the standard in relation to efficacy. </a:t>
            </a:r>
            <a:endParaRPr lang="en-US" sz="2400" dirty="0"/>
          </a:p>
          <a:p>
            <a:endParaRPr lang="en-US" dirty="0"/>
          </a:p>
        </p:txBody>
      </p:sp>
    </p:spTree>
    <p:extLst>
      <p:ext uri="{BB962C8B-B14F-4D97-AF65-F5344CB8AC3E}">
        <p14:creationId xmlns:p14="http://schemas.microsoft.com/office/powerpoint/2010/main" val="3245438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7570-5CBA-294C-BEB5-E7CB112DBAA3}"/>
              </a:ext>
            </a:extLst>
          </p:cNvPr>
          <p:cNvSpPr>
            <a:spLocks noGrp="1"/>
          </p:cNvSpPr>
          <p:nvPr>
            <p:ph type="title"/>
          </p:nvPr>
        </p:nvSpPr>
        <p:spPr>
          <a:xfrm>
            <a:off x="762000" y="838200"/>
            <a:ext cx="7315200" cy="1154097"/>
          </a:xfrm>
        </p:spPr>
        <p:txBody>
          <a:bodyPr>
            <a:normAutofit fontScale="90000"/>
          </a:bodyPr>
          <a:lstStyle/>
          <a:p>
            <a:r>
              <a:rPr lang="en-US" dirty="0"/>
              <a:t>Is equivalence the same as non-inferior?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FDDB92-4806-B34A-A1A4-9ED1F9B4433E}"/>
                  </a:ext>
                </a:extLst>
              </p:cNvPr>
              <p:cNvSpPr>
                <a:spLocks noGrp="1"/>
              </p:cNvSpPr>
              <p:nvPr>
                <p:ph idx="1"/>
              </p:nvPr>
            </p:nvSpPr>
            <p:spPr>
              <a:xfrm>
                <a:off x="724930" y="2209800"/>
                <a:ext cx="7315200" cy="3539527"/>
              </a:xfrm>
            </p:spPr>
            <p:txBody>
              <a:bodyPr>
                <a:normAutofit fontScale="62500" lnSpcReduction="20000"/>
              </a:bodyPr>
              <a:lstStyle/>
              <a:p>
                <a:r>
                  <a:rPr lang="en-US" sz="3400" dirty="0"/>
                  <a:t>Specify some </a:t>
                </a:r>
                <a14:m>
                  <m:oMath xmlns:m="http://schemas.openxmlformats.org/officeDocument/2006/math">
                    <m:r>
                      <a:rPr lang="en-US" sz="3400" i="1" dirty="0">
                        <a:latin typeface="Cambria Math" panose="02040503050406030204" pitchFamily="18" charset="0"/>
                        <a:ea typeface="Cambria Math" panose="02040503050406030204" pitchFamily="18" charset="0"/>
                      </a:rPr>
                      <m:t>𝛿</m:t>
                    </m:r>
                  </m:oMath>
                </a14:m>
                <a:r>
                  <a:rPr lang="en-US" sz="3400" dirty="0"/>
                  <a:t> where interventions with less than this difference might be considered equally effective</a:t>
                </a:r>
              </a:p>
              <a:p>
                <a:r>
                  <a:rPr lang="en-US" sz="3400" dirty="0"/>
                  <a:t>H0: |</a:t>
                </a:r>
                <a14:m>
                  <m:oMath xmlns:m="http://schemas.openxmlformats.org/officeDocument/2006/math">
                    <m:r>
                      <a:rPr lang="en-US" sz="3400" i="1" dirty="0">
                        <a:latin typeface="Cambria Math" panose="02040503050406030204" pitchFamily="18" charset="0"/>
                        <a:ea typeface="Cambria Math" panose="02040503050406030204" pitchFamily="18" charset="0"/>
                      </a:rPr>
                      <m:t>𝛾</m:t>
                    </m:r>
                    <m:r>
                      <m:rPr>
                        <m:nor/>
                      </m:rPr>
                      <a:rPr lang="en-US" sz="3400" baseline="-25000" dirty="0"/>
                      <m:t>SOC</m:t>
                    </m:r>
                  </m:oMath>
                </a14:m>
                <a:r>
                  <a:rPr lang="en-US" sz="3400" dirty="0"/>
                  <a:t>-</a:t>
                </a:r>
                <a:r>
                  <a:rPr lang="en-US" sz="3400" dirty="0">
                    <a:ea typeface="Cambria Math" panose="02040503050406030204" pitchFamily="18" charset="0"/>
                  </a:rPr>
                  <a:t> </a:t>
                </a:r>
                <a14:m>
                  <m:oMath xmlns:m="http://schemas.openxmlformats.org/officeDocument/2006/math">
                    <m:r>
                      <a:rPr lang="en-US" sz="3400" i="1" dirty="0">
                        <a:latin typeface="Cambria Math" panose="02040503050406030204" pitchFamily="18" charset="0"/>
                        <a:ea typeface="Cambria Math" panose="02040503050406030204" pitchFamily="18" charset="0"/>
                      </a:rPr>
                      <m:t>𝛾</m:t>
                    </m:r>
                    <m:r>
                      <m:rPr>
                        <m:nor/>
                      </m:rPr>
                      <a:rPr lang="en-US" sz="3400" baseline="-25000" dirty="0"/>
                      <m:t>New</m:t>
                    </m:r>
                  </m:oMath>
                </a14:m>
                <a:r>
                  <a:rPr lang="en-US" sz="3400" dirty="0"/>
                  <a:t>|&gt;</a:t>
                </a:r>
                <a14:m>
                  <m:oMath xmlns:m="http://schemas.openxmlformats.org/officeDocument/2006/math">
                    <m:r>
                      <a:rPr lang="en-US" sz="3400" i="1" dirty="0">
                        <a:latin typeface="Cambria Math" panose="02040503050406030204" pitchFamily="18" charset="0"/>
                        <a:ea typeface="Cambria Math" panose="02040503050406030204" pitchFamily="18" charset="0"/>
                      </a:rPr>
                      <m:t>𝛿</m:t>
                    </m:r>
                  </m:oMath>
                </a14:m>
                <a:r>
                  <a:rPr lang="en-US" sz="3400" dirty="0"/>
                  <a:t> , </a:t>
                </a:r>
                <a14:m>
                  <m:oMath xmlns:m="http://schemas.openxmlformats.org/officeDocument/2006/math">
                    <m:r>
                      <a:rPr lang="en-US" sz="3400" i="1" dirty="0">
                        <a:latin typeface="Cambria Math" panose="02040503050406030204" pitchFamily="18" charset="0"/>
                        <a:ea typeface="Cambria Math" panose="02040503050406030204" pitchFamily="18" charset="0"/>
                      </a:rPr>
                      <m:t>𝛿</m:t>
                    </m:r>
                  </m:oMath>
                </a14:m>
                <a:r>
                  <a:rPr lang="en-US" sz="3400" dirty="0"/>
                  <a:t>&gt;0</a:t>
                </a:r>
              </a:p>
              <a:p>
                <a:r>
                  <a:rPr lang="en-US" sz="3400" dirty="0"/>
                  <a:t>H1:</a:t>
                </a:r>
                <a:r>
                  <a:rPr lang="en-US" sz="3400" dirty="0">
                    <a:ea typeface="Cambria Math" panose="02040503050406030204" pitchFamily="18" charset="0"/>
                  </a:rPr>
                  <a:t> </a:t>
                </a:r>
                <a14:m>
                  <m:oMath xmlns:m="http://schemas.openxmlformats.org/officeDocument/2006/math">
                    <m:r>
                      <a:rPr lang="en-US" sz="3400" i="1" dirty="0">
                        <a:latin typeface="Cambria Math" panose="02040503050406030204" pitchFamily="18" charset="0"/>
                        <a:ea typeface="Cambria Math" panose="02040503050406030204" pitchFamily="18" charset="0"/>
                      </a:rPr>
                      <m:t>𝛾</m:t>
                    </m:r>
                    <m:r>
                      <m:rPr>
                        <m:nor/>
                      </m:rPr>
                      <a:rPr lang="en-US" sz="3400" baseline="-25000" dirty="0"/>
                      <m:t>SOC</m:t>
                    </m:r>
                    <m:r>
                      <a:rPr lang="en-US" sz="3400" b="0" i="1" baseline="-25000" dirty="0" smtClean="0">
                        <a:latin typeface="Cambria Math" panose="02040503050406030204" pitchFamily="18" charset="0"/>
                      </a:rPr>
                      <m:t> </m:t>
                    </m:r>
                    <m:r>
                      <a:rPr lang="en-US" sz="3400" b="0" i="1" dirty="0" smtClean="0">
                        <a:latin typeface="Cambria Math" panose="02040503050406030204" pitchFamily="18" charset="0"/>
                      </a:rPr>
                      <m:t>=</m:t>
                    </m:r>
                    <m:r>
                      <a:rPr lang="en-US" sz="3400" i="1" dirty="0">
                        <a:latin typeface="Cambria Math" panose="02040503050406030204" pitchFamily="18" charset="0"/>
                        <a:ea typeface="Cambria Math" panose="02040503050406030204" pitchFamily="18" charset="0"/>
                      </a:rPr>
                      <m:t>𝛾</m:t>
                    </m:r>
                    <m:r>
                      <m:rPr>
                        <m:nor/>
                      </m:rPr>
                      <a:rPr lang="en-US" sz="3400" baseline="-25000" dirty="0"/>
                      <m:t>New</m:t>
                    </m:r>
                  </m:oMath>
                </a14:m>
                <a:r>
                  <a:rPr lang="en-US" sz="3400" dirty="0"/>
                  <a:t>.  (indicates equivalence)</a:t>
                </a:r>
              </a:p>
              <a:p>
                <a:endParaRPr lang="en-US" sz="3400" dirty="0"/>
              </a:p>
              <a:p>
                <a:r>
                  <a:rPr lang="en-US" sz="3400" dirty="0"/>
                  <a:t>Non inferiority has same null but alternative can indicate a superiority of SOC but the difference is too small to detect without large trial. </a:t>
                </a:r>
              </a:p>
              <a:p>
                <a:r>
                  <a:rPr lang="en-US" sz="3400" dirty="0"/>
                  <a:t>H1: |</a:t>
                </a:r>
                <a14:m>
                  <m:oMath xmlns:m="http://schemas.openxmlformats.org/officeDocument/2006/math">
                    <m:r>
                      <a:rPr lang="en-US" sz="3400" i="1" dirty="0">
                        <a:latin typeface="Cambria Math" panose="02040503050406030204" pitchFamily="18" charset="0"/>
                        <a:ea typeface="Cambria Math" panose="02040503050406030204" pitchFamily="18" charset="0"/>
                      </a:rPr>
                      <m:t>𝛾</m:t>
                    </m:r>
                    <m:r>
                      <m:rPr>
                        <m:nor/>
                      </m:rPr>
                      <a:rPr lang="en-US" sz="3400" baseline="-25000" dirty="0"/>
                      <m:t>SOC</m:t>
                    </m:r>
                  </m:oMath>
                </a14:m>
                <a:r>
                  <a:rPr lang="en-US" sz="3400" dirty="0"/>
                  <a:t>-</a:t>
                </a:r>
                <a:r>
                  <a:rPr lang="en-US" sz="3400" dirty="0">
                    <a:ea typeface="Cambria Math" panose="02040503050406030204" pitchFamily="18" charset="0"/>
                  </a:rPr>
                  <a:t> </a:t>
                </a:r>
                <a14:m>
                  <m:oMath xmlns:m="http://schemas.openxmlformats.org/officeDocument/2006/math">
                    <m:r>
                      <a:rPr lang="en-US" sz="3400" i="1" dirty="0">
                        <a:latin typeface="Cambria Math" panose="02040503050406030204" pitchFamily="18" charset="0"/>
                        <a:ea typeface="Cambria Math" panose="02040503050406030204" pitchFamily="18" charset="0"/>
                      </a:rPr>
                      <m:t>𝛾</m:t>
                    </m:r>
                    <m:r>
                      <m:rPr>
                        <m:nor/>
                      </m:rPr>
                      <a:rPr lang="en-US" sz="3400" baseline="-25000" dirty="0"/>
                      <m:t>New</m:t>
                    </m:r>
                  </m:oMath>
                </a14:m>
                <a:r>
                  <a:rPr lang="en-US" sz="3400" dirty="0"/>
                  <a:t>|</a:t>
                </a:r>
                <a14:m>
                  <m:oMath xmlns:m="http://schemas.openxmlformats.org/officeDocument/2006/math">
                    <m:r>
                      <a:rPr lang="en-US" sz="3400" i="1">
                        <a:latin typeface="Cambria Math" panose="02040503050406030204" pitchFamily="18" charset="0"/>
                        <a:ea typeface="Cambria Math" panose="02040503050406030204" pitchFamily="18" charset="0"/>
                      </a:rPr>
                      <m:t>≤</m:t>
                    </m:r>
                  </m:oMath>
                </a14:m>
                <a:r>
                  <a:rPr lang="en-US" sz="3400" dirty="0"/>
                  <a:t> + </a:t>
                </a:r>
                <a14:m>
                  <m:oMath xmlns:m="http://schemas.openxmlformats.org/officeDocument/2006/math">
                    <m:r>
                      <a:rPr lang="en-US" sz="3400" i="1" dirty="0">
                        <a:latin typeface="Cambria Math" panose="02040503050406030204" pitchFamily="18" charset="0"/>
                        <a:ea typeface="Cambria Math" panose="02040503050406030204" pitchFamily="18" charset="0"/>
                      </a:rPr>
                      <m:t>𝛿</m:t>
                    </m:r>
                  </m:oMath>
                </a14:m>
                <a:r>
                  <a:rPr lang="en-US" sz="3400" dirty="0"/>
                  <a:t> </a:t>
                </a:r>
                <a:r>
                  <a:rPr lang="en-US" sz="3400" b="1" dirty="0"/>
                  <a:t>Non</a:t>
                </a:r>
                <a:r>
                  <a:rPr lang="en-US" sz="3400" dirty="0"/>
                  <a:t>-</a:t>
                </a:r>
                <a:r>
                  <a:rPr lang="en-US" sz="3400" b="1" dirty="0"/>
                  <a:t>inferiority trials </a:t>
                </a:r>
                <a:r>
                  <a:rPr lang="en-US" sz="3400" dirty="0"/>
                  <a:t>aim to show that the new drug </a:t>
                </a:r>
                <a:r>
                  <a:rPr lang="en-US" sz="3400" b="1" dirty="0"/>
                  <a:t>is no</a:t>
                </a:r>
                <a:r>
                  <a:rPr lang="en-US" sz="3400" dirty="0"/>
                  <a:t> worse than standard treatment. </a:t>
                </a:r>
                <a:r>
                  <a:rPr lang="en-US" sz="3400" b="1" dirty="0"/>
                  <a:t>Equivalence trials</a:t>
                </a:r>
                <a:r>
                  <a:rPr lang="en-US" sz="3400" dirty="0"/>
                  <a:t> aim to show the new treatment </a:t>
                </a:r>
                <a:r>
                  <a:rPr lang="en-US" sz="3400" b="1" dirty="0"/>
                  <a:t>is no</a:t>
                </a:r>
                <a:r>
                  <a:rPr lang="en-US" sz="3400" dirty="0"/>
                  <a:t> better and </a:t>
                </a:r>
                <a:r>
                  <a:rPr lang="en-US" sz="3400" b="1" dirty="0"/>
                  <a:t>no</a:t>
                </a:r>
                <a:r>
                  <a:rPr lang="en-US" sz="3400" dirty="0"/>
                  <a:t> worse.</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45FDDB92-4806-B34A-A1A4-9ED1F9B4433E}"/>
                  </a:ext>
                </a:extLst>
              </p:cNvPr>
              <p:cNvSpPr>
                <a:spLocks noGrp="1" noRot="1" noChangeAspect="1" noMove="1" noResize="1" noEditPoints="1" noAdjustHandles="1" noChangeArrowheads="1" noChangeShapeType="1" noTextEdit="1"/>
              </p:cNvSpPr>
              <p:nvPr>
                <p:ph idx="1"/>
              </p:nvPr>
            </p:nvSpPr>
            <p:spPr>
              <a:xfrm>
                <a:off x="724930" y="2209800"/>
                <a:ext cx="7315200" cy="3539527"/>
              </a:xfrm>
              <a:blipFill>
                <a:blip r:embed="rId2"/>
                <a:stretch>
                  <a:fillRect l="-173" t="-2867" r="-693" b="-1792"/>
                </a:stretch>
              </a:blipFill>
            </p:spPr>
            <p:txBody>
              <a:bodyPr/>
              <a:lstStyle/>
              <a:p>
                <a:r>
                  <a:rPr lang="en-US">
                    <a:noFill/>
                  </a:rPr>
                  <a:t> </a:t>
                </a:r>
              </a:p>
            </p:txBody>
          </p:sp>
        </mc:Fallback>
      </mc:AlternateContent>
    </p:spTree>
    <p:extLst>
      <p:ext uri="{BB962C8B-B14F-4D97-AF65-F5344CB8AC3E}">
        <p14:creationId xmlns:p14="http://schemas.microsoft.com/office/powerpoint/2010/main" val="6413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690D-87D6-344A-BF07-80429011805C}"/>
              </a:ext>
            </a:extLst>
          </p:cNvPr>
          <p:cNvSpPr>
            <a:spLocks noGrp="1"/>
          </p:cNvSpPr>
          <p:nvPr>
            <p:ph type="title"/>
          </p:nvPr>
        </p:nvSpPr>
        <p:spPr/>
        <p:txBody>
          <a:bodyPr/>
          <a:lstStyle/>
          <a:p>
            <a:r>
              <a:rPr lang="en-US" dirty="0"/>
              <a:t>Equivalence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218EBD-A355-9246-8E1A-16035BF36851}"/>
                  </a:ext>
                </a:extLst>
              </p:cNvPr>
              <p:cNvSpPr>
                <a:spLocks noGrp="1"/>
              </p:cNvSpPr>
              <p:nvPr>
                <p:ph idx="1"/>
              </p:nvPr>
            </p:nvSpPr>
            <p:spPr/>
            <p:txBody>
              <a:bodyPr>
                <a:normAutofit/>
              </a:bodyPr>
              <a:lstStyle/>
              <a:p>
                <a:endParaRPr lang="en-US" dirty="0"/>
              </a:p>
              <a:p>
                <a:r>
                  <a:rPr lang="en-US" dirty="0"/>
                  <a:t>Trick is… what is </a:t>
                </a:r>
                <a14:m>
                  <m:oMath xmlns:m="http://schemas.openxmlformats.org/officeDocument/2006/math">
                    <m:r>
                      <a:rPr lang="en-US" i="1" dirty="0">
                        <a:latin typeface="Cambria Math" panose="02040503050406030204" pitchFamily="18" charset="0"/>
                        <a:ea typeface="Cambria Math" panose="02040503050406030204" pitchFamily="18" charset="0"/>
                      </a:rPr>
                      <m:t>𝛿</m:t>
                    </m:r>
                  </m:oMath>
                </a14:m>
                <a:r>
                  <a:rPr lang="en-US" dirty="0"/>
                  <a:t>?</a:t>
                </a:r>
              </a:p>
              <a:p>
                <a:r>
                  <a:rPr lang="en-US" dirty="0"/>
                  <a:t>Sometimes there are governmental guidelines:</a:t>
                </a:r>
              </a:p>
              <a:p>
                <a:r>
                  <a:rPr lang="en-US" dirty="0"/>
                  <a:t>The acceptance criteria between the instruments require that the 95% confidence interval be within ±12% for method comparison and bias, and ±10% for precision. </a:t>
                </a:r>
              </a:p>
              <a:p>
                <a:pPr marL="45720" indent="0">
                  <a:buNone/>
                </a:pPr>
                <a:endParaRPr lang="en-US" dirty="0"/>
              </a:p>
            </p:txBody>
          </p:sp>
        </mc:Choice>
        <mc:Fallback xmlns="">
          <p:sp>
            <p:nvSpPr>
              <p:cNvPr id="3" name="Content Placeholder 2">
                <a:extLst>
                  <a:ext uri="{FF2B5EF4-FFF2-40B4-BE49-F238E27FC236}">
                    <a16:creationId xmlns:a16="http://schemas.microsoft.com/office/drawing/2014/main" id="{49218EBD-A355-9246-8E1A-16035BF36851}"/>
                  </a:ext>
                </a:extLst>
              </p:cNvPr>
              <p:cNvSpPr>
                <a:spLocks noGrp="1" noRot="1" noChangeAspect="1" noMove="1" noResize="1" noEditPoints="1" noAdjustHandles="1" noChangeArrowheads="1" noChangeShapeType="1" noTextEdit="1"/>
              </p:cNvSpPr>
              <p:nvPr>
                <p:ph idx="1"/>
              </p:nvPr>
            </p:nvSpPr>
            <p:spPr>
              <a:blipFill>
                <a:blip r:embed="rId2"/>
                <a:stretch>
                  <a:fillRect l="-174" r="-868"/>
                </a:stretch>
              </a:blipFill>
            </p:spPr>
            <p:txBody>
              <a:bodyPr/>
              <a:lstStyle/>
              <a:p>
                <a:r>
                  <a:rPr lang="en-US">
                    <a:noFill/>
                  </a:rPr>
                  <a:t> </a:t>
                </a:r>
              </a:p>
            </p:txBody>
          </p:sp>
        </mc:Fallback>
      </mc:AlternateContent>
    </p:spTree>
    <p:extLst>
      <p:ext uri="{BB962C8B-B14F-4D97-AF65-F5344CB8AC3E}">
        <p14:creationId xmlns:p14="http://schemas.microsoft.com/office/powerpoint/2010/main" val="963482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A816AD1-E7F6-12BE-C950-277286690CBD}"/>
              </a:ext>
            </a:extLst>
          </p:cNvPr>
          <p:cNvSpPr>
            <a:spLocks noGrp="1" noChangeArrowheads="1"/>
          </p:cNvSpPr>
          <p:nvPr>
            <p:ph type="title"/>
          </p:nvPr>
        </p:nvSpPr>
        <p:spPr>
          <a:xfrm>
            <a:off x="1771650" y="1314451"/>
            <a:ext cx="5486400" cy="865573"/>
          </a:xfrm>
        </p:spPr>
        <p:txBody>
          <a:bodyPr>
            <a:normAutofit fontScale="90000"/>
          </a:bodyPr>
          <a:lstStyle/>
          <a:p>
            <a:r>
              <a:rPr lang="en-US" altLang="en-US" dirty="0"/>
              <a:t>Equivalence for a proportion</a:t>
            </a:r>
          </a:p>
        </p:txBody>
      </p:sp>
      <p:pic>
        <p:nvPicPr>
          <p:cNvPr id="4" name="Picture 3" descr="A picture containing table&#10;&#10;Description automatically generated">
            <a:extLst>
              <a:ext uri="{FF2B5EF4-FFF2-40B4-BE49-F238E27FC236}">
                <a16:creationId xmlns:a16="http://schemas.microsoft.com/office/drawing/2014/main" id="{E9BDB37A-A893-0A71-9551-40B8FC5C0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389532"/>
            <a:ext cx="7772400" cy="2027111"/>
          </a:xfrm>
          <a:prstGeom prst="rect">
            <a:avLst/>
          </a:prstGeom>
        </p:spPr>
      </p:pic>
      <p:sp>
        <p:nvSpPr>
          <p:cNvPr id="5" name="TextBox 4">
            <a:extLst>
              <a:ext uri="{FF2B5EF4-FFF2-40B4-BE49-F238E27FC236}">
                <a16:creationId xmlns:a16="http://schemas.microsoft.com/office/drawing/2014/main" id="{20EF1DBE-F421-5762-538C-E87BD8F2FB31}"/>
              </a:ext>
            </a:extLst>
          </p:cNvPr>
          <p:cNvSpPr txBox="1"/>
          <p:nvPr/>
        </p:nvSpPr>
        <p:spPr>
          <a:xfrm>
            <a:off x="1771650" y="4800600"/>
            <a:ext cx="3937296" cy="1754326"/>
          </a:xfrm>
          <a:prstGeom prst="rect">
            <a:avLst/>
          </a:prstGeom>
          <a:noFill/>
        </p:spPr>
        <p:txBody>
          <a:bodyPr wrap="none" rtlCol="0">
            <a:spAutoFit/>
          </a:bodyPr>
          <a:lstStyle/>
          <a:p>
            <a:r>
              <a:rPr lang="el-GR" i="1" dirty="0">
                <a:effectLst/>
                <a:latin typeface="STIXGeneral"/>
              </a:rPr>
              <a:t>κ</a:t>
            </a:r>
            <a:r>
              <a:rPr lang="el-GR" dirty="0">
                <a:effectLst/>
                <a:latin typeface="STIXGeneral"/>
              </a:rPr>
              <a:t>=</a:t>
            </a:r>
            <a:r>
              <a:rPr lang="en-US" i="1" dirty="0" err="1">
                <a:effectLst/>
                <a:latin typeface="STIXGeneral"/>
              </a:rPr>
              <a:t>nA</a:t>
            </a:r>
            <a:r>
              <a:rPr lang="en-US" dirty="0">
                <a:effectLst/>
                <a:latin typeface="STIXGeneral"/>
              </a:rPr>
              <a:t>/</a:t>
            </a:r>
            <a:r>
              <a:rPr lang="en-US" i="1" dirty="0" err="1">
                <a:effectLst/>
                <a:latin typeface="STIXGeneral"/>
              </a:rPr>
              <a:t>nB</a:t>
            </a:r>
            <a:r>
              <a:rPr lang="en-US" dirty="0"/>
              <a:t> is the matching ratio </a:t>
            </a:r>
          </a:p>
          <a:p>
            <a:r>
              <a:rPr lang="el-GR" dirty="0">
                <a:effectLst/>
                <a:latin typeface="STIXGeneral"/>
              </a:rPr>
              <a:t>Φ</a:t>
            </a:r>
            <a:r>
              <a:rPr lang="el-GR" dirty="0"/>
              <a:t> </a:t>
            </a:r>
            <a:r>
              <a:rPr lang="en-US" dirty="0"/>
              <a:t>is the standard normal </a:t>
            </a:r>
            <a:r>
              <a:rPr lang="en-US" dirty="0" err="1"/>
              <a:t>distfunciton</a:t>
            </a:r>
            <a:endParaRPr lang="en-US" dirty="0"/>
          </a:p>
          <a:p>
            <a:r>
              <a:rPr lang="el-GR" dirty="0">
                <a:effectLst/>
                <a:latin typeface="STIXGeneral"/>
              </a:rPr>
              <a:t>Φ</a:t>
            </a:r>
            <a:r>
              <a:rPr lang="el-GR" baseline="30000" dirty="0">
                <a:effectLst/>
                <a:latin typeface="STIXGeneral"/>
              </a:rPr>
              <a:t>−1</a:t>
            </a:r>
            <a:r>
              <a:rPr lang="el-GR" dirty="0"/>
              <a:t> </a:t>
            </a:r>
            <a:r>
              <a:rPr lang="en-US" dirty="0"/>
              <a:t>is standard normal quantile</a:t>
            </a:r>
          </a:p>
          <a:p>
            <a:r>
              <a:rPr lang="el-GR" i="1" dirty="0">
                <a:effectLst/>
                <a:latin typeface="STIXGeneral"/>
              </a:rPr>
              <a:t>α</a:t>
            </a:r>
            <a:r>
              <a:rPr lang="el-GR" dirty="0"/>
              <a:t> </a:t>
            </a:r>
            <a:r>
              <a:rPr lang="en-US" dirty="0"/>
              <a:t>is Type I error </a:t>
            </a:r>
          </a:p>
          <a:p>
            <a:r>
              <a:rPr lang="el-GR" i="1" dirty="0">
                <a:effectLst/>
                <a:latin typeface="STIXGeneral"/>
              </a:rPr>
              <a:t>β</a:t>
            </a:r>
            <a:r>
              <a:rPr lang="el-GR" dirty="0"/>
              <a:t> </a:t>
            </a:r>
            <a:r>
              <a:rPr lang="en-US" dirty="0"/>
              <a:t>is Type II error</a:t>
            </a:r>
          </a:p>
          <a:p>
            <a:r>
              <a:rPr lang="el-GR" i="1" dirty="0">
                <a:effectLst/>
                <a:latin typeface="STIXGeneral"/>
              </a:rPr>
              <a:t>δ</a:t>
            </a:r>
            <a:r>
              <a:rPr lang="el-GR" dirty="0"/>
              <a:t> </a:t>
            </a:r>
            <a:r>
              <a:rPr lang="en-US" dirty="0"/>
              <a:t>is the testing margin</a:t>
            </a:r>
          </a:p>
        </p:txBody>
      </p:sp>
    </p:spTree>
    <p:extLst>
      <p:ext uri="{BB962C8B-B14F-4D97-AF65-F5344CB8AC3E}">
        <p14:creationId xmlns:p14="http://schemas.microsoft.com/office/powerpoint/2010/main" val="3353472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FB36-3B97-3042-E432-B42A47CC8D01}"/>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50F3E2D-54AE-D49B-FF85-763AD71FF730}"/>
              </a:ext>
            </a:extLst>
          </p:cNvPr>
          <p:cNvSpPr>
            <a:spLocks noGrp="1"/>
          </p:cNvSpPr>
          <p:nvPr>
            <p:ph idx="1"/>
          </p:nvPr>
        </p:nvSpPr>
        <p:spPr/>
        <p:txBody>
          <a:bodyPr/>
          <a:lstStyle/>
          <a:p>
            <a:r>
              <a:rPr lang="en-US" dirty="0" err="1"/>
              <a:t>pA</a:t>
            </a:r>
            <a:r>
              <a:rPr lang="en-US" dirty="0"/>
              <a:t>=.5</a:t>
            </a:r>
          </a:p>
          <a:p>
            <a:r>
              <a:rPr lang="en-US" dirty="0"/>
              <a:t>Alpha=.1</a:t>
            </a:r>
          </a:p>
          <a:p>
            <a:r>
              <a:rPr lang="en-US" dirty="0"/>
              <a:t>Power=.9</a:t>
            </a:r>
          </a:p>
          <a:p>
            <a:r>
              <a:rPr lang="en-US" dirty="0"/>
              <a:t>Testing margin=.1</a:t>
            </a:r>
          </a:p>
          <a:p>
            <a:r>
              <a:rPr lang="en-US" dirty="0"/>
              <a:t>Equal allocation per group</a:t>
            </a:r>
          </a:p>
          <a:p>
            <a:r>
              <a:rPr lang="en-US" dirty="0"/>
              <a:t>Calculate the sample size PER group</a:t>
            </a:r>
          </a:p>
          <a:p>
            <a:r>
              <a:rPr lang="en-US" dirty="0"/>
              <a:t>What will happen to sample size if delta increases to .15?</a:t>
            </a:r>
          </a:p>
          <a:p>
            <a:endParaRPr lang="en-US" dirty="0"/>
          </a:p>
        </p:txBody>
      </p:sp>
    </p:spTree>
    <p:extLst>
      <p:ext uri="{BB962C8B-B14F-4D97-AF65-F5344CB8AC3E}">
        <p14:creationId xmlns:p14="http://schemas.microsoft.com/office/powerpoint/2010/main" val="19487781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E6FF-3629-ADB0-EDF1-EDD5C79C929A}"/>
              </a:ext>
            </a:extLst>
          </p:cNvPr>
          <p:cNvSpPr>
            <a:spLocks noGrp="1"/>
          </p:cNvSpPr>
          <p:nvPr>
            <p:ph type="title"/>
          </p:nvPr>
        </p:nvSpPr>
        <p:spPr/>
        <p:txBody>
          <a:bodyPr/>
          <a:lstStyle/>
          <a:p>
            <a:r>
              <a:rPr lang="en-US" dirty="0"/>
              <a:t>R code</a:t>
            </a:r>
          </a:p>
        </p:txBody>
      </p:sp>
      <p:sp>
        <p:nvSpPr>
          <p:cNvPr id="3" name="Content Placeholder 2">
            <a:extLst>
              <a:ext uri="{FF2B5EF4-FFF2-40B4-BE49-F238E27FC236}">
                <a16:creationId xmlns:a16="http://schemas.microsoft.com/office/drawing/2014/main" id="{AF1CED90-0A1A-14EB-CF16-41FC3A14A265}"/>
              </a:ext>
            </a:extLst>
          </p:cNvPr>
          <p:cNvSpPr>
            <a:spLocks noGrp="1"/>
          </p:cNvSpPr>
          <p:nvPr>
            <p:ph idx="1"/>
          </p:nvPr>
        </p:nvSpPr>
        <p:spPr/>
        <p:txBody>
          <a:bodyPr/>
          <a:lstStyle/>
          <a:p>
            <a:r>
              <a:rPr lang="en-US" dirty="0"/>
              <a:t>Sample size per group is </a:t>
            </a:r>
            <a:r>
              <a:rPr lang="en-US" dirty="0" err="1"/>
              <a:t>nB</a:t>
            </a:r>
            <a:endParaRPr lang="en-US" dirty="0"/>
          </a:p>
          <a:p>
            <a:endParaRPr lang="en-US" dirty="0"/>
          </a:p>
        </p:txBody>
      </p:sp>
      <p:pic>
        <p:nvPicPr>
          <p:cNvPr id="5" name="Picture 4">
            <a:extLst>
              <a:ext uri="{FF2B5EF4-FFF2-40B4-BE49-F238E27FC236}">
                <a16:creationId xmlns:a16="http://schemas.microsoft.com/office/drawing/2014/main" id="{8324297D-4995-EC21-1070-5D9882CEC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810000"/>
            <a:ext cx="8437789" cy="1503285"/>
          </a:xfrm>
          <a:prstGeom prst="rect">
            <a:avLst/>
          </a:prstGeom>
        </p:spPr>
      </p:pic>
    </p:spTree>
    <p:extLst>
      <p:ext uri="{BB962C8B-B14F-4D97-AF65-F5344CB8AC3E}">
        <p14:creationId xmlns:p14="http://schemas.microsoft.com/office/powerpoint/2010/main" val="2375957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16B0F8E-EABD-9C46-AE74-2A64FCAE87C8}"/>
              </a:ext>
            </a:extLst>
          </p:cNvPr>
          <p:cNvSpPr>
            <a:spLocks noGrp="1" noChangeArrowheads="1"/>
          </p:cNvSpPr>
          <p:nvPr>
            <p:ph type="title"/>
          </p:nvPr>
        </p:nvSpPr>
        <p:spPr>
          <a:xfrm>
            <a:off x="1714500" y="1085850"/>
            <a:ext cx="5829300" cy="400050"/>
          </a:xfrm>
        </p:spPr>
        <p:txBody>
          <a:bodyPr>
            <a:normAutofit fontScale="90000"/>
          </a:bodyPr>
          <a:lstStyle/>
          <a:p>
            <a:r>
              <a:rPr lang="en-US" altLang="en-US" sz="2550" dirty="0"/>
              <a:t>In summary: “Equivalency” or Non-Inferiority Trials</a:t>
            </a:r>
            <a:endParaRPr lang="en-US" altLang="en-US" dirty="0"/>
          </a:p>
        </p:txBody>
      </p:sp>
      <p:sp>
        <p:nvSpPr>
          <p:cNvPr id="73731" name="Rectangle 3">
            <a:extLst>
              <a:ext uri="{FF2B5EF4-FFF2-40B4-BE49-F238E27FC236}">
                <a16:creationId xmlns:a16="http://schemas.microsoft.com/office/drawing/2014/main" id="{3820B680-5F49-574F-BBE9-6C7C6C6F7B15}"/>
              </a:ext>
            </a:extLst>
          </p:cNvPr>
          <p:cNvSpPr>
            <a:spLocks noGrp="1" noChangeArrowheads="1"/>
          </p:cNvSpPr>
          <p:nvPr>
            <p:ph idx="1"/>
          </p:nvPr>
        </p:nvSpPr>
        <p:spPr>
          <a:xfrm>
            <a:off x="1657350" y="1600200"/>
            <a:ext cx="5886450" cy="4286250"/>
          </a:xfrm>
        </p:spPr>
        <p:txBody>
          <a:bodyPr>
            <a:normAutofit/>
          </a:bodyPr>
          <a:lstStyle/>
          <a:p>
            <a:pPr>
              <a:lnSpc>
                <a:spcPct val="85000"/>
              </a:lnSpc>
            </a:pPr>
            <a:r>
              <a:rPr lang="en-US" altLang="en-US" sz="1800" b="1" dirty="0"/>
              <a:t>Compare new therapy with standard</a:t>
            </a:r>
          </a:p>
          <a:p>
            <a:pPr>
              <a:lnSpc>
                <a:spcPct val="85000"/>
              </a:lnSpc>
            </a:pPr>
            <a:endParaRPr lang="en-US" altLang="en-US" sz="600" b="1" dirty="0"/>
          </a:p>
          <a:p>
            <a:pPr>
              <a:lnSpc>
                <a:spcPct val="85000"/>
              </a:lnSpc>
            </a:pPr>
            <a:r>
              <a:rPr lang="en-US" altLang="en-US" sz="1800" b="1" dirty="0"/>
              <a:t>Wish to show new "as good as"</a:t>
            </a:r>
          </a:p>
          <a:p>
            <a:pPr>
              <a:lnSpc>
                <a:spcPct val="85000"/>
              </a:lnSpc>
            </a:pPr>
            <a:endParaRPr lang="en-US" altLang="en-US" sz="600" b="1" dirty="0"/>
          </a:p>
          <a:p>
            <a:pPr>
              <a:lnSpc>
                <a:spcPct val="85000"/>
              </a:lnSpc>
            </a:pPr>
            <a:r>
              <a:rPr lang="en-US" altLang="en-US" sz="1800" b="1" dirty="0"/>
              <a:t>Rationale may be cost, toxicity, profit, FDA devices</a:t>
            </a:r>
          </a:p>
          <a:p>
            <a:pPr>
              <a:lnSpc>
                <a:spcPct val="85000"/>
              </a:lnSpc>
            </a:pPr>
            <a:endParaRPr lang="en-US" altLang="en-US" sz="600" b="1" dirty="0"/>
          </a:p>
          <a:p>
            <a:pPr>
              <a:lnSpc>
                <a:spcPct val="90000"/>
              </a:lnSpc>
            </a:pPr>
            <a:r>
              <a:rPr lang="en-US" altLang="en-US" sz="1800" b="1" dirty="0"/>
              <a:t>Examples</a:t>
            </a:r>
          </a:p>
          <a:p>
            <a:pPr lvl="1">
              <a:lnSpc>
                <a:spcPct val="90000"/>
              </a:lnSpc>
            </a:pPr>
            <a:r>
              <a:rPr lang="en-US" altLang="en-US" sz="1650" dirty="0"/>
              <a:t>Intermittent Positive Pressure Breathing Trial</a:t>
            </a:r>
          </a:p>
          <a:p>
            <a:pPr>
              <a:lnSpc>
                <a:spcPct val="90000"/>
              </a:lnSpc>
              <a:buFontTx/>
              <a:buNone/>
            </a:pPr>
            <a:r>
              <a:rPr lang="en-US" altLang="en-US" sz="1650" dirty="0"/>
              <a:t>		Expensive IPPB vs. Cheaper Treatment</a:t>
            </a:r>
          </a:p>
          <a:p>
            <a:pPr lvl="1">
              <a:lnSpc>
                <a:spcPct val="90000"/>
              </a:lnSpc>
            </a:pPr>
            <a:r>
              <a:rPr lang="en-US" altLang="en-US" sz="1650" dirty="0"/>
              <a:t>Nocturnal Oxygen Therapy Trial (NOTT) in COPD</a:t>
            </a:r>
          </a:p>
          <a:p>
            <a:pPr>
              <a:lnSpc>
                <a:spcPct val="90000"/>
              </a:lnSpc>
              <a:buFontTx/>
              <a:buNone/>
            </a:pPr>
            <a:r>
              <a:rPr lang="en-US" altLang="en-US" sz="1650" dirty="0"/>
              <a:t>		12 Hours Oxygen vs. 24 Hours (SOC)</a:t>
            </a:r>
            <a:endParaRPr lang="en-US" altLang="en-US" sz="1800" dirty="0"/>
          </a:p>
          <a:p>
            <a:pPr>
              <a:lnSpc>
                <a:spcPct val="85000"/>
              </a:lnSpc>
            </a:pPr>
            <a:endParaRPr lang="en-US" altLang="en-US" sz="600" dirty="0"/>
          </a:p>
          <a:p>
            <a:pPr>
              <a:lnSpc>
                <a:spcPct val="90000"/>
              </a:lnSpc>
            </a:pPr>
            <a:r>
              <a:rPr lang="en-US" altLang="en-US" sz="1800" b="1" dirty="0"/>
              <a:t>Problem</a:t>
            </a:r>
          </a:p>
          <a:p>
            <a:pPr>
              <a:lnSpc>
                <a:spcPct val="90000"/>
              </a:lnSpc>
              <a:buFontTx/>
              <a:buNone/>
            </a:pPr>
            <a:r>
              <a:rPr lang="en-US" altLang="en-US" sz="1800" dirty="0"/>
              <a:t>	Why Can’t we show H</a:t>
            </a:r>
            <a:r>
              <a:rPr lang="en-US" altLang="en-US" sz="1800" baseline="-18000" dirty="0"/>
              <a:t>0</a:t>
            </a:r>
            <a:r>
              <a:rPr lang="en-US" altLang="en-US" sz="1800" dirty="0"/>
              <a:t>:</a:t>
            </a:r>
            <a:r>
              <a:rPr lang="en-US" altLang="en-US" sz="1800" dirty="0">
                <a:sym typeface="Symbol" pitchFamily="2" charset="2"/>
              </a:rPr>
              <a:t></a:t>
            </a:r>
            <a:r>
              <a:rPr lang="en-US" altLang="en-US" sz="1800" dirty="0"/>
              <a:t> = 0</a:t>
            </a:r>
          </a:p>
          <a:p>
            <a:pPr>
              <a:lnSpc>
                <a:spcPct val="85000"/>
              </a:lnSpc>
            </a:pPr>
            <a:endParaRPr lang="en-US" altLang="en-US" sz="600" dirty="0"/>
          </a:p>
          <a:p>
            <a:pPr>
              <a:lnSpc>
                <a:spcPct val="90000"/>
              </a:lnSpc>
            </a:pPr>
            <a:r>
              <a:rPr lang="en-US" altLang="en-US" sz="1800" b="1" dirty="0"/>
              <a:t>A Solution</a:t>
            </a:r>
          </a:p>
          <a:p>
            <a:pPr>
              <a:lnSpc>
                <a:spcPct val="90000"/>
              </a:lnSpc>
              <a:buFontTx/>
              <a:buNone/>
            </a:pPr>
            <a:r>
              <a:rPr lang="en-US" altLang="en-US" sz="1800" dirty="0"/>
              <a:t>	Specify minimum difference = </a:t>
            </a:r>
            <a:r>
              <a:rPr lang="en-US" altLang="en-US" sz="1800" dirty="0">
                <a:latin typeface="Symbol" pitchFamily="2" charset="2"/>
                <a:sym typeface="Symbol" pitchFamily="2" charset="2"/>
              </a:rPr>
              <a:t></a:t>
            </a:r>
            <a:r>
              <a:rPr lang="en-US" altLang="en-US" sz="1800" dirty="0"/>
              <a:t> min</a:t>
            </a:r>
          </a:p>
        </p:txBody>
      </p:sp>
    </p:spTree>
    <p:extLst>
      <p:ext uri="{BB962C8B-B14F-4D97-AF65-F5344CB8AC3E}">
        <p14:creationId xmlns:p14="http://schemas.microsoft.com/office/powerpoint/2010/main" val="1232165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13A5-FDB4-6BC5-D8B6-1DE5B80A8772}"/>
              </a:ext>
            </a:extLst>
          </p:cNvPr>
          <p:cNvSpPr>
            <a:spLocks noGrp="1"/>
          </p:cNvSpPr>
          <p:nvPr>
            <p:ph type="title"/>
          </p:nvPr>
        </p:nvSpPr>
        <p:spPr/>
        <p:txBody>
          <a:bodyPr/>
          <a:lstStyle/>
          <a:p>
            <a:r>
              <a:rPr lang="en-US" dirty="0"/>
              <a:t>What are we doing today?</a:t>
            </a:r>
          </a:p>
        </p:txBody>
      </p:sp>
      <p:sp>
        <p:nvSpPr>
          <p:cNvPr id="3" name="Content Placeholder 2">
            <a:extLst>
              <a:ext uri="{FF2B5EF4-FFF2-40B4-BE49-F238E27FC236}">
                <a16:creationId xmlns:a16="http://schemas.microsoft.com/office/drawing/2014/main" id="{263DFE4B-FD50-D5DB-8EA7-CC7E0166242D}"/>
              </a:ext>
            </a:extLst>
          </p:cNvPr>
          <p:cNvSpPr>
            <a:spLocks noGrp="1"/>
          </p:cNvSpPr>
          <p:nvPr>
            <p:ph idx="1"/>
          </p:nvPr>
        </p:nvSpPr>
        <p:spPr/>
        <p:txBody>
          <a:bodyPr/>
          <a:lstStyle/>
          <a:p>
            <a:r>
              <a:rPr lang="en-US" dirty="0"/>
              <a:t>The assumptions we made were based on the exponential distribution</a:t>
            </a:r>
          </a:p>
          <a:p>
            <a:r>
              <a:rPr lang="en-US" dirty="0"/>
              <a:t>We will expand on the previous lecture by:</a:t>
            </a:r>
          </a:p>
          <a:p>
            <a:pPr lvl="1"/>
            <a:r>
              <a:rPr lang="en-US" dirty="0"/>
              <a:t>Showing software (commercial, SAS, R) that accounts for enrollment and follow up time</a:t>
            </a:r>
          </a:p>
          <a:p>
            <a:pPr lvl="1"/>
            <a:r>
              <a:rPr lang="en-US" dirty="0"/>
              <a:t>Deviations from exponential distribution</a:t>
            </a:r>
          </a:p>
          <a:p>
            <a:pPr lvl="1"/>
            <a:r>
              <a:rPr lang="en-US" dirty="0"/>
              <a:t>Changing hypotheses to equivalence and non-inferiority</a:t>
            </a:r>
          </a:p>
        </p:txBody>
      </p:sp>
    </p:spTree>
    <p:extLst>
      <p:ext uri="{BB962C8B-B14F-4D97-AF65-F5344CB8AC3E}">
        <p14:creationId xmlns:p14="http://schemas.microsoft.com/office/powerpoint/2010/main" val="1781864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888075D1-430C-0A48-8B67-0A06EF585FDE}"/>
              </a:ext>
            </a:extLst>
          </p:cNvPr>
          <p:cNvSpPr>
            <a:spLocks noGrp="1" noChangeArrowheads="1"/>
          </p:cNvSpPr>
          <p:nvPr>
            <p:ph type="title"/>
          </p:nvPr>
        </p:nvSpPr>
        <p:spPr/>
        <p:txBody>
          <a:bodyPr/>
          <a:lstStyle/>
          <a:p>
            <a:r>
              <a:rPr lang="en-US" altLang="en-US"/>
              <a:t> </a:t>
            </a:r>
          </a:p>
        </p:txBody>
      </p:sp>
      <p:pic>
        <p:nvPicPr>
          <p:cNvPr id="75779" name="Picture 3">
            <a:extLst>
              <a:ext uri="{FF2B5EF4-FFF2-40B4-BE49-F238E27FC236}">
                <a16:creationId xmlns:a16="http://schemas.microsoft.com/office/drawing/2014/main" id="{94E599FF-F44D-C045-A4B7-47BCCC5FD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60" t="14076" b="2670"/>
          <a:stretch>
            <a:fillRect/>
          </a:stretch>
        </p:blipFill>
        <p:spPr bwMode="auto">
          <a:xfrm>
            <a:off x="1325166" y="2057400"/>
            <a:ext cx="6390084" cy="3606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Text Box 4">
            <a:extLst>
              <a:ext uri="{FF2B5EF4-FFF2-40B4-BE49-F238E27FC236}">
                <a16:creationId xmlns:a16="http://schemas.microsoft.com/office/drawing/2014/main" id="{54A75599-4C1D-3342-B7D0-1F312E8FEF13}"/>
              </a:ext>
            </a:extLst>
          </p:cNvPr>
          <p:cNvSpPr txBox="1">
            <a:spLocks noChangeArrowheads="1"/>
          </p:cNvSpPr>
          <p:nvPr/>
        </p:nvSpPr>
        <p:spPr bwMode="auto">
          <a:xfrm>
            <a:off x="2068932" y="902495"/>
            <a:ext cx="505138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3000" b="1">
                <a:solidFill>
                  <a:srgbClr val="FF0000"/>
                </a:solidFill>
                <a:latin typeface="Arial" panose="020B0604020202020204" pitchFamily="34" charset="0"/>
              </a:rPr>
              <a:t>Difference in Events</a:t>
            </a:r>
          </a:p>
          <a:p>
            <a:pPr algn="ctr" eaLnBrk="1" hangingPunct="1">
              <a:spcBef>
                <a:spcPct val="0"/>
              </a:spcBef>
              <a:buFontTx/>
              <a:buNone/>
            </a:pPr>
            <a:r>
              <a:rPr lang="en-US" altLang="en-US" sz="3000" b="1">
                <a:solidFill>
                  <a:srgbClr val="FF0000"/>
                </a:solidFill>
                <a:latin typeface="Arial" panose="020B0604020202020204" pitchFamily="34" charset="0"/>
              </a:rPr>
              <a:t>Test Drug – Standard Drug</a:t>
            </a:r>
          </a:p>
        </p:txBody>
      </p:sp>
    </p:spTree>
    <p:extLst>
      <p:ext uri="{BB962C8B-B14F-4D97-AF65-F5344CB8AC3E}">
        <p14:creationId xmlns:p14="http://schemas.microsoft.com/office/powerpoint/2010/main" val="612984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4D11-0D33-AC44-8665-3A918B551E3C}"/>
              </a:ext>
            </a:extLst>
          </p:cNvPr>
          <p:cNvSpPr>
            <a:spLocks noGrp="1"/>
          </p:cNvSpPr>
          <p:nvPr>
            <p:ph type="title"/>
          </p:nvPr>
        </p:nvSpPr>
        <p:spPr/>
        <p:txBody>
          <a:bodyPr>
            <a:normAutofit fontScale="90000"/>
          </a:bodyPr>
          <a:lstStyle/>
          <a:p>
            <a:r>
              <a:rPr lang="en-US" dirty="0"/>
              <a:t>Equivalence Example: medical device</a:t>
            </a:r>
          </a:p>
        </p:txBody>
      </p:sp>
      <p:sp>
        <p:nvSpPr>
          <p:cNvPr id="3" name="Content Placeholder 2">
            <a:extLst>
              <a:ext uri="{FF2B5EF4-FFF2-40B4-BE49-F238E27FC236}">
                <a16:creationId xmlns:a16="http://schemas.microsoft.com/office/drawing/2014/main" id="{06F203B2-BD91-3B48-A7DB-2CD6B4CC7EFD}"/>
              </a:ext>
            </a:extLst>
          </p:cNvPr>
          <p:cNvSpPr>
            <a:spLocks noGrp="1"/>
          </p:cNvSpPr>
          <p:nvPr>
            <p:ph idx="1"/>
          </p:nvPr>
        </p:nvSpPr>
        <p:spPr/>
        <p:txBody>
          <a:bodyPr/>
          <a:lstStyle/>
          <a:p>
            <a:r>
              <a:rPr lang="en-US" dirty="0"/>
              <a:t>Anemia check vs predicate</a:t>
            </a:r>
          </a:p>
          <a:p>
            <a:r>
              <a:rPr lang="en-US" dirty="0"/>
              <a:t>CBC is SOC</a:t>
            </a:r>
          </a:p>
          <a:p>
            <a:r>
              <a:rPr lang="en-US" dirty="0"/>
              <a:t>Average (SD) </a:t>
            </a:r>
            <a:r>
              <a:rPr lang="en-US" dirty="0" err="1"/>
              <a:t>hgb</a:t>
            </a:r>
            <a:r>
              <a:rPr lang="en-US" dirty="0"/>
              <a:t> is 13 (.9) mg/dL which is an estimate</a:t>
            </a:r>
          </a:p>
          <a:p>
            <a:r>
              <a:rPr lang="en-US" dirty="0"/>
              <a:t>How many samples do you need to establish equivalence if you are willing to accept a delta=1?</a:t>
            </a:r>
          </a:p>
        </p:txBody>
      </p:sp>
    </p:spTree>
    <p:extLst>
      <p:ext uri="{BB962C8B-B14F-4D97-AF65-F5344CB8AC3E}">
        <p14:creationId xmlns:p14="http://schemas.microsoft.com/office/powerpoint/2010/main" val="1904616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6A69-F700-9D49-B225-7BCBAD332E39}"/>
              </a:ext>
            </a:extLst>
          </p:cNvPr>
          <p:cNvSpPr>
            <a:spLocks noGrp="1"/>
          </p:cNvSpPr>
          <p:nvPr>
            <p:ph type="title"/>
          </p:nvPr>
        </p:nvSpPr>
        <p:spPr>
          <a:xfrm>
            <a:off x="1706447" y="985059"/>
            <a:ext cx="5725650" cy="996548"/>
          </a:xfrm>
        </p:spPr>
        <p:txBody>
          <a:bodyPr vert="horz" lIns="68580" tIns="34290" rIns="68580" bIns="34290" rtlCol="0" anchor="b">
            <a:normAutofit/>
          </a:bodyPr>
          <a:lstStyle/>
          <a:p>
            <a:pPr algn="ctr"/>
            <a:r>
              <a:rPr lang="en-US" sz="3375" dirty="0"/>
              <a:t>SAS example</a:t>
            </a:r>
          </a:p>
        </p:txBody>
      </p:sp>
      <p:pic>
        <p:nvPicPr>
          <p:cNvPr id="8" name="Content Placeholder 7" descr="Graphical user interface, text, application, email&#10;&#10;Description automatically generated">
            <a:extLst>
              <a:ext uri="{FF2B5EF4-FFF2-40B4-BE49-F238E27FC236}">
                <a16:creationId xmlns:a16="http://schemas.microsoft.com/office/drawing/2014/main" id="{B02E71FF-07B8-6D4C-8D96-E2BCC3E6EEFC}"/>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tretch/>
        </p:blipFill>
        <p:spPr>
          <a:xfrm>
            <a:off x="228600" y="2438400"/>
            <a:ext cx="5041324" cy="2615781"/>
          </a:xfrm>
          <a:prstGeom prst="rect">
            <a:avLst/>
          </a:prstGeom>
        </p:spPr>
      </p:pic>
      <p:pic>
        <p:nvPicPr>
          <p:cNvPr id="10" name="Content Placeholder 9" descr="Table&#10;&#10;Description automatically generated">
            <a:extLst>
              <a:ext uri="{FF2B5EF4-FFF2-40B4-BE49-F238E27FC236}">
                <a16:creationId xmlns:a16="http://schemas.microsoft.com/office/drawing/2014/main" id="{D431A586-DB09-E44C-900B-FC498A2A47BF}"/>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tretch/>
        </p:blipFill>
        <p:spPr>
          <a:xfrm>
            <a:off x="5694826" y="2123269"/>
            <a:ext cx="2001374" cy="3077381"/>
          </a:xfrm>
          <a:prstGeom prst="rect">
            <a:avLst/>
          </a:prstGeom>
        </p:spPr>
      </p:pic>
    </p:spTree>
    <p:extLst>
      <p:ext uri="{BB962C8B-B14F-4D97-AF65-F5344CB8AC3E}">
        <p14:creationId xmlns:p14="http://schemas.microsoft.com/office/powerpoint/2010/main" val="17313316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337CA-BD0B-E94A-931B-CD451253895B}"/>
              </a:ext>
            </a:extLst>
          </p:cNvPr>
          <p:cNvSpPr>
            <a:spLocks noGrp="1"/>
          </p:cNvSpPr>
          <p:nvPr>
            <p:ph type="title"/>
          </p:nvPr>
        </p:nvSpPr>
        <p:spPr/>
        <p:txBody>
          <a:bodyPr/>
          <a:lstStyle/>
          <a:p>
            <a:r>
              <a:rPr lang="en-US" dirty="0"/>
              <a:t>Sample size results</a:t>
            </a:r>
          </a:p>
        </p:txBody>
      </p:sp>
      <p:sp>
        <p:nvSpPr>
          <p:cNvPr id="3" name="Content Placeholder 2">
            <a:extLst>
              <a:ext uri="{FF2B5EF4-FFF2-40B4-BE49-F238E27FC236}">
                <a16:creationId xmlns:a16="http://schemas.microsoft.com/office/drawing/2014/main" id="{C868AEFF-1C8F-7243-BF55-EA9601B304C5}"/>
              </a:ext>
            </a:extLst>
          </p:cNvPr>
          <p:cNvSpPr>
            <a:spLocks noGrp="1"/>
          </p:cNvSpPr>
          <p:nvPr>
            <p:ph idx="1"/>
          </p:nvPr>
        </p:nvSpPr>
        <p:spPr/>
        <p:txBody>
          <a:bodyPr/>
          <a:lstStyle/>
          <a:p>
            <a:pPr marL="45720" indent="0">
              <a:buNone/>
            </a:pPr>
            <a:endParaRPr lang="en-US" dirty="0"/>
          </a:p>
          <a:p>
            <a:r>
              <a:rPr lang="en-US" dirty="0"/>
              <a:t>The TWOSAMPLEMEANS statement in PROC POWER doesn’t have an explicit option to represent the noninferiority margin, but you can use the NULLDIFF= option </a:t>
            </a:r>
          </a:p>
          <a:p>
            <a:endParaRPr lang="en-US" dirty="0"/>
          </a:p>
        </p:txBody>
      </p:sp>
      <p:pic>
        <p:nvPicPr>
          <p:cNvPr id="5" name="Picture 4" descr="Table&#10;&#10;Description automatically generated">
            <a:extLst>
              <a:ext uri="{FF2B5EF4-FFF2-40B4-BE49-F238E27FC236}">
                <a16:creationId xmlns:a16="http://schemas.microsoft.com/office/drawing/2014/main" id="{CE35C227-D72D-8246-AD23-2669BF22F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4267200"/>
            <a:ext cx="3207920" cy="1665651"/>
          </a:xfrm>
          <a:prstGeom prst="rect">
            <a:avLst/>
          </a:prstGeom>
        </p:spPr>
      </p:pic>
    </p:spTree>
    <p:extLst>
      <p:ext uri="{BB962C8B-B14F-4D97-AF65-F5344CB8AC3E}">
        <p14:creationId xmlns:p14="http://schemas.microsoft.com/office/powerpoint/2010/main" val="213176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0387-1EB7-7B0F-B1AF-BC21803EE66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D3CF3D8-D6A0-7074-1B56-0CD4ED6ABCF0}"/>
              </a:ext>
            </a:extLst>
          </p:cNvPr>
          <p:cNvSpPr>
            <a:spLocks noGrp="1"/>
          </p:cNvSpPr>
          <p:nvPr>
            <p:ph idx="1"/>
          </p:nvPr>
        </p:nvSpPr>
        <p:spPr/>
        <p:txBody>
          <a:bodyPr>
            <a:normAutofit fontScale="92500" lnSpcReduction="10000"/>
          </a:bodyPr>
          <a:lstStyle/>
          <a:p>
            <a:r>
              <a:rPr lang="en-US" sz="2400" dirty="0">
                <a:latin typeface="Times"/>
              </a:rPr>
              <a:t>Study of weight gain in pre-term infants</a:t>
            </a:r>
          </a:p>
          <a:p>
            <a:r>
              <a:rPr lang="en-US" sz="2400" dirty="0">
                <a:latin typeface="Times"/>
              </a:rPr>
              <a:t>Premise: if two treatments show mean increases in weight to within 25 g per week then they may be considered as therapeutically equivalent. </a:t>
            </a:r>
          </a:p>
          <a:p>
            <a:r>
              <a:rPr lang="en-US" sz="2400" dirty="0">
                <a:latin typeface="Times"/>
              </a:rPr>
              <a:t>Note that in this example 25 g is </a:t>
            </a:r>
            <a:r>
              <a:rPr lang="en-US" sz="2400" i="1" dirty="0">
                <a:latin typeface="Times"/>
              </a:rPr>
              <a:t>not </a:t>
            </a:r>
            <a:r>
              <a:rPr lang="en-US" sz="2400" dirty="0">
                <a:latin typeface="Times"/>
              </a:rPr>
              <a:t>the mean weight gain that is expected per week – we would hope that would be much more. But if infants receiving one feeding regimen had a mean increase of 150 g per week then we would consider an alternative treatment to be equivalent if the mean weight gain were between 125 and 175 g per week. </a:t>
            </a:r>
            <a:endParaRPr lang="en-US" sz="2400" dirty="0"/>
          </a:p>
          <a:p>
            <a:endParaRPr lang="en-US" dirty="0"/>
          </a:p>
        </p:txBody>
      </p:sp>
    </p:spTree>
    <p:extLst>
      <p:ext uri="{BB962C8B-B14F-4D97-AF65-F5344CB8AC3E}">
        <p14:creationId xmlns:p14="http://schemas.microsoft.com/office/powerpoint/2010/main" val="2863957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B35F-3D0B-2433-769B-E5B838563A81}"/>
              </a:ext>
            </a:extLst>
          </p:cNvPr>
          <p:cNvSpPr>
            <a:spLocks noGrp="1"/>
          </p:cNvSpPr>
          <p:nvPr>
            <p:ph type="title"/>
          </p:nvPr>
        </p:nvSpPr>
        <p:spPr/>
        <p:txBody>
          <a:bodyPr/>
          <a:lstStyle/>
          <a:p>
            <a:r>
              <a:rPr lang="en-US" dirty="0"/>
              <a:t>Example study design </a:t>
            </a:r>
          </a:p>
        </p:txBody>
      </p:sp>
      <p:sp>
        <p:nvSpPr>
          <p:cNvPr id="3" name="Content Placeholder 2">
            <a:extLst>
              <a:ext uri="{FF2B5EF4-FFF2-40B4-BE49-F238E27FC236}">
                <a16:creationId xmlns:a16="http://schemas.microsoft.com/office/drawing/2014/main" id="{2253FE4F-6064-BFC2-5637-D74FF7D2159A}"/>
              </a:ext>
            </a:extLst>
          </p:cNvPr>
          <p:cNvSpPr>
            <a:spLocks noGrp="1"/>
          </p:cNvSpPr>
          <p:nvPr>
            <p:ph idx="1"/>
          </p:nvPr>
        </p:nvSpPr>
        <p:spPr/>
        <p:txBody>
          <a:bodyPr>
            <a:normAutofit fontScale="85000" lnSpcReduction="20000"/>
          </a:bodyPr>
          <a:lstStyle/>
          <a:p>
            <a:r>
              <a:rPr lang="en-US" sz="2400" dirty="0">
                <a:latin typeface="Times"/>
              </a:rPr>
              <a:t>To show a treatment difference: state the null hypothesis as no difference between the treatments. Goal to find evidence to refute that null hypothesis. </a:t>
            </a:r>
          </a:p>
          <a:p>
            <a:r>
              <a:rPr lang="en-US" sz="2400" dirty="0">
                <a:latin typeface="Times"/>
              </a:rPr>
              <a:t>In the case of equivalence we specify the range of equivalence, </a:t>
            </a:r>
            <a:r>
              <a:rPr lang="en-US" sz="2400" dirty="0">
                <a:latin typeface="MTMI"/>
              </a:rPr>
              <a:t> </a:t>
            </a:r>
            <a:r>
              <a:rPr lang="en-US" sz="2400" dirty="0">
                <a:latin typeface="Times"/>
              </a:rPr>
              <a:t>(25 g per week in the above example) and then test </a:t>
            </a:r>
            <a:r>
              <a:rPr lang="en-US" sz="2400" i="1" dirty="0">
                <a:latin typeface="Times"/>
              </a:rPr>
              <a:t>two </a:t>
            </a:r>
            <a:r>
              <a:rPr lang="en-US" sz="2400" dirty="0">
                <a:latin typeface="Times"/>
              </a:rPr>
              <a:t>null hypotheses. </a:t>
            </a:r>
          </a:p>
          <a:p>
            <a:r>
              <a:rPr lang="en-US" sz="2400" dirty="0">
                <a:latin typeface="Times"/>
              </a:rPr>
              <a:t>We test that the observed difference is statistically significantly </a:t>
            </a:r>
            <a:r>
              <a:rPr lang="en-US" sz="2400" i="1" dirty="0">
                <a:latin typeface="Times"/>
              </a:rPr>
              <a:t>greater </a:t>
            </a:r>
            <a:r>
              <a:rPr lang="en-US" sz="2400" dirty="0">
                <a:latin typeface="Times"/>
              </a:rPr>
              <a:t>than +</a:t>
            </a:r>
            <a:r>
              <a:rPr lang="en-US" sz="2400" dirty="0">
                <a:latin typeface="MTSYN"/>
              </a:rPr>
              <a:t>delta</a:t>
            </a:r>
            <a:r>
              <a:rPr lang="en-US" sz="2400" dirty="0">
                <a:latin typeface="Times"/>
              </a:rPr>
              <a:t>; and that the observed difference is statistically significantly </a:t>
            </a:r>
            <a:r>
              <a:rPr lang="en-US" sz="2400" i="1" dirty="0">
                <a:latin typeface="Times"/>
              </a:rPr>
              <a:t>less </a:t>
            </a:r>
            <a:r>
              <a:rPr lang="en-US" sz="2400" dirty="0">
                <a:latin typeface="Times"/>
              </a:rPr>
              <a:t>than -</a:t>
            </a:r>
            <a:r>
              <a:rPr lang="en-US" sz="2400" dirty="0">
                <a:latin typeface="MTSYN"/>
              </a:rPr>
              <a:t>delta</a:t>
            </a:r>
            <a:r>
              <a:rPr lang="en-US" sz="2400" dirty="0">
                <a:latin typeface="Times"/>
              </a:rPr>
              <a:t>. </a:t>
            </a:r>
            <a:endParaRPr lang="en-US" sz="2400" dirty="0"/>
          </a:p>
          <a:p>
            <a:r>
              <a:rPr lang="en-US" sz="2400" dirty="0">
                <a:latin typeface="Times"/>
              </a:rPr>
              <a:t>In practice it is much easier to consider a confidence interval for the difference between the treatment means and draw this on a graph with the agreed limits of equivalence (see later slide). </a:t>
            </a:r>
            <a:endParaRPr lang="en-US" sz="2400" dirty="0"/>
          </a:p>
          <a:p>
            <a:endParaRPr lang="en-US" dirty="0"/>
          </a:p>
        </p:txBody>
      </p:sp>
    </p:spTree>
    <p:extLst>
      <p:ext uri="{BB962C8B-B14F-4D97-AF65-F5344CB8AC3E}">
        <p14:creationId xmlns:p14="http://schemas.microsoft.com/office/powerpoint/2010/main" val="29904298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5852-D771-5516-0AF5-E9055237F827}"/>
              </a:ext>
            </a:extLst>
          </p:cNvPr>
          <p:cNvSpPr>
            <a:spLocks noGrp="1"/>
          </p:cNvSpPr>
          <p:nvPr>
            <p:ph type="title"/>
          </p:nvPr>
        </p:nvSpPr>
        <p:spPr/>
        <p:txBody>
          <a:bodyPr>
            <a:normAutofit fontScale="90000"/>
          </a:bodyPr>
          <a:lstStyle/>
          <a:p>
            <a:r>
              <a:rPr lang="en-US" dirty="0"/>
              <a:t>Why is this true and why does it matters?</a:t>
            </a:r>
          </a:p>
        </p:txBody>
      </p:sp>
      <p:sp>
        <p:nvSpPr>
          <p:cNvPr id="3" name="Content Placeholder 2">
            <a:extLst>
              <a:ext uri="{FF2B5EF4-FFF2-40B4-BE49-F238E27FC236}">
                <a16:creationId xmlns:a16="http://schemas.microsoft.com/office/drawing/2014/main" id="{AC010AE5-DA2B-BA45-791F-45DB9E4E9CA2}"/>
              </a:ext>
            </a:extLst>
          </p:cNvPr>
          <p:cNvSpPr>
            <a:spLocks noGrp="1"/>
          </p:cNvSpPr>
          <p:nvPr>
            <p:ph idx="1"/>
          </p:nvPr>
        </p:nvSpPr>
        <p:spPr/>
        <p:txBody>
          <a:bodyPr/>
          <a:lstStyle/>
          <a:p>
            <a:r>
              <a:rPr lang="en-US" sz="2400" dirty="0">
                <a:latin typeface="Times"/>
              </a:rPr>
              <a:t>Proving the null hypothesis’ in a significance testing scenario is never possible</a:t>
            </a:r>
          </a:p>
          <a:p>
            <a:r>
              <a:rPr lang="en-US" sz="2400" dirty="0">
                <a:latin typeface="Times"/>
              </a:rPr>
              <a:t>A level of ‘therapeutic equivalence’ should be defined and this is a medical question, not a statistical one. </a:t>
            </a:r>
            <a:endParaRPr lang="en-US" sz="2400" dirty="0"/>
          </a:p>
          <a:p>
            <a:pPr marL="45720" indent="0">
              <a:buNone/>
            </a:pPr>
            <a:endParaRPr lang="en-US" sz="2400" dirty="0"/>
          </a:p>
          <a:p>
            <a:r>
              <a:rPr lang="en-US" sz="2400" dirty="0"/>
              <a:t>Why is it </a:t>
            </a:r>
            <a:r>
              <a:rPr lang="en-US" sz="2400" dirty="0">
                <a:latin typeface="Times"/>
              </a:rPr>
              <a:t>it is unlikely that two different treatments will ever exert truly identical effects. </a:t>
            </a:r>
            <a:endParaRPr lang="en-US" sz="2400" dirty="0"/>
          </a:p>
          <a:p>
            <a:endParaRPr lang="en-US" dirty="0"/>
          </a:p>
        </p:txBody>
      </p:sp>
    </p:spTree>
    <p:extLst>
      <p:ext uri="{BB962C8B-B14F-4D97-AF65-F5344CB8AC3E}">
        <p14:creationId xmlns:p14="http://schemas.microsoft.com/office/powerpoint/2010/main" val="4215455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125D-32C3-38CD-163F-0BB1817D73CB}"/>
              </a:ext>
            </a:extLst>
          </p:cNvPr>
          <p:cNvSpPr>
            <a:spLocks noGrp="1"/>
          </p:cNvSpPr>
          <p:nvPr>
            <p:ph type="title"/>
          </p:nvPr>
        </p:nvSpPr>
        <p:spPr/>
        <p:txBody>
          <a:bodyPr>
            <a:normAutofit fontScale="90000"/>
          </a:bodyPr>
          <a:lstStyle/>
          <a:p>
            <a:r>
              <a:rPr lang="en-US" dirty="0"/>
              <a:t>Graph of 8 studies and equivalence interpretation</a:t>
            </a:r>
          </a:p>
        </p:txBody>
      </p:sp>
      <p:pic>
        <p:nvPicPr>
          <p:cNvPr id="5" name="Content Placeholder 4" descr="Diagram&#10;&#10;Description automatically generated with medium confidence">
            <a:extLst>
              <a:ext uri="{FF2B5EF4-FFF2-40B4-BE49-F238E27FC236}">
                <a16:creationId xmlns:a16="http://schemas.microsoft.com/office/drawing/2014/main" id="{BD07EEE5-5257-0CB3-F808-BCFC877BA652}"/>
              </a:ext>
            </a:extLst>
          </p:cNvPr>
          <p:cNvPicPr>
            <a:picLocks noGrp="1" noChangeAspect="1"/>
          </p:cNvPicPr>
          <p:nvPr>
            <p:ph idx="1"/>
          </p:nvPr>
        </p:nvPicPr>
        <p:blipFill>
          <a:blip r:embed="rId2"/>
          <a:stretch>
            <a:fillRect/>
          </a:stretch>
        </p:blipFill>
        <p:spPr>
          <a:xfrm>
            <a:off x="1295400" y="2819400"/>
            <a:ext cx="6158510" cy="3664934"/>
          </a:xfrm>
        </p:spPr>
      </p:pic>
    </p:spTree>
    <p:extLst>
      <p:ext uri="{BB962C8B-B14F-4D97-AF65-F5344CB8AC3E}">
        <p14:creationId xmlns:p14="http://schemas.microsoft.com/office/powerpoint/2010/main" val="27925703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A818-7250-D87D-935C-CC77FFCD8E78}"/>
              </a:ext>
            </a:extLst>
          </p:cNvPr>
          <p:cNvSpPr>
            <a:spLocks noGrp="1"/>
          </p:cNvSpPr>
          <p:nvPr>
            <p:ph type="title"/>
          </p:nvPr>
        </p:nvSpPr>
        <p:spPr/>
        <p:txBody>
          <a:bodyPr/>
          <a:lstStyle/>
          <a:p>
            <a:r>
              <a:rPr lang="en-US" dirty="0"/>
              <a:t>What graph shows/</a:t>
            </a:r>
          </a:p>
        </p:txBody>
      </p:sp>
      <p:sp>
        <p:nvSpPr>
          <p:cNvPr id="3" name="Content Placeholder 2">
            <a:extLst>
              <a:ext uri="{FF2B5EF4-FFF2-40B4-BE49-F238E27FC236}">
                <a16:creationId xmlns:a16="http://schemas.microsoft.com/office/drawing/2014/main" id="{7158491F-4B09-8F62-753E-A5DF62D33F08}"/>
              </a:ext>
            </a:extLst>
          </p:cNvPr>
          <p:cNvSpPr>
            <a:spLocks noGrp="1"/>
          </p:cNvSpPr>
          <p:nvPr>
            <p:ph idx="1"/>
          </p:nvPr>
        </p:nvSpPr>
        <p:spPr/>
        <p:txBody>
          <a:bodyPr/>
          <a:lstStyle/>
          <a:p>
            <a:r>
              <a:rPr lang="en-US" sz="2400" dirty="0">
                <a:latin typeface="Times"/>
              </a:rPr>
              <a:t>It is quite possible to show a statistically significant difference between two treatments yet also demonstrate therapeutic equivalence. </a:t>
            </a:r>
          </a:p>
          <a:p>
            <a:r>
              <a:rPr lang="en-US" sz="2400" dirty="0">
                <a:latin typeface="Times"/>
              </a:rPr>
              <a:t>These are not contradictory statements </a:t>
            </a:r>
          </a:p>
          <a:p>
            <a:r>
              <a:rPr lang="en-US" sz="2400" dirty="0">
                <a:latin typeface="Times"/>
              </a:rPr>
              <a:t>Although there is evidence that one treatment works better than another, the size of the benefit is so small that it has little or no practical advantage. </a:t>
            </a:r>
            <a:endParaRPr lang="en-US" sz="2400" dirty="0"/>
          </a:p>
          <a:p>
            <a:endParaRPr lang="en-US" dirty="0"/>
          </a:p>
        </p:txBody>
      </p:sp>
    </p:spTree>
    <p:extLst>
      <p:ext uri="{BB962C8B-B14F-4D97-AF65-F5344CB8AC3E}">
        <p14:creationId xmlns:p14="http://schemas.microsoft.com/office/powerpoint/2010/main" val="4224832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E417E-F188-E14C-94F4-C8251A1A86C9}"/>
              </a:ext>
            </a:extLst>
          </p:cNvPr>
          <p:cNvSpPr>
            <a:spLocks noGrp="1"/>
          </p:cNvSpPr>
          <p:nvPr>
            <p:ph type="title"/>
          </p:nvPr>
        </p:nvSpPr>
        <p:spPr/>
        <p:txBody>
          <a:bodyPr/>
          <a:lstStyle/>
          <a:p>
            <a:r>
              <a:rPr lang="en-US" dirty="0"/>
              <a:t>Biliary Atresia example</a:t>
            </a:r>
          </a:p>
        </p:txBody>
      </p:sp>
      <p:sp>
        <p:nvSpPr>
          <p:cNvPr id="3" name="Content Placeholder 2">
            <a:extLst>
              <a:ext uri="{FF2B5EF4-FFF2-40B4-BE49-F238E27FC236}">
                <a16:creationId xmlns:a16="http://schemas.microsoft.com/office/drawing/2014/main" id="{CAC9B571-07D5-0F44-B9EA-702BB1C7177E}"/>
              </a:ext>
            </a:extLst>
          </p:cNvPr>
          <p:cNvSpPr>
            <a:spLocks noGrp="1"/>
          </p:cNvSpPr>
          <p:nvPr>
            <p:ph idx="1"/>
          </p:nvPr>
        </p:nvSpPr>
        <p:spPr/>
        <p:txBody>
          <a:bodyPr>
            <a:normAutofit fontScale="85000" lnSpcReduction="10000"/>
          </a:bodyPr>
          <a:lstStyle/>
          <a:p>
            <a:r>
              <a:rPr lang="en-US" dirty="0"/>
              <a:t>Biliary atresia occurs in 1:5000 to 1:18 000 live births and progresses to end-stage cirrhosis in more than 70% of affected children and leading cause for liver transplants in the world </a:t>
            </a:r>
          </a:p>
          <a:p>
            <a:r>
              <a:rPr lang="en-US" dirty="0"/>
              <a:t>Randomized study proposed to compare a new drug with the current standard of care.</a:t>
            </a:r>
          </a:p>
          <a:p>
            <a:r>
              <a:rPr lang="en-US" dirty="0"/>
              <a:t>With our primary objective is survival of native liver (SNL) at 2 years, we make several assumptions in order to calculate sample size such as time to loss of native liver is exponentially distributed with a constant hazard rate. We also assume the following:</a:t>
            </a:r>
          </a:p>
          <a:p>
            <a:pPr lvl="0"/>
            <a:r>
              <a:rPr lang="en-US" dirty="0"/>
              <a:t>Up to 3 </a:t>
            </a:r>
            <a:r>
              <a:rPr lang="en-US" dirty="0" err="1"/>
              <a:t>yrs</a:t>
            </a:r>
            <a:r>
              <a:rPr lang="en-US" dirty="0"/>
              <a:t> of enrollment</a:t>
            </a:r>
          </a:p>
          <a:p>
            <a:pPr lvl="0"/>
            <a:r>
              <a:rPr lang="en-US" dirty="0"/>
              <a:t>Up to 3 </a:t>
            </a:r>
            <a:r>
              <a:rPr lang="en-US" dirty="0" err="1"/>
              <a:t>yrs</a:t>
            </a:r>
            <a:r>
              <a:rPr lang="en-US" dirty="0"/>
              <a:t> follow up</a:t>
            </a:r>
          </a:p>
          <a:p>
            <a:pPr lvl="0"/>
            <a:r>
              <a:rPr lang="en-US" dirty="0"/>
              <a:t>50% have native liver at 2 </a:t>
            </a:r>
            <a:r>
              <a:rPr lang="en-US" dirty="0" err="1"/>
              <a:t>yrs</a:t>
            </a:r>
            <a:endParaRPr lang="en-US" dirty="0"/>
          </a:p>
          <a:p>
            <a:pPr lvl="0"/>
            <a:r>
              <a:rPr lang="en-US" dirty="0"/>
              <a:t>How many patients are needed?</a:t>
            </a:r>
          </a:p>
          <a:p>
            <a:endParaRPr lang="en-US" dirty="0"/>
          </a:p>
        </p:txBody>
      </p:sp>
    </p:spTree>
    <p:extLst>
      <p:ext uri="{BB962C8B-B14F-4D97-AF65-F5344CB8AC3E}">
        <p14:creationId xmlns:p14="http://schemas.microsoft.com/office/powerpoint/2010/main" val="409986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8C92EB5-89C6-29CC-4FC3-B29F4084B043}"/>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50900" tIns="25004" rIns="50900" bIns="25004" rtlCol="0" anchor="ctr">
            <a:normAutofit fontScale="90000"/>
          </a:bodyPr>
          <a:lstStyle/>
          <a:p>
            <a:r>
              <a:rPr lang="en-US" altLang="en-US" u="sng" dirty="0"/>
              <a:t>What is needed for Sample Size for Survival Analysis</a:t>
            </a:r>
          </a:p>
        </p:txBody>
      </p:sp>
      <p:sp>
        <p:nvSpPr>
          <p:cNvPr id="46083" name="Rectangle 3">
            <a:extLst>
              <a:ext uri="{FF2B5EF4-FFF2-40B4-BE49-F238E27FC236}">
                <a16:creationId xmlns:a16="http://schemas.microsoft.com/office/drawing/2014/main" id="{0113D840-156C-B154-9F83-1A2ED653F825}"/>
              </a:ext>
            </a:extLst>
          </p:cNvPr>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50900" tIns="25004" rIns="50900" bIns="25004" rtlCol="0">
            <a:normAutofit/>
          </a:bodyPr>
          <a:lstStyle/>
          <a:p>
            <a:r>
              <a:rPr lang="en-US" altLang="en-US" dirty="0"/>
              <a:t>median survival (or other parameter) for both treatment and placebo groups</a:t>
            </a:r>
          </a:p>
          <a:p>
            <a:r>
              <a:rPr lang="en-US" altLang="en-US" dirty="0"/>
              <a:t>accrual rate</a:t>
            </a:r>
          </a:p>
          <a:p>
            <a:r>
              <a:rPr lang="en-US" altLang="en-US" dirty="0"/>
              <a:t>follow-up period</a:t>
            </a:r>
          </a:p>
          <a:p>
            <a:r>
              <a:rPr lang="en-US" altLang="en-US" dirty="0"/>
              <a:t>significant level =  </a:t>
            </a:r>
            <a:r>
              <a:rPr lang="en-US" altLang="en-US" dirty="0">
                <a:latin typeface="WP Greek Helve" charset="2"/>
              </a:rPr>
              <a:t>alpha</a:t>
            </a:r>
            <a:r>
              <a:rPr lang="en-US" altLang="en-US" dirty="0"/>
              <a:t>  </a:t>
            </a:r>
          </a:p>
          <a:p>
            <a:r>
              <a:rPr lang="en-US" altLang="en-US" dirty="0"/>
              <a:t>power = 1 - </a:t>
            </a:r>
            <a:r>
              <a:rPr lang="en-US" altLang="en-US" dirty="0">
                <a:latin typeface="WP Greek Century" charset="2"/>
              </a:rPr>
              <a:t>beta</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B6DA-1582-2344-818B-5B697D91185C}"/>
              </a:ext>
            </a:extLst>
          </p:cNvPr>
          <p:cNvSpPr>
            <a:spLocks noGrp="1"/>
          </p:cNvSpPr>
          <p:nvPr>
            <p:ph type="title"/>
          </p:nvPr>
        </p:nvSpPr>
        <p:spPr>
          <a:xfrm>
            <a:off x="1657350" y="1257301"/>
            <a:ext cx="5486400" cy="865573"/>
          </a:xfrm>
        </p:spPr>
        <p:txBody>
          <a:bodyPr>
            <a:normAutofit fontScale="90000"/>
          </a:bodyPr>
          <a:lstStyle/>
          <a:p>
            <a:r>
              <a:rPr lang="en-US" dirty="0"/>
              <a:t>Results using PASS software</a:t>
            </a:r>
          </a:p>
        </p:txBody>
      </p:sp>
      <p:pic>
        <p:nvPicPr>
          <p:cNvPr id="8" name="Content Placeholder 7" descr="Graphical user interface, application, email&#10;&#10;Description automatically generated">
            <a:extLst>
              <a:ext uri="{FF2B5EF4-FFF2-40B4-BE49-F238E27FC236}">
                <a16:creationId xmlns:a16="http://schemas.microsoft.com/office/drawing/2014/main" id="{ACCE8C67-09B1-8B48-9556-DFFC44E0723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7749" y="2129141"/>
            <a:ext cx="3711634" cy="3474720"/>
          </a:xfrm>
        </p:spPr>
      </p:pic>
      <p:pic>
        <p:nvPicPr>
          <p:cNvPr id="10" name="Content Placeholder 9" descr="A close-up of a calculator&#10;&#10;Description automatically generated with low confidence">
            <a:extLst>
              <a:ext uri="{FF2B5EF4-FFF2-40B4-BE49-F238E27FC236}">
                <a16:creationId xmlns:a16="http://schemas.microsoft.com/office/drawing/2014/main" id="{4DE791A1-EDD8-A642-8ED0-A61A712E53B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28616" y="2734031"/>
            <a:ext cx="3578549" cy="1476949"/>
          </a:xfrm>
        </p:spPr>
      </p:pic>
    </p:spTree>
    <p:extLst>
      <p:ext uri="{BB962C8B-B14F-4D97-AF65-F5344CB8AC3E}">
        <p14:creationId xmlns:p14="http://schemas.microsoft.com/office/powerpoint/2010/main" val="355723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D2CE-0773-74CA-1577-0B8D6D48300B}"/>
              </a:ext>
            </a:extLst>
          </p:cNvPr>
          <p:cNvSpPr>
            <a:spLocks noGrp="1"/>
          </p:cNvSpPr>
          <p:nvPr>
            <p:ph type="title"/>
          </p:nvPr>
        </p:nvSpPr>
        <p:spPr>
          <a:xfrm>
            <a:off x="914400" y="457200"/>
            <a:ext cx="7315200" cy="1154097"/>
          </a:xfrm>
        </p:spPr>
        <p:txBody>
          <a:bodyPr/>
          <a:lstStyle/>
          <a:p>
            <a:r>
              <a:rPr lang="en-US" dirty="0"/>
              <a:t>Results via SAS</a:t>
            </a:r>
          </a:p>
        </p:txBody>
      </p:sp>
      <p:pic>
        <p:nvPicPr>
          <p:cNvPr id="5" name="Content Placeholder 4" descr="Graphical user interface, application, table&#10;&#10;Description automatically generated">
            <a:extLst>
              <a:ext uri="{FF2B5EF4-FFF2-40B4-BE49-F238E27FC236}">
                <a16:creationId xmlns:a16="http://schemas.microsoft.com/office/drawing/2014/main" id="{72F841FD-B2DF-13D4-793A-F1363EEB8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124" y="2047103"/>
            <a:ext cx="8391751" cy="4353697"/>
          </a:xfrm>
        </p:spPr>
      </p:pic>
    </p:spTree>
    <p:extLst>
      <p:ext uri="{BB962C8B-B14F-4D97-AF65-F5344CB8AC3E}">
        <p14:creationId xmlns:p14="http://schemas.microsoft.com/office/powerpoint/2010/main" val="1309584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5844</TotalTime>
  <Words>3426</Words>
  <Application>Microsoft Macintosh PowerPoint</Application>
  <PresentationFormat>On-screen Show (4:3)</PresentationFormat>
  <Paragraphs>279</Paragraphs>
  <Slides>58</Slides>
  <Notes>2</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58</vt:i4>
      </vt:variant>
    </vt:vector>
  </HeadingPairs>
  <TitlesOfParts>
    <vt:vector size="77" baseType="lpstr">
      <vt:lpstr>Arial</vt:lpstr>
      <vt:lpstr>ArialMT</vt:lpstr>
      <vt:lpstr>Calibri</vt:lpstr>
      <vt:lpstr>Cambria Math</vt:lpstr>
      <vt:lpstr>CMMI12</vt:lpstr>
      <vt:lpstr>CMR12</vt:lpstr>
      <vt:lpstr>CMR8</vt:lpstr>
      <vt:lpstr>CMSY10</vt:lpstr>
      <vt:lpstr>MTMI</vt:lpstr>
      <vt:lpstr>MTSYN</vt:lpstr>
      <vt:lpstr>STIXGeneral</vt:lpstr>
      <vt:lpstr>Symbol</vt:lpstr>
      <vt:lpstr>Times</vt:lpstr>
      <vt:lpstr>TimesNewRomanPS</vt:lpstr>
      <vt:lpstr>TimesNewRomanPSMT</vt:lpstr>
      <vt:lpstr>Wingdings</vt:lpstr>
      <vt:lpstr>WP Greek Century</vt:lpstr>
      <vt:lpstr>WP Greek Helve</vt:lpstr>
      <vt:lpstr>Perspective</vt:lpstr>
      <vt:lpstr>Bios 520-Clinical Trials-Time to event Sample size and Equivalence</vt:lpstr>
      <vt:lpstr>Outline</vt:lpstr>
      <vt:lpstr>Calendar</vt:lpstr>
      <vt:lpstr>Review</vt:lpstr>
      <vt:lpstr>What are we doing today?</vt:lpstr>
      <vt:lpstr>Biliary Atresia example</vt:lpstr>
      <vt:lpstr>What is needed for Sample Size for Survival Analysis</vt:lpstr>
      <vt:lpstr>Results using PASS software</vt:lpstr>
      <vt:lpstr>Results via SAS</vt:lpstr>
      <vt:lpstr>Results via R</vt:lpstr>
      <vt:lpstr>R results</vt:lpstr>
      <vt:lpstr>Let’s summarize</vt:lpstr>
      <vt:lpstr>When you don’t have all of the parameters</vt:lpstr>
      <vt:lpstr>How to calculate by hand</vt:lpstr>
      <vt:lpstr>Putting relationships together</vt:lpstr>
      <vt:lpstr>Distributions</vt:lpstr>
      <vt:lpstr>Computer Resources</vt:lpstr>
      <vt:lpstr>Final thoughts on survival sample size</vt:lpstr>
      <vt:lpstr>From last time: Calculating ‘D’</vt:lpstr>
      <vt:lpstr>Not all survival distributions are exponential</vt:lpstr>
      <vt:lpstr>Weibull is generalization of exponential</vt:lpstr>
      <vt:lpstr>Hypotheses </vt:lpstr>
      <vt:lpstr>Motivation</vt:lpstr>
      <vt:lpstr>Motivation</vt:lpstr>
      <vt:lpstr>Equivalence vs Non inferiority</vt:lpstr>
      <vt:lpstr>The risk you take….</vt:lpstr>
      <vt:lpstr>From FDA…</vt:lpstr>
      <vt:lpstr>Types of hypotheses</vt:lpstr>
      <vt:lpstr>Types of hypotheses</vt:lpstr>
      <vt:lpstr>Sample Size formula</vt:lpstr>
      <vt:lpstr>Example</vt:lpstr>
      <vt:lpstr>How many patients do we need?</vt:lpstr>
      <vt:lpstr>Superiority and interpretation</vt:lpstr>
      <vt:lpstr>Possible Results of a Placebo-Controlled Superiority Study (Point Estimate and 95% Confidence Interval (CI))  </vt:lpstr>
      <vt:lpstr>Non Inferiority hypothesis</vt:lpstr>
      <vt:lpstr>NI example</vt:lpstr>
      <vt:lpstr>Example results</vt:lpstr>
      <vt:lpstr>So how to get the margin?</vt:lpstr>
      <vt:lpstr>Consequences of Margin M1</vt:lpstr>
      <vt:lpstr>Sample size implications</vt:lpstr>
      <vt:lpstr>Other differences of Superiority vs NonInferiority</vt:lpstr>
      <vt:lpstr>Opposite is true for NonInferiority</vt:lpstr>
      <vt:lpstr>Motivation of equivalence</vt:lpstr>
      <vt:lpstr>Is equivalence the same as non-inferior?</vt:lpstr>
      <vt:lpstr>Equivalence formula</vt:lpstr>
      <vt:lpstr>Equivalence for a proportion</vt:lpstr>
      <vt:lpstr>Example</vt:lpstr>
      <vt:lpstr>R code</vt:lpstr>
      <vt:lpstr>In summary: “Equivalency” or Non-Inferiority Trials</vt:lpstr>
      <vt:lpstr> </vt:lpstr>
      <vt:lpstr>Equivalence Example: medical device</vt:lpstr>
      <vt:lpstr>SAS example</vt:lpstr>
      <vt:lpstr>Sample size results</vt:lpstr>
      <vt:lpstr>Example</vt:lpstr>
      <vt:lpstr>Example study design </vt:lpstr>
      <vt:lpstr>Why is this true and why does it matters?</vt:lpstr>
      <vt:lpstr>Graph of 8 studies and equivalence interpretation</vt:lpstr>
      <vt:lpstr>What graph shows/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 520-Clinical Trials-Phases-</dc:title>
  <dc:creator>Leong, Traci</dc:creator>
  <cp:lastModifiedBy>Traci Leong</cp:lastModifiedBy>
  <cp:revision>107</cp:revision>
  <dcterms:created xsi:type="dcterms:W3CDTF">2021-02-06T01:00:33Z</dcterms:created>
  <dcterms:modified xsi:type="dcterms:W3CDTF">2023-03-16T16:07:09Z</dcterms:modified>
</cp:coreProperties>
</file>