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30"/>
  </p:notesMasterIdLst>
  <p:sldIdLst>
    <p:sldId id="256" r:id="rId2"/>
    <p:sldId id="283" r:id="rId3"/>
    <p:sldId id="284" r:id="rId4"/>
    <p:sldId id="285" r:id="rId5"/>
    <p:sldId id="303" r:id="rId6"/>
    <p:sldId id="288" r:id="rId7"/>
    <p:sldId id="287" r:id="rId8"/>
    <p:sldId id="304" r:id="rId9"/>
    <p:sldId id="305" r:id="rId10"/>
    <p:sldId id="306" r:id="rId11"/>
    <p:sldId id="307" r:id="rId12"/>
    <p:sldId id="308" r:id="rId13"/>
    <p:sldId id="286" r:id="rId14"/>
    <p:sldId id="290" r:id="rId15"/>
    <p:sldId id="289" r:id="rId16"/>
    <p:sldId id="291" r:id="rId17"/>
    <p:sldId id="292" r:id="rId18"/>
    <p:sldId id="293" r:id="rId19"/>
    <p:sldId id="294" r:id="rId20"/>
    <p:sldId id="295" r:id="rId21"/>
    <p:sldId id="310" r:id="rId22"/>
    <p:sldId id="296" r:id="rId23"/>
    <p:sldId id="297" r:id="rId24"/>
    <p:sldId id="299" r:id="rId25"/>
    <p:sldId id="298" r:id="rId26"/>
    <p:sldId id="311" r:id="rId27"/>
    <p:sldId id="302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6"/>
    <p:restoredTop sz="77508"/>
  </p:normalViewPr>
  <p:slideViewPr>
    <p:cSldViewPr snapToGrid="0" snapToObjects="1">
      <p:cViewPr varScale="1">
        <p:scale>
          <a:sx n="87" d="100"/>
          <a:sy n="87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78786-9B84-E947-8820-7E1CB9ABDCEA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335D2-6E04-3648-AD61-524203FB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Put </a:t>
            </a:r>
            <a:r>
              <a:rPr lang="en-US" altLang="zh-CN" dirty="0" err="1" smtClean="0"/>
              <a:t>my_file</a:t>
            </a:r>
            <a:r>
              <a:rPr lang="en-US" altLang="zh-CN" dirty="0" smtClean="0"/>
              <a:t> to the output,</a:t>
            </a:r>
            <a:r>
              <a:rPr lang="en-US" altLang="zh-CN" baseline="0" dirty="0" smtClean="0"/>
              <a:t> less get the output to a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*</a:t>
            </a:r>
            <a:r>
              <a:rPr lang="en-US" dirty="0" err="1" smtClean="0"/>
              <a:t>fasta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“&gt;”|less</a:t>
            </a:r>
            <a:r>
              <a:rPr lang="en-US" baseline="0" dirty="0" smtClean="0"/>
              <a:t>   put out </a:t>
            </a:r>
            <a:r>
              <a:rPr lang="en-US" baseline="0" dirty="0" err="1" smtClean="0"/>
              <a:t>fasta</a:t>
            </a:r>
            <a:r>
              <a:rPr lang="en-US" baseline="0" dirty="0" smtClean="0"/>
              <a:t> file, give the lines start with &gt;, show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r>
              <a:rPr lang="en-US" baseline="0" dirty="0" smtClean="0"/>
              <a:t> replicative lines(</a:t>
            </a:r>
            <a:r>
              <a:rPr lang="en-US" baseline="0" dirty="0" err="1" smtClean="0"/>
              <a:t>concecutive</a:t>
            </a:r>
            <a:r>
              <a:rPr lang="en-US" baseline="0" dirty="0" smtClean="0"/>
              <a:t> data) does not work with ABABAB</a:t>
            </a:r>
          </a:p>
          <a:p>
            <a:r>
              <a:rPr lang="en-US" baseline="0" dirty="0" smtClean="0"/>
              <a:t>Only works with AAABBB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Sort first, then </a:t>
            </a:r>
            <a:r>
              <a:rPr lang="en-US" baseline="0" dirty="0" err="1" smtClean="0"/>
              <a:t>uniq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g: everywhere</a:t>
            </a:r>
          </a:p>
          <a:p>
            <a:r>
              <a:rPr lang="en-US" baseline="0" dirty="0" err="1" smtClean="0"/>
              <a:t>Sed</a:t>
            </a:r>
            <a:r>
              <a:rPr lang="en-US" baseline="0" dirty="0" smtClean="0"/>
              <a:t> “s/T/U/g”</a:t>
            </a:r>
          </a:p>
          <a:p>
            <a:r>
              <a:rPr lang="en-US" baseline="0" dirty="0" smtClean="0"/>
              <a:t>S: substitute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301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268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BB3A-3F6B-224C-8852-F550807EB424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77F8-AF0A-A442-A0AC-1287626547B1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363E-93AC-7F40-AA29-9E7536968F8A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F284-50AE-D34D-8E2A-B571963D35AB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086678"/>
            <a:ext cx="5781261" cy="5402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086678"/>
            <a:ext cx="5781261" cy="5402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BC8F-0DFA-CF43-AF75-D35C7DAE1A67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3AC8-E917-7240-97EB-64EFC1A06C96}" type="datetime1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C38A-8B5C-984D-A05C-F7D51DEF0DE3}" type="datetime1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8026-1BB1-3941-BE5E-D323B07E18A9}" type="datetime1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444D-7AD3-6F44-824C-A4C041676D98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9C7-1789-DC4D-89FD-19B71522CE86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539" y="229235"/>
            <a:ext cx="11714922" cy="654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539" y="1082040"/>
            <a:ext cx="11714922" cy="5406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539" y="648887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A2B9-2614-974A-BEFA-2B7A71A547EB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88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0261" y="648887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LucidaGrande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LucidaGrande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uttenhower.sph.harvard.edu/bst28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utilities </a:t>
            </a:r>
            <a:r>
              <a:rPr lang="en-US" dirty="0"/>
              <a:t>and command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Curtis Huttenhower (</a:t>
            </a:r>
            <a:r>
              <a:rPr lang="en-US" dirty="0" err="1" smtClean="0"/>
              <a:t>chuttenh@hsph.harvard.edu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Franzosa</a:t>
            </a:r>
            <a:r>
              <a:rPr lang="en-US" dirty="0" smtClean="0"/>
              <a:t> (</a:t>
            </a:r>
            <a:r>
              <a:rPr lang="en-US" dirty="0" err="1" smtClean="0"/>
              <a:t>franzosa@hsph.harvard.edu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http://huttenhower.sph.harvard.edu/bst281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cp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5412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Copy a file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90814"/>
              </p:ext>
            </p:extLst>
          </p:nvPr>
        </p:nvGraphicFramePr>
        <p:xfrm>
          <a:off x="385233" y="3227295"/>
          <a:ext cx="11421534" cy="1371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-i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Warn before overwriting a file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-r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Copy recursively (needed for copying directories)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04012"/>
              </p:ext>
            </p:extLst>
          </p:nvPr>
        </p:nvGraphicFramePr>
        <p:xfrm>
          <a:off x="385233" y="2109374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cp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my_copy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mv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15958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Move a file to a new location (or rename a file)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42161"/>
              </p:ext>
            </p:extLst>
          </p:nvPr>
        </p:nvGraphicFramePr>
        <p:xfrm>
          <a:off x="385233" y="3668343"/>
          <a:ext cx="11421534" cy="914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-i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Warn before overwriting a file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22141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mv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MY_FILE   # rename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as 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my /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my_dir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. 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move file “here” (.)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5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78733"/>
              </p:ext>
            </p:extLst>
          </p:nvPr>
        </p:nvGraphicFramePr>
        <p:xfrm>
          <a:off x="402161" y="1034065"/>
          <a:ext cx="11421534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</a:t>
                      </a:r>
                      <a:r>
                        <a:rPr lang="en-US" sz="1800" baseline="0" dirty="0" smtClean="0"/>
                        <a:t> is used to </a:t>
                      </a:r>
                      <a:r>
                        <a:rPr lang="en-US" sz="1800" dirty="0" smtClean="0"/>
                        <a:t>indicate the</a:t>
                      </a:r>
                      <a:r>
                        <a:rPr lang="en-US" sz="1800" baseline="0" dirty="0" smtClean="0"/>
                        <a:t> start of a command (your prompt may look different)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command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46696"/>
              </p:ext>
            </p:extLst>
          </p:nvPr>
        </p:nvGraphicFramePr>
        <p:xfrm>
          <a:off x="402161" y="2018610"/>
          <a:ext cx="11421534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/ </a:t>
                      </a:r>
                      <a:r>
                        <a:rPr lang="en-US" sz="1800" dirty="0" smtClean="0">
                          <a:latin typeface="+mn-lt"/>
                          <a:cs typeface="Consolas" pitchFamily="49" charset="0"/>
                        </a:rPr>
                        <a:t>is the </a:t>
                      </a:r>
                      <a:r>
                        <a:rPr lang="en-US" sz="1800" dirty="0" smtClean="0"/>
                        <a:t>root of the file system (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C:\</a:t>
                      </a:r>
                      <a:r>
                        <a:rPr lang="en-US" sz="1800" baseline="0" dirty="0" smtClean="0">
                          <a:latin typeface="+mn-lt"/>
                          <a:cs typeface="Consolas" pitchFamily="49" charset="0"/>
                        </a:rPr>
                        <a:t> </a:t>
                      </a:r>
                      <a:r>
                        <a:rPr lang="en-US" sz="1800" baseline="0" dirty="0" smtClean="0"/>
                        <a:t>on Windows, typically; note the backslash)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ls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 /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88977"/>
              </p:ext>
            </p:extLst>
          </p:nvPr>
        </p:nvGraphicFramePr>
        <p:xfrm>
          <a:off x="402161" y="3003155"/>
          <a:ext cx="11421534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subdirectory of the root directory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ls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/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my_dir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63287"/>
              </p:ext>
            </p:extLst>
          </p:nvPr>
        </p:nvGraphicFramePr>
        <p:xfrm>
          <a:off x="402161" y="5241483"/>
          <a:ext cx="11421534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..</a:t>
                      </a:r>
                      <a:r>
                        <a:rPr lang="en-US" sz="1800" dirty="0" smtClean="0"/>
                        <a:t> refers</a:t>
                      </a:r>
                      <a:r>
                        <a:rPr lang="en-US" sz="1800" baseline="0" dirty="0" smtClean="0"/>
                        <a:t> to the parent directory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$ mv ../my_file.txt .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14561"/>
              </p:ext>
            </p:extLst>
          </p:nvPr>
        </p:nvGraphicFramePr>
        <p:xfrm>
          <a:off x="402161" y="3987700"/>
          <a:ext cx="11421534" cy="1010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en-US" sz="1800" dirty="0" smtClean="0"/>
                        <a:t> refers to the current directory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wc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 –l ./my_file.txt</a:t>
                      </a:r>
                    </a:p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18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cp</a:t>
                      </a:r>
                      <a:r>
                        <a:rPr lang="en-US" sz="1800" baseline="0" dirty="0" smtClean="0">
                          <a:latin typeface="Consolas" pitchFamily="49" charset="0"/>
                          <a:cs typeface="Consolas" pitchFamily="49" charset="0"/>
                        </a:rPr>
                        <a:t> /</a:t>
                      </a:r>
                      <a:r>
                        <a:rPr lang="en-US" sz="18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my_dir</a:t>
                      </a:r>
                      <a:r>
                        <a:rPr lang="en-US" sz="1800" baseline="0" dirty="0" smtClean="0">
                          <a:latin typeface="Consolas" pitchFamily="49" charset="0"/>
                          <a:cs typeface="Consolas" pitchFamily="49" charset="0"/>
                        </a:rPr>
                        <a:t>/my_file.txt . 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copy file “here”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cat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10572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Dumps a file on disk to STDOUT (for feeding into another program)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01300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cat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         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lines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of file scroll over screen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cat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n-US" sz="2400" i="1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program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# lines of file enter </a:t>
                      </a:r>
                      <a:r>
                        <a:rPr lang="en-US" sz="2400" i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program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as STDIN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less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9984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View a file</a:t>
                      </a:r>
                      <a:r>
                        <a:rPr lang="en-US" sz="2400" baseline="0" dirty="0" smtClean="0"/>
                        <a:t> or data stream with navigation options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88361"/>
              </p:ext>
            </p:extLst>
          </p:nvPr>
        </p:nvGraphicFramePr>
        <p:xfrm>
          <a:off x="385233" y="3684495"/>
          <a:ext cx="11421534" cy="1828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-S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Don’t wrap long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lines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←↑→↓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Arrow keys to navigate</a:t>
                      </a:r>
                      <a:r>
                        <a:rPr lang="en-US" sz="2400" baseline="0" dirty="0" smtClean="0"/>
                        <a:t> in file (</a:t>
                      </a:r>
                      <a:r>
                        <a:rPr lang="en-US" sz="2400" baseline="0" dirty="0" err="1" smtClean="0"/>
                        <a:t>PageUp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PageDown</a:t>
                      </a:r>
                      <a:r>
                        <a:rPr lang="en-US" sz="2400" baseline="0" dirty="0" smtClean="0"/>
                        <a:t>, Home, End work too)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[in program] Search for</a:t>
                      </a:r>
                      <a:r>
                        <a:rPr lang="en-US" sz="2400" baseline="0" dirty="0" smtClean="0"/>
                        <a:t> text, use 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r>
                        <a:rPr lang="en-US" sz="2400" baseline="0" dirty="0" smtClean="0"/>
                        <a:t> and 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r>
                        <a:rPr lang="en-US" sz="2400" baseline="0" dirty="0" smtClean="0"/>
                        <a:t> to see next/previous matches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26733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less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cat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| less 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less often used at the end of a chain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8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grep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28302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Isolate lines of</a:t>
                      </a:r>
                      <a:r>
                        <a:rPr lang="en-US" sz="2400" baseline="0" dirty="0" smtClean="0"/>
                        <a:t> a data stream (file or STDIN) that match a pattern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926"/>
              </p:ext>
            </p:extLst>
          </p:nvPr>
        </p:nvGraphicFramePr>
        <p:xfrm>
          <a:off x="385233" y="3684495"/>
          <a:ext cx="11421534" cy="230905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-P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Richer</a:t>
                      </a:r>
                      <a:r>
                        <a:rPr lang="en-US" sz="2400" baseline="0" dirty="0" smtClean="0"/>
                        <a:t> pattern options (regular expressions); more on these in a later lecture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-v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Isolate</a:t>
                      </a:r>
                      <a:r>
                        <a:rPr lang="en-US" sz="2400" baseline="0" dirty="0" smtClean="0"/>
                        <a:t> lines that DO NOT match the pattern (invert the match)</a:t>
                      </a:r>
                      <a:endParaRPr lang="en-US" sz="2400" dirty="0"/>
                    </a:p>
                  </a:txBody>
                  <a:tcPr/>
                </a:tc>
              </a:tr>
              <a:tr h="4802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-i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Case-insensitive</a:t>
                      </a:r>
                      <a:r>
                        <a:rPr lang="en-US" sz="2400" baseline="0" dirty="0" smtClean="0"/>
                        <a:t> match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-f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Specify</a:t>
                      </a:r>
                      <a:r>
                        <a:rPr lang="en-US" sz="2400" baseline="0" dirty="0" smtClean="0"/>
                        <a:t> a file of patterns to match (slow if there are lots of options)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71030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grep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pattern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cat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grep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pattern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7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cut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8302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Isolate tab-delimited</a:t>
                      </a:r>
                      <a:r>
                        <a:rPr lang="en-US" sz="2400" baseline="0" dirty="0" smtClean="0"/>
                        <a:t> columns of a data stream. </a:t>
                      </a:r>
                      <a:r>
                        <a:rPr lang="en-US" sz="2400" dirty="0" smtClean="0"/>
                        <a:t>First column is #1 (not #0 as in Python).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39916"/>
              </p:ext>
            </p:extLst>
          </p:nvPr>
        </p:nvGraphicFramePr>
        <p:xfrm>
          <a:off x="385233" y="4654860"/>
          <a:ext cx="11421534" cy="1371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-f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 columns (fields)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t‘</a:t>
                      </a:r>
                      <a:r>
                        <a:rPr lang="en-US" sz="1600" i="1" dirty="0" err="1" smtClean="0">
                          <a:latin typeface="Cambria" pitchFamily="18" charset="0"/>
                          <a:cs typeface="Consolas" pitchFamily="49" charset="0"/>
                        </a:rPr>
                        <a:t>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’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Break columns on the specified</a:t>
                      </a:r>
                      <a:r>
                        <a:rPr lang="en-US" sz="2400" baseline="0" dirty="0" smtClean="0"/>
                        <a:t> character instead of tab, e.g. 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–t‘,’</a:t>
                      </a:r>
                      <a:r>
                        <a:rPr lang="en-US" sz="2400" baseline="0" dirty="0" smtClean="0"/>
                        <a:t> for .</a:t>
                      </a:r>
                      <a:r>
                        <a:rPr lang="en-US" sz="2400" baseline="0" dirty="0" err="1" smtClean="0"/>
                        <a:t>csv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98073"/>
              </p:ext>
            </p:extLst>
          </p:nvPr>
        </p:nvGraphicFramePr>
        <p:xfrm>
          <a:off x="385233" y="2109374"/>
          <a:ext cx="11421534" cy="2286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cut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f2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isolate the 2</a:t>
                      </a:r>
                      <a:r>
                        <a:rPr lang="en-US" sz="24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nd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column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of the 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cut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f2,3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isolate columns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2 and 3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cut -f2-5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isolate columns 2 THROUGH 5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$ cut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f3-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isolate columns 3 to END (python [2:] slice)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sort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41138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Sort the lines of a data stream (</a:t>
                      </a:r>
                      <a:r>
                        <a:rPr lang="en-US" sz="2400" dirty="0" smtClean="0"/>
                        <a:t>alphabetically,</a:t>
                      </a:r>
                      <a:r>
                        <a:rPr lang="en-US" sz="2400" baseline="0" dirty="0" smtClean="0"/>
                        <a:t> by default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05468"/>
              </p:ext>
            </p:extLst>
          </p:nvPr>
        </p:nvGraphicFramePr>
        <p:xfrm>
          <a:off x="385233" y="3275637"/>
          <a:ext cx="11421534" cy="22860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-r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Reverse the sort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-k 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Sort on the value of </a:t>
                      </a:r>
                      <a:r>
                        <a:rPr lang="en-US" sz="2400" b="1" dirty="0" smtClean="0"/>
                        <a:t>WHITESPACE</a:t>
                      </a:r>
                      <a:r>
                        <a:rPr lang="en-US" sz="2400" dirty="0" smtClean="0"/>
                        <a:t>-delimited</a:t>
                      </a:r>
                      <a:r>
                        <a:rPr lang="en-US" sz="2400" baseline="0" dirty="0" smtClean="0"/>
                        <a:t> column 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t‘</a:t>
                      </a:r>
                      <a:r>
                        <a:rPr lang="en-US" sz="2400" i="1" dirty="0" err="1" smtClean="0">
                          <a:latin typeface="Cambria" pitchFamily="18" charset="0"/>
                          <a:cs typeface="Consolas" pitchFamily="49" charset="0"/>
                        </a:rPr>
                        <a:t>C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Specify the delimiter character (e.g. 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–t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‘\t’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aseline="0" dirty="0" smtClean="0"/>
                        <a:t>for tab)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-n</a:t>
                      </a:r>
                      <a:endParaRPr lang="en-US" sz="2400" i="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Perform a numeric sort</a:t>
                      </a:r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smtClean="0"/>
                        <a:t>(otherwise 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r>
                        <a:rPr lang="en-US" sz="2400" dirty="0" smtClean="0"/>
                        <a:t> comes before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3657"/>
              </p:ext>
            </p:extLst>
          </p:nvPr>
        </p:nvGraphicFramePr>
        <p:xfrm>
          <a:off x="385233" y="2109374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sort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uniq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92862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Isolate the unique </a:t>
                      </a:r>
                      <a:r>
                        <a:rPr lang="en-US" sz="2400" b="1" dirty="0" smtClean="0"/>
                        <a:t>ADJACENT</a:t>
                      </a:r>
                      <a:r>
                        <a:rPr lang="en-US" sz="2400" dirty="0" smtClean="0"/>
                        <a:t> lines of a data</a:t>
                      </a:r>
                      <a:r>
                        <a:rPr lang="en-US" sz="2400" baseline="0" dirty="0" smtClean="0"/>
                        <a:t> stream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29435"/>
              </p:ext>
            </p:extLst>
          </p:nvPr>
        </p:nvGraphicFramePr>
        <p:xfrm>
          <a:off x="385233" y="3275637"/>
          <a:ext cx="11421534" cy="914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-c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Count the unique lines instead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of printing them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08750"/>
              </p:ext>
            </p:extLst>
          </p:nvPr>
        </p:nvGraphicFramePr>
        <p:xfrm>
          <a:off x="385233" y="2109374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sort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uniq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w/o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sorting, non-adjacent repeats missed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wc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12462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Counts the lines,</a:t>
                      </a:r>
                      <a:r>
                        <a:rPr lang="en-US" sz="2400" baseline="0" dirty="0" smtClean="0"/>
                        <a:t> words, and characters of a data stream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96208"/>
              </p:ext>
            </p:extLst>
          </p:nvPr>
        </p:nvGraphicFramePr>
        <p:xfrm>
          <a:off x="385233" y="3275637"/>
          <a:ext cx="11421534" cy="1828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-l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Only</a:t>
                      </a:r>
                      <a:r>
                        <a:rPr lang="en-US" sz="2400" baseline="0" dirty="0" smtClean="0"/>
                        <a:t> report line count (faster, and often all you want)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-w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Only report word</a:t>
                      </a:r>
                      <a:r>
                        <a:rPr lang="en-US" sz="2400" baseline="0" dirty="0" smtClean="0"/>
                        <a:t> count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-c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Only report character count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31285"/>
              </p:ext>
            </p:extLst>
          </p:nvPr>
        </p:nvGraphicFramePr>
        <p:xfrm>
          <a:off x="385233" y="2109374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wc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Midterm: journal club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Sign up for a journal club presentation by </a:t>
            </a:r>
            <a:r>
              <a:rPr lang="en-US" b="1" u="sng" dirty="0" smtClean="0">
                <a:solidFill>
                  <a:schemeClr val="bg1">
                    <a:lumMod val="75000"/>
                  </a:schemeClr>
                </a:solidFill>
              </a:rPr>
              <a:t>end of day Wednesday!</a:t>
            </a:r>
          </a:p>
          <a:p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Email instructional team with: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Group members (2-5, names +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CCed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Paper to present.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~2-4 sentence justification.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Recent and/or high-impact quantitative biology.</a:t>
            </a:r>
          </a:p>
          <a:p>
            <a:pPr lvl="1"/>
            <a:r>
              <a:rPr lang="en-US" dirty="0" smtClean="0"/>
              <a:t>Date of presentation (March 1, 6, 8).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3-4 presentations / day.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First come, first served.</a:t>
            </a:r>
          </a:p>
          <a:p>
            <a:endParaRPr lang="en-US" sz="600" dirty="0" smtClean="0"/>
          </a:p>
          <a:p>
            <a:r>
              <a:rPr lang="en-US" dirty="0" smtClean="0"/>
              <a:t>20 minute presentation + 5 minutes questions.</a:t>
            </a:r>
          </a:p>
          <a:p>
            <a:pPr lvl="1"/>
            <a:r>
              <a:rPr lang="en-US" dirty="0" smtClean="0"/>
              <a:t>All group members must present.</a:t>
            </a:r>
          </a:p>
          <a:p>
            <a:pPr lvl="1"/>
            <a:r>
              <a:rPr lang="en-US" dirty="0" smtClean="0"/>
              <a:t>Background, overview/results, methods, discussion/interpretation, questions.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head/tail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0645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Stream the first/last (tail/head)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lines of a data</a:t>
                      </a:r>
                      <a:r>
                        <a:rPr lang="en-US" sz="2400" baseline="0" dirty="0" smtClean="0"/>
                        <a:t> stream (default 10)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92533"/>
              </p:ext>
            </p:extLst>
          </p:nvPr>
        </p:nvGraphicFramePr>
        <p:xfrm>
          <a:off x="385233" y="3714351"/>
          <a:ext cx="11421534" cy="914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-n </a:t>
                      </a:r>
                      <a:r>
                        <a:rPr lang="en-US" sz="2400" i="1" dirty="0" err="1" smtClean="0">
                          <a:latin typeface="Cambria" pitchFamily="18" charset="0"/>
                          <a:cs typeface="Consolas" pitchFamily="49" charset="0"/>
                        </a:rPr>
                        <a:t>N</a:t>
                      </a:r>
                      <a:endParaRPr lang="en-US" sz="2400" i="1" dirty="0">
                        <a:latin typeface="Cambria" pitchFamily="18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Stream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i="1" dirty="0" smtClean="0">
                          <a:latin typeface="Cambria" pitchFamily="18" charset="0"/>
                          <a:cs typeface="Consolas" pitchFamily="49" charset="0"/>
                        </a:rPr>
                        <a:t>N </a:t>
                      </a:r>
                      <a:r>
                        <a:rPr lang="en-US" sz="2400" dirty="0" smtClean="0"/>
                        <a:t>lines instead of default 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50265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head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head –n 100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| tail 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Stream lines 91-100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column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73724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“Normalize” the widths of column entries (</a:t>
                      </a:r>
                      <a:r>
                        <a:rPr lang="en-US" sz="2400" dirty="0" err="1" smtClean="0"/>
                        <a:t>Excel</a:t>
                      </a:r>
                      <a:r>
                        <a:rPr lang="en-US" sz="2400" i="1" dirty="0" err="1" smtClean="0"/>
                        <a:t>ify</a:t>
                      </a:r>
                      <a:r>
                        <a:rPr lang="en-US" sz="2400" i="0" baseline="0" dirty="0" smtClean="0"/>
                        <a:t> your data)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84821"/>
              </p:ext>
            </p:extLst>
          </p:nvPr>
        </p:nvGraphicFramePr>
        <p:xfrm>
          <a:off x="385233" y="3282534"/>
          <a:ext cx="11421534" cy="914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s‘</a:t>
                      </a:r>
                      <a:r>
                        <a:rPr lang="en-US" sz="2400" i="1" dirty="0" err="1" smtClean="0">
                          <a:latin typeface="Cambria" pitchFamily="18" charset="0"/>
                          <a:cs typeface="Consolas" pitchFamily="49" charset="0"/>
                        </a:rPr>
                        <a:t>C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Specify the delimiter character (e.g. 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–s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‘\t’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aseline="0" dirty="0" smtClean="0"/>
                        <a:t>for tab); default = any whitespace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11309"/>
              </p:ext>
            </p:extLst>
          </p:nvPr>
        </p:nvGraphicFramePr>
        <p:xfrm>
          <a:off x="385233" y="2109374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column –t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8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06636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Edit a data stream, most</a:t>
                      </a:r>
                      <a:r>
                        <a:rPr lang="en-US" sz="2400" baseline="0" dirty="0" smtClean="0"/>
                        <a:t> often used for find/replace operations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59991"/>
              </p:ext>
            </p:extLst>
          </p:nvPr>
        </p:nvGraphicFramePr>
        <p:xfrm>
          <a:off x="385233" y="3714351"/>
          <a:ext cx="11421534" cy="1737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-i</a:t>
                      </a:r>
                      <a:endParaRPr lang="en-US" sz="2400" i="1" dirty="0">
                        <a:latin typeface="Cambria" pitchFamily="18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Edit file “in place” (dangerous)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Cambria" pitchFamily="18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“</a:t>
                      </a:r>
                      <a:r>
                        <a:rPr lang="en-US" sz="2400" i="1" dirty="0" smtClean="0">
                          <a:latin typeface="Cambria" pitchFamily="18" charset="0"/>
                          <a:cs typeface="Consolas" pitchFamily="49" charset="0"/>
                        </a:rPr>
                        <a:t>find</a:t>
                      </a:r>
                      <a:r>
                        <a:rPr lang="en-US" sz="2400" baseline="0" dirty="0" smtClean="0"/>
                        <a:t>” can be a regular expression, and “</a:t>
                      </a:r>
                      <a:r>
                        <a:rPr lang="en-US" sz="2400" i="1" dirty="0" smtClean="0">
                          <a:latin typeface="Cambria" pitchFamily="18" charset="0"/>
                          <a:cs typeface="Consolas" pitchFamily="49" charset="0"/>
                        </a:rPr>
                        <a:t>replace</a:t>
                      </a:r>
                      <a:r>
                        <a:rPr lang="en-US" sz="2400" baseline="0" dirty="0" smtClean="0"/>
                        <a:t>” can use captured elements of the pattern (this will make more sense after our regular expressions lecture).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52181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sed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“s/</a:t>
                      </a:r>
                      <a:r>
                        <a:rPr lang="en-US" sz="2400" i="1" dirty="0" smtClean="0">
                          <a:latin typeface="Cambria" pitchFamily="18" charset="0"/>
                          <a:cs typeface="Consolas" pitchFamily="49" charset="0"/>
                        </a:rPr>
                        <a:t>find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en-US" sz="2400" i="1" dirty="0" smtClean="0">
                          <a:latin typeface="Cambria" pitchFamily="18" charset="0"/>
                          <a:cs typeface="Consolas" pitchFamily="49" charset="0"/>
                        </a:rPr>
                        <a:t>replace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/g”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“s/apple/banana/g”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replace all instances of “apple” with “banana”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diff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22888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Compare two </a:t>
                      </a:r>
                      <a:r>
                        <a:rPr lang="en-US" sz="2400" b="1" dirty="0" smtClean="0"/>
                        <a:t>TEXT</a:t>
                      </a:r>
                      <a:r>
                        <a:rPr lang="en-US" sz="2400" baseline="0" dirty="0" smtClean="0"/>
                        <a:t> files and display differing lines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17439"/>
              </p:ext>
            </p:extLst>
          </p:nvPr>
        </p:nvGraphicFramePr>
        <p:xfrm>
          <a:off x="385233" y="2109374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diff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my_file1 my_file2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programs read from STDIN and write to STDOUT</a:t>
            </a:r>
          </a:p>
          <a:p>
            <a:r>
              <a:rPr lang="en-US" dirty="0" smtClean="0"/>
              <a:t>Start a chain by supplying a file name as an argument: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grep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“Hello” my_file.txt</a:t>
            </a:r>
          </a:p>
          <a:p>
            <a:r>
              <a:rPr lang="en-US" dirty="0" smtClean="0">
                <a:cs typeface="Consolas" pitchFamily="49" charset="0"/>
              </a:rPr>
              <a:t>You will sometimes see this syntax (“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cs typeface="Consolas" pitchFamily="49" charset="0"/>
              </a:rPr>
              <a:t>” reads a file on disk to STDOUT):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grep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“Hello” &lt; my_file.txt</a:t>
            </a:r>
          </a:p>
          <a:p>
            <a:r>
              <a:rPr lang="en-US" dirty="0" smtClean="0">
                <a:cs typeface="Consolas" pitchFamily="49" charset="0"/>
              </a:rPr>
              <a:t>Use the pipe ‘|’ to direct STDOUT of program </a:t>
            </a:r>
            <a:r>
              <a:rPr lang="en-US" i="1" dirty="0" smtClean="0">
                <a:cs typeface="Consolas" pitchFamily="49" charset="0"/>
              </a:rPr>
              <a:t>N</a:t>
            </a:r>
            <a:r>
              <a:rPr lang="en-US" dirty="0" smtClean="0">
                <a:cs typeface="Consolas" pitchFamily="49" charset="0"/>
              </a:rPr>
              <a:t> as STDIN of program </a:t>
            </a:r>
            <a:r>
              <a:rPr lang="en-US" i="1" dirty="0" smtClean="0">
                <a:cs typeface="Consolas" pitchFamily="49" charset="0"/>
              </a:rPr>
              <a:t>N</a:t>
            </a:r>
            <a:r>
              <a:rPr lang="en-US" dirty="0" smtClean="0">
                <a:cs typeface="Consolas" pitchFamily="49" charset="0"/>
              </a:rPr>
              <a:t>+1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g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“Hello” my_file.txt | sort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Can do this repeatedly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g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“Hello” my_file.txt | sort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uniq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–l</a:t>
            </a:r>
          </a:p>
          <a:p>
            <a:r>
              <a:rPr lang="en-US" dirty="0" smtClean="0">
                <a:cs typeface="Consolas" pitchFamily="49" charset="0"/>
              </a:rPr>
              <a:t>Dump the results to a file (</a:t>
            </a:r>
            <a:r>
              <a:rPr lang="en-US" b="1" dirty="0" smtClean="0">
                <a:cs typeface="Consolas" pitchFamily="49" charset="0"/>
              </a:rPr>
              <a:t>OVERWRITES!</a:t>
            </a:r>
            <a:r>
              <a:rPr lang="en-US" dirty="0" smtClean="0">
                <a:cs typeface="Consolas" pitchFamily="49" charset="0"/>
              </a:rPr>
              <a:t>)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“Hello” my_file.txt | sort 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uniq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hello_count.txt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44348" y="6253316"/>
            <a:ext cx="25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Output/redirect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5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Chaining programs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91747"/>
              </p:ext>
            </p:extLst>
          </p:nvPr>
        </p:nvGraphicFramePr>
        <p:xfrm>
          <a:off x="389463" y="3107562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this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cut –f3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patient_data.tsv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grep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“02135” |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wc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-l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82728"/>
              </p:ext>
            </p:extLst>
          </p:nvPr>
        </p:nvGraphicFramePr>
        <p:xfrm>
          <a:off x="389463" y="4288679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this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cut –f3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patient_data.tsv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| sort |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uniq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wc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-l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66063"/>
              </p:ext>
            </p:extLst>
          </p:nvPr>
        </p:nvGraphicFramePr>
        <p:xfrm>
          <a:off x="2865966" y="1007819"/>
          <a:ext cx="6460068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53356"/>
                <a:gridCol w="2153356"/>
                <a:gridCol w="21533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patient_data.tsv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UNIQUE_ID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SUBJECT_NAME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SUBJECT_ZIP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134245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Smith,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John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02135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145623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Doe,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John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02134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03294"/>
              </p:ext>
            </p:extLst>
          </p:nvPr>
        </p:nvGraphicFramePr>
        <p:xfrm>
          <a:off x="389463" y="5469796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this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sed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“s/, Jon/, John/g” |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grep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“, John” |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wc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–l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2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Chaining programs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8539" y="1082040"/>
            <a:ext cx="11714922" cy="4844627"/>
          </a:xfrm>
        </p:spPr>
        <p:txBody>
          <a:bodyPr/>
          <a:lstStyle/>
          <a:p>
            <a:r>
              <a:rPr lang="en-US" sz="1800" dirty="0" smtClean="0">
                <a:cs typeface="Consolas" pitchFamily="49" charset="0"/>
              </a:rPr>
              <a:t>Consider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hmp2012_metadata.tsv</a:t>
            </a:r>
          </a:p>
          <a:p>
            <a:r>
              <a:rPr lang="en-US" sz="1800" dirty="0" smtClean="0">
                <a:cs typeface="Consolas" pitchFamily="49" charset="0"/>
              </a:rPr>
              <a:t>(Simplified) metadata for Human </a:t>
            </a:r>
            <a:r>
              <a:rPr lang="en-US" sz="1800" dirty="0" err="1" smtClean="0">
                <a:cs typeface="Consolas" pitchFamily="49" charset="0"/>
              </a:rPr>
              <a:t>Microbiome</a:t>
            </a:r>
            <a:r>
              <a:rPr lang="en-US" sz="1800" dirty="0" smtClean="0">
                <a:cs typeface="Consolas" pitchFamily="49" charset="0"/>
              </a:rPr>
              <a:t> Project samples</a:t>
            </a:r>
          </a:p>
          <a:p>
            <a:r>
              <a:rPr lang="en-US" sz="1800" dirty="0" smtClean="0">
                <a:cs typeface="Consolas" pitchFamily="49" charset="0"/>
              </a:rPr>
              <a:t>Each sample comes from a </a:t>
            </a:r>
            <a:r>
              <a:rPr lang="en-US" sz="1800" u="sng" dirty="0" smtClean="0">
                <a:cs typeface="Consolas" pitchFamily="49" charset="0"/>
              </a:rPr>
              <a:t>body site</a:t>
            </a:r>
            <a:r>
              <a:rPr lang="en-US" sz="1800" dirty="0" smtClean="0">
                <a:cs typeface="Consolas" pitchFamily="49" charset="0"/>
              </a:rPr>
              <a:t> of a </a:t>
            </a:r>
            <a:r>
              <a:rPr lang="en-US" sz="1800" u="sng" dirty="0" smtClean="0">
                <a:cs typeface="Consolas" pitchFamily="49" charset="0"/>
              </a:rPr>
              <a:t>particular subject</a:t>
            </a:r>
            <a:r>
              <a:rPr lang="en-US" sz="1800" dirty="0" smtClean="0">
                <a:cs typeface="Consolas" pitchFamily="49" charset="0"/>
              </a:rPr>
              <a:t> at a </a:t>
            </a:r>
            <a:r>
              <a:rPr lang="en-US" sz="1800" u="sng" dirty="0" smtClean="0">
                <a:cs typeface="Consolas" pitchFamily="49" charset="0"/>
              </a:rPr>
              <a:t>given visit</a:t>
            </a:r>
          </a:p>
          <a:p>
            <a:r>
              <a:rPr lang="en-US" sz="1800" dirty="0" smtClean="0">
                <a:cs typeface="Consolas" pitchFamily="49" charset="0"/>
              </a:rPr>
              <a:t>Questions: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How many unique subjects? Body sites</a:t>
            </a:r>
            <a:r>
              <a:rPr lang="en-US" sz="1800" dirty="0" smtClean="0">
                <a:cs typeface="Consolas" pitchFamily="49" charset="0"/>
              </a:rPr>
              <a:t>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cat hmp2012_metadata.tsv|cut -f4|sort|uniq|wc -l</a:t>
            </a:r>
            <a:endParaRPr lang="en-US" sz="1800" dirty="0" smtClean="0">
              <a:solidFill>
                <a:srgbClr val="FF0000"/>
              </a:solidFill>
              <a:cs typeface="Consolas" pitchFamily="49" charset="0"/>
            </a:endParaRPr>
          </a:p>
          <a:p>
            <a:pPr lvl="1"/>
            <a:r>
              <a:rPr lang="en-US" sz="1800" dirty="0" smtClean="0">
                <a:cs typeface="Consolas" pitchFamily="49" charset="0"/>
              </a:rPr>
              <a:t>What are the six most commonly sampled body sites</a:t>
            </a:r>
            <a:r>
              <a:rPr lang="en-US" sz="1800" dirty="0" smtClean="0">
                <a:cs typeface="Consolas" pitchFamily="49" charset="0"/>
              </a:rPr>
              <a:t>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cat hmp2012_metadata.tsv|cut -f4|sort|uniq -</a:t>
            </a:r>
            <a:r>
              <a:rPr lang="en-US" sz="1800" dirty="0" err="1">
                <a:solidFill>
                  <a:srgbClr val="FF0000"/>
                </a:solidFill>
              </a:rPr>
              <a:t>c|sort</a:t>
            </a:r>
            <a:r>
              <a:rPr lang="en-US" sz="1800" dirty="0">
                <a:solidFill>
                  <a:srgbClr val="FF0000"/>
                </a:solidFill>
              </a:rPr>
              <a:t>| tail -n </a:t>
            </a:r>
            <a:r>
              <a:rPr lang="en-US" sz="1800" dirty="0" smtClean="0">
                <a:solidFill>
                  <a:srgbClr val="FF0000"/>
                </a:solidFill>
              </a:rPr>
              <a:t>6</a:t>
            </a:r>
            <a:endParaRPr lang="en-US" sz="1800" dirty="0" smtClean="0">
              <a:cs typeface="Consolas" pitchFamily="49" charset="0"/>
            </a:endParaRPr>
          </a:p>
          <a:p>
            <a:pPr lvl="1"/>
            <a:r>
              <a:rPr lang="en-US" sz="1800" dirty="0" smtClean="0">
                <a:cs typeface="Consolas" pitchFamily="49" charset="0"/>
              </a:rPr>
              <a:t>How many “</a:t>
            </a:r>
            <a:r>
              <a:rPr lang="en-US" sz="1800" dirty="0" err="1" smtClean="0">
                <a:cs typeface="Consolas" pitchFamily="49" charset="0"/>
              </a:rPr>
              <a:t>retroauricular_crease</a:t>
            </a:r>
            <a:r>
              <a:rPr lang="en-US" sz="1800" dirty="0" smtClean="0">
                <a:cs typeface="Consolas" pitchFamily="49" charset="0"/>
              </a:rPr>
              <a:t>” (ear) samples, ignoring left/right distinction</a:t>
            </a:r>
            <a:r>
              <a:rPr lang="en-US" sz="1800" dirty="0" smtClean="0">
                <a:cs typeface="Consolas" pitchFamily="49" charset="0"/>
              </a:rPr>
              <a:t>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cat hmp2012_metadata.tsv|cut -f4|grep "_crease"|</a:t>
            </a:r>
            <a:r>
              <a:rPr lang="en-US" sz="1800" dirty="0" err="1">
                <a:solidFill>
                  <a:srgbClr val="FF0000"/>
                </a:solidFill>
              </a:rPr>
              <a:t>wc</a:t>
            </a:r>
            <a:r>
              <a:rPr lang="en-US" sz="1800" dirty="0">
                <a:solidFill>
                  <a:srgbClr val="FF0000"/>
                </a:solidFill>
              </a:rPr>
              <a:t> -l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cat hmp2012_metadata.tsv|cut -f4|sed "s/[LR]_//g"|</a:t>
            </a:r>
            <a:r>
              <a:rPr lang="en-US" sz="1800" dirty="0" err="1">
                <a:solidFill>
                  <a:srgbClr val="FF0000"/>
                </a:solidFill>
              </a:rPr>
              <a:t>sort|uniq</a:t>
            </a:r>
            <a:r>
              <a:rPr lang="en-US" sz="1800" dirty="0">
                <a:solidFill>
                  <a:srgbClr val="FF0000"/>
                </a:solidFill>
              </a:rPr>
              <a:t> -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endParaRPr lang="en-US" sz="1800" dirty="0" smtClean="0">
              <a:cs typeface="Consolas" pitchFamily="49" charset="0"/>
            </a:endParaRPr>
          </a:p>
          <a:p>
            <a:pPr lvl="1"/>
            <a:r>
              <a:rPr lang="en-US" sz="1800" dirty="0" smtClean="0">
                <a:cs typeface="Consolas" pitchFamily="49" charset="0"/>
              </a:rPr>
              <a:t>How many subjects contributed more than 10 samples?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How many (subject, body site) pairs were sampled 3 times?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Are there any technical replicates?</a:t>
            </a:r>
          </a:p>
          <a:p>
            <a:pPr lvl="2"/>
            <a:r>
              <a:rPr lang="en-US" sz="1800" dirty="0" smtClean="0">
                <a:cs typeface="Consolas" pitchFamily="49" charset="0"/>
              </a:rPr>
              <a:t>Unique samples with same (subject, body site, visit) triple</a:t>
            </a:r>
          </a:p>
        </p:txBody>
      </p:sp>
    </p:spTree>
    <p:extLst>
      <p:ext uri="{BB962C8B-B14F-4D97-AF65-F5344CB8AC3E}">
        <p14:creationId xmlns:p14="http://schemas.microsoft.com/office/powerpoint/2010/main" val="25890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command-line tools in Python: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subprocess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subprocess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subprocess.call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–l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-l”, shell=True )</a:t>
            </a:r>
          </a:p>
          <a:p>
            <a:pPr lvl="1"/>
            <a:r>
              <a:rPr lang="en-US" dirty="0" smtClean="0">
                <a:cs typeface="Consolas" pitchFamily="49" charset="0"/>
              </a:rPr>
              <a:t>Runs the given command</a:t>
            </a:r>
          </a:p>
          <a:p>
            <a:pPr lvl="1"/>
            <a:r>
              <a:rPr lang="en-US" dirty="0" smtClean="0">
                <a:cs typeface="Consolas" pitchFamily="49" charset="0"/>
              </a:rPr>
              <a:t>Output goes to the screen when command is FINISHED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subprocess.check_output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–l 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-l”, shell=True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>
                <a:cs typeface="Consolas" pitchFamily="49" charset="0"/>
              </a:rPr>
              <a:t>Runs the given command</a:t>
            </a:r>
          </a:p>
          <a:p>
            <a:pPr lvl="1"/>
            <a:r>
              <a:rPr lang="en-US" dirty="0" smtClean="0">
                <a:cs typeface="Consolas" pitchFamily="49" charset="0"/>
              </a:rPr>
              <a:t>Output returned as a STRING when command is FINISHED</a:t>
            </a:r>
          </a:p>
          <a:p>
            <a:pPr lvl="1"/>
            <a:r>
              <a:rPr lang="en-US" dirty="0" smtClean="0">
                <a:cs typeface="Consolas" pitchFamily="49" charset="0"/>
              </a:rPr>
              <a:t>Can then be manipulated in Python</a:t>
            </a:r>
          </a:p>
          <a:p>
            <a:pPr lvl="1"/>
            <a:r>
              <a:rPr lang="en-US" dirty="0" smtClean="0">
                <a:cs typeface="Consolas" pitchFamily="49" charset="0"/>
              </a:rPr>
              <a:t>Multiline output delimited by “\n”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subprocess.Popen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)</a:t>
            </a:r>
            <a:r>
              <a:rPr lang="en-US" dirty="0" smtClean="0">
                <a:cs typeface="Consolas" pitchFamily="49" charset="0"/>
              </a:rPr>
              <a:t> for more advanced options</a:t>
            </a:r>
          </a:p>
          <a:p>
            <a:pPr lvl="1"/>
            <a:r>
              <a:rPr lang="en-US" dirty="0" smtClean="0">
                <a:cs typeface="Consolas" pitchFamily="49" charset="0"/>
              </a:rPr>
              <a:t>Provides a “handle” to the process that you can interact with (like a file handle)</a:t>
            </a:r>
          </a:p>
          <a:p>
            <a:pPr lvl="1"/>
            <a:r>
              <a:rPr lang="en-US" dirty="0" smtClean="0">
                <a:cs typeface="Consolas" pitchFamily="49" charset="0"/>
              </a:rPr>
              <a:t>E.g. live-stream output rather than waiting for process to finish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https://www.codecademy.com/learn/learn-the-command-line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92" y="977648"/>
            <a:ext cx="6872816" cy="556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3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unix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(*nix)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at the command line (terminal)</a:t>
            </a:r>
          </a:p>
          <a:p>
            <a:r>
              <a:rPr lang="en-US" dirty="0" smtClean="0"/>
              <a:t>Manipulate data as text</a:t>
            </a:r>
          </a:p>
          <a:p>
            <a:r>
              <a:rPr lang="en-US" dirty="0" smtClean="0"/>
              <a:t>Build/use programs that perform specific tasks very well</a:t>
            </a:r>
          </a:p>
          <a:p>
            <a:r>
              <a:rPr lang="en-US" dirty="0" smtClean="0"/>
              <a:t>Chain together small programs to perform complex tasks</a:t>
            </a:r>
          </a:p>
          <a:p>
            <a:r>
              <a:rPr lang="en-US" dirty="0" smtClean="0"/>
              <a:t>“Chaining” involves passing data as STDIN/STDOUT streams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command line and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comfortable on the command line is helpful for data analysis/coding:</a:t>
            </a:r>
          </a:p>
          <a:p>
            <a:pPr lvl="1"/>
            <a:r>
              <a:rPr lang="en-US" dirty="0" smtClean="0"/>
              <a:t>Command line tools save you from reinventing the wheel</a:t>
            </a:r>
          </a:p>
          <a:p>
            <a:r>
              <a:rPr lang="en-US" dirty="0" smtClean="0"/>
              <a:t>The data analysis programming trifecta:</a:t>
            </a:r>
          </a:p>
          <a:p>
            <a:pPr lvl="1"/>
            <a:r>
              <a:rPr lang="en-US" dirty="0" smtClean="0"/>
              <a:t>Command line experience</a:t>
            </a:r>
          </a:p>
          <a:p>
            <a:pPr lvl="1"/>
            <a:r>
              <a:rPr lang="en-US" dirty="0" smtClean="0"/>
              <a:t>A utility language for data manipulation (e.g. Python)</a:t>
            </a:r>
          </a:p>
          <a:p>
            <a:pPr lvl="1"/>
            <a:r>
              <a:rPr lang="en-US" dirty="0" smtClean="0"/>
              <a:t>A statistical analysis and graphics language (e.g. R, though Python works too)</a:t>
            </a:r>
          </a:p>
          <a:p>
            <a:r>
              <a:rPr lang="en-US" dirty="0" smtClean="0"/>
              <a:t>The command line is a 90/10 learning process:</a:t>
            </a:r>
          </a:p>
          <a:p>
            <a:pPr lvl="1"/>
            <a:r>
              <a:rPr lang="en-US" dirty="0" smtClean="0"/>
              <a:t>90% of the data questions you’ll encounter can be answered with 10% of the command line functionality (which you can master in a few weeks)</a:t>
            </a:r>
          </a:p>
          <a:p>
            <a:pPr lvl="1"/>
            <a:r>
              <a:rPr lang="en-US" dirty="0" smtClean="0"/>
              <a:t>The rest you pick up bit-by-bit over your career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command-line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on a mac (or Linux), you have all of these built-in</a:t>
            </a:r>
          </a:p>
          <a:p>
            <a:r>
              <a:rPr lang="en-US" dirty="0" smtClean="0"/>
              <a:t>Not available by default in Windows command prompt, but a few options:</a:t>
            </a:r>
          </a:p>
          <a:p>
            <a:pPr lvl="1"/>
            <a:r>
              <a:rPr lang="en-US" dirty="0" smtClean="0"/>
              <a:t>Windows </a:t>
            </a:r>
            <a:r>
              <a:rPr lang="en-US" b="1" dirty="0" smtClean="0"/>
              <a:t>PowerShell</a:t>
            </a:r>
          </a:p>
          <a:p>
            <a:pPr lvl="1"/>
            <a:r>
              <a:rPr lang="en-US" b="1" dirty="0" smtClean="0"/>
              <a:t>Cygwin</a:t>
            </a:r>
            <a:r>
              <a:rPr lang="en-US" dirty="0" smtClean="0"/>
              <a:t> (mini-Linux that runs as a terminal program on Windows)</a:t>
            </a:r>
          </a:p>
          <a:p>
            <a:pPr lvl="1"/>
            <a:r>
              <a:rPr lang="en-US" dirty="0" smtClean="0"/>
              <a:t>Windows 10 Bash shell (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</a:p>
          <a:p>
            <a:pPr lvl="1"/>
            <a:r>
              <a:rPr lang="en-US" b="1" dirty="0"/>
              <a:t>GOW</a:t>
            </a:r>
            <a:r>
              <a:rPr lang="en-US" dirty="0"/>
              <a:t> (Gnu on Windows) lightweight Cygwin </a:t>
            </a:r>
            <a:r>
              <a:rPr lang="en-US" dirty="0" smtClean="0"/>
              <a:t>alternative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36931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Displays a “manual” page for another tool, detailing</a:t>
                      </a:r>
                      <a:r>
                        <a:rPr lang="en-US" sz="2400" baseline="0" dirty="0" smtClean="0"/>
                        <a:t> expected input data and optional flags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36203"/>
              </p:ext>
            </p:extLst>
          </p:nvPr>
        </p:nvGraphicFramePr>
        <p:xfrm>
          <a:off x="385233" y="3202750"/>
          <a:ext cx="11421534" cy="914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Q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[within program] Exits the current man page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81245"/>
              </p:ext>
            </p:extLst>
          </p:nvPr>
        </p:nvGraphicFramePr>
        <p:xfrm>
          <a:off x="385233" y="2109374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man less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9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*nix utilities: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LESS(1)                                                               General Commands Manual                                                              LESS(1)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less - opposite of more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SYNOPSIS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less -?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less --help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less -V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less --version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less [-[+]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aABcCdeEfFgGiIJKLmMnNqQrRsSuUVwWX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~]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     [-b space] [-h lines] [-j line] [-k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keyfile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     [-{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oO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logfile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] [-p pattern] [-P prompt] [-t tag]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     [-T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tagsfile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] [-x tab,...] [-y lines] [-[z] lines]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     [-# shift] [+[+]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] [--] [filename]...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(See the OPTIONS section for alternate option syntax with long option names.)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Less  is  a  program  similar  to more (1), but it has many more features.  Less does not have to read the entire input file before starting, so with large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input files it starts up faster than text editors like vi (1).  Less uses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termcap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(or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terminfo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on some systems), so it can run on a variety  of  terminals.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There  is even limited support for hardcopy terminals.  (On a hardcopy terminal, lines which should be printed at the top of the screen are prefixed with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caret.)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Commands are based on both more and vi.  Commands may be preceded by a decimal number, called N in the descriptions below.  The number is used by some com‐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mands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as indicated.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COMMANDS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In the following descriptions, ^X means control-X.  ESC stands for the ESCAPE key; for example ESC-v means the two character sequence "ESCAPE", then "v".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h or H Help: display a summary of these commands.  If you forget all the other commands, remember this one.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SPACE or ^V or f or ^F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Scroll  forward N lines, default one window (see option -z below).  If N is more than the screen size, only the final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screenful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is displayed.  Warn‐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: some systems use ^V as a special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literalization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character.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z      Like SPACE, but if N is specified, it becomes the new window size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99556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</a:t>
                      </a:r>
                      <a:r>
                        <a:rPr lang="en-US" sz="2400" baseline="0" dirty="0" smtClean="0"/>
                        <a:t> files in the current directory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60949"/>
              </p:ext>
            </p:extLst>
          </p:nvPr>
        </p:nvGraphicFramePr>
        <p:xfrm>
          <a:off x="385233" y="3684495"/>
          <a:ext cx="11421534" cy="1828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-l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 file details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-h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Human-readable</a:t>
                      </a:r>
                      <a:r>
                        <a:rPr lang="en-US" sz="2400" baseline="0" dirty="0" smtClean="0"/>
                        <a:t> file sizes (e.g. 3.3MB vs. 3354123)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Lots of build in sorting options</a:t>
                      </a:r>
                      <a:r>
                        <a:rPr lang="en-US" sz="2400" baseline="0" dirty="0" smtClean="0"/>
                        <a:t> (size, type, last update, etc.)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87314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ls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ls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*.txt 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list all text files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12821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Deletes</a:t>
                      </a:r>
                      <a:r>
                        <a:rPr lang="en-US" sz="2400" baseline="0" dirty="0" smtClean="0"/>
                        <a:t> (removes) a file </a:t>
                      </a:r>
                      <a:r>
                        <a:rPr lang="en-US" sz="2400" b="1" baseline="0" dirty="0" smtClean="0"/>
                        <a:t>PERMANENTLY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40556"/>
              </p:ext>
            </p:extLst>
          </p:nvPr>
        </p:nvGraphicFramePr>
        <p:xfrm>
          <a:off x="385233" y="3227295"/>
          <a:ext cx="11421534" cy="1371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-r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Force</a:t>
                      </a:r>
                      <a:r>
                        <a:rPr lang="en-US" sz="2400" baseline="0" dirty="0" smtClean="0"/>
                        <a:t>-remove a directory (will fail by default)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-i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Confirm each deletion event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27389"/>
              </p:ext>
            </p:extLst>
          </p:nvPr>
        </p:nvGraphicFramePr>
        <p:xfrm>
          <a:off x="385233" y="2109374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rm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FFF8C93-4448-C545-925D-091692162AF5}" vid="{ED365E16-F116-9949-AA62-F8FD7BE35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965</TotalTime>
  <Words>2416</Words>
  <Application>Microsoft Macintosh PowerPoint</Application>
  <PresentationFormat>Widescreen</PresentationFormat>
  <Paragraphs>401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Cambria</vt:lpstr>
      <vt:lpstr>Consolas</vt:lpstr>
      <vt:lpstr>DengXian</vt:lpstr>
      <vt:lpstr>LucidaGrande</vt:lpstr>
      <vt:lpstr>Wingdings</vt:lpstr>
      <vt:lpstr>Arial</vt:lpstr>
      <vt:lpstr>template</vt:lpstr>
      <vt:lpstr>File utilities and command environments</vt:lpstr>
      <vt:lpstr>Midterm: journal club</vt:lpstr>
      <vt:lpstr>The unix and linux (*nix) philosophy</vt:lpstr>
      <vt:lpstr>The command line and you</vt:lpstr>
      <vt:lpstr>Using command-line tools</vt:lpstr>
      <vt:lpstr>*nix utilities: man</vt:lpstr>
      <vt:lpstr>*nix utilities: man</vt:lpstr>
      <vt:lpstr>*nix utilities: ls</vt:lpstr>
      <vt:lpstr>*nix utilities: rm</vt:lpstr>
      <vt:lpstr>*nix utilities: cp</vt:lpstr>
      <vt:lpstr>*nix utilities: mv</vt:lpstr>
      <vt:lpstr>Path syntax</vt:lpstr>
      <vt:lpstr>*nix utilities: cat</vt:lpstr>
      <vt:lpstr>*nix utilities: less</vt:lpstr>
      <vt:lpstr>*nix utilities: grep</vt:lpstr>
      <vt:lpstr>*nix utilities: cut</vt:lpstr>
      <vt:lpstr>*nix utilities: sort</vt:lpstr>
      <vt:lpstr>*nix utilities: uniq</vt:lpstr>
      <vt:lpstr>*nix utilities: wc</vt:lpstr>
      <vt:lpstr>*nix utilities: head/tail</vt:lpstr>
      <vt:lpstr>*nix utilities: column</vt:lpstr>
      <vt:lpstr>*nix utilities: sed</vt:lpstr>
      <vt:lpstr>*nix utilities: diff</vt:lpstr>
      <vt:lpstr>Chaining programs</vt:lpstr>
      <vt:lpstr>Chaining programs</vt:lpstr>
      <vt:lpstr>Chaining programs</vt:lpstr>
      <vt:lpstr>Calling command-line tools in Python: subprocess</vt:lpstr>
      <vt:lpstr>https://www.codecademy.com/learn/learn-the-command-line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Genomic Data Manipulation</dc:title>
  <dc:creator>Curtis Huttenhower</dc:creator>
  <cp:lastModifiedBy>Microsoft Office User</cp:lastModifiedBy>
  <cp:revision>390</cp:revision>
  <dcterms:created xsi:type="dcterms:W3CDTF">2017-01-05T15:59:06Z</dcterms:created>
  <dcterms:modified xsi:type="dcterms:W3CDTF">2017-02-27T21:37:35Z</dcterms:modified>
</cp:coreProperties>
</file>