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43"/>
  </p:notesMasterIdLst>
  <p:sldIdLst>
    <p:sldId id="256" r:id="rId2"/>
    <p:sldId id="428" r:id="rId3"/>
    <p:sldId id="390" r:id="rId4"/>
    <p:sldId id="421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417" r:id="rId13"/>
    <p:sldId id="418" r:id="rId14"/>
    <p:sldId id="399" r:id="rId15"/>
    <p:sldId id="400" r:id="rId16"/>
    <p:sldId id="401" r:id="rId17"/>
    <p:sldId id="402" r:id="rId18"/>
    <p:sldId id="403" r:id="rId19"/>
    <p:sldId id="419" r:id="rId20"/>
    <p:sldId id="429" r:id="rId21"/>
    <p:sldId id="404" r:id="rId22"/>
    <p:sldId id="405" r:id="rId23"/>
    <p:sldId id="406" r:id="rId24"/>
    <p:sldId id="408" r:id="rId25"/>
    <p:sldId id="409" r:id="rId26"/>
    <p:sldId id="410" r:id="rId27"/>
    <p:sldId id="411" r:id="rId28"/>
    <p:sldId id="412" r:id="rId29"/>
    <p:sldId id="420" r:id="rId30"/>
    <p:sldId id="413" r:id="rId31"/>
    <p:sldId id="414" r:id="rId32"/>
    <p:sldId id="430" r:id="rId33"/>
    <p:sldId id="425" r:id="rId34"/>
    <p:sldId id="426" r:id="rId35"/>
    <p:sldId id="427" r:id="rId36"/>
    <p:sldId id="431" r:id="rId37"/>
    <p:sldId id="423" r:id="rId38"/>
    <p:sldId id="424" r:id="rId39"/>
    <p:sldId id="415" r:id="rId40"/>
    <p:sldId id="422" r:id="rId41"/>
    <p:sldId id="4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74468"/>
  </p:normalViewPr>
  <p:slideViewPr>
    <p:cSldViewPr snapToObjects="1">
      <p:cViewPr varScale="1">
        <p:scale>
          <a:sx n="83" d="100"/>
          <a:sy n="83" d="100"/>
        </p:scale>
        <p:origin x="2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78786-9B84-E947-8820-7E1CB9ABDCE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335D2-6E04-3648-AD61-524203FB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followed by r</a:t>
            </a:r>
          </a:p>
          <a:p>
            <a:r>
              <a:rPr lang="zh-CN" altLang="en-US" dirty="0" smtClean="0"/>
              <a:t>一个方括号对应一位的搜索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^&gt;”</a:t>
            </a:r>
          </a:p>
          <a:p>
            <a:r>
              <a:rPr lang="en-US" baseline="0" dirty="0" smtClean="0"/>
              <a:t>“^[^&gt;]”</a:t>
            </a:r>
          </a:p>
          <a:p>
            <a:r>
              <a:rPr lang="en-US" baseline="0" dirty="0" smtClean="0"/>
              <a:t>Just deer matches everything </a:t>
            </a:r>
            <a:r>
              <a:rPr lang="en-US" baseline="0" dirty="0" err="1" smtClean="0"/>
              <a:t>contaning</a:t>
            </a:r>
            <a:r>
              <a:rPr lang="en-US" baseline="0" dirty="0" smtClean="0"/>
              <a:t> a part of deer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the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\. : match</a:t>
            </a:r>
            <a:r>
              <a:rPr lang="en-US" baseline="0" dirty="0" smtClean="0"/>
              <a:t> actual dot</a:t>
            </a:r>
          </a:p>
          <a:p>
            <a:r>
              <a:rPr lang="en-US" baseline="0" dirty="0" smtClean="0"/>
              <a:t>\w+ : search for file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0" dirty="0" smtClean="0"/>
              <a:t> : don</a:t>
            </a:r>
            <a:r>
              <a:rPr lang="fr-FR" baseline="0" dirty="0" smtClean="0"/>
              <a:t>’</a:t>
            </a:r>
            <a:r>
              <a:rPr lang="en-US" baseline="0" dirty="0" smtClean="0"/>
              <a:t>t process that char, raw string \t wont be taken as a tab</a:t>
            </a:r>
          </a:p>
          <a:p>
            <a:r>
              <a:rPr lang="en-US" baseline="0" dirty="0" smtClean="0"/>
              <a:t>$: end of the text( line by line loaded)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Pattern-&gt;text: match?</a:t>
            </a:r>
          </a:p>
          <a:p>
            <a:r>
              <a:rPr lang="en-US" dirty="0" smtClean="0"/>
              <a:t>dot(.)</a:t>
            </a:r>
            <a:r>
              <a:rPr lang="en-US" baseline="0" dirty="0" smtClean="0"/>
              <a:t> will march anything(wild char)   </a:t>
            </a:r>
            <a:r>
              <a:rPr lang="en-US" baseline="0" dirty="0" err="1" smtClean="0"/>
              <a:t>a.c</a:t>
            </a:r>
            <a:r>
              <a:rPr lang="en-US" baseline="0" dirty="0" smtClean="0"/>
              <a:t>=</a:t>
            </a:r>
            <a:r>
              <a:rPr lang="en-US" baseline="0" dirty="0" err="1" smtClean="0"/>
              <a:t>abc</a:t>
            </a:r>
            <a:endParaRPr lang="en-US" baseline="0" dirty="0" smtClean="0"/>
          </a:p>
          <a:p>
            <a:r>
              <a:rPr lang="en-US" baseline="0" dirty="0" smtClean="0"/>
              <a:t>\d will match 0-9(digit char)</a:t>
            </a:r>
          </a:p>
          <a:p>
            <a:r>
              <a:rPr lang="en-US" baseline="0" dirty="0" smtClean="0"/>
              <a:t>\d\d\d\</a:t>
            </a:r>
            <a:r>
              <a:rPr lang="en-US" baseline="0" dirty="0" err="1" smtClean="0"/>
              <a:t>d:year</a:t>
            </a:r>
            <a:endParaRPr lang="en-US" baseline="0" dirty="0" smtClean="0"/>
          </a:p>
          <a:p>
            <a:r>
              <a:rPr lang="en-US" baseline="0" dirty="0" smtClean="0"/>
              <a:t>\D: match anything except digits</a:t>
            </a:r>
          </a:p>
          <a:p>
            <a:r>
              <a:rPr lang="en-US" baseline="0" dirty="0" smtClean="0"/>
              <a:t>\w: word digit A-Z a-z 0-9 underline char  for title </a:t>
            </a:r>
          </a:p>
          <a:p>
            <a:r>
              <a:rPr lang="en-US" baseline="0" dirty="0" smtClean="0"/>
              <a:t>\W: non word</a:t>
            </a:r>
          </a:p>
          <a:p>
            <a:r>
              <a:rPr lang="en-US" baseline="0" dirty="0" smtClean="0"/>
              <a:t>Define your own expression:</a:t>
            </a:r>
          </a:p>
          <a:p>
            <a:r>
              <a:rPr lang="en-US" baseline="0" dirty="0" smtClean="0"/>
              <a:t>[A]: only match upper A</a:t>
            </a:r>
          </a:p>
          <a:p>
            <a:r>
              <a:rPr lang="en-US" baseline="0" dirty="0" smtClean="0"/>
              <a:t>[AB]: A or B</a:t>
            </a:r>
          </a:p>
          <a:p>
            <a:r>
              <a:rPr lang="en-US" baseline="0" dirty="0" smtClean="0"/>
              <a:t>[a-z]: anything from a to z</a:t>
            </a:r>
          </a:p>
          <a:p>
            <a:r>
              <a:rPr lang="en-US" baseline="0" dirty="0" smtClean="0"/>
              <a:t>[^AB]: anything except A and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</a:t>
            </a:r>
            <a:r>
              <a:rPr lang="en-US" altLang="zh-CN" dirty="0" smtClean="0"/>
              <a:t>e</a:t>
            </a:r>
            <a:r>
              <a:rPr lang="zh-CN" altLang="en-US" dirty="0" smtClean="0"/>
              <a:t>不是第一个或者最后一个就</a:t>
            </a:r>
            <a:r>
              <a:rPr lang="en-US" altLang="zh-CN" dirty="0" smtClean="0"/>
              <a:t>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句末要是有空格可被检测出来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335D2-6E04-3648-AD61-524203FBD4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0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268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BB3A-3F6B-224C-8852-F550807EB424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77F8-AF0A-A442-A0AC-1287626547B1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363E-93AC-7F40-AA29-9E7536968F8A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F284-50AE-D34D-8E2A-B571963D35AB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BC8F-0DFA-CF43-AF75-D35C7DAE1A67}" type="datetime1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3AC8-E917-7240-97EB-64EFC1A06C96}" type="datetime1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38A-8B5C-984D-A05C-F7D51DEF0DE3}" type="datetime1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8026-1BB1-3941-BE5E-D323B07E18A9}" type="datetime1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444D-7AD3-6F44-824C-A4C041676D98}" type="datetime1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A9C7-1789-DC4D-89FD-19B71522CE86}" type="datetime1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539" y="229235"/>
            <a:ext cx="11714922" cy="654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39" y="1082040"/>
            <a:ext cx="11714922" cy="5406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539" y="648887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A2B9-2614-974A-BEFA-2B7A71A547EB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8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0261" y="648887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1879-D594-7048-AD12-28363999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LucidaGrande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LucidaGrande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ttenhower.sph.harvard.edu/bst28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28" y="473011"/>
            <a:ext cx="960114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Curtis Huttenhower (</a:t>
            </a:r>
            <a:r>
              <a:rPr lang="en-US" dirty="0" err="1" smtClean="0"/>
              <a:t>chuttenh@hsph.harvard.edu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Franzosa</a:t>
            </a:r>
            <a:r>
              <a:rPr lang="en-US" dirty="0" smtClean="0"/>
              <a:t> (</a:t>
            </a:r>
            <a:r>
              <a:rPr lang="en-US" dirty="0" err="1" smtClean="0"/>
              <a:t>franzosa@hsph.harvard.edu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http://huttenhower.sph.harvard.edu/bst281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12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Pre-defined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\t</a:t>
            </a:r>
            <a:r>
              <a:rPr lang="en-US" dirty="0" smtClean="0"/>
              <a:t> (tab)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 smtClean="0"/>
              <a:t> (newline)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 smtClean="0"/>
              <a:t> (backslash) match as in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221" y="160022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\t\d\d\d\d\n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221" y="2186372"/>
            <a:ext cx="11155558" cy="693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1981	1982	1983	1984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1985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1986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1987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1988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1989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1990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2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character classes (square brackets,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[AB]</a:t>
            </a:r>
            <a:r>
              <a:rPr lang="en-US" dirty="0" smtClean="0">
                <a:cs typeface="Consolas" pitchFamily="49" charset="0"/>
              </a:rPr>
              <a:t> matches “A” and “B”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[A-E]</a:t>
            </a:r>
            <a:r>
              <a:rPr lang="en-US" dirty="0" smtClean="0">
                <a:cs typeface="Consolas" pitchFamily="49" charset="0"/>
              </a:rPr>
              <a:t> matches any character “A” through “E”</a:t>
            </a:r>
          </a:p>
          <a:p>
            <a:r>
              <a:rPr lang="en-US" dirty="0" smtClean="0">
                <a:cs typeface="Consolas" pitchFamily="49" charset="0"/>
              </a:rPr>
              <a:t>[A-Za-z0-9_] matches any word character (equivalent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\w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221" y="251461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[ACGT]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221" y="310076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DN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sequence is represented by the letters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and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3666811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[D-M]r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221" y="4252964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ant has a Ph.D., while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Hammond does not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54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Negate a character class with an initial “^”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[^ABC]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matches any character EXCEPT “A” or “B” or “C”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[^A-E]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matches any character EXCEPT “A</a:t>
            </a:r>
            <a:r>
              <a:rPr lang="en-US" dirty="0">
                <a:cs typeface="Consolas" pitchFamily="49" charset="0"/>
              </a:rPr>
              <a:t>” </a:t>
            </a:r>
            <a:r>
              <a:rPr lang="en-US" dirty="0" smtClean="0">
                <a:cs typeface="Consolas" pitchFamily="49" charset="0"/>
              </a:rPr>
              <a:t>through “E”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221" y="251461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[^ACGT]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221" y="310076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sequence is represented by the letters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3666811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[^D]r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221" y="4252964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Dr.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ant has a Ph.D., while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Hammond does not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95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>
                <a:cs typeface="Consolas" pitchFamily="49" charset="0"/>
              </a:rPr>
              <a:t> matches the start of a string (</a:t>
            </a:r>
            <a:r>
              <a:rPr lang="en-US" i="1" dirty="0" smtClean="0">
                <a:cs typeface="Consolas" pitchFamily="49" charset="0"/>
              </a:rPr>
              <a:t>outside of a character class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cs typeface="Consolas" pitchFamily="49" charset="0"/>
              </a:rPr>
              <a:t> matches the end of a string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\b</a:t>
            </a:r>
            <a:r>
              <a:rPr lang="en-US" dirty="0" smtClean="0">
                <a:cs typeface="Consolas" pitchFamily="49" charset="0"/>
              </a:rPr>
              <a:t> matches a “word boundary” (beginning/end of a line, whitespace, or a non-word </a:t>
            </a:r>
            <a:r>
              <a:rPr lang="en-US" dirty="0" smtClean="0">
                <a:cs typeface="Consolas" pitchFamily="49" charset="0"/>
              </a:rPr>
              <a:t>character)match anything looking like a word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221" y="2971805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^John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221" y="3557958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John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Smith, have you met my friend John Doe?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4124006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deer$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221" y="4710159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Doe, a deer, a female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5312713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deer\b   don</a:t>
            </a:r>
            <a:r>
              <a:rPr lang="fr-F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 match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\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bdeer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b:isolate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deer as a single word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221" y="5898866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Doe, a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deer,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female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deer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75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cs typeface="Consolas" pitchFamily="49" charset="0"/>
              </a:rPr>
              <a:t> Indicates a single, </a:t>
            </a:r>
            <a:r>
              <a:rPr lang="en-US" u="sng" dirty="0" smtClean="0">
                <a:cs typeface="Consolas" pitchFamily="49" charset="0"/>
              </a:rPr>
              <a:t>optional</a:t>
            </a:r>
            <a:r>
              <a:rPr lang="en-US" dirty="0" smtClean="0">
                <a:cs typeface="Consolas" pitchFamily="49" charset="0"/>
              </a:rPr>
              <a:t> match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2606049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AB?C   B is optional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192202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221" y="3758250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221" y="4344403"/>
            <a:ext cx="11155558" cy="364743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ABBC</a:t>
            </a:r>
          </a:p>
        </p:txBody>
      </p:sp>
    </p:spTree>
    <p:extLst>
      <p:ext uri="{BB962C8B-B14F-4D97-AF65-F5344CB8AC3E}">
        <p14:creationId xmlns:p14="http://schemas.microsoft.com/office/powerpoint/2010/main" val="2612669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 pitchFamily="49" charset="0"/>
              </a:rPr>
              <a:t> Indicates a single, </a:t>
            </a:r>
            <a:r>
              <a:rPr lang="en-US" u="sng" dirty="0">
                <a:cs typeface="Consolas" pitchFamily="49" charset="0"/>
              </a:rPr>
              <a:t>optional</a:t>
            </a:r>
            <a:r>
              <a:rPr lang="en-US" dirty="0">
                <a:cs typeface="Consolas" pitchFamily="49" charset="0"/>
              </a:rPr>
              <a:t> match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cs typeface="Consolas" pitchFamily="49" charset="0"/>
              </a:rPr>
              <a:t> matches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0 or more occurrences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15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2606049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AB*C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192202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221" y="3758250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221" y="434440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ABBC</a:t>
            </a:r>
          </a:p>
        </p:txBody>
      </p:sp>
    </p:spTree>
    <p:extLst>
      <p:ext uri="{BB962C8B-B14F-4D97-AF65-F5344CB8AC3E}">
        <p14:creationId xmlns:p14="http://schemas.microsoft.com/office/powerpoint/2010/main" val="708115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 pitchFamily="49" charset="0"/>
              </a:rPr>
              <a:t> Indicates a single, </a:t>
            </a:r>
            <a:r>
              <a:rPr lang="en-US" u="sng" dirty="0">
                <a:cs typeface="Consolas" pitchFamily="49" charset="0"/>
              </a:rPr>
              <a:t>optional</a:t>
            </a:r>
            <a:r>
              <a:rPr lang="en-US" dirty="0">
                <a:cs typeface="Consolas" pitchFamily="49" charset="0"/>
              </a:rPr>
              <a:t> match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cs typeface="Consolas" pitchFamily="49" charset="0"/>
              </a:rPr>
              <a:t> matches 0 or more occurrences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>
                <a:cs typeface="Consolas" pitchFamily="49" charset="0"/>
              </a:rPr>
              <a:t> matches 1 or more occurrences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16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2606049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AB+C   any number of B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192202"/>
            <a:ext cx="11155558" cy="364743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221" y="3758250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221" y="434440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221" y="5532097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ABB*C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82" y="4892024"/>
            <a:ext cx="5820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Consolas" pitchFamily="49" charset="0"/>
              </a:rPr>
              <a:t>What’s another way of representing “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AB+C</a:t>
            </a:r>
            <a:r>
              <a:rPr lang="en-US" sz="2400" dirty="0" smtClean="0">
                <a:cs typeface="Consolas" pitchFamily="49" charset="0"/>
              </a:rPr>
              <a:t>”?</a:t>
            </a:r>
            <a:endParaRPr lang="en-US" sz="24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85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11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with </a:t>
            </a:r>
            <a:r>
              <a:rPr lang="en-US" dirty="0" err="1" smtClean="0"/>
              <a:t>subpatterns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To describe repetition of more than one character, enclose the “sub-pattern” in parentheses</a:t>
            </a:r>
            <a:endParaRPr lang="en-US" dirty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cs typeface="Consolas" pitchFamily="49" charset="0"/>
              </a:rPr>
              <a:t>Parentheses</a:t>
            </a:r>
            <a:r>
              <a:rPr lang="en-US" i="1" dirty="0" smtClean="0">
                <a:cs typeface="Consolas" pitchFamily="49" charset="0"/>
              </a:rPr>
              <a:t> have a 2</a:t>
            </a:r>
            <a:r>
              <a:rPr lang="en-US" i="1" baseline="30000" dirty="0" smtClean="0">
                <a:cs typeface="Consolas" pitchFamily="49" charset="0"/>
              </a:rPr>
              <a:t>nd</a:t>
            </a:r>
            <a:r>
              <a:rPr lang="en-US" i="1" dirty="0" smtClean="0">
                <a:cs typeface="Consolas" pitchFamily="49" charset="0"/>
              </a:rPr>
              <a:t> function in REs that we’ll see shortly</a:t>
            </a:r>
            <a:r>
              <a:rPr lang="en-US" dirty="0" smtClean="0">
                <a:cs typeface="Consolas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17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2606049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(CAT)+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192202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ACTAGTGATCGATGCTGTAGTGCTAGCTGATCTGTAG</a:t>
            </a:r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GCTGACTAGCTGGTCTG</a:t>
            </a:r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CATCAT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TAGCTAGCTAGTACTAGTGTGCGT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221" y="375825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(a[a-z])+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221" y="434440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Who doesn’t like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u="sng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ananaram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64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Bounded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n}</a:t>
            </a:r>
            <a:r>
              <a:rPr lang="en-US" dirty="0" smtClean="0">
                <a:cs typeface="Consolas" pitchFamily="49" charset="0"/>
              </a:rPr>
              <a:t> matches </a:t>
            </a:r>
            <a:r>
              <a:rPr lang="en-US" u="sng" dirty="0" smtClean="0">
                <a:solidFill>
                  <a:srgbClr val="FF0000"/>
                </a:solidFill>
                <a:cs typeface="Consolas" pitchFamily="49" charset="0"/>
              </a:rPr>
              <a:t>exactly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cs typeface="Consolas" pitchFamily="49" charset="0"/>
              </a:rPr>
              <a:t>n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repetitions</a:t>
            </a:r>
            <a:endParaRPr lang="en-US" dirty="0">
              <a:solidFill>
                <a:srgbClr val="FF0000"/>
              </a:solidFill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n,m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>
                <a:cs typeface="Consolas" pitchFamily="49" charset="0"/>
              </a:rPr>
              <a:t> matches </a:t>
            </a:r>
            <a:r>
              <a:rPr lang="en-US" i="1" dirty="0">
                <a:cs typeface="Consolas" pitchFamily="49" charset="0"/>
              </a:rPr>
              <a:t>n</a:t>
            </a:r>
            <a:r>
              <a:rPr lang="en-US" i="1" dirty="0" smtClean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to </a:t>
            </a:r>
            <a:r>
              <a:rPr lang="en-US" i="1" dirty="0">
                <a:cs typeface="Consolas" pitchFamily="49" charset="0"/>
              </a:rPr>
              <a:t>m</a:t>
            </a:r>
            <a:r>
              <a:rPr lang="en-US" i="1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repetitions</a:t>
            </a:r>
            <a:r>
              <a:rPr lang="en-US" dirty="0" smtClean="0">
                <a:cs typeface="Consolas" pitchFamily="49" charset="0"/>
              </a:rPr>
              <a:t>, inclusive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{n,}</a:t>
            </a:r>
            <a:r>
              <a:rPr lang="en-US" dirty="0" smtClean="0">
                <a:cs typeface="Consolas" pitchFamily="49" charset="0"/>
              </a:rPr>
              <a:t> matches at least </a:t>
            </a:r>
            <a:r>
              <a:rPr lang="en-US" i="1" dirty="0">
                <a:cs typeface="Consolas" pitchFamily="49" charset="0"/>
              </a:rPr>
              <a:t>n</a:t>
            </a:r>
            <a:r>
              <a:rPr lang="en-US" i="1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repetitions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{,m}</a:t>
            </a:r>
            <a:r>
              <a:rPr lang="en-US" dirty="0" smtClean="0">
                <a:cs typeface="Consolas" pitchFamily="49" charset="0"/>
              </a:rPr>
              <a:t> matches at most </a:t>
            </a:r>
            <a:r>
              <a:rPr lang="en-US" i="1" dirty="0" smtClean="0">
                <a:cs typeface="Consolas" pitchFamily="49" charset="0"/>
              </a:rPr>
              <a:t>m </a:t>
            </a:r>
            <a:r>
              <a:rPr lang="en-US" dirty="0">
                <a:cs typeface="Consolas" pitchFamily="49" charset="0"/>
              </a:rPr>
              <a:t>repetitions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18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3154683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[A-Z][a-z]{2,12}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740836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u="sng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Rutherfordium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is the longest chemical element name, while “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is the shortest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221" y="4306884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(CAT){3,}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4893037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GATACGA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CATCATCAT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AGCATAG contains a DNA repeat region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17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|</a:t>
            </a:r>
            <a:r>
              <a:rPr lang="en-US" dirty="0" smtClean="0">
                <a:cs typeface="Consolas" pitchFamily="49" charset="0"/>
              </a:rPr>
              <a:t> (pipe) behaves as a logical OR</a:t>
            </a:r>
          </a:p>
          <a:p>
            <a:r>
              <a:rPr lang="en-US" dirty="0" smtClean="0">
                <a:cs typeface="Consolas" pitchFamily="49" charset="0"/>
              </a:rPr>
              <a:t>Often combined with parentheses to indicate a choice of sub-patterns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19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2606049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\w+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\.(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txt|py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)\b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192202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my_script.py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my_input.txt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README.md 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my_output.txt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221" y="375825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(a[a-z])+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221" y="434440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Who doesn’t like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u="sng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ananaram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63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Syntax for regular expressions (REs)</a:t>
            </a:r>
          </a:p>
          <a:p>
            <a:r>
              <a:rPr lang="en-US" sz="3200" dirty="0" smtClean="0"/>
              <a:t>REs in Python</a:t>
            </a:r>
          </a:p>
          <a:p>
            <a:r>
              <a:rPr lang="en-US" sz="3200" dirty="0" smtClean="0"/>
              <a:t>REs on the command line</a:t>
            </a:r>
          </a:p>
          <a:p>
            <a:r>
              <a:rPr lang="en-US" sz="3200" dirty="0" smtClean="0"/>
              <a:t>Pattern sensitivity and precision</a:t>
            </a:r>
          </a:p>
          <a:p>
            <a:r>
              <a:rPr lang="en-US" sz="3200" dirty="0" err="1" smtClean="0"/>
              <a:t>RegexOne</a:t>
            </a:r>
            <a:r>
              <a:rPr lang="en-US" sz="3200" dirty="0" smtClean="0"/>
              <a:t> activity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2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Syntax for regular expressions (REs)</a:t>
            </a:r>
          </a:p>
          <a:p>
            <a:r>
              <a:rPr lang="en-US" sz="3200" b="1" dirty="0" smtClean="0"/>
              <a:t>REs in Python</a:t>
            </a:r>
          </a:p>
          <a:p>
            <a:r>
              <a:rPr lang="en-US" sz="3200" dirty="0" smtClean="0"/>
              <a:t>REs on the command line</a:t>
            </a:r>
          </a:p>
          <a:p>
            <a:r>
              <a:rPr lang="en-US" sz="3200" dirty="0" smtClean="0"/>
              <a:t>Pattern sensitivity and precision</a:t>
            </a:r>
          </a:p>
          <a:p>
            <a:r>
              <a:rPr lang="en-US" sz="3200" dirty="0" err="1" smtClean="0"/>
              <a:t>RegexOne</a:t>
            </a:r>
            <a:r>
              <a:rPr lang="en-US" sz="3200" dirty="0" smtClean="0"/>
              <a:t> activity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6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Bundled in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</a:t>
            </a:r>
            <a:r>
              <a:rPr lang="en-US" dirty="0" smtClean="0">
                <a:cs typeface="Consolas" pitchFamily="49" charset="0"/>
              </a:rPr>
              <a:t> module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import re</a:t>
            </a:r>
          </a:p>
          <a:p>
            <a:r>
              <a:rPr lang="en-US" dirty="0" smtClean="0">
                <a:cs typeface="Consolas" pitchFamily="49" charset="0"/>
              </a:rPr>
              <a:t>Three (most-commonly used) functions in this module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re.finditer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6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pattern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cs typeface="Consolas" pitchFamily="49" charset="0"/>
              </a:rPr>
              <a:t>“Pattern” and “text” are string data (possibly stored in variables)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82" y="2057415"/>
            <a:ext cx="11155558" cy="15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r“C.T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“CAT” )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 is equivalent to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strPattern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“C.T”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“CAT”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strPattern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3904" y="3825211"/>
            <a:ext cx="11714922" cy="975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LucidaGrande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LucidaGrande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nsolas" pitchFamily="49" charset="0"/>
              </a:rPr>
              <a:t>By convention, we use raw strings to define a pattern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strPattern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“C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pPr lvl="1"/>
            <a:r>
              <a:rPr lang="en-US" dirty="0" smtClean="0">
                <a:cs typeface="Consolas" pitchFamily="49" charset="0"/>
              </a:rPr>
              <a:t>This means “see ‘\t’ as ‘\’ followed by ‘t’ and not the special ‘tab’ character”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Forces the RE engine to process “\t” as “tab” and not Python</a:t>
            </a:r>
          </a:p>
        </p:txBody>
      </p:sp>
    </p:spTree>
    <p:extLst>
      <p:ext uri="{BB962C8B-B14F-4D97-AF65-F5344CB8AC3E}">
        <p14:creationId xmlns:p14="http://schemas.microsoft.com/office/powerpoint/2010/main" val="3474210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finds the first valid hit</a:t>
            </a:r>
            <a:r>
              <a:rPr lang="en-US" dirty="0" smtClean="0">
                <a:cs typeface="Consolas" pitchFamily="49" charset="0"/>
              </a:rPr>
              <a:t> to a pattern</a:t>
            </a:r>
          </a:p>
          <a:p>
            <a:r>
              <a:rPr lang="en-US" dirty="0" smtClean="0">
                <a:cs typeface="Consolas" pitchFamily="49" charset="0"/>
              </a:rPr>
              <a:t>Consider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r“A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+”, “A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AAAAAAAAAAAAAAAAAAA” 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The match will be the single A before B and not the long string of As to follow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cs typeface="Consolas" pitchFamily="49" charset="0"/>
              </a:rPr>
              <a:t> returns a special “Match” data object if a hit is found</a:t>
            </a:r>
          </a:p>
          <a:p>
            <a:pPr lvl="1"/>
            <a:r>
              <a:rPr lang="en-US" dirty="0" smtClean="0">
                <a:cs typeface="Consolas" pitchFamily="49" charset="0"/>
              </a:rPr>
              <a:t>Otherwise it returns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221" y="3283641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r“C.T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“CAT” )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221" y="3849689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sre.SRE_Match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object at 0x2b7c6b71c3f0&gt;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221" y="4435842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r“C.T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“BAT” ) 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221" y="4984476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221" y="5532097"/>
            <a:ext cx="11155558" cy="956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Match =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strPattern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Match: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# do something with Match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2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nsolas" pitchFamily="49" charset="0"/>
              </a:rPr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+mn-lt"/>
                <a:cs typeface="Consolas" pitchFamily="49" charset="0"/>
              </a:rPr>
              <a:t> object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cs typeface="Consolas" pitchFamily="49" charset="0"/>
              </a:rPr>
              <a:t> object stores data about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Match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Match.start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  <a:r>
              <a:rPr lang="en-US" dirty="0" smtClean="0">
                <a:cs typeface="Consolas" pitchFamily="49" charset="0"/>
              </a:rPr>
              <a:t>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Match.end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)</a:t>
            </a:r>
            <a:r>
              <a:rPr lang="en-US" dirty="0" smtClean="0">
                <a:cs typeface="Consolas" pitchFamily="49" charset="0"/>
              </a:rPr>
              <a:t> return the (Python-style) coordinates of the match in the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221" y="3704330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221" y="2423172"/>
            <a:ext cx="11155558" cy="1005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r“.at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“the cat with the hat sat on the mat” )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#...........................0123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56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Match.start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), Match( end ) 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8221" y="4251950"/>
            <a:ext cx="11155558" cy="1554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“the cat with the hat sat on the mat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r“.at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Match: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iStart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Match.start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),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iStart:iEnd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221" y="5990305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‘cat’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36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nsolas" pitchFamily="49" charset="0"/>
              </a:rPr>
              <a:t>Capture groups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An important use for parentheses in REs is capturing parts of the matched pattern (and avoiding the start-end business of the previous slide)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221" y="1874537"/>
            <a:ext cx="11155558" cy="12801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“the cat with the hat sat on the mat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.at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Match: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Match.group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( 1 )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221" y="3338574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‘cat’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221" y="3886194"/>
            <a:ext cx="11155558" cy="1005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.at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.at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Match: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Match.group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)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221" y="5074902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(‘hat’, ‘sat’)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97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Capture groups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Parentheses used to define sub-patterns are also captured</a:t>
            </a:r>
          </a:p>
          <a:p>
            <a:r>
              <a:rPr lang="en-US" dirty="0" smtClean="0">
                <a:cs typeface="Consolas" pitchFamily="49" charset="0"/>
              </a:rPr>
              <a:t>If you don’t want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this behavior</a:t>
            </a:r>
            <a:r>
              <a:rPr lang="en-US" dirty="0" smtClean="0">
                <a:cs typeface="Consolas" pitchFamily="49" charset="0"/>
              </a:rPr>
              <a:t>, use 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(?:</a:t>
            </a:r>
            <a:r>
              <a:rPr lang="en-US" i="1" dirty="0" err="1" smtClean="0">
                <a:latin typeface="Consolas" panose="020B0609020204030204" pitchFamily="49" charset="0"/>
                <a:cs typeface="Consolas" pitchFamily="49" charset="0"/>
              </a:rPr>
              <a:t>subpattern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) </a:t>
            </a:r>
            <a:endParaRPr lang="en-US" dirty="0" smtClean="0"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Especially important when nesting</a:t>
            </a:r>
            <a:endParaRPr lang="en-US" i="1" dirty="0" smtClean="0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221" y="2606049"/>
            <a:ext cx="11155558" cy="12801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“GGGCATCATCATGGG”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r“((?:CAT){3})”,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Match: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Match.group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( 1 )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221" y="4070086"/>
            <a:ext cx="11155558" cy="364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‘CATCATCAT’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61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re.finditer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A </a:t>
            </a:r>
            <a:r>
              <a:rPr lang="en-US" dirty="0" err="1" smtClean="0">
                <a:cs typeface="Consolas" pitchFamily="49" charset="0"/>
              </a:rPr>
              <a:t>Pythonic</a:t>
            </a:r>
            <a:r>
              <a:rPr lang="en-US" dirty="0" smtClean="0">
                <a:cs typeface="Consolas" pitchFamily="49" charset="0"/>
              </a:rPr>
              <a:t> method for finding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multiple matches </a:t>
            </a:r>
            <a:r>
              <a:rPr lang="en-US" dirty="0" smtClean="0">
                <a:cs typeface="Consolas" pitchFamily="49" charset="0"/>
              </a:rPr>
              <a:t>to a pattern in a text</a:t>
            </a:r>
          </a:p>
          <a:p>
            <a:r>
              <a:rPr lang="en-US" dirty="0" smtClean="0">
                <a:cs typeface="Consolas" pitchFamily="49" charset="0"/>
              </a:rPr>
              <a:t>“</a:t>
            </a:r>
            <a:r>
              <a:rPr lang="en-US" dirty="0" err="1" smtClean="0">
                <a:cs typeface="Consolas" pitchFamily="49" charset="0"/>
              </a:rPr>
              <a:t>iter</a:t>
            </a:r>
            <a:r>
              <a:rPr lang="en-US" dirty="0" smtClean="0">
                <a:cs typeface="Consolas" pitchFamily="49" charset="0"/>
              </a:rPr>
              <a:t>” refers to “</a:t>
            </a:r>
            <a:r>
              <a:rPr lang="en-US" dirty="0" err="1" smtClean="0">
                <a:cs typeface="Consolas" pitchFamily="49" charset="0"/>
              </a:rPr>
              <a:t>iterable</a:t>
            </a:r>
            <a:r>
              <a:rPr lang="en-US" dirty="0" smtClean="0">
                <a:cs typeface="Consolas" pitchFamily="49" charset="0"/>
              </a:rPr>
              <a:t>” – the quality that allows data to be looped over in a Python 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for</a:t>
            </a:r>
            <a:r>
              <a:rPr lang="en-US" dirty="0" smtClean="0">
                <a:cs typeface="Consolas" pitchFamily="49" charset="0"/>
              </a:rPr>
              <a:t>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221" y="3611878"/>
            <a:ext cx="11155558" cy="1188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‘cat’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‘hat’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‘sat’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‘mat’</a:t>
            </a:r>
          </a:p>
          <a:p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2423171"/>
            <a:ext cx="11155558" cy="1005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“the cat with the hat sat on the mat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Match in </a:t>
            </a:r>
            <a:r>
              <a:rPr lang="en-US" u="sng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re.finditer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r“(.at)”,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Match.group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( 1 ) )</a:t>
            </a:r>
          </a:p>
        </p:txBody>
      </p:sp>
    </p:spTree>
    <p:extLst>
      <p:ext uri="{BB962C8B-B14F-4D97-AF65-F5344CB8AC3E}">
        <p14:creationId xmlns:p14="http://schemas.microsoft.com/office/powerpoint/2010/main" val="2900939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re.finditer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Pythonic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method for finding multiple matches to a pattern in a text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iter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” refers to 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iterable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” – the quality that allows data to be looped over in a Python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221" y="3611878"/>
            <a:ext cx="11155558" cy="73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‘AAAAAAAAAAAAA’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‘AAAAAAAAAAAAA’</a:t>
            </a:r>
          </a:p>
          <a:p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2423171"/>
            <a:ext cx="11155558" cy="1005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“AAAAAAAAAAAAA---AAAAAAAAAAAAA”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Match in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re.finditer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r“(A+)”,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strText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Match.group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( 1 )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904" y="4526268"/>
            <a:ext cx="11714922" cy="975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LucidaGrande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LucidaGrande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nsolas" pitchFamily="49" charset="0"/>
              </a:rPr>
              <a:t>Why not “A” or “AA” or “AAA”?</a:t>
            </a:r>
          </a:p>
          <a:p>
            <a:pPr lvl="1"/>
            <a:r>
              <a:rPr lang="en-US" dirty="0" smtClean="0">
                <a:cs typeface="Consolas" pitchFamily="49" charset="0"/>
              </a:rPr>
              <a:t>REs are “greedy”</a:t>
            </a:r>
          </a:p>
          <a:p>
            <a:pPr lvl="1"/>
            <a:r>
              <a:rPr lang="en-US" dirty="0" smtClean="0">
                <a:cs typeface="Consolas" pitchFamily="49" charset="0"/>
              </a:rPr>
              <a:t>Starting from the left side of the string, find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the longest match ending at position </a:t>
            </a:r>
            <a:r>
              <a:rPr lang="en-US" i="1" dirty="0">
                <a:solidFill>
                  <a:srgbClr val="FF0000"/>
                </a:solidFill>
                <a:cs typeface="Consolas" pitchFamily="49" charset="0"/>
              </a:rPr>
              <a:t>p</a:t>
            </a:r>
            <a:r>
              <a:rPr lang="en-US" dirty="0" smtClean="0">
                <a:cs typeface="Consolas" pitchFamily="49" charset="0"/>
              </a:rPr>
              <a:t>, then 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start looking again at position </a:t>
            </a:r>
            <a:r>
              <a:rPr lang="en-US" i="1" dirty="0" smtClean="0">
                <a:solidFill>
                  <a:srgbClr val="FF0000"/>
                </a:solidFill>
                <a:cs typeface="Consolas" pitchFamily="49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201058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Repetition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.*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 matches as much as possible </a:t>
            </a:r>
            <a:r>
              <a:rPr lang="en-US" dirty="0" smtClean="0">
                <a:cs typeface="Consolas" pitchFamily="49" charset="0"/>
              </a:rPr>
              <a:t>(often as “filler” in a pattern)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Illustrates RE’s “greedy” pattern matching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.*?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 matches </a:t>
            </a:r>
            <a:r>
              <a:rPr lang="en-US" u="sng" dirty="0" smtClean="0">
                <a:solidFill>
                  <a:srgbClr val="FF0000"/>
                </a:solidFill>
                <a:cs typeface="Consolas" pitchFamily="49" charset="0"/>
              </a:rPr>
              <a:t>as little</a:t>
            </a:r>
            <a:r>
              <a:rPr lang="en-US" dirty="0" smtClean="0">
                <a:solidFill>
                  <a:srgbClr val="FF0000"/>
                </a:solidFill>
                <a:cs typeface="Consolas" pitchFamily="49" charset="0"/>
              </a:rPr>
              <a:t> as possible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29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21" y="2606049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www\.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.*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\.com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221" y="3192202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www.facebook.com and www.reddit.com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are two popular websites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221" y="375825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\.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.*?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\.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221" y="4344403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www.facebook.com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www.reddit.com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are two popular websites</a:t>
            </a:r>
          </a:p>
        </p:txBody>
      </p:sp>
    </p:spTree>
    <p:extLst>
      <p:ext uri="{BB962C8B-B14F-4D97-AF65-F5344CB8AC3E}">
        <p14:creationId xmlns:p14="http://schemas.microsoft.com/office/powerpoint/2010/main" val="378081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/>
              <a:t>Also called “</a:t>
            </a:r>
            <a:r>
              <a:rPr lang="en-US" dirty="0" err="1" smtClean="0"/>
              <a:t>regexps</a:t>
            </a:r>
            <a:r>
              <a:rPr lang="en-US" dirty="0" smtClean="0"/>
              <a:t>” or “regexes” or “REs” as shorthand</a:t>
            </a:r>
          </a:p>
          <a:p>
            <a:r>
              <a:rPr lang="en-US" dirty="0" smtClean="0"/>
              <a:t>A language for describing patterns in strings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Asking if a </a:t>
            </a:r>
            <a:r>
              <a:rPr lang="en-US" b="1" dirty="0" smtClean="0"/>
              <a:t>pattern</a:t>
            </a:r>
            <a:r>
              <a:rPr lang="en-US" dirty="0" smtClean="0"/>
              <a:t> occurs in a </a:t>
            </a:r>
            <a:r>
              <a:rPr lang="en-US" b="1" dirty="0" smtClean="0"/>
              <a:t>text</a:t>
            </a:r>
          </a:p>
          <a:p>
            <a:pPr lvl="1"/>
            <a:r>
              <a:rPr lang="en-US" dirty="0" smtClean="0"/>
              <a:t>“Capturing” all or part of the pattern for manipulation</a:t>
            </a:r>
          </a:p>
          <a:p>
            <a:pPr lvl="1"/>
            <a:r>
              <a:rPr lang="en-US" dirty="0" smtClean="0"/>
              <a:t>Replacing all or part of the pattern</a:t>
            </a:r>
          </a:p>
          <a:p>
            <a:r>
              <a:rPr lang="en-US" dirty="0" smtClean="0"/>
              <a:t>A much more powerful version of find-and-replace, implemented in many text editors and programming languages (including Python)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64" y="4617707"/>
            <a:ext cx="5041273" cy="20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2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re.sub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The RE equivalent of find-and-replace</a:t>
            </a:r>
          </a:p>
          <a:p>
            <a:r>
              <a:rPr lang="en-US" dirty="0" smtClean="0">
                <a:cs typeface="Consolas" pitchFamily="49" charset="0"/>
              </a:rPr>
              <a:t>Usage: </a:t>
            </a:r>
            <a:r>
              <a:rPr lang="en-US" dirty="0" err="1" smtClean="0">
                <a:latin typeface="Consolas" panose="020B0609020204030204" pitchFamily="49" charset="0"/>
                <a:cs typeface="Consolas" pitchFamily="49" charset="0"/>
              </a:rPr>
              <a:t>re.sub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anose="020B0609020204030204" pitchFamily="49" charset="0"/>
                <a:cs typeface="Consolas" pitchFamily="49" charset="0"/>
              </a:rPr>
              <a:t>strFind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itchFamily="49" charset="0"/>
              </a:rPr>
              <a:t>strReplace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itchFamily="49" charset="0"/>
              </a:rPr>
              <a:t>strText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cs typeface="Consolas" pitchFamily="49" charset="0"/>
              </a:rPr>
              <a:t>Returns a new string (not a 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Match</a:t>
            </a:r>
            <a:r>
              <a:rPr lang="en-US" dirty="0" smtClean="0">
                <a:cs typeface="Consolas" pitchFamily="49" charset="0"/>
              </a:rPr>
              <a:t> object)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221" y="3282697"/>
            <a:ext cx="11155558" cy="457196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‘AUGAGUUAA’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2606049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“U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“ATGAGTTAA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221" y="4590275"/>
            <a:ext cx="11155558" cy="457196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‘GGCGCGGCC’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 note that ALL valid matches are replaced, similar to 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re.finditer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221" y="3913627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r“[AT]+”, “”, “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GGC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TTA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GC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GGCC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AATA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</a:t>
            </a:r>
          </a:p>
        </p:txBody>
      </p:sp>
    </p:spTree>
    <p:extLst>
      <p:ext uri="{BB962C8B-B14F-4D97-AF65-F5344CB8AC3E}">
        <p14:creationId xmlns:p14="http://schemas.microsoft.com/office/powerpoint/2010/main" val="3696992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nsolas" pitchFamily="49" charset="0"/>
              </a:rPr>
              <a:t>Substitution with capture groups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Usage: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strFind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strReplace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strText</a:t>
            </a:r>
            <a:r>
              <a:rPr lang="en-US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cs typeface="Consolas" pitchFamily="49" charset="0"/>
              </a:rPr>
              <a:t>Groups captured from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strFind</a:t>
            </a:r>
            <a:r>
              <a:rPr lang="en-US" dirty="0" smtClean="0">
                <a:cs typeface="Consolas" pitchFamily="49" charset="0"/>
              </a:rPr>
              <a:t> can be used in </a:t>
            </a:r>
            <a:r>
              <a:rPr lang="en-US" dirty="0" err="1">
                <a:latin typeface="Consolas" panose="020B0609020204030204" pitchFamily="49" charset="0"/>
                <a:cs typeface="Consolas" pitchFamily="49" charset="0"/>
              </a:rPr>
              <a:t>strReplace</a:t>
            </a:r>
            <a:endParaRPr lang="en-US" dirty="0"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First group represented by 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\\1</a:t>
            </a:r>
            <a:r>
              <a:rPr lang="en-US" dirty="0" smtClean="0">
                <a:cs typeface="Consolas" pitchFamily="49" charset="0"/>
              </a:rPr>
              <a:t>, second by </a:t>
            </a:r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\\2</a:t>
            </a:r>
            <a:r>
              <a:rPr lang="en-US" dirty="0" smtClean="0">
                <a:cs typeface="Consolas" pitchFamily="49" charset="0"/>
              </a:rPr>
              <a:t>, and so forth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221" y="3282697"/>
            <a:ext cx="11155558" cy="457196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‘Yes, I like Pigs!’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2606049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r“Do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you like (\w+)?”, “Yes, I like \\1!”, “Do you like Pigs?”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221" y="4590275"/>
            <a:ext cx="11155558" cy="457196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Doe, John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221" y="3913627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r“([A-Z][a-z]+) ([A-Z][a-z]+)”, “\\2, \\1”, “John Doe” )</a:t>
            </a:r>
          </a:p>
        </p:txBody>
      </p:sp>
    </p:spTree>
    <p:extLst>
      <p:ext uri="{BB962C8B-B14F-4D97-AF65-F5344CB8AC3E}">
        <p14:creationId xmlns:p14="http://schemas.microsoft.com/office/powerpoint/2010/main" val="108465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Syntax for regular expressions (REs)</a:t>
            </a:r>
          </a:p>
          <a:p>
            <a:r>
              <a:rPr lang="en-US" sz="3200" dirty="0" smtClean="0"/>
              <a:t>REs in Python</a:t>
            </a:r>
          </a:p>
          <a:p>
            <a:r>
              <a:rPr lang="en-US" sz="3200" b="1" dirty="0" smtClean="0"/>
              <a:t>REs on the command line</a:t>
            </a:r>
          </a:p>
          <a:p>
            <a:r>
              <a:rPr lang="en-US" sz="3200" dirty="0" smtClean="0"/>
              <a:t>Pattern sensitivity and precision</a:t>
            </a:r>
          </a:p>
          <a:p>
            <a:r>
              <a:rPr lang="en-US" sz="3200" dirty="0" err="1" smtClean="0"/>
              <a:t>RegexOne</a:t>
            </a:r>
            <a:r>
              <a:rPr lang="en-US" sz="3200" dirty="0" smtClean="0"/>
              <a:t> activity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6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grep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78637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Isolate lines of</a:t>
                      </a:r>
                      <a:r>
                        <a:rPr lang="en-US" sz="2400" baseline="0" dirty="0" smtClean="0"/>
                        <a:t> a data stream (file or STDIN) that match a pattern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8492"/>
              </p:ext>
            </p:extLst>
          </p:nvPr>
        </p:nvGraphicFramePr>
        <p:xfrm>
          <a:off x="385233" y="3684495"/>
          <a:ext cx="1142153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2767"/>
                <a:gridCol w="1002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-P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Richer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pattern options (regular expressions); more on these in a later lecture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81173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grep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i="1" dirty="0" smtClean="0">
                          <a:latin typeface="Consolas" pitchFamily="49" charset="0"/>
                          <a:cs typeface="Consolas" pitchFamily="49" charset="0"/>
                        </a:rPr>
                        <a:t>pattern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cat *.txt 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| grep </a:t>
                      </a:r>
                      <a:r>
                        <a:rPr lang="en-US" sz="2400" i="1" baseline="0" dirty="0" smtClean="0">
                          <a:latin typeface="Consolas" pitchFamily="49" charset="0"/>
                          <a:cs typeface="Consolas" pitchFamily="49" charset="0"/>
                        </a:rPr>
                        <a:t>pattern</a:t>
                      </a:r>
                      <a:endParaRPr lang="en-US" sz="2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7130"/>
              </p:ext>
            </p:extLst>
          </p:nvPr>
        </p:nvGraphicFramePr>
        <p:xfrm>
          <a:off x="385233" y="4800575"/>
          <a:ext cx="11421534" cy="914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grep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-P ‘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regexp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’ </a:t>
                      </a:r>
                      <a:r>
                        <a:rPr lang="en-US" sz="2400" i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34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4776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Edit a data stream, most</a:t>
                      </a:r>
                      <a:r>
                        <a:rPr lang="en-US" sz="2400" baseline="0" dirty="0" smtClean="0"/>
                        <a:t> often used for find/replace operations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54228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sed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“s/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find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replace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/g”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“s/apple/banana/g”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# replace all instances of “apple” with “banana”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98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*nix utilities: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47762"/>
              </p:ext>
            </p:extLst>
          </p:nvPr>
        </p:nvGraphicFramePr>
        <p:xfrm>
          <a:off x="385233" y="1015999"/>
          <a:ext cx="11421534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does it do?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Edit a data stream, most</a:t>
                      </a:r>
                      <a:r>
                        <a:rPr lang="en-US" sz="2400" baseline="0" dirty="0" smtClean="0"/>
                        <a:t> often used for find/replace operations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0346"/>
              </p:ext>
            </p:extLst>
          </p:nvPr>
        </p:nvGraphicFramePr>
        <p:xfrm>
          <a:off x="385233" y="2109374"/>
          <a:ext cx="11421534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1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$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perl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-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pe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“s/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find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sz="2400" i="1" dirty="0" smtClean="0">
                          <a:latin typeface="Cambria" pitchFamily="18" charset="0"/>
                          <a:cs typeface="Consolas" pitchFamily="49" charset="0"/>
                        </a:rPr>
                        <a:t>replace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/g”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$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perl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–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“s/apple/banana/g”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my_file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5234" y="3794756"/>
            <a:ext cx="114215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Perl is a scripting language, like Python, heavily geared toward text processing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Hence, REs are a core part of the 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Perl is famous for it’s one-liners, which can be executed on the command line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 concepts that don’t work in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sz="2400" dirty="0" smtClean="0"/>
              <a:t> will work with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perl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98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Syntax for regular expressions (REs)</a:t>
            </a:r>
          </a:p>
          <a:p>
            <a:r>
              <a:rPr lang="en-US" sz="3200" dirty="0" smtClean="0"/>
              <a:t>REs in Python</a:t>
            </a:r>
          </a:p>
          <a:p>
            <a:r>
              <a:rPr lang="en-US" sz="3200" dirty="0" smtClean="0"/>
              <a:t>REs on the command line</a:t>
            </a:r>
          </a:p>
          <a:p>
            <a:r>
              <a:rPr lang="en-US" sz="3200" b="1" dirty="0" smtClean="0"/>
              <a:t>Pattern sensitivity and precision</a:t>
            </a:r>
          </a:p>
          <a:p>
            <a:r>
              <a:rPr lang="en-US" sz="3200" dirty="0" err="1" smtClean="0"/>
              <a:t>RegexOne</a:t>
            </a:r>
            <a:r>
              <a:rPr lang="en-US" sz="3200" dirty="0" smtClean="0"/>
              <a:t> activity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nsolas" pitchFamily="49" charset="0"/>
              </a:rPr>
              <a:t>Pattern sensitivity and precision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Think carefully about your REs and test them</a:t>
            </a:r>
          </a:p>
          <a:p>
            <a:r>
              <a:rPr lang="en-US" dirty="0" smtClean="0">
                <a:cs typeface="Consolas" pitchFamily="49" charset="0"/>
              </a:rPr>
              <a:t>Incorrect assumptions will lead to missed hits (loss of sensitivity)</a:t>
            </a:r>
          </a:p>
          <a:p>
            <a:r>
              <a:rPr lang="en-US" dirty="0" smtClean="0">
                <a:cs typeface="Consolas" pitchFamily="49" charset="0"/>
              </a:rPr>
              <a:t>Incorrect assumptions will lead to nonsense hits (loss of precision)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6891" y="6488870"/>
            <a:ext cx="2743200" cy="365125"/>
          </a:xfrm>
        </p:spPr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221" y="3218689"/>
            <a:ext cx="11155558" cy="457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Jan Levinson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2542041"/>
            <a:ext cx="11155558" cy="502914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[A-Z][a-z]+ [A-Z][a-z]+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 matches a first name + last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221" y="3849619"/>
            <a:ext cx="11155558" cy="502914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Jan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Levinson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-Gould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221" y="4526268"/>
            <a:ext cx="11155558" cy="502914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Jan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Levinson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221" y="5212061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Puerto Rico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221" y="5897853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Potassium Chloride</a:t>
            </a:r>
          </a:p>
        </p:txBody>
      </p:sp>
    </p:spTree>
    <p:extLst>
      <p:ext uri="{BB962C8B-B14F-4D97-AF65-F5344CB8AC3E}">
        <p14:creationId xmlns:p14="http://schemas.microsoft.com/office/powerpoint/2010/main" val="3667042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onsolas" pitchFamily="49" charset="0"/>
              </a:rPr>
              <a:t>Pattern sensitivity and precision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975374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Think carefully about your REs and test them</a:t>
            </a:r>
          </a:p>
          <a:p>
            <a:r>
              <a:rPr lang="en-US" dirty="0" smtClean="0">
                <a:cs typeface="Consolas" pitchFamily="49" charset="0"/>
              </a:rPr>
              <a:t>Incorrect assumptions will lead to missed hits (loss of sensitivity)</a:t>
            </a:r>
          </a:p>
          <a:p>
            <a:r>
              <a:rPr lang="en-US" dirty="0" smtClean="0">
                <a:cs typeface="Consolas" pitchFamily="49" charset="0"/>
              </a:rPr>
              <a:t>Incorrect assumptions will lead to nonsense hits (loss of precision)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6891" y="6488870"/>
            <a:ext cx="2743200" cy="365125"/>
          </a:xfrm>
        </p:spPr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221" y="3218689"/>
            <a:ext cx="11155558" cy="457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GENE#1234</a:t>
            </a:r>
            <a:endParaRPr lang="en-US" u="sng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221" y="2542041"/>
            <a:ext cx="11155558" cy="502914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GENE#1234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221" y="3849619"/>
            <a:ext cx="11155558" cy="502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GENE#1234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9714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https://xkcd.com/208/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7" y="274934"/>
            <a:ext cx="6217852" cy="629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 rot="19065772">
            <a:off x="7335644" y="5755035"/>
            <a:ext cx="976732" cy="312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Regexps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082041"/>
            <a:ext cx="4943071" cy="2529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F. Murray Abraham</a:t>
            </a:r>
          </a:p>
          <a:p>
            <a:pPr marL="0" indent="0">
              <a:buNone/>
            </a:pPr>
            <a:r>
              <a:rPr lang="en-US" dirty="0" smtClean="0"/>
              <a:t>123 East 21</a:t>
            </a:r>
            <a:r>
              <a:rPr lang="en-US" baseline="30000" dirty="0" smtClean="0"/>
              <a:t>st</a:t>
            </a:r>
            <a:r>
              <a:rPr lang="en-US" dirty="0" smtClean="0"/>
              <a:t> Street</a:t>
            </a:r>
          </a:p>
          <a:p>
            <a:pPr marL="0" indent="0">
              <a:buNone/>
            </a:pPr>
            <a:r>
              <a:rPr lang="en-US" dirty="0" smtClean="0"/>
              <a:t>Suite 1B</a:t>
            </a:r>
          </a:p>
          <a:p>
            <a:pPr marL="0" indent="0">
              <a:buNone/>
            </a:pPr>
            <a:r>
              <a:rPr lang="en-US" dirty="0"/>
              <a:t>Wilkes-Barre, PA </a:t>
            </a:r>
            <a:r>
              <a:rPr lang="en-US" dirty="0" smtClean="0"/>
              <a:t>18701</a:t>
            </a:r>
          </a:p>
          <a:p>
            <a:pPr marL="0" indent="0">
              <a:buNone/>
            </a:pPr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8539" y="3840451"/>
            <a:ext cx="4943071" cy="252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LucidaGrande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LucidaGrande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Wilkes-Barre, </a:t>
            </a:r>
            <a:r>
              <a:rPr lang="en-US" dirty="0"/>
              <a:t>PA 18701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\b[A-Z]{2} \d{5}\b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cs typeface="Consolas" pitchFamily="49" charset="0"/>
              </a:rPr>
              <a:t>Data that are well-defined tend to be easier to find with REs!</a:t>
            </a:r>
            <a:endParaRPr lang="en-US" i="1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53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https://xkcd.com/208/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87074" y="274934"/>
            <a:ext cx="6217852" cy="6290395"/>
            <a:chOff x="5455927" y="274934"/>
            <a:chExt cx="6217852" cy="6290395"/>
          </a:xfrm>
        </p:grpSpPr>
        <p:pic>
          <p:nvPicPr>
            <p:cNvPr id="1026" name="Picture 2" descr="Regular Expressi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927" y="274934"/>
              <a:ext cx="6217852" cy="629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 rot="19065772">
              <a:off x="7354306" y="5663596"/>
              <a:ext cx="976732" cy="312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/>
                <a:t>Regexps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813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Syntax for regular expressions (REs)</a:t>
            </a:r>
          </a:p>
          <a:p>
            <a:r>
              <a:rPr lang="en-US" sz="3200" dirty="0" smtClean="0"/>
              <a:t>REs in Python</a:t>
            </a:r>
          </a:p>
          <a:p>
            <a:r>
              <a:rPr lang="en-US" sz="3200" dirty="0" smtClean="0"/>
              <a:t>REs on the command line</a:t>
            </a:r>
          </a:p>
          <a:p>
            <a:r>
              <a:rPr lang="en-US" sz="3200" dirty="0" smtClean="0"/>
              <a:t>Pattern sensitivity and precision</a:t>
            </a:r>
          </a:p>
          <a:p>
            <a:r>
              <a:rPr lang="en-US" sz="3200" b="1" dirty="0" err="1" smtClean="0"/>
              <a:t>RegexOne</a:t>
            </a:r>
            <a:r>
              <a:rPr lang="en-US" sz="3200" b="1" dirty="0" smtClean="0"/>
              <a:t> activity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5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B08A-B8FE-2744-A176-508EFC0AA4E9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2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slide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/>
              <a:t>Description of RE pattern concept / use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221" y="1508781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Pattern using the concept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221" y="2094934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 with a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the pattern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221" y="2697486"/>
            <a:ext cx="11155558" cy="364743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 without a match (possibly a </a:t>
            </a:r>
            <a:r>
              <a:rPr lang="en-US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near-miss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9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Trivial regular expressions: exact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/>
              <a:t>A RE pattern is coded as a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221" y="1508781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    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 pattern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221" y="2094934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world 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 text</a:t>
            </a:r>
            <a:endParaRPr lang="en-US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221" y="2697486"/>
            <a:ext cx="11155558" cy="364743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world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matching is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4015859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wildcard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/>
              <a:t>A dot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) represents a wildcard (matches any character)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</a:rPr>
              <a:t>\.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specifically match a dot (similar for other special characters)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221" y="2058428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ello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221" y="2644581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world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221" y="3248148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ello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world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3888221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Mello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yello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221" y="4452026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..e..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221" y="4984476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Jenn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 Marty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went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 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tore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64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Pre-defined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\d</a:t>
            </a:r>
            <a:r>
              <a:rPr lang="en-US" dirty="0"/>
              <a:t> </a:t>
            </a:r>
            <a:r>
              <a:rPr lang="en-US" dirty="0" smtClean="0"/>
              <a:t>matches any digit (0-9)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\D</a:t>
            </a:r>
            <a:r>
              <a:rPr lang="en-US" dirty="0" smtClean="0"/>
              <a:t> matches any non-digit character (letters, punctuation, etc.)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\s</a:t>
            </a:r>
            <a:r>
              <a:rPr lang="en-US" dirty="0" smtClean="0"/>
              <a:t> matches </a:t>
            </a:r>
            <a:r>
              <a:rPr lang="en-US" dirty="0" smtClean="0">
                <a:solidFill>
                  <a:srgbClr val="FF0000"/>
                </a:solidFill>
              </a:rPr>
              <a:t>any whitespace </a:t>
            </a:r>
            <a:r>
              <a:rPr lang="en-US" dirty="0" smtClean="0"/>
              <a:t>character (space, tab, newline)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221" y="2607062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\d\d\d\d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221" y="3193215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Yesterday, December 7,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1941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--a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 which will live in infamy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221" y="3796782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\d\D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4436855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 226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5,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starship crew members enjoy playing 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chess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221" y="5000660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\s\s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221" y="5533110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Some people add two spaces after a sentence.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Others add one.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28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Pre-defined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899163"/>
            <a:ext cx="11714922" cy="335302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\w</a:t>
            </a:r>
            <a:r>
              <a:rPr lang="en-US" dirty="0" smtClean="0"/>
              <a:t> matches any “word” character (A-Z, a-z, 0-9, and “_”)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\W</a:t>
            </a:r>
            <a:r>
              <a:rPr lang="en-US" dirty="0" smtClean="0"/>
              <a:t> </a:t>
            </a:r>
            <a:r>
              <a:rPr lang="en-US" dirty="0"/>
              <a:t>matches any </a:t>
            </a:r>
            <a:r>
              <a:rPr lang="en-US" dirty="0" smtClean="0">
                <a:solidFill>
                  <a:srgbClr val="FF0000"/>
                </a:solidFill>
              </a:rPr>
              <a:t>non-word </a:t>
            </a:r>
            <a:r>
              <a:rPr lang="en-US" dirty="0">
                <a:solidFill>
                  <a:srgbClr val="FF0000"/>
                </a:solidFill>
              </a:rPr>
              <a:t>character </a:t>
            </a:r>
            <a:r>
              <a:rPr lang="en-US" dirty="0" smtClean="0">
                <a:solidFill>
                  <a:srgbClr val="FF0000"/>
                </a:solidFill>
              </a:rPr>
              <a:t>(punctuation and space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76A-F598-5B4F-A8D5-A35E8E160FA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1879-D594-7048-AD12-28363999EDA9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221" y="2057415"/>
            <a:ext cx="11155558" cy="364743"/>
          </a:xfrm>
          <a:prstGeom prst="rect">
            <a:avLst/>
          </a:prstGeom>
          <a:solidFill>
            <a:srgbClr val="CC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\W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\w\w\w\w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\W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221" y="2643568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It’s my party and I’ll cry if I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want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221" y="3247135"/>
            <a:ext cx="11155558" cy="3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2265,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crew member enjoy playing 3D chess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29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C45E4124-DA99-1A43-8055-4E333AA50834}" vid="{58D7D9E8-718A-B446-ACCE-02EB861CA9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2019</TotalTime>
  <Words>2485</Words>
  <Application>Microsoft Macintosh PowerPoint</Application>
  <PresentationFormat>Widescreen</PresentationFormat>
  <Paragraphs>462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</vt:lpstr>
      <vt:lpstr>Consolas</vt:lpstr>
      <vt:lpstr>DengXian</vt:lpstr>
      <vt:lpstr>LucidaGrande</vt:lpstr>
      <vt:lpstr>Wingdings</vt:lpstr>
      <vt:lpstr>Arial</vt:lpstr>
      <vt:lpstr>template</vt:lpstr>
      <vt:lpstr>Regular Expressions</vt:lpstr>
      <vt:lpstr>Summary</vt:lpstr>
      <vt:lpstr>Regular expressions</vt:lpstr>
      <vt:lpstr>https://xkcd.com/208/</vt:lpstr>
      <vt:lpstr>Introduction to slide style</vt:lpstr>
      <vt:lpstr>Trivial regular expressions: exact matching</vt:lpstr>
      <vt:lpstr>The wildcard character</vt:lpstr>
      <vt:lpstr>Pre-defined character classes</vt:lpstr>
      <vt:lpstr>Pre-defined character classes</vt:lpstr>
      <vt:lpstr>Pre-defined character classes</vt:lpstr>
      <vt:lpstr>Custom character classes (square brackets, [])</vt:lpstr>
      <vt:lpstr>Custom character classes</vt:lpstr>
      <vt:lpstr>Boundaries</vt:lpstr>
      <vt:lpstr>Repetition</vt:lpstr>
      <vt:lpstr>Repetition</vt:lpstr>
      <vt:lpstr>Repetition</vt:lpstr>
      <vt:lpstr>Repetition with subpatterns</vt:lpstr>
      <vt:lpstr>Bounded repetition</vt:lpstr>
      <vt:lpstr>Choice</vt:lpstr>
      <vt:lpstr>Summary</vt:lpstr>
      <vt:lpstr>REs in Python</vt:lpstr>
      <vt:lpstr>re.search</vt:lpstr>
      <vt:lpstr>re.search</vt:lpstr>
      <vt:lpstr>The Match object</vt:lpstr>
      <vt:lpstr>Capture groups</vt:lpstr>
      <vt:lpstr>Capture groups</vt:lpstr>
      <vt:lpstr>re.finditer</vt:lpstr>
      <vt:lpstr>re.finditer</vt:lpstr>
      <vt:lpstr>Repetition extra</vt:lpstr>
      <vt:lpstr>re.sub</vt:lpstr>
      <vt:lpstr>Substitution with capture groups</vt:lpstr>
      <vt:lpstr>Summary</vt:lpstr>
      <vt:lpstr>*nix utilities: grep</vt:lpstr>
      <vt:lpstr>*nix utilities: sed</vt:lpstr>
      <vt:lpstr>*nix utilities: perl -pe</vt:lpstr>
      <vt:lpstr>Summary</vt:lpstr>
      <vt:lpstr>Pattern sensitivity and precision</vt:lpstr>
      <vt:lpstr>Pattern sensitivity and precision</vt:lpstr>
      <vt:lpstr>https://xkcd.com/208/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Genomic Data Manipulation</dc:title>
  <dc:creator>Curtis Huttenhower</dc:creator>
  <cp:lastModifiedBy>Microsoft Office User</cp:lastModifiedBy>
  <cp:revision>1099</cp:revision>
  <dcterms:created xsi:type="dcterms:W3CDTF">2017-01-05T15:59:06Z</dcterms:created>
  <dcterms:modified xsi:type="dcterms:W3CDTF">2017-03-29T21:20:22Z</dcterms:modified>
</cp:coreProperties>
</file>