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304" r:id="rId3"/>
    <p:sldId id="305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6" r:id="rId12"/>
    <p:sldId id="307" r:id="rId13"/>
    <p:sldId id="30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matika pratama santi" userId="737c2c23-fd94-4405-b82f-bd78c5f9ff62" providerId="ADAL" clId="{FD113FB1-E084-4AF1-BBD9-B52D3B462B61}"/>
    <pc:docChg chg="delSld modSld">
      <pc:chgData name="rahmatika pratama santi" userId="737c2c23-fd94-4405-b82f-bd78c5f9ff62" providerId="ADAL" clId="{FD113FB1-E084-4AF1-BBD9-B52D3B462B61}" dt="2024-05-06T08:29:29.686" v="103" actId="2696"/>
      <pc:docMkLst>
        <pc:docMk/>
      </pc:docMkLst>
      <pc:sldChg chg="modSp del mod">
        <pc:chgData name="rahmatika pratama santi" userId="737c2c23-fd94-4405-b82f-bd78c5f9ff62" providerId="ADAL" clId="{FD113FB1-E084-4AF1-BBD9-B52D3B462B61}" dt="2024-05-06T08:29:29.686" v="103" actId="2696"/>
        <pc:sldMkLst>
          <pc:docMk/>
          <pc:sldMk cId="454841522" sldId="258"/>
        </pc:sldMkLst>
        <pc:spChg chg="mod">
          <ac:chgData name="rahmatika pratama santi" userId="737c2c23-fd94-4405-b82f-bd78c5f9ff62" providerId="ADAL" clId="{FD113FB1-E084-4AF1-BBD9-B52D3B462B61}" dt="2024-05-06T07:52:35.306" v="102" actId="20577"/>
          <ac:spMkLst>
            <pc:docMk/>
            <pc:sldMk cId="454841522" sldId="258"/>
            <ac:spMk id="4" creationId="{3D72C522-89E2-AD7B-967A-32A19232F0F6}"/>
          </ac:spMkLst>
        </pc:spChg>
      </pc:sldChg>
      <pc:sldMasterChg chg="delSldLayout">
        <pc:chgData name="rahmatika pratama santi" userId="737c2c23-fd94-4405-b82f-bd78c5f9ff62" providerId="ADAL" clId="{FD113FB1-E084-4AF1-BBD9-B52D3B462B61}" dt="2024-05-06T08:29:29.686" v="103" actId="2696"/>
        <pc:sldMasterMkLst>
          <pc:docMk/>
          <pc:sldMasterMk cId="2392141560" sldId="2147483668"/>
        </pc:sldMasterMkLst>
        <pc:sldLayoutChg chg="del">
          <pc:chgData name="rahmatika pratama santi" userId="737c2c23-fd94-4405-b82f-bd78c5f9ff62" providerId="ADAL" clId="{FD113FB1-E084-4AF1-BBD9-B52D3B462B61}" dt="2024-05-06T08:29:29.686" v="103" actId="2696"/>
          <pc:sldLayoutMkLst>
            <pc:docMk/>
            <pc:sldMasterMk cId="2392141560" sldId="2147483668"/>
            <pc:sldLayoutMk cId="2374401545" sldId="214748368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08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4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6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6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44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5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7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4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4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BD06-81CA-E5AF-3369-9EFACBA12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Analisis</a:t>
            </a:r>
            <a:r>
              <a:rPr lang="en-US" dirty="0"/>
              <a:t> Visual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355A8-6F25-9B40-08E7-9F8989D00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347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object 2"/>
          <p:cNvSpPr>
            <a:spLocks noGrp="1"/>
          </p:cNvSpPr>
          <p:nvPr>
            <p:ph idx="1"/>
          </p:nvPr>
        </p:nvSpPr>
        <p:spPr>
          <a:xfrm>
            <a:off x="1772503" y="365125"/>
            <a:ext cx="8646994" cy="638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436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Storytelling in </a:t>
            </a:r>
            <a:r>
              <a:rPr lang="id-ID" dirty="0"/>
              <a:t>Beijing </a:t>
            </a:r>
            <a:r>
              <a:rPr lang="id-ID" dirty="0" err="1"/>
              <a:t>Olympics</a:t>
            </a:r>
            <a:r>
              <a:rPr lang="id-ID" dirty="0"/>
              <a:t> in 2008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9975"/>
            <a:ext cx="4539018" cy="38069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variables: Country and event year</a:t>
            </a:r>
          </a:p>
          <a:p>
            <a:r>
              <a:rPr lang="en-US" dirty="0"/>
              <a:t>Country is a categorical nominal variable with nine values (each country and the aggregate)</a:t>
            </a:r>
          </a:p>
          <a:p>
            <a:r>
              <a:rPr lang="en-US" dirty="0"/>
              <a:t>Event year is a quantitative (interval-scale) variable with 5 values</a:t>
            </a:r>
          </a:p>
          <a:p>
            <a:r>
              <a:rPr lang="en-US" dirty="0"/>
              <a:t>The maximum country medal count value is 110 medals, the minimum is 15</a:t>
            </a:r>
          </a:p>
          <a:p>
            <a:r>
              <a:rPr lang="en-US" dirty="0"/>
              <a:t>The maximum aggregate value is </a:t>
            </a:r>
            <a:r>
              <a:rPr lang="en-US" b="1" dirty="0"/>
              <a:t>951 </a:t>
            </a:r>
            <a:r>
              <a:rPr lang="en-US" dirty="0"/>
              <a:t>and the minimum is 815 (but that includes the Russian Federation contribution)</a:t>
            </a:r>
          </a:p>
          <a:p>
            <a:pPr lvl="1"/>
            <a:r>
              <a:rPr lang="en-US" dirty="0"/>
              <a:t>Each event year is spaced 4 years apart</a:t>
            </a:r>
          </a:p>
          <a:p>
            <a:pPr lvl="1"/>
            <a:r>
              <a:rPr lang="en-US" dirty="0"/>
              <a:t>The longest country name is People's Republic of China, the shortest is France </a:t>
            </a:r>
            <a:br>
              <a:rPr lang="en-US" dirty="0"/>
            </a:b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12" y="2550425"/>
            <a:ext cx="6318146" cy="2663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4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86" y="365125"/>
            <a:ext cx="7781730" cy="1325563"/>
          </a:xfrm>
        </p:spPr>
        <p:txBody>
          <a:bodyPr/>
          <a:lstStyle/>
          <a:p>
            <a:r>
              <a:rPr lang="en-US" dirty="0"/>
              <a:t>Medal Won using Bar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63" y="1755611"/>
            <a:ext cx="6345837" cy="33467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586400"/>
            <a:ext cx="5431437" cy="3052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58188" y="3217068"/>
            <a:ext cx="277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Countries and Medal’s Won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72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Medal Won using Line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825624"/>
            <a:ext cx="4205288" cy="4351338"/>
          </a:xfrm>
        </p:spPr>
        <p:txBody>
          <a:bodyPr>
            <a:noAutofit/>
          </a:bodyPr>
          <a:lstStyle/>
          <a:p>
            <a:r>
              <a:rPr lang="en-US" sz="1800" dirty="0"/>
              <a:t>Germany's (blue) wide range of results, actually reﬂects their general decline in medal winning levels and, by extension, their relative rank.</a:t>
            </a:r>
          </a:p>
          <a:p>
            <a:r>
              <a:rPr lang="en-US" sz="1800" dirty="0"/>
              <a:t>China's wide distribution shows a country on the rise over the past four games at least. </a:t>
            </a:r>
          </a:p>
          <a:p>
            <a:r>
              <a:rPr lang="en-US" sz="1800" dirty="0"/>
              <a:t>Russia can be seen to have moved up and down over the years and has now been overtaken by China.</a:t>
            </a:r>
          </a:p>
          <a:p>
            <a:r>
              <a:rPr lang="en-US" sz="1800" dirty="0"/>
              <a:t>UK has seemingly demonstrated a very similar pattern of improvement relative to the Chinese over the past five events.</a:t>
            </a:r>
          </a:p>
          <a:p>
            <a:r>
              <a:rPr lang="en-US" sz="1800" dirty="0"/>
              <a:t>Republic of Korea is quite stark </a:t>
            </a:r>
            <a:endParaRPr lang="id-ID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8" y="1825624"/>
            <a:ext cx="7315200" cy="426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 with Data and Graph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631233"/>
            <a:ext cx="5316940" cy="35457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see a scatter plot of education spend versus military spend for all countries. </a:t>
            </a:r>
          </a:p>
          <a:p>
            <a:r>
              <a:rPr lang="en-US" dirty="0"/>
              <a:t>The designer takes responsibility</a:t>
            </a:r>
            <a:br>
              <a:rPr lang="en-US" dirty="0"/>
            </a:br>
            <a:r>
              <a:rPr lang="en-US" dirty="0"/>
              <a:t>for:</a:t>
            </a:r>
          </a:p>
          <a:p>
            <a:pPr lvl="1"/>
            <a:r>
              <a:rPr lang="en-US" dirty="0"/>
              <a:t>telling the story,</a:t>
            </a:r>
          </a:p>
          <a:p>
            <a:pPr lvl="1"/>
            <a:r>
              <a:rPr lang="en-US" dirty="0"/>
              <a:t>providing effective written (labeling and captions),</a:t>
            </a:r>
          </a:p>
          <a:p>
            <a:pPr lvl="1"/>
            <a:r>
              <a:rPr lang="en-US" dirty="0"/>
              <a:t>and visual annotation (reference lines and background shading) to help maximize</a:t>
            </a:r>
            <a:br>
              <a:rPr lang="en-US" dirty="0"/>
            </a:br>
            <a:r>
              <a:rPr lang="en-US" dirty="0"/>
              <a:t>the potential insights.</a:t>
            </a:r>
          </a:p>
          <a:p>
            <a:r>
              <a:rPr lang="en-US" dirty="0"/>
              <a:t>Story telling to answering the data question</a:t>
            </a:r>
            <a:br>
              <a:rPr lang="en-US" dirty="0"/>
            </a:b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00" y="2579915"/>
            <a:ext cx="4608600" cy="36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0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answer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pendekatan yang efektif untuk menjawab pertanyaan dari </a:t>
            </a:r>
            <a:r>
              <a:rPr lang="id-ID" dirty="0" err="1"/>
              <a:t>audiens</a:t>
            </a:r>
            <a:r>
              <a:rPr lang="id-ID" dirty="0"/>
              <a:t> dapat diambil dari praktik penalaran logis, khususnya induk</a:t>
            </a:r>
            <a:r>
              <a:rPr lang="en-US" dirty="0" err="1"/>
              <a:t>tif</a:t>
            </a:r>
            <a:r>
              <a:rPr lang="id-ID" dirty="0"/>
              <a:t> dan </a:t>
            </a:r>
            <a:r>
              <a:rPr lang="id-ID" dirty="0" err="1"/>
              <a:t>deduk</a:t>
            </a:r>
            <a:r>
              <a:rPr lang="en-US" dirty="0" err="1"/>
              <a:t>tif</a:t>
            </a:r>
            <a:r>
              <a:rPr lang="id-ID" dirty="0"/>
              <a:t>.</a:t>
            </a:r>
            <a:endParaRPr lang="en-US" dirty="0"/>
          </a:p>
          <a:p>
            <a:pPr lvl="1"/>
            <a:r>
              <a:rPr lang="en-US" dirty="0" err="1"/>
              <a:t>Deduktif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melibatkan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perasaan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tertentu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sudah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ditentukan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sebelumnya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tentang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cerita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apa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mungkin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menarik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relevan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berpotensi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tersedia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data</a:t>
            </a:r>
            <a:endParaRPr lang="en-US" dirty="0"/>
          </a:p>
          <a:p>
            <a:pPr lvl="1"/>
            <a:r>
              <a:rPr lang="en-US" dirty="0" err="1"/>
              <a:t>Induktif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menggunakan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teknik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analitik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visualisasi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mencoba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menggali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penemuan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berpotensi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menarik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membentuk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kombinasi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pertanyaan</a:t>
            </a:r>
            <a:r>
              <a:rPr lang="en-US" dirty="0">
                <a:sym typeface="Wingdings" panose="05000000000000000000" pitchFamily="2" charset="2"/>
              </a:rPr>
              <a:t> data yang </a:t>
            </a:r>
            <a:r>
              <a:rPr lang="en-US" dirty="0" err="1">
                <a:sym typeface="Wingdings" panose="05000000000000000000" pitchFamily="2" charset="2"/>
              </a:rPr>
              <a:t>berbeda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berkembang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266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Analysis Technique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visual analysis to find stories</a:t>
            </a:r>
          </a:p>
          <a:p>
            <a:pPr lvl="1"/>
            <a:r>
              <a:rPr lang="id-ID" dirty="0" err="1"/>
              <a:t>Comparison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proportions</a:t>
            </a:r>
            <a:r>
              <a:rPr lang="id-ID" dirty="0"/>
              <a:t> </a:t>
            </a:r>
            <a:endParaRPr lang="en-US" dirty="0"/>
          </a:p>
          <a:p>
            <a:pPr lvl="1"/>
            <a:r>
              <a:rPr lang="id-ID" dirty="0" err="1"/>
              <a:t>Trend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Pattern</a:t>
            </a:r>
            <a:r>
              <a:rPr lang="id-ID" dirty="0"/>
              <a:t> </a:t>
            </a:r>
            <a:endParaRPr lang="en-US" dirty="0"/>
          </a:p>
          <a:p>
            <a:pPr lvl="1"/>
            <a:r>
              <a:rPr lang="id-ID" dirty="0" err="1"/>
              <a:t>Relationships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Connections</a:t>
            </a:r>
            <a:r>
              <a:rPr lang="id-ID" dirty="0"/>
              <a:t> </a:t>
            </a:r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618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Analytics Technique - </a:t>
            </a:r>
            <a:r>
              <a:rPr lang="id-ID" dirty="0" err="1"/>
              <a:t>Comparison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en-US" dirty="0"/>
              <a:t>P</a:t>
            </a:r>
            <a:r>
              <a:rPr lang="id-ID" dirty="0" err="1"/>
              <a:t>roportions</a:t>
            </a:r>
            <a:r>
              <a:rPr lang="id-ID" dirty="0"/>
              <a:t> 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</a:t>
            </a:r>
            <a:r>
              <a:rPr lang="id-ID" dirty="0"/>
              <a:t> dan </a:t>
            </a:r>
            <a:r>
              <a:rPr lang="en-US" dirty="0"/>
              <a:t>Distribution: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distribusinya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id-ID" dirty="0"/>
          </a:p>
          <a:p>
            <a:r>
              <a:rPr lang="en-US" dirty="0"/>
              <a:t>Ranking</a:t>
            </a:r>
            <a:r>
              <a:rPr lang="id-ID" dirty="0"/>
              <a:t>: Mempelajari urutan data dalam hal besarnya umum,</a:t>
            </a:r>
            <a:r>
              <a:rPr lang="en-US" dirty="0"/>
              <a:t> </a:t>
            </a:r>
            <a:r>
              <a:rPr lang="id-ID" dirty="0"/>
              <a:t>mengidentifikasi nilai-nilai besar, sedang, dan kecil.</a:t>
            </a:r>
          </a:p>
          <a:p>
            <a:r>
              <a:rPr lang="en-US" dirty="0"/>
              <a:t>Measurement: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absolut</a:t>
            </a:r>
            <a:endParaRPr lang="id-ID" dirty="0"/>
          </a:p>
          <a:p>
            <a:r>
              <a:rPr lang="en-US" dirty="0"/>
              <a:t>Context/Judging</a:t>
            </a:r>
            <a:r>
              <a:rPr lang="id-ID" dirty="0"/>
              <a:t>: Menilai</a:t>
            </a:r>
            <a:r>
              <a:rPr lang="en-US" dirty="0"/>
              <a:t>-</a:t>
            </a:r>
            <a:r>
              <a:rPr lang="id-ID" dirty="0"/>
              <a:t>nilai berdasarkan konteks rata-rata, standar deviasi, target, dan perkiraan.</a:t>
            </a:r>
          </a:p>
        </p:txBody>
      </p:sp>
    </p:spTree>
    <p:extLst>
      <p:ext uri="{BB962C8B-B14F-4D97-AF65-F5344CB8AC3E}">
        <p14:creationId xmlns:p14="http://schemas.microsoft.com/office/powerpoint/2010/main" val="403947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object 3"/>
          <p:cNvSpPr>
            <a:spLocks noGrp="1"/>
          </p:cNvSpPr>
          <p:nvPr>
            <p:ph idx="1"/>
          </p:nvPr>
        </p:nvSpPr>
        <p:spPr>
          <a:xfrm>
            <a:off x="559558" y="365125"/>
            <a:ext cx="10794242" cy="5811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5768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Analytics Technique - </a:t>
            </a:r>
            <a:r>
              <a:rPr lang="id-ID" dirty="0" err="1"/>
              <a:t>Trend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‘Direction’</a:t>
            </a:r>
            <a:r>
              <a:rPr lang="id-ID" dirty="0"/>
              <a:t>: Apakah nilai berubah dalam gerakan ke atas, ke bawah, atau rata?</a:t>
            </a:r>
          </a:p>
          <a:p>
            <a:r>
              <a:rPr lang="en-US" dirty="0"/>
              <a:t>‘Rate of Change’</a:t>
            </a:r>
            <a:r>
              <a:rPr lang="id-ID" dirty="0"/>
              <a:t>: Seberapa curam atau datar perubahan pola terjadi? Apakah kita melihat pola yang konsisten dan linier, atau bentuknya jauh lebih eksponensial?</a:t>
            </a:r>
          </a:p>
          <a:p>
            <a:r>
              <a:rPr lang="en-US" dirty="0"/>
              <a:t>‘Fluctuation’</a:t>
            </a:r>
            <a:r>
              <a:rPr lang="id-ID" dirty="0"/>
              <a:t>: Apakah kita melihat bukti pola yang konsisten atau adakah fluktuasi yang signifikan? Mungkin ada ritme tertentu, seperti musim, atau mungkin pola lebih acak</a:t>
            </a:r>
          </a:p>
          <a:p>
            <a:r>
              <a:rPr lang="en-US" dirty="0"/>
              <a:t>‘</a:t>
            </a:r>
            <a:r>
              <a:rPr lang="id-ID" dirty="0" err="1"/>
              <a:t>Signif</a:t>
            </a:r>
            <a:r>
              <a:rPr lang="en-US" dirty="0" err="1"/>
              <a:t>i</a:t>
            </a:r>
            <a:r>
              <a:rPr lang="id-ID" dirty="0" err="1"/>
              <a:t>cance</a:t>
            </a:r>
            <a:r>
              <a:rPr lang="en-US" dirty="0"/>
              <a:t>’</a:t>
            </a:r>
            <a:r>
              <a:rPr lang="id-ID" dirty="0"/>
              <a:t>: Bisakah kita menentukan apakah pola yang kita lihat adalah sinyal yang berarti atau hanya mewakili kebisingan di dalam data?</a:t>
            </a:r>
          </a:p>
          <a:p>
            <a:r>
              <a:rPr lang="en-US" dirty="0"/>
              <a:t>‘Intersection’</a:t>
            </a:r>
            <a:r>
              <a:rPr lang="id-ID" dirty="0"/>
              <a:t>: Apakah kita mengamati persimpangan penting atau tumpang tindih antara variabel, titik silang yang menunjukkan perubahan signifikan dalam hubungan?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Menggunakan grafik garis adalah metode yang sangat cocok untuk mengamati pola dan tren, seperti yang kita lihat di bawah:</a:t>
            </a:r>
          </a:p>
        </p:txBody>
      </p:sp>
    </p:spTree>
    <p:extLst>
      <p:ext uri="{BB962C8B-B14F-4D97-AF65-F5344CB8AC3E}">
        <p14:creationId xmlns:p14="http://schemas.microsoft.com/office/powerpoint/2010/main" val="19302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object 2"/>
          <p:cNvSpPr>
            <a:spLocks noGrp="1"/>
          </p:cNvSpPr>
          <p:nvPr>
            <p:ph idx="1"/>
          </p:nvPr>
        </p:nvSpPr>
        <p:spPr>
          <a:xfrm>
            <a:off x="896203" y="334465"/>
            <a:ext cx="10399594" cy="6062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026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Analytics Technique - </a:t>
            </a:r>
            <a:r>
              <a:rPr lang="id-ID" dirty="0" err="1"/>
              <a:t>Relationships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Connections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‘Exception’</a:t>
            </a:r>
            <a:r>
              <a:rPr lang="id-ID" dirty="0"/>
              <a:t>: Bisakah kita mengidentifikasi nilai-nilai signifikan apa pun yang berada di luar norma, seperti </a:t>
            </a:r>
            <a:r>
              <a:rPr lang="id-ID" dirty="0" err="1"/>
              <a:t>outlier</a:t>
            </a:r>
            <a:r>
              <a:rPr lang="id-ID" dirty="0"/>
              <a:t> yang mengubah dinamika rentang variabel tertentu?</a:t>
            </a:r>
          </a:p>
          <a:p>
            <a:r>
              <a:rPr lang="en-US" dirty="0"/>
              <a:t>‘Correlation’</a:t>
            </a:r>
            <a:r>
              <a:rPr lang="id-ID" dirty="0"/>
              <a:t>: Apakah ada bukti korelasi kuat atau lemah antara kombinasi variabel?</a:t>
            </a:r>
          </a:p>
          <a:p>
            <a:r>
              <a:rPr lang="en-US" dirty="0"/>
              <a:t>‘Association’</a:t>
            </a:r>
            <a:r>
              <a:rPr lang="id-ID" dirty="0"/>
              <a:t>: Bisakah kita mengidentifikasi hubungan penting antara berbagai kombinasi variabel atau nilai?</a:t>
            </a:r>
          </a:p>
          <a:p>
            <a:r>
              <a:rPr lang="en-US" dirty="0"/>
              <a:t>‘</a:t>
            </a:r>
            <a:r>
              <a:rPr lang="id-ID" dirty="0" err="1"/>
              <a:t>Cluster</a:t>
            </a:r>
            <a:r>
              <a:rPr lang="en-US" dirty="0"/>
              <a:t>s</a:t>
            </a:r>
            <a:r>
              <a:rPr lang="id-ID" dirty="0"/>
              <a:t> </a:t>
            </a:r>
            <a:r>
              <a:rPr lang="en-US" dirty="0"/>
              <a:t>and</a:t>
            </a:r>
            <a:r>
              <a:rPr lang="id-ID" dirty="0"/>
              <a:t> </a:t>
            </a:r>
            <a:r>
              <a:rPr lang="en-US" dirty="0"/>
              <a:t>Gaps’</a:t>
            </a:r>
            <a:r>
              <a:rPr lang="id-ID" dirty="0"/>
              <a:t>: Di mana ada bukti data sedang "dikelompokkan"? Di mana ada celah dalam nilai dan titik data?</a:t>
            </a:r>
          </a:p>
          <a:p>
            <a:r>
              <a:rPr lang="en-US" dirty="0"/>
              <a:t>‘Hierarchical Relationships’</a:t>
            </a:r>
            <a:r>
              <a:rPr lang="id-ID" dirty="0"/>
              <a:t>: Menentukan komposisi, distribusi,</a:t>
            </a:r>
            <a:r>
              <a:rPr lang="en-US" dirty="0"/>
              <a:t> d</a:t>
            </a:r>
            <a:r>
              <a:rPr lang="id-ID" dirty="0" err="1"/>
              <a:t>an</a:t>
            </a:r>
            <a:r>
              <a:rPr lang="id-ID" dirty="0"/>
              <a:t> relevansi kategori dan </a:t>
            </a:r>
            <a:r>
              <a:rPr lang="id-ID" dirty="0" err="1"/>
              <a:t>subkategori</a:t>
            </a:r>
            <a:r>
              <a:rPr lang="id-ID" dirty="0"/>
              <a:t>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dirty="0"/>
              <a:t>Menggunakan sebar plot akan memungkinkan visibilitas jenis hubungan ini, seperti yang ditunjukkan di bawah ini:</a:t>
            </a:r>
          </a:p>
        </p:txBody>
      </p:sp>
    </p:spTree>
    <p:extLst>
      <p:ext uri="{BB962C8B-B14F-4D97-AF65-F5344CB8AC3E}">
        <p14:creationId xmlns:p14="http://schemas.microsoft.com/office/powerpoint/2010/main" val="9461826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133</TotalTime>
  <Words>716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Parcel</vt:lpstr>
      <vt:lpstr>Teknik Analisis Visual</vt:lpstr>
      <vt:lpstr>Storytelling with Data and Graph</vt:lpstr>
      <vt:lpstr>Approach to answer</vt:lpstr>
      <vt:lpstr>Visual Analysis Technique</vt:lpstr>
      <vt:lpstr>Visual Analytics Technique - Comparison and Proportions  </vt:lpstr>
      <vt:lpstr>PowerPoint Presentation</vt:lpstr>
      <vt:lpstr>Visual Analytics Technique - Trend and Pattern</vt:lpstr>
      <vt:lpstr>PowerPoint Presentation</vt:lpstr>
      <vt:lpstr>Visual Analytics Technique - Relationships and Connections</vt:lpstr>
      <vt:lpstr>PowerPoint Presentation</vt:lpstr>
      <vt:lpstr>Example Storytelling in Beijing Olympics in 2008 </vt:lpstr>
      <vt:lpstr>Medal Won using Bar</vt:lpstr>
      <vt:lpstr>Medal Won using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Analisis Visual</dc:title>
  <dc:creator>rahmatika pratama santi</dc:creator>
  <cp:lastModifiedBy>rahmatika pratama santi</cp:lastModifiedBy>
  <cp:revision>1</cp:revision>
  <dcterms:created xsi:type="dcterms:W3CDTF">2023-05-15T02:10:02Z</dcterms:created>
  <dcterms:modified xsi:type="dcterms:W3CDTF">2024-05-06T08:30:01Z</dcterms:modified>
</cp:coreProperties>
</file>