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7"/>
  </p:notesMasterIdLst>
  <p:sldIdLst>
    <p:sldId id="284" r:id="rId2"/>
    <p:sldId id="336" r:id="rId3"/>
    <p:sldId id="320" r:id="rId4"/>
    <p:sldId id="354" r:id="rId5"/>
    <p:sldId id="350" r:id="rId6"/>
    <p:sldId id="353" r:id="rId7"/>
    <p:sldId id="337" r:id="rId8"/>
    <p:sldId id="335" r:id="rId9"/>
    <p:sldId id="338" r:id="rId10"/>
    <p:sldId id="334" r:id="rId11"/>
    <p:sldId id="351" r:id="rId12"/>
    <p:sldId id="352" r:id="rId13"/>
    <p:sldId id="355" r:id="rId14"/>
    <p:sldId id="326" r:id="rId15"/>
    <p:sldId id="330" r:id="rId16"/>
  </p:sldIdLst>
  <p:sldSz cx="9144000" cy="6858000" type="screen4x3"/>
  <p:notesSz cx="7099300" cy="10234613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74" autoAdjust="0"/>
  </p:normalViewPr>
  <p:slideViewPr>
    <p:cSldViewPr snapToGrid="0" snapToObjects="1">
      <p:cViewPr>
        <p:scale>
          <a:sx n="73" d="100"/>
          <a:sy n="73" d="100"/>
        </p:scale>
        <p:origin x="-128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79F3E2F-1E26-0E49-A3F0-9294A8719E0A}" type="datetimeFigureOut">
              <a:rPr lang="sv-SE" smtClean="0"/>
              <a:t>2016-05-19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D795DD7-A39D-1F4D-8DA5-28CDB6EE7A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0287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MALL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95DD7-A39D-1F4D-8DA5-28CDB6EE7A48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0481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baseline="0" dirty="0" smtClean="0"/>
              <a:t>För att uppdatera via EF</a:t>
            </a:r>
          </a:p>
          <a:p>
            <a:endParaRPr lang="sv-SE" baseline="0" dirty="0" smtClean="0"/>
          </a:p>
          <a:p>
            <a:r>
              <a:rPr lang="sv-S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db.Entry</a:t>
            </a:r>
            <a:r>
              <a:rPr lang="sv-S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sv-S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originalKund</a:t>
            </a:r>
            <a:r>
              <a:rPr lang="sv-S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r>
              <a:rPr lang="sv-S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CurrentValues.SetValues</a:t>
            </a:r>
            <a:r>
              <a:rPr lang="sv-S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sv-S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uppdateradKund</a:t>
            </a:r>
            <a:r>
              <a:rPr lang="sv-S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  <a:endParaRPr lang="sv-SE" baseline="0" dirty="0" smtClean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95DD7-A39D-1F4D-8DA5-28CDB6EE7A48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8358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baseline="0" dirty="0" smtClean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95DD7-A39D-1F4D-8DA5-28CDB6EE7A48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1391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baseline="0" dirty="0" smtClean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95DD7-A39D-1F4D-8DA5-28CDB6EE7A48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1391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baseline="0" dirty="0" smtClean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95DD7-A39D-1F4D-8DA5-28CDB6EE7A48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5518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MALL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95DD7-A39D-1F4D-8DA5-28CDB6EE7A48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0481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baseline="0" dirty="0" smtClean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95DD7-A39D-1F4D-8DA5-28CDB6EE7A48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5518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baseline="0" dirty="0" smtClean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95DD7-A39D-1F4D-8DA5-28CDB6EE7A48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5518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baseline="0" dirty="0" smtClean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95DD7-A39D-1F4D-8DA5-28CDB6EE7A48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5518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baseline="0" dirty="0" smtClean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95DD7-A39D-1F4D-8DA5-28CDB6EE7A48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1327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baseline="0" dirty="0" smtClean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95DD7-A39D-1F4D-8DA5-28CDB6EE7A48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5518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baseline="0" dirty="0" smtClean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95DD7-A39D-1F4D-8DA5-28CDB6EE7A48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5518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baseline="0" dirty="0" smtClean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95DD7-A39D-1F4D-8DA5-28CDB6EE7A48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5518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baseline="0" dirty="0" smtClean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95DD7-A39D-1F4D-8DA5-28CDB6EE7A48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5518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9D70-D705-334B-A4F8-26063F94EB1B}" type="datetimeFigureOut">
              <a:rPr lang="sv-SE" smtClean="0"/>
              <a:t>2016-05-19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9919-B8D9-9A4A-B010-20EBBDB3162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284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9D70-D705-334B-A4F8-26063F94EB1B}" type="datetimeFigureOut">
              <a:rPr lang="sv-SE" smtClean="0"/>
              <a:t>2016-05-19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9919-B8D9-9A4A-B010-20EBBDB3162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430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9D70-D705-334B-A4F8-26063F94EB1B}" type="datetimeFigureOut">
              <a:rPr lang="sv-SE" smtClean="0"/>
              <a:t>2016-05-19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9919-B8D9-9A4A-B010-20EBBDB3162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930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9D70-D705-334B-A4F8-26063F94EB1B}" type="datetimeFigureOut">
              <a:rPr lang="sv-SE" smtClean="0"/>
              <a:t>2016-05-19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9919-B8D9-9A4A-B010-20EBBDB3162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4135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9D70-D705-334B-A4F8-26063F94EB1B}" type="datetimeFigureOut">
              <a:rPr lang="sv-SE" smtClean="0"/>
              <a:t>2016-05-19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9919-B8D9-9A4A-B010-20EBBDB3162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4295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9D70-D705-334B-A4F8-26063F94EB1B}" type="datetimeFigureOut">
              <a:rPr lang="sv-SE" smtClean="0"/>
              <a:t>2016-05-19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9919-B8D9-9A4A-B010-20EBBDB3162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91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9D70-D705-334B-A4F8-26063F94EB1B}" type="datetimeFigureOut">
              <a:rPr lang="sv-SE" smtClean="0"/>
              <a:t>2016-05-19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9919-B8D9-9A4A-B010-20EBBDB3162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54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9D70-D705-334B-A4F8-26063F94EB1B}" type="datetimeFigureOut">
              <a:rPr lang="sv-SE" smtClean="0"/>
              <a:t>2016-05-19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9919-B8D9-9A4A-B010-20EBBDB3162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212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9D70-D705-334B-A4F8-26063F94EB1B}" type="datetimeFigureOut">
              <a:rPr lang="sv-SE" smtClean="0"/>
              <a:t>2016-05-19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9919-B8D9-9A4A-B010-20EBBDB3162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316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9D70-D705-334B-A4F8-26063F94EB1B}" type="datetimeFigureOut">
              <a:rPr lang="sv-SE" smtClean="0"/>
              <a:t>2016-05-19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9919-B8D9-9A4A-B010-20EBBDB3162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3120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9D70-D705-334B-A4F8-26063F94EB1B}" type="datetimeFigureOut">
              <a:rPr lang="sv-SE" smtClean="0"/>
              <a:t>2016-05-19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9919-B8D9-9A4A-B010-20EBBDB3162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967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39D70-D705-334B-A4F8-26063F94EB1B}" type="datetimeFigureOut">
              <a:rPr lang="sv-SE" smtClean="0"/>
              <a:t>2016-05-19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D9919-B8D9-9A4A-B010-20EBBDB3162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270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entityframeworktutorial.net/" TargetMode="External"/><Relationship Id="rId5" Type="http://schemas.openxmlformats.org/officeDocument/2006/relationships/hyperlink" Target="http://www.entityframeworktutorial.net/EntityFramework5/entity-framework5-introduction.aspx" TargetMode="External"/><Relationship Id="rId4" Type="http://schemas.openxmlformats.org/officeDocument/2006/relationships/hyperlink" Target="http://www.codeproject.com/Articles/739164/Entity-Framework-Tutorial-for-Beginner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Screen Shot 2014-02-01 at 09.34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77588" cy="6858000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135" y="6353504"/>
            <a:ext cx="3182444" cy="3310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30444" y="710756"/>
            <a:ext cx="7788342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sv-SE" sz="4800" dirty="0">
              <a:solidFill>
                <a:schemeClr val="bg1"/>
              </a:solidFill>
              <a:latin typeface="Lato Regular"/>
              <a:cs typeface="Lato Regular"/>
            </a:endParaRPr>
          </a:p>
          <a:p>
            <a:pPr algn="ctr"/>
            <a:endParaRPr lang="sv-SE" sz="3200" dirty="0" smtClean="0">
              <a:solidFill>
                <a:schemeClr val="bg1"/>
              </a:solidFill>
              <a:latin typeface="Lato Regular"/>
              <a:cs typeface="Lato Regular"/>
            </a:endParaRPr>
          </a:p>
          <a:p>
            <a:pPr algn="ctr"/>
            <a:endParaRPr lang="sv-SE" sz="3200" dirty="0" smtClean="0">
              <a:solidFill>
                <a:schemeClr val="bg1"/>
              </a:solidFill>
              <a:latin typeface="Lato Regular"/>
              <a:cs typeface="Lato Regular"/>
            </a:endParaRPr>
          </a:p>
          <a:p>
            <a:pPr algn="ctr"/>
            <a:r>
              <a:rPr lang="sv-SE" sz="4000" dirty="0" smtClean="0">
                <a:solidFill>
                  <a:schemeClr val="bg1"/>
                </a:solidFill>
                <a:latin typeface="Lato Regular"/>
                <a:cs typeface="Lato Regular"/>
              </a:rPr>
              <a:t>13. </a:t>
            </a:r>
            <a:r>
              <a:rPr lang="sv-SE" sz="4000" dirty="0" err="1" smtClean="0">
                <a:solidFill>
                  <a:schemeClr val="bg1"/>
                </a:solidFill>
                <a:latin typeface="Lato Regular"/>
                <a:cs typeface="Lato Regular"/>
              </a:rPr>
              <a:t>Entity</a:t>
            </a:r>
            <a:r>
              <a:rPr lang="sv-SE" sz="4000" dirty="0" smtClean="0">
                <a:solidFill>
                  <a:schemeClr val="bg1"/>
                </a:solidFill>
                <a:latin typeface="Lato Regular"/>
                <a:cs typeface="Lato Regular"/>
              </a:rPr>
              <a:t> </a:t>
            </a:r>
            <a:r>
              <a:rPr lang="sv-SE" sz="4000" dirty="0" err="1" smtClean="0">
                <a:solidFill>
                  <a:schemeClr val="bg1"/>
                </a:solidFill>
                <a:latin typeface="Lato Regular"/>
                <a:cs typeface="Lato Regular"/>
              </a:rPr>
              <a:t>framework</a:t>
            </a:r>
            <a:endParaRPr lang="sv-SE" sz="4000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3333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639837" y="587102"/>
            <a:ext cx="68743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altLang="sv-SE" sz="3200" b="1" dirty="0" smtClean="0">
                <a:latin typeface="Lato" panose="020F0502020204030203" pitchFamily="34" charset="0"/>
                <a:ea typeface="Verdana" pitchFamily="34" charset="0"/>
                <a:cs typeface="Vitesse Bold"/>
              </a:rPr>
              <a:t>DBset</a:t>
            </a:r>
            <a:endParaRPr lang="sv-SE" altLang="sv-SE" sz="3200" b="1" dirty="0">
              <a:latin typeface="Lato" panose="020F0502020204030203" pitchFamily="34" charset="0"/>
              <a:ea typeface="Verdana" pitchFamily="34" charset="0"/>
              <a:cs typeface="Vitesse Bold"/>
            </a:endParaRPr>
          </a:p>
          <a:p>
            <a:endParaRPr lang="sv-SE" altLang="sv-SE" sz="3200" b="1" dirty="0">
              <a:latin typeface="Lato" panose="020F0502020204030203" pitchFamily="34" charset="0"/>
              <a:ea typeface="Verdana" pitchFamily="34" charset="0"/>
              <a:cs typeface="Vitesse Bold"/>
            </a:endParaRPr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659" y="5868365"/>
            <a:ext cx="2165569" cy="250092"/>
          </a:xfrm>
          <a:prstGeom prst="rect">
            <a:avLst/>
          </a:prstGeom>
        </p:spPr>
      </p:pic>
      <p:sp>
        <p:nvSpPr>
          <p:cNvPr id="6" name="Rektangel 5"/>
          <p:cNvSpPr/>
          <p:nvPr/>
        </p:nvSpPr>
        <p:spPr>
          <a:xfrm>
            <a:off x="238806" y="1694711"/>
            <a:ext cx="85604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itchFamily="2" charset="2"/>
              <a:buChar char="§"/>
              <a:defRPr/>
            </a:pPr>
            <a:r>
              <a:rPr lang="sv-SE" sz="2400" dirty="0" smtClean="0">
                <a:latin typeface="Lato" panose="020F0502020204030203" pitchFamily="34" charset="0"/>
                <a:cs typeface="Arial" charset="0"/>
              </a:rPr>
              <a:t>Modellen skapar också </a:t>
            </a:r>
            <a:r>
              <a:rPr lang="sv-SE" sz="2400" dirty="0" err="1" smtClean="0">
                <a:latin typeface="Lato" panose="020F0502020204030203" pitchFamily="34" charset="0"/>
                <a:cs typeface="Arial" charset="0"/>
              </a:rPr>
              <a:t>sk</a:t>
            </a:r>
            <a:r>
              <a:rPr lang="sv-SE" sz="2400" dirty="0" smtClean="0">
                <a:latin typeface="Lato" panose="020F0502020204030203" pitchFamily="34" charset="0"/>
                <a:cs typeface="Arial" charset="0"/>
              </a:rPr>
              <a:t> </a:t>
            </a:r>
            <a:r>
              <a:rPr lang="sv-SE" sz="2400" dirty="0" err="1" smtClean="0">
                <a:latin typeface="Lato" panose="020F0502020204030203" pitchFamily="34" charset="0"/>
                <a:cs typeface="Arial" charset="0"/>
              </a:rPr>
              <a:t>dbsets</a:t>
            </a:r>
            <a:r>
              <a:rPr lang="sv-SE" sz="2400" dirty="0" smtClean="0">
                <a:latin typeface="Lato" panose="020F0502020204030203" pitchFamily="34" charset="0"/>
                <a:cs typeface="Arial" charset="0"/>
              </a:rPr>
              <a:t> som är </a:t>
            </a:r>
            <a:r>
              <a:rPr lang="sv-SE" sz="2400" dirty="0" smtClean="0">
                <a:solidFill>
                  <a:srgbClr val="C00000"/>
                </a:solidFill>
                <a:latin typeface="Lato" panose="020F0502020204030203" pitchFamily="34" charset="0"/>
                <a:cs typeface="Arial" charset="0"/>
              </a:rPr>
              <a:t>listor av olika objekt</a:t>
            </a:r>
            <a:r>
              <a:rPr lang="sv-SE" sz="2400" dirty="0" smtClean="0">
                <a:latin typeface="Lato" panose="020F0502020204030203" pitchFamily="34" charset="0"/>
                <a:cs typeface="Arial" charset="0"/>
              </a:rPr>
              <a:t> som man kan arbeta med.</a:t>
            </a:r>
          </a:p>
          <a:p>
            <a:pPr marL="742950" lvl="1" indent="-285750">
              <a:buFont typeface="Wingdings" pitchFamily="2" charset="2"/>
              <a:buChar char="§"/>
              <a:defRPr/>
            </a:pPr>
            <a:endParaRPr lang="sv-SE" sz="2400" dirty="0">
              <a:latin typeface="Lato" panose="020F0502020204030203" pitchFamily="34" charset="0"/>
              <a:cs typeface="Arial" charset="0"/>
            </a:endParaRPr>
          </a:p>
          <a:p>
            <a:pPr marL="742950" lvl="1" indent="-285750">
              <a:buFont typeface="Wingdings" pitchFamily="2" charset="2"/>
              <a:buChar char="§"/>
              <a:defRPr/>
            </a:pPr>
            <a:r>
              <a:rPr lang="sv-SE" sz="2400" dirty="0" smtClean="0">
                <a:latin typeface="Lato" panose="020F0502020204030203" pitchFamily="34" charset="0"/>
                <a:cs typeface="Arial" charset="0"/>
              </a:rPr>
              <a:t>Tex om databasen hanterar kunder skapas ett </a:t>
            </a:r>
            <a:r>
              <a:rPr lang="sv-SE" sz="2400" dirty="0" err="1" smtClean="0">
                <a:latin typeface="Lato" panose="020F0502020204030203" pitchFamily="34" charset="0"/>
                <a:cs typeface="Arial" charset="0"/>
              </a:rPr>
              <a:t>dbset</a:t>
            </a:r>
            <a:r>
              <a:rPr lang="sv-SE" sz="2400" dirty="0" smtClean="0">
                <a:latin typeface="Lato" panose="020F0502020204030203" pitchFamily="34" charset="0"/>
                <a:cs typeface="Arial" charset="0"/>
              </a:rPr>
              <a:t> med kundobjekt. Via detta </a:t>
            </a:r>
            <a:r>
              <a:rPr lang="sv-SE" sz="2400" dirty="0" err="1" smtClean="0">
                <a:latin typeface="Lato" panose="020F0502020204030203" pitchFamily="34" charset="0"/>
                <a:cs typeface="Arial" charset="0"/>
              </a:rPr>
              <a:t>dbset</a:t>
            </a:r>
            <a:r>
              <a:rPr lang="sv-SE" sz="2400" dirty="0" smtClean="0">
                <a:latin typeface="Lato" panose="020F0502020204030203" pitchFamily="34" charset="0"/>
                <a:cs typeface="Arial" charset="0"/>
              </a:rPr>
              <a:t> går det att skapa nya instanser av kundobjekt och spara eller hämta befintliga objekt och uppdatera eller ta bort.</a:t>
            </a:r>
          </a:p>
          <a:p>
            <a:pPr marL="742950" lvl="1" indent="-285750">
              <a:buFont typeface="Wingdings" pitchFamily="2" charset="2"/>
              <a:buChar char="§"/>
              <a:defRPr/>
            </a:pPr>
            <a:endParaRPr lang="sv-SE" sz="2400" dirty="0" smtClean="0">
              <a:latin typeface="Lato" panose="020F0502020204030203" pitchFamily="34" charset="0"/>
              <a:cs typeface="Arial" charset="0"/>
            </a:endParaRPr>
          </a:p>
          <a:p>
            <a:pPr marL="742950" lvl="1" indent="-285750">
              <a:buFont typeface="Wingdings" pitchFamily="2" charset="2"/>
              <a:buChar char="§"/>
              <a:defRPr/>
            </a:pPr>
            <a:r>
              <a:rPr lang="sv-SE" sz="2400" dirty="0" smtClean="0">
                <a:latin typeface="Lato" panose="020F0502020204030203" pitchFamily="34" charset="0"/>
                <a:cs typeface="Arial" charset="0"/>
              </a:rPr>
              <a:t>Det går även att läsa från ett </a:t>
            </a:r>
            <a:r>
              <a:rPr lang="sv-SE" sz="2400" dirty="0" err="1" smtClean="0">
                <a:latin typeface="Lato" panose="020F0502020204030203" pitchFamily="34" charset="0"/>
                <a:cs typeface="Arial" charset="0"/>
              </a:rPr>
              <a:t>dbset</a:t>
            </a:r>
            <a:r>
              <a:rPr lang="sv-SE" sz="2400" dirty="0" smtClean="0">
                <a:latin typeface="Lato" panose="020F0502020204030203" pitchFamily="34" charset="0"/>
                <a:cs typeface="Arial" charset="0"/>
              </a:rPr>
              <a:t> med LINQ.</a:t>
            </a:r>
            <a:endParaRPr lang="sv-SE" sz="2400" dirty="0">
              <a:latin typeface="Lato" panose="020F0502020204030203" pitchFamily="34" charset="0"/>
              <a:cs typeface="Arial" charset="0"/>
            </a:endParaRPr>
          </a:p>
          <a:p>
            <a:pPr marL="742950" lvl="1" indent="-285750">
              <a:buFont typeface="Wingdings" pitchFamily="2" charset="2"/>
              <a:buChar char="§"/>
              <a:defRPr/>
            </a:pPr>
            <a:endParaRPr lang="sv-SE" sz="2400" dirty="0">
              <a:latin typeface="Vitesse Book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29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639837" y="587102"/>
            <a:ext cx="68743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altLang="sv-SE" sz="3200" b="1" dirty="0" smtClean="0">
                <a:latin typeface="Lato" panose="020F0502020204030203" pitchFamily="34" charset="0"/>
                <a:ea typeface="Verdana" pitchFamily="34" charset="0"/>
                <a:cs typeface="Vitesse Bold"/>
              </a:rPr>
              <a:t>LINQ mot modellen</a:t>
            </a:r>
            <a:endParaRPr lang="sv-SE" altLang="sv-SE" sz="3200" b="1" dirty="0">
              <a:latin typeface="Lato" panose="020F0502020204030203" pitchFamily="34" charset="0"/>
              <a:ea typeface="Verdana" pitchFamily="34" charset="0"/>
              <a:cs typeface="Vitesse Bold"/>
            </a:endParaRPr>
          </a:p>
          <a:p>
            <a:endParaRPr lang="sv-SE" altLang="sv-SE" sz="3200" b="1" dirty="0">
              <a:latin typeface="Lato" panose="020F0502020204030203" pitchFamily="34" charset="0"/>
              <a:ea typeface="Verdana" pitchFamily="34" charset="0"/>
              <a:cs typeface="Vitesse Bold"/>
            </a:endParaRPr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659" y="5868365"/>
            <a:ext cx="2165569" cy="250092"/>
          </a:xfrm>
          <a:prstGeom prst="rect">
            <a:avLst/>
          </a:prstGeom>
        </p:spPr>
      </p:pic>
      <p:sp>
        <p:nvSpPr>
          <p:cNvPr id="7" name="Rektangel 5"/>
          <p:cNvSpPr/>
          <p:nvPr/>
        </p:nvSpPr>
        <p:spPr>
          <a:xfrm>
            <a:off x="141849" y="1781886"/>
            <a:ext cx="868735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itchFamily="2" charset="2"/>
              <a:buChar char="§"/>
              <a:defRPr/>
            </a:pPr>
            <a:r>
              <a:rPr lang="sv-SE" sz="2400" dirty="0" smtClean="0">
                <a:latin typeface="Lato" panose="020F0502020204030203" pitchFamily="34" charset="0"/>
                <a:cs typeface="Arial" charset="0"/>
              </a:rPr>
              <a:t>Eftersom ett </a:t>
            </a:r>
            <a:r>
              <a:rPr lang="sv-SE" sz="2400" dirty="0" err="1" smtClean="0">
                <a:latin typeface="Lato" panose="020F0502020204030203" pitchFamily="34" charset="0"/>
                <a:cs typeface="Arial" charset="0"/>
              </a:rPr>
              <a:t>dbset</a:t>
            </a:r>
            <a:r>
              <a:rPr lang="sv-SE" sz="2400" dirty="0" smtClean="0">
                <a:latin typeface="Lato" panose="020F0502020204030203" pitchFamily="34" charset="0"/>
                <a:cs typeface="Arial" charset="0"/>
              </a:rPr>
              <a:t> är en typ av lista går det att använda LINQ för att hämta data från en eller flera </a:t>
            </a:r>
            <a:r>
              <a:rPr lang="sv-SE" sz="2400" dirty="0" err="1" smtClean="0">
                <a:latin typeface="Lato" panose="020F0502020204030203" pitchFamily="34" charset="0"/>
                <a:cs typeface="Arial" charset="0"/>
              </a:rPr>
              <a:t>dbsets</a:t>
            </a:r>
            <a:r>
              <a:rPr lang="sv-SE" sz="2400" dirty="0" smtClean="0">
                <a:latin typeface="Lato" panose="020F0502020204030203" pitchFamily="34" charset="0"/>
                <a:cs typeface="Arial" charset="0"/>
              </a:rPr>
              <a:t>.</a:t>
            </a:r>
            <a:endParaRPr lang="sv-SE" sz="2400" dirty="0">
              <a:latin typeface="Lato" panose="020F0502020204030203" pitchFamily="34" charset="0"/>
              <a:cs typeface="Arial" charset="0"/>
            </a:endParaRPr>
          </a:p>
          <a:p>
            <a:pPr lvl="1">
              <a:defRPr/>
            </a:pPr>
            <a:endParaRPr lang="sv-SE" sz="2400" dirty="0" smtClean="0">
              <a:latin typeface="Lato" panose="020F0502020204030203" pitchFamily="34" charset="0"/>
              <a:cs typeface="Arial" charset="0"/>
            </a:endParaRPr>
          </a:p>
          <a:p>
            <a:pPr lvl="1">
              <a:defRPr/>
            </a:pPr>
            <a:endParaRPr lang="sv-SE" sz="1400" dirty="0">
              <a:latin typeface="Lato" panose="020F0502020204030203" pitchFamily="34" charset="0"/>
              <a:cs typeface="Arial" charset="0"/>
            </a:endParaRPr>
          </a:p>
          <a:p>
            <a:pPr marL="742950" lvl="1" indent="-285750">
              <a:buFont typeface="Wingdings" pitchFamily="2" charset="2"/>
              <a:buChar char="§"/>
              <a:defRPr/>
            </a:pPr>
            <a:r>
              <a:rPr lang="sv-SE" sz="2400" dirty="0" smtClean="0">
                <a:latin typeface="Lato" panose="020F0502020204030203" pitchFamily="34" charset="0"/>
                <a:cs typeface="Arial" charset="0"/>
              </a:rPr>
              <a:t>Fungerar precis som LINQ </a:t>
            </a:r>
            <a:r>
              <a:rPr lang="sv-SE" sz="2400" dirty="0" err="1" smtClean="0">
                <a:latin typeface="Lato" panose="020F0502020204030203" pitchFamily="34" charset="0"/>
                <a:cs typeface="Arial" charset="0"/>
              </a:rPr>
              <a:t>to</a:t>
            </a:r>
            <a:r>
              <a:rPr lang="sv-SE" sz="2400" dirty="0" smtClean="0">
                <a:latin typeface="Lato" panose="020F0502020204030203" pitchFamily="34" charset="0"/>
                <a:cs typeface="Arial" charset="0"/>
              </a:rPr>
              <a:t> </a:t>
            </a:r>
            <a:r>
              <a:rPr lang="sv-SE" sz="2400" dirty="0" err="1" smtClean="0">
                <a:latin typeface="Lato" panose="020F0502020204030203" pitchFamily="34" charset="0"/>
                <a:cs typeface="Arial" charset="0"/>
              </a:rPr>
              <a:t>objects</a:t>
            </a:r>
            <a:r>
              <a:rPr lang="sv-SE" sz="2400" dirty="0" smtClean="0">
                <a:latin typeface="Lato" panose="020F0502020204030203" pitchFamily="34" charset="0"/>
                <a:cs typeface="Arial" charset="0"/>
              </a:rPr>
              <a:t>. Skickas en fråga med när en </a:t>
            </a:r>
            <a:r>
              <a:rPr lang="sv-SE" sz="2400" dirty="0" err="1" smtClean="0">
                <a:latin typeface="Lato" panose="020F0502020204030203" pitchFamily="34" charset="0"/>
                <a:cs typeface="Arial" charset="0"/>
              </a:rPr>
              <a:t>dbcontext</a:t>
            </a:r>
            <a:r>
              <a:rPr lang="sv-SE" sz="2400" dirty="0" smtClean="0">
                <a:latin typeface="Lato" panose="020F0502020204030203" pitchFamily="34" charset="0"/>
                <a:cs typeface="Arial" charset="0"/>
              </a:rPr>
              <a:t> är skapad körs frågan mot databasen.</a:t>
            </a:r>
            <a:endParaRPr lang="sv-SE" sz="2400" dirty="0">
              <a:latin typeface="Lato" panose="020F0502020204030203" pitchFamily="34" charset="0"/>
              <a:cs typeface="Arial" charset="0"/>
            </a:endParaRPr>
          </a:p>
          <a:p>
            <a:pPr lvl="1">
              <a:defRPr/>
            </a:pPr>
            <a:endParaRPr lang="sv-SE" sz="2400" dirty="0" smtClean="0">
              <a:latin typeface="Lato" panose="020F0502020204030203" pitchFamily="34" charset="0"/>
              <a:cs typeface="Arial" charset="0"/>
            </a:endParaRPr>
          </a:p>
          <a:p>
            <a:pPr lvl="1">
              <a:defRPr/>
            </a:pPr>
            <a:endParaRPr lang="sv-SE" sz="1200" dirty="0">
              <a:latin typeface="Lato" panose="020F0502020204030203" pitchFamily="34" charset="0"/>
              <a:cs typeface="Arial" charset="0"/>
            </a:endParaRPr>
          </a:p>
          <a:p>
            <a:pPr marL="742950" lvl="1" indent="-285750">
              <a:buFont typeface="Wingdings" pitchFamily="2" charset="2"/>
              <a:buChar char="§"/>
              <a:defRPr/>
            </a:pPr>
            <a:r>
              <a:rPr lang="sv-SE" sz="2400" dirty="0" smtClean="0">
                <a:latin typeface="Lato" panose="020F0502020204030203" pitchFamily="34" charset="0"/>
                <a:cs typeface="Arial" charset="0"/>
              </a:rPr>
              <a:t>Det behöver inte skapas någon SQL kod utan detta hanteras av modellen.</a:t>
            </a:r>
            <a:endParaRPr lang="sv-SE" sz="2400" dirty="0">
              <a:latin typeface="Lato" panose="020F0502020204030203" pitchFamily="34" charset="0"/>
              <a:cs typeface="Arial" charset="0"/>
            </a:endParaRPr>
          </a:p>
          <a:p>
            <a:pPr lvl="1">
              <a:defRPr/>
            </a:pPr>
            <a:endParaRPr lang="sv-SE" sz="2400" dirty="0">
              <a:latin typeface="Lato" panose="020F0502020204030203" pitchFamily="34" charset="0"/>
              <a:cs typeface="Arial" charset="0"/>
            </a:endParaRPr>
          </a:p>
          <a:p>
            <a:pPr marL="742950" lvl="1" indent="-285750">
              <a:buFont typeface="Wingdings" pitchFamily="2" charset="2"/>
              <a:buChar char="§"/>
              <a:defRPr/>
            </a:pPr>
            <a:endParaRPr lang="sv-SE" sz="2400" dirty="0">
              <a:latin typeface="Vitesse Book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37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639837" y="587102"/>
            <a:ext cx="68743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altLang="sv-SE" sz="3200" b="1" dirty="0" smtClean="0">
                <a:latin typeface="Lato" panose="020F0502020204030203" pitchFamily="34" charset="0"/>
                <a:ea typeface="Verdana" pitchFamily="34" charset="0"/>
                <a:cs typeface="Vitesse Bold"/>
              </a:rPr>
              <a:t>Använda stored procedures i EF</a:t>
            </a:r>
            <a:endParaRPr lang="sv-SE" altLang="sv-SE" sz="3200" b="1" dirty="0">
              <a:latin typeface="Lato" panose="020F0502020204030203" pitchFamily="34" charset="0"/>
              <a:ea typeface="Verdana" pitchFamily="34" charset="0"/>
              <a:cs typeface="Vitesse Bold"/>
            </a:endParaRPr>
          </a:p>
          <a:p>
            <a:endParaRPr lang="sv-SE" altLang="sv-SE" sz="3200" b="1" dirty="0">
              <a:latin typeface="Lato" panose="020F0502020204030203" pitchFamily="34" charset="0"/>
              <a:ea typeface="Verdana" pitchFamily="34" charset="0"/>
              <a:cs typeface="Vitesse Bold"/>
            </a:endParaRPr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659" y="5868365"/>
            <a:ext cx="2165569" cy="250092"/>
          </a:xfrm>
          <a:prstGeom prst="rect">
            <a:avLst/>
          </a:prstGeom>
        </p:spPr>
      </p:pic>
      <p:sp>
        <p:nvSpPr>
          <p:cNvPr id="7" name="Rektangel 5"/>
          <p:cNvSpPr/>
          <p:nvPr/>
        </p:nvSpPr>
        <p:spPr>
          <a:xfrm>
            <a:off x="141849" y="1533691"/>
            <a:ext cx="868735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itchFamily="2" charset="2"/>
              <a:buChar char="§"/>
              <a:defRPr/>
            </a:pPr>
            <a:r>
              <a:rPr lang="sv-SE" sz="2400" dirty="0" smtClean="0">
                <a:latin typeface="Lato" panose="020F0502020204030203" pitchFamily="34" charset="0"/>
                <a:cs typeface="Arial" charset="0"/>
              </a:rPr>
              <a:t>En </a:t>
            </a:r>
            <a:r>
              <a:rPr lang="sv-SE" sz="2400" dirty="0" err="1" smtClean="0">
                <a:latin typeface="Lato" panose="020F0502020204030203" pitchFamily="34" charset="0"/>
                <a:cs typeface="Arial" charset="0"/>
              </a:rPr>
              <a:t>stored</a:t>
            </a:r>
            <a:r>
              <a:rPr lang="sv-SE" sz="2400" dirty="0" smtClean="0">
                <a:latin typeface="Lato" panose="020F0502020204030203" pitchFamily="34" charset="0"/>
                <a:cs typeface="Arial" charset="0"/>
              </a:rPr>
              <a:t> </a:t>
            </a:r>
            <a:r>
              <a:rPr lang="sv-SE" sz="2400" dirty="0" err="1" smtClean="0">
                <a:latin typeface="Lato" panose="020F0502020204030203" pitchFamily="34" charset="0"/>
                <a:cs typeface="Arial" charset="0"/>
              </a:rPr>
              <a:t>procedure</a:t>
            </a:r>
            <a:r>
              <a:rPr lang="sv-SE" sz="2400" dirty="0" smtClean="0">
                <a:latin typeface="Lato" panose="020F0502020204030203" pitchFamily="34" charset="0"/>
                <a:cs typeface="Arial" charset="0"/>
              </a:rPr>
              <a:t> som finns i databasen fungerar som ett objekt som kan genereras i modellen. </a:t>
            </a:r>
            <a:endParaRPr lang="sv-SE" sz="2400" dirty="0">
              <a:latin typeface="Lato" panose="020F0502020204030203" pitchFamily="34" charset="0"/>
              <a:cs typeface="Arial" charset="0"/>
            </a:endParaRPr>
          </a:p>
          <a:p>
            <a:pPr lvl="1">
              <a:defRPr/>
            </a:pPr>
            <a:endParaRPr lang="sv-SE" sz="2400" dirty="0" smtClean="0">
              <a:latin typeface="Lato" panose="020F0502020204030203" pitchFamily="34" charset="0"/>
              <a:cs typeface="Arial" charset="0"/>
            </a:endParaRPr>
          </a:p>
          <a:p>
            <a:pPr lvl="1">
              <a:defRPr/>
            </a:pPr>
            <a:endParaRPr lang="sv-SE" sz="1200" dirty="0">
              <a:latin typeface="Lato" panose="020F0502020204030203" pitchFamily="34" charset="0"/>
              <a:cs typeface="Arial" charset="0"/>
            </a:endParaRPr>
          </a:p>
          <a:p>
            <a:pPr marL="742950" lvl="1" indent="-285750">
              <a:buFont typeface="Wingdings" pitchFamily="2" charset="2"/>
              <a:buChar char="§"/>
              <a:defRPr/>
            </a:pPr>
            <a:r>
              <a:rPr lang="sv-SE" sz="2400" dirty="0" smtClean="0">
                <a:latin typeface="Lato" panose="020F0502020204030203" pitchFamily="34" charset="0"/>
                <a:cs typeface="Arial" charset="0"/>
              </a:rPr>
              <a:t>När den skapats  fungerar den som en metod som kan anropas från modellen och returnera ett resultat eller göra något mot databasen.</a:t>
            </a:r>
            <a:endParaRPr lang="sv-SE" sz="2400" dirty="0">
              <a:latin typeface="Lato" panose="020F0502020204030203" pitchFamily="34" charset="0"/>
              <a:cs typeface="Arial" charset="0"/>
            </a:endParaRPr>
          </a:p>
          <a:p>
            <a:pPr lvl="1">
              <a:defRPr/>
            </a:pPr>
            <a:endParaRPr lang="sv-SE" sz="2400" dirty="0" smtClean="0">
              <a:latin typeface="Lato" panose="020F0502020204030203" pitchFamily="34" charset="0"/>
              <a:cs typeface="Arial" charset="0"/>
            </a:endParaRPr>
          </a:p>
          <a:p>
            <a:pPr lvl="1">
              <a:defRPr/>
            </a:pPr>
            <a:endParaRPr lang="sv-SE" sz="1200" dirty="0">
              <a:latin typeface="Lato" panose="020F0502020204030203" pitchFamily="34" charset="0"/>
              <a:cs typeface="Arial" charset="0"/>
            </a:endParaRPr>
          </a:p>
          <a:p>
            <a:pPr marL="742950" lvl="1" indent="-285750">
              <a:buFont typeface="Wingdings" pitchFamily="2" charset="2"/>
              <a:buChar char="§"/>
              <a:defRPr/>
            </a:pPr>
            <a:r>
              <a:rPr lang="sv-SE" sz="2400" dirty="0" smtClean="0">
                <a:latin typeface="Lato" panose="020F0502020204030203" pitchFamily="34" charset="0"/>
                <a:cs typeface="Arial" charset="0"/>
              </a:rPr>
              <a:t>Eftersom det går att lägga till /ta bort  och uppdatera objekt via </a:t>
            </a:r>
            <a:r>
              <a:rPr lang="sv-SE" sz="2400" dirty="0" err="1" smtClean="0">
                <a:latin typeface="Lato" panose="020F0502020204030203" pitchFamily="34" charset="0"/>
                <a:cs typeface="Arial" charset="0"/>
              </a:rPr>
              <a:t>dbsets</a:t>
            </a:r>
            <a:r>
              <a:rPr lang="sv-SE" sz="2400" dirty="0" smtClean="0">
                <a:latin typeface="Lato" panose="020F0502020204030203" pitchFamily="34" charset="0"/>
                <a:cs typeface="Arial" charset="0"/>
              </a:rPr>
              <a:t> är det oftast inte nödvändigt att skapa </a:t>
            </a:r>
            <a:r>
              <a:rPr lang="sv-SE" sz="2400" dirty="0" err="1" smtClean="0">
                <a:latin typeface="Lato" panose="020F0502020204030203" pitchFamily="34" charset="0"/>
                <a:cs typeface="Arial" charset="0"/>
              </a:rPr>
              <a:t>stored</a:t>
            </a:r>
            <a:r>
              <a:rPr lang="sv-SE" sz="2400" dirty="0" smtClean="0">
                <a:latin typeface="Lato" panose="020F0502020204030203" pitchFamily="34" charset="0"/>
                <a:cs typeface="Arial" charset="0"/>
              </a:rPr>
              <a:t> </a:t>
            </a:r>
            <a:r>
              <a:rPr lang="sv-SE" sz="2400" dirty="0" err="1" smtClean="0">
                <a:latin typeface="Lato" panose="020F0502020204030203" pitchFamily="34" charset="0"/>
                <a:cs typeface="Arial" charset="0"/>
              </a:rPr>
              <a:t>procedures</a:t>
            </a:r>
            <a:r>
              <a:rPr lang="sv-SE" sz="2400" dirty="0" smtClean="0">
                <a:latin typeface="Lato" panose="020F0502020204030203" pitchFamily="34" charset="0"/>
                <a:cs typeface="Arial" charset="0"/>
              </a:rPr>
              <a:t> för detta.</a:t>
            </a:r>
            <a:endParaRPr lang="sv-SE" sz="2400" dirty="0">
              <a:latin typeface="Lato" panose="020F0502020204030203" pitchFamily="34" charset="0"/>
              <a:cs typeface="Arial" charset="0"/>
            </a:endParaRPr>
          </a:p>
          <a:p>
            <a:pPr lvl="1">
              <a:defRPr/>
            </a:pPr>
            <a:endParaRPr lang="sv-SE" sz="2400" dirty="0">
              <a:latin typeface="Lato" panose="020F0502020204030203" pitchFamily="34" charset="0"/>
              <a:cs typeface="Arial" charset="0"/>
            </a:endParaRPr>
          </a:p>
          <a:p>
            <a:pPr marL="742950" lvl="1" indent="-285750">
              <a:buFont typeface="Wingdings" pitchFamily="2" charset="2"/>
              <a:buChar char="§"/>
              <a:defRPr/>
            </a:pPr>
            <a:endParaRPr lang="sv-SE" sz="2400" dirty="0">
              <a:latin typeface="Vitesse Book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82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639837" y="587102"/>
            <a:ext cx="68743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altLang="sv-SE" sz="3200" b="1" dirty="0" smtClean="0">
                <a:latin typeface="Lato" panose="020F0502020204030203" pitchFamily="34" charset="0"/>
                <a:ea typeface="Verdana" pitchFamily="34" charset="0"/>
                <a:cs typeface="Vitesse Bold"/>
              </a:rPr>
              <a:t>Exempel med koppling</a:t>
            </a:r>
            <a:endParaRPr lang="sv-SE" altLang="sv-SE" sz="3200" b="1" dirty="0">
              <a:latin typeface="Lato" panose="020F0502020204030203" pitchFamily="34" charset="0"/>
              <a:ea typeface="Verdana" pitchFamily="34" charset="0"/>
              <a:cs typeface="Vitesse Bold"/>
            </a:endParaRPr>
          </a:p>
          <a:p>
            <a:endParaRPr lang="sv-SE" altLang="sv-SE" sz="3200" b="1" dirty="0">
              <a:latin typeface="Lato" panose="020F0502020204030203" pitchFamily="34" charset="0"/>
              <a:ea typeface="Verdana" pitchFamily="34" charset="0"/>
              <a:cs typeface="Vitesse Bold"/>
            </a:endParaRPr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659" y="5868365"/>
            <a:ext cx="2165569" cy="250092"/>
          </a:xfrm>
          <a:prstGeom prst="rect">
            <a:avLst/>
          </a:prstGeom>
        </p:spPr>
      </p:pic>
      <p:sp>
        <p:nvSpPr>
          <p:cNvPr id="7" name="Rektangel 5"/>
          <p:cNvSpPr/>
          <p:nvPr/>
        </p:nvSpPr>
        <p:spPr>
          <a:xfrm>
            <a:off x="639837" y="1416126"/>
            <a:ext cx="818937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public class Parent</a:t>
            </a:r>
            <a:endParaRPr lang="sv-SE" sz="1600" dirty="0"/>
          </a:p>
          <a:p>
            <a:r>
              <a:rPr lang="en-US" sz="1600" dirty="0" smtClean="0"/>
              <a:t>{</a:t>
            </a:r>
            <a:r>
              <a:rPr lang="en-US" sz="1600" dirty="0"/>
              <a:t>  </a:t>
            </a:r>
            <a:r>
              <a:rPr lang="en-US" sz="1600" dirty="0" smtClean="0"/>
              <a:t> </a:t>
            </a:r>
            <a:r>
              <a:rPr lang="en-US" sz="1600" dirty="0"/>
              <a:t>public </a:t>
            </a:r>
            <a:r>
              <a:rPr lang="en-US" sz="1600" dirty="0" err="1"/>
              <a:t>int</a:t>
            </a:r>
            <a:r>
              <a:rPr lang="en-US" sz="1600" dirty="0"/>
              <a:t> Prop1 { get; set; </a:t>
            </a:r>
            <a:r>
              <a:rPr lang="en-US" sz="1600" dirty="0" smtClean="0"/>
              <a:t>}</a:t>
            </a:r>
            <a:endParaRPr lang="sv-SE" sz="1600" dirty="0"/>
          </a:p>
          <a:p>
            <a:r>
              <a:rPr lang="en-US" sz="1600" dirty="0" smtClean="0"/>
              <a:t> </a:t>
            </a:r>
            <a:r>
              <a:rPr lang="en-US" sz="1600" dirty="0"/>
              <a:t>   public virtual </a:t>
            </a:r>
            <a:r>
              <a:rPr lang="en-US" sz="1600" dirty="0" err="1"/>
              <a:t>ICollection</a:t>
            </a:r>
            <a:r>
              <a:rPr lang="en-US" sz="1600" dirty="0"/>
              <a:t>&lt;Child&gt; Children { get; set; </a:t>
            </a:r>
            <a:r>
              <a:rPr lang="en-US" sz="1600" dirty="0" smtClean="0"/>
              <a:t>} </a:t>
            </a:r>
          </a:p>
          <a:p>
            <a:r>
              <a:rPr lang="en-US" sz="1600" dirty="0" smtClean="0"/>
              <a:t>}</a:t>
            </a:r>
            <a:endParaRPr lang="sv-SE" sz="1600" dirty="0"/>
          </a:p>
          <a:p>
            <a:r>
              <a:rPr lang="en-US" sz="1600" dirty="0"/>
              <a:t> </a:t>
            </a:r>
            <a:endParaRPr lang="sv-SE" sz="1600" dirty="0"/>
          </a:p>
          <a:p>
            <a:r>
              <a:rPr lang="sv-SE" sz="1600" dirty="0" smtClean="0">
                <a:solidFill>
                  <a:srgbClr val="00B050"/>
                </a:solidFill>
              </a:rPr>
              <a:t>//Lägg </a:t>
            </a:r>
            <a:r>
              <a:rPr lang="sv-SE" sz="1600" dirty="0">
                <a:solidFill>
                  <a:srgbClr val="00B050"/>
                </a:solidFill>
              </a:rPr>
              <a:t>till en ny </a:t>
            </a:r>
            <a:r>
              <a:rPr lang="sv-SE" sz="1600" dirty="0" err="1">
                <a:solidFill>
                  <a:srgbClr val="00B050"/>
                </a:solidFill>
              </a:rPr>
              <a:t>Parent</a:t>
            </a:r>
            <a:r>
              <a:rPr lang="sv-SE" sz="1600" dirty="0">
                <a:solidFill>
                  <a:srgbClr val="00B050"/>
                </a:solidFill>
              </a:rPr>
              <a:t> med </a:t>
            </a:r>
            <a:r>
              <a:rPr lang="sv-SE" sz="1600" dirty="0" err="1">
                <a:solidFill>
                  <a:srgbClr val="00B050"/>
                </a:solidFill>
              </a:rPr>
              <a:t>children</a:t>
            </a:r>
            <a:r>
              <a:rPr lang="sv-SE" sz="1600" dirty="0">
                <a:solidFill>
                  <a:srgbClr val="00B050"/>
                </a:solidFill>
              </a:rPr>
              <a:t>.</a:t>
            </a:r>
          </a:p>
          <a:p>
            <a:pPr fontAlgn="base"/>
            <a:r>
              <a:rPr lang="en-US" sz="1600" smtClean="0"/>
              <a:t>Parent </a:t>
            </a:r>
            <a:r>
              <a:rPr lang="en-US" sz="1600" dirty="0"/>
              <a:t>p=new Parent</a:t>
            </a:r>
            <a:r>
              <a:rPr lang="en-US" sz="1600" dirty="0" smtClean="0"/>
              <a:t>();</a:t>
            </a:r>
            <a:endParaRPr lang="sv-SE" sz="1600" dirty="0"/>
          </a:p>
          <a:p>
            <a:pPr fontAlgn="base"/>
            <a:r>
              <a:rPr lang="en-US" sz="1600" dirty="0"/>
              <a:t>Child c1=new Child();</a:t>
            </a:r>
            <a:endParaRPr lang="sv-SE" sz="1600" dirty="0"/>
          </a:p>
          <a:p>
            <a:pPr fontAlgn="base"/>
            <a:r>
              <a:rPr lang="en-US" sz="1600" dirty="0"/>
              <a:t>Child c2=new Child();</a:t>
            </a:r>
            <a:endParaRPr lang="sv-SE" sz="1600" dirty="0"/>
          </a:p>
          <a:p>
            <a:pPr fontAlgn="base"/>
            <a:r>
              <a:rPr lang="en-US" sz="1600" dirty="0"/>
              <a:t> </a:t>
            </a:r>
            <a:endParaRPr lang="sv-SE" sz="1600" dirty="0"/>
          </a:p>
          <a:p>
            <a:pPr fontAlgn="base"/>
            <a:r>
              <a:rPr lang="en-US" sz="1600" dirty="0" err="1"/>
              <a:t>p.Children.Add</a:t>
            </a:r>
            <a:r>
              <a:rPr lang="en-US" sz="1600" dirty="0"/>
              <a:t>(c1);</a:t>
            </a:r>
            <a:endParaRPr lang="sv-SE" sz="1600" dirty="0"/>
          </a:p>
          <a:p>
            <a:pPr fontAlgn="base"/>
            <a:r>
              <a:rPr lang="en-US" sz="1600" dirty="0" err="1"/>
              <a:t>p.Children.Add</a:t>
            </a:r>
            <a:r>
              <a:rPr lang="en-US" sz="1600" dirty="0"/>
              <a:t>(c2);</a:t>
            </a:r>
            <a:endParaRPr lang="sv-SE" sz="1600" dirty="0"/>
          </a:p>
          <a:p>
            <a:pPr fontAlgn="base"/>
            <a:endParaRPr lang="en-US" sz="1600" dirty="0" smtClean="0"/>
          </a:p>
          <a:p>
            <a:pPr fontAlgn="base"/>
            <a:r>
              <a:rPr lang="en-US" sz="1600" dirty="0" smtClean="0">
                <a:solidFill>
                  <a:srgbClr val="00B050"/>
                </a:solidFill>
              </a:rPr>
              <a:t>//</a:t>
            </a:r>
            <a:r>
              <a:rPr lang="en-US" sz="1600" dirty="0" err="1" smtClean="0">
                <a:solidFill>
                  <a:srgbClr val="00B050"/>
                </a:solidFill>
              </a:rPr>
              <a:t>Spara</a:t>
            </a:r>
            <a:r>
              <a:rPr lang="en-US" sz="1600" dirty="0" smtClean="0">
                <a:solidFill>
                  <a:srgbClr val="00B050"/>
                </a:solidFill>
              </a:rPr>
              <a:t> ned I </a:t>
            </a:r>
            <a:r>
              <a:rPr lang="en-US" sz="1600" dirty="0" err="1" smtClean="0">
                <a:solidFill>
                  <a:srgbClr val="00B050"/>
                </a:solidFill>
              </a:rPr>
              <a:t>databasen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>
                <a:solidFill>
                  <a:srgbClr val="00B050"/>
                </a:solidFill>
              </a:rPr>
              <a:t> </a:t>
            </a:r>
            <a:endParaRPr lang="sv-SE" sz="1600" dirty="0">
              <a:solidFill>
                <a:srgbClr val="00B050"/>
              </a:solidFill>
            </a:endParaRPr>
          </a:p>
          <a:p>
            <a:pPr fontAlgn="base"/>
            <a:r>
              <a:rPr lang="en-US" sz="1600" dirty="0"/>
              <a:t>using (</a:t>
            </a: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db</a:t>
            </a:r>
            <a:r>
              <a:rPr lang="en-US" sz="1600" dirty="0"/>
              <a:t> = new </a:t>
            </a:r>
            <a:r>
              <a:rPr lang="en-US" sz="1600" dirty="0" err="1"/>
              <a:t>DbContext</a:t>
            </a:r>
            <a:r>
              <a:rPr lang="en-US" sz="1600" dirty="0"/>
              <a:t>())</a:t>
            </a:r>
            <a:endParaRPr lang="sv-SE" sz="1600" dirty="0"/>
          </a:p>
          <a:p>
            <a:pPr fontAlgn="base"/>
            <a:r>
              <a:rPr lang="sv-SE" sz="1600" dirty="0" smtClean="0"/>
              <a:t>{</a:t>
            </a:r>
            <a:r>
              <a:rPr lang="sv-SE" sz="1600" dirty="0"/>
              <a:t>      </a:t>
            </a:r>
          </a:p>
          <a:p>
            <a:pPr fontAlgn="base"/>
            <a:r>
              <a:rPr lang="sv-SE" sz="1600" dirty="0"/>
              <a:t>       </a:t>
            </a:r>
            <a:r>
              <a:rPr lang="sv-SE" sz="1600" dirty="0" err="1"/>
              <a:t>db.Parents.Add</a:t>
            </a:r>
            <a:r>
              <a:rPr lang="sv-SE" sz="1600" dirty="0"/>
              <a:t>(p);</a:t>
            </a:r>
          </a:p>
          <a:p>
            <a:pPr fontAlgn="base"/>
            <a:r>
              <a:rPr lang="sv-SE" sz="1600" dirty="0"/>
              <a:t>       </a:t>
            </a:r>
            <a:r>
              <a:rPr lang="sv-SE" sz="1600" dirty="0" err="1"/>
              <a:t>db.SaveChanges</a:t>
            </a:r>
            <a:r>
              <a:rPr lang="sv-SE" sz="1600" dirty="0"/>
              <a:t>();</a:t>
            </a:r>
          </a:p>
          <a:p>
            <a:pPr fontAlgn="base"/>
            <a:r>
              <a:rPr lang="sv-SE" sz="1600" dirty="0" smtClean="0"/>
              <a:t> </a:t>
            </a:r>
            <a:r>
              <a:rPr lang="sv-SE" sz="1600" dirty="0"/>
              <a:t>}</a:t>
            </a:r>
          </a:p>
          <a:p>
            <a:pPr lvl="1">
              <a:defRPr/>
            </a:pPr>
            <a:endParaRPr lang="sv-SE" sz="2400" dirty="0">
              <a:latin typeface="Lato" panose="020F0502020204030203" pitchFamily="34" charset="0"/>
              <a:cs typeface="Arial" charset="0"/>
            </a:endParaRPr>
          </a:p>
          <a:p>
            <a:pPr marL="742950" lvl="1" indent="-285750">
              <a:buFont typeface="Wingdings" pitchFamily="2" charset="2"/>
              <a:buChar char="§"/>
              <a:defRPr/>
            </a:pPr>
            <a:endParaRPr lang="sv-SE" sz="2400" dirty="0">
              <a:latin typeface="Vitesse Book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64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639837" y="587102"/>
            <a:ext cx="68743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altLang="sv-SE" sz="3200" b="1" dirty="0" smtClean="0">
                <a:latin typeface="Lato" panose="020F0502020204030203" pitchFamily="34" charset="0"/>
                <a:ea typeface="Verdana" pitchFamily="34" charset="0"/>
                <a:cs typeface="Vitesse Bold"/>
              </a:rPr>
              <a:t>Länkar</a:t>
            </a:r>
            <a:endParaRPr lang="sv-SE" altLang="sv-SE" sz="3200" b="1" dirty="0">
              <a:latin typeface="Lato" panose="020F0502020204030203" pitchFamily="34" charset="0"/>
              <a:ea typeface="Verdana" pitchFamily="34" charset="0"/>
              <a:cs typeface="Vitesse Bold"/>
            </a:endParaRPr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659" y="5868365"/>
            <a:ext cx="2165569" cy="250092"/>
          </a:xfrm>
          <a:prstGeom prst="rect">
            <a:avLst/>
          </a:prstGeom>
        </p:spPr>
      </p:pic>
      <p:sp>
        <p:nvSpPr>
          <p:cNvPr id="6" name="Rektangel 5"/>
          <p:cNvSpPr/>
          <p:nvPr/>
        </p:nvSpPr>
        <p:spPr>
          <a:xfrm>
            <a:off x="764309" y="1606592"/>
            <a:ext cx="81329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sv-SE" sz="2400" kern="1800" dirty="0">
              <a:solidFill>
                <a:srgbClr val="000000"/>
              </a:solidFill>
              <a:latin typeface="Vitesse Book"/>
              <a:ea typeface="Verdana" pitchFamily="34" charset="0"/>
              <a:cs typeface="Vitesse Book"/>
            </a:endParaRPr>
          </a:p>
          <a:p>
            <a:pPr>
              <a:defRPr/>
            </a:pPr>
            <a:endParaRPr lang="sv-SE" sz="2400" kern="1800" dirty="0">
              <a:solidFill>
                <a:srgbClr val="000000"/>
              </a:solidFill>
              <a:latin typeface="Vitesse Book"/>
              <a:ea typeface="Verdana" pitchFamily="34" charset="0"/>
              <a:cs typeface="Vitesse Book"/>
            </a:endParaRPr>
          </a:p>
          <a:p>
            <a:pPr>
              <a:defRPr/>
            </a:pPr>
            <a:endParaRPr lang="sv-SE" sz="2400" kern="1800" dirty="0">
              <a:solidFill>
                <a:srgbClr val="000000"/>
              </a:solidFill>
              <a:latin typeface="Vitesse Book"/>
              <a:ea typeface="Verdana" pitchFamily="34" charset="0"/>
              <a:cs typeface="Vitesse Book"/>
            </a:endParaRPr>
          </a:p>
          <a:p>
            <a:pPr>
              <a:defRPr/>
            </a:pPr>
            <a:endParaRPr lang="sv-SE" sz="2400" kern="1800" dirty="0" smtClean="0">
              <a:solidFill>
                <a:srgbClr val="000000"/>
              </a:solidFill>
              <a:latin typeface="Vitesse Book"/>
              <a:ea typeface="Verdana" pitchFamily="34" charset="0"/>
              <a:cs typeface="Vitesse Book"/>
            </a:endParaRPr>
          </a:p>
          <a:p>
            <a:endParaRPr lang="sv-SE" sz="2400" dirty="0">
              <a:latin typeface="Arial" charset="0"/>
            </a:endParaRPr>
          </a:p>
          <a:p>
            <a:endParaRPr lang="sv-SE" sz="2400" b="1" dirty="0">
              <a:latin typeface="Lato Regular"/>
              <a:cs typeface="Lato Regular"/>
            </a:endParaRPr>
          </a:p>
          <a:p>
            <a:endParaRPr lang="sv-SE" sz="2400" b="1" dirty="0">
              <a:latin typeface="Lato Regular"/>
              <a:cs typeface="Lato Regular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4308" y="1620884"/>
            <a:ext cx="787169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400" dirty="0">
                <a:hlinkClick r:id="rId4"/>
              </a:rPr>
              <a:t>http://</a:t>
            </a:r>
            <a:r>
              <a:rPr lang="sv-SE" sz="2400" dirty="0" smtClean="0">
                <a:hlinkClick r:id="rId4"/>
              </a:rPr>
              <a:t>www.codeproject.com/Articles/739164/Entity-Framework-Tutorial-for-Beginners</a:t>
            </a:r>
            <a:endParaRPr lang="sv-SE" sz="2400" dirty="0" smtClean="0"/>
          </a:p>
          <a:p>
            <a:endParaRPr lang="sv-SE" sz="2400" dirty="0"/>
          </a:p>
          <a:p>
            <a:r>
              <a:rPr lang="sv-SE" sz="2400" dirty="0">
                <a:hlinkClick r:id="rId5"/>
              </a:rPr>
              <a:t>http://</a:t>
            </a:r>
            <a:r>
              <a:rPr lang="sv-SE" sz="2400" dirty="0" smtClean="0">
                <a:hlinkClick r:id="rId5"/>
              </a:rPr>
              <a:t>www.entityframeworktutorial.net/EntityFramework5/entity-framework5-introduction.aspx</a:t>
            </a:r>
            <a:endParaRPr lang="sv-SE" sz="2400" dirty="0" smtClean="0"/>
          </a:p>
          <a:p>
            <a:endParaRPr lang="sv-SE" sz="2400" dirty="0" smtClean="0"/>
          </a:p>
          <a:p>
            <a:r>
              <a:rPr lang="sv-SE" sz="2400" dirty="0">
                <a:hlinkClick r:id="rId6"/>
              </a:rPr>
              <a:t>http://www.entityframeworktutorial.net</a:t>
            </a:r>
            <a:r>
              <a:rPr lang="sv-SE" sz="2400" dirty="0" smtClean="0">
                <a:hlinkClick r:id="rId6"/>
              </a:rPr>
              <a:t>/</a:t>
            </a:r>
            <a:endParaRPr lang="sv-SE" sz="2400" dirty="0" smtClean="0"/>
          </a:p>
          <a:p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2635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objekt 13" descr="Screen Shot 2014-02-01 at 09.34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77588" cy="68580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841664" y="-301336"/>
            <a:ext cx="7460672" cy="74606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 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1776846" y="2998113"/>
            <a:ext cx="55903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5000" dirty="0" smtClean="0">
                <a:latin typeface="Lato" panose="020F0502020204030203" pitchFamily="34" charset="0"/>
              </a:rPr>
              <a:t>DEMO</a:t>
            </a:r>
            <a:endParaRPr lang="sv-SE" sz="5000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13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objekt 13" descr="Screen Shot 2014-02-01 at 09.34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77588" cy="68580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841664" y="-301336"/>
            <a:ext cx="7460672" cy="74606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Box 4"/>
          <p:cNvSpPr txBox="1"/>
          <p:nvPr/>
        </p:nvSpPr>
        <p:spPr>
          <a:xfrm>
            <a:off x="1776846" y="665417"/>
            <a:ext cx="55903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5000" dirty="0" smtClean="0">
                <a:latin typeface="Lato" panose="020F0502020204030203" pitchFamily="34" charset="0"/>
              </a:rPr>
              <a:t>Vad vi går igenom</a:t>
            </a:r>
            <a:endParaRPr lang="sv-SE" sz="5000" dirty="0">
              <a:latin typeface="Lato" panose="020F0502020204030203" pitchFamily="34" charset="0"/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1966032" y="1820664"/>
            <a:ext cx="5988799" cy="824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sv-SE" sz="2800" dirty="0" smtClean="0">
                <a:latin typeface="Lato" panose="020F0502020204030203" pitchFamily="34" charset="0"/>
              </a:rPr>
              <a:t>Vad är </a:t>
            </a:r>
            <a:r>
              <a:rPr lang="sv-SE" sz="2800" dirty="0" err="1" smtClean="0">
                <a:latin typeface="Lato" panose="020F0502020204030203" pitchFamily="34" charset="0"/>
              </a:rPr>
              <a:t>entity</a:t>
            </a:r>
            <a:r>
              <a:rPr lang="sv-SE" sz="2800" dirty="0" smtClean="0">
                <a:latin typeface="Lato" panose="020F0502020204030203" pitchFamily="34" charset="0"/>
              </a:rPr>
              <a:t> </a:t>
            </a:r>
            <a:r>
              <a:rPr lang="sv-SE" sz="2800" dirty="0" err="1" smtClean="0">
                <a:latin typeface="Lato" panose="020F0502020204030203" pitchFamily="34" charset="0"/>
              </a:rPr>
              <a:t>framework</a:t>
            </a:r>
            <a:r>
              <a:rPr lang="sv-SE" sz="2800" dirty="0" smtClean="0">
                <a:latin typeface="Lato" panose="020F0502020204030203" pitchFamily="34" charset="0"/>
              </a:rPr>
              <a:t>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sv-SE" sz="2800" dirty="0">
              <a:latin typeface="Lato" panose="020F050202020403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sv-SE" sz="2800" dirty="0" err="1" smtClean="0">
                <a:latin typeface="Lato" panose="020F0502020204030203" pitchFamily="34" charset="0"/>
              </a:rPr>
              <a:t>Code</a:t>
            </a:r>
            <a:r>
              <a:rPr lang="sv-SE" sz="2800" dirty="0" smtClean="0">
                <a:latin typeface="Lato" panose="020F0502020204030203" pitchFamily="34" charset="0"/>
              </a:rPr>
              <a:t> </a:t>
            </a:r>
            <a:r>
              <a:rPr lang="sv-SE" sz="2800" dirty="0" err="1" smtClean="0">
                <a:latin typeface="Lato" panose="020F0502020204030203" pitchFamily="34" charset="0"/>
              </a:rPr>
              <a:t>first</a:t>
            </a:r>
            <a:r>
              <a:rPr lang="sv-SE" sz="2800" dirty="0" smtClean="0">
                <a:latin typeface="Lato" panose="020F0502020204030203" pitchFamily="34" charset="0"/>
              </a:rPr>
              <a:t>, </a:t>
            </a:r>
            <a:r>
              <a:rPr lang="sv-SE" sz="2800" dirty="0" err="1" smtClean="0">
                <a:latin typeface="Lato" panose="020F0502020204030203" pitchFamily="34" charset="0"/>
              </a:rPr>
              <a:t>database</a:t>
            </a:r>
            <a:r>
              <a:rPr lang="sv-SE" sz="2800" dirty="0" smtClean="0">
                <a:latin typeface="Lato" panose="020F0502020204030203" pitchFamily="34" charset="0"/>
              </a:rPr>
              <a:t> </a:t>
            </a:r>
            <a:r>
              <a:rPr lang="sv-SE" sz="2800" dirty="0" err="1" smtClean="0">
                <a:latin typeface="Lato" panose="020F0502020204030203" pitchFamily="34" charset="0"/>
              </a:rPr>
              <a:t>first</a:t>
            </a:r>
            <a:r>
              <a:rPr lang="sv-SE" sz="2800" dirty="0" smtClean="0">
                <a:latin typeface="Lato" panose="020F0502020204030203" pitchFamily="34" charset="0"/>
              </a:rPr>
              <a:t>, </a:t>
            </a:r>
            <a:r>
              <a:rPr lang="sv-SE" sz="2800" dirty="0" err="1" smtClean="0">
                <a:latin typeface="Lato" panose="020F0502020204030203" pitchFamily="34" charset="0"/>
              </a:rPr>
              <a:t>model</a:t>
            </a:r>
            <a:r>
              <a:rPr lang="sv-SE" sz="2800" dirty="0" smtClean="0">
                <a:latin typeface="Lato" panose="020F0502020204030203" pitchFamily="34" charset="0"/>
              </a:rPr>
              <a:t> </a:t>
            </a:r>
            <a:r>
              <a:rPr lang="sv-SE" sz="2800" dirty="0" err="1" smtClean="0">
                <a:latin typeface="Lato" panose="020F0502020204030203" pitchFamily="34" charset="0"/>
              </a:rPr>
              <a:t>first</a:t>
            </a:r>
            <a:endParaRPr lang="sv-SE" sz="2800" dirty="0" smtClean="0">
              <a:latin typeface="Lato" panose="020F0502020204030203" pitchFamily="34" charset="0"/>
            </a:endParaRPr>
          </a:p>
          <a:p>
            <a:pPr marL="0" lvl="1"/>
            <a:endParaRPr lang="sv-SE" sz="2800" dirty="0">
              <a:latin typeface="Lato" panose="020F0502020204030203" pitchFamily="34" charset="0"/>
            </a:endParaRPr>
          </a:p>
          <a:p>
            <a:pPr lvl="1" indent="-457200">
              <a:buFont typeface="Wingdings" panose="05000000000000000000" pitchFamily="2" charset="2"/>
              <a:buChar char="ü"/>
            </a:pPr>
            <a:r>
              <a:rPr lang="sv-SE" sz="2800" dirty="0" err="1" smtClean="0">
                <a:latin typeface="Lato" panose="020F0502020204030203" pitchFamily="34" charset="0"/>
              </a:rPr>
              <a:t>Stored</a:t>
            </a:r>
            <a:r>
              <a:rPr lang="sv-SE" sz="2800" dirty="0" smtClean="0">
                <a:latin typeface="Lato" panose="020F0502020204030203" pitchFamily="34" charset="0"/>
              </a:rPr>
              <a:t> </a:t>
            </a:r>
            <a:r>
              <a:rPr lang="sv-SE" sz="2800" dirty="0" err="1" smtClean="0">
                <a:latin typeface="Lato" panose="020F0502020204030203" pitchFamily="34" charset="0"/>
              </a:rPr>
              <a:t>procedures</a:t>
            </a:r>
            <a:r>
              <a:rPr lang="sv-SE" sz="2800" dirty="0" smtClean="0">
                <a:latin typeface="Lato" panose="020F0502020204030203" pitchFamily="34" charset="0"/>
              </a:rPr>
              <a:t> och LINQ med EF</a:t>
            </a:r>
          </a:p>
          <a:p>
            <a:pPr lvl="1" indent="-457200">
              <a:buFont typeface="Wingdings" panose="05000000000000000000" pitchFamily="2" charset="2"/>
              <a:buChar char="ü"/>
            </a:pPr>
            <a:endParaRPr lang="sv-SE" sz="2800" dirty="0">
              <a:latin typeface="Lato" panose="020F0502020204030203" pitchFamily="34" charset="0"/>
            </a:endParaRPr>
          </a:p>
          <a:p>
            <a:pPr lvl="1" indent="-457200">
              <a:buFont typeface="Wingdings" panose="05000000000000000000" pitchFamily="2" charset="2"/>
              <a:buChar char="ü"/>
            </a:pPr>
            <a:r>
              <a:rPr lang="sv-SE" sz="2800" dirty="0" err="1">
                <a:latin typeface="Lato" panose="020F0502020204030203" pitchFamily="34" charset="0"/>
                <a:cs typeface="Arial" charset="0"/>
              </a:rPr>
              <a:t>DbContext</a:t>
            </a:r>
            <a:r>
              <a:rPr lang="sv-SE" sz="2800" dirty="0">
                <a:latin typeface="Lato" panose="020F0502020204030203" pitchFamily="34" charset="0"/>
                <a:cs typeface="Arial" charset="0"/>
              </a:rPr>
              <a:t>  och </a:t>
            </a:r>
            <a:r>
              <a:rPr lang="sv-SE" sz="2800" dirty="0" err="1">
                <a:latin typeface="Lato" panose="020F0502020204030203" pitchFamily="34" charset="0"/>
              </a:rPr>
              <a:t>Dbset</a:t>
            </a:r>
            <a:endParaRPr lang="sv-SE" sz="2800" dirty="0">
              <a:latin typeface="Lato" panose="020F0502020204030203" pitchFamily="34" charset="0"/>
            </a:endParaRPr>
          </a:p>
          <a:p>
            <a:pPr lvl="1" indent="-457200">
              <a:buFont typeface="Wingdings" panose="05000000000000000000" pitchFamily="2" charset="2"/>
              <a:buChar char="ü"/>
            </a:pPr>
            <a:endParaRPr lang="sv-SE" sz="2800" dirty="0" smtClean="0">
              <a:latin typeface="Lato" panose="020F0502020204030203" pitchFamily="34" charset="0"/>
            </a:endParaRPr>
          </a:p>
          <a:p>
            <a:endParaRPr lang="sv-SE" sz="1200" dirty="0" smtClean="0">
              <a:latin typeface="Lato" panose="020F0502020204030203" pitchFamily="34" charset="0"/>
            </a:endParaRPr>
          </a:p>
          <a:p>
            <a:endParaRPr lang="sv-SE" sz="800" dirty="0" smtClean="0">
              <a:latin typeface="Lato" panose="020F0502020204030203" pitchFamily="34" charset="0"/>
            </a:endParaRPr>
          </a:p>
          <a:p>
            <a:endParaRPr lang="sv-SE" sz="2800" dirty="0" smtClean="0">
              <a:latin typeface="Lato" panose="020F050202020403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sv-SE" sz="2800" dirty="0">
              <a:latin typeface="Lato" panose="020F0502020204030203" pitchFamily="34" charset="0"/>
            </a:endParaRPr>
          </a:p>
          <a:p>
            <a:endParaRPr lang="sv-SE" sz="2800" dirty="0" smtClean="0">
              <a:latin typeface="Lato" panose="020F0502020204030203" pitchFamily="34" charset="0"/>
            </a:endParaRPr>
          </a:p>
          <a:p>
            <a:endParaRPr lang="sv-SE" sz="800" dirty="0" smtClean="0">
              <a:latin typeface="Lato" panose="020F0502020204030203" pitchFamily="34" charset="0"/>
            </a:endParaRPr>
          </a:p>
          <a:p>
            <a:endParaRPr lang="sv-SE" sz="800" dirty="0" smtClean="0">
              <a:latin typeface="Lato" panose="020F0502020204030203" pitchFamily="34" charset="0"/>
            </a:endParaRPr>
          </a:p>
          <a:p>
            <a:endParaRPr lang="sv-SE" sz="1200" dirty="0" smtClean="0">
              <a:latin typeface="Lato" panose="020F0502020204030203" pitchFamily="34" charset="0"/>
            </a:endParaRPr>
          </a:p>
          <a:p>
            <a:pPr marL="742950" lvl="1" indent="-285750">
              <a:buFont typeface="Wingdings" pitchFamily="2" charset="2"/>
              <a:buChar char="§"/>
              <a:defRPr/>
            </a:pPr>
            <a:endParaRPr lang="sv-SE" dirty="0">
              <a:latin typeface="Vitesse Book"/>
              <a:cs typeface="Arial" charset="0"/>
            </a:endParaRPr>
          </a:p>
          <a:p>
            <a:pPr marL="742950" lvl="1" indent="-285750">
              <a:buFont typeface="Wingdings" pitchFamily="2" charset="2"/>
              <a:buChar char="§"/>
              <a:defRPr/>
            </a:pPr>
            <a:endParaRPr lang="sv-SE" dirty="0">
              <a:latin typeface="Vitesse Book"/>
              <a:cs typeface="Arial" charset="0"/>
            </a:endParaRPr>
          </a:p>
          <a:p>
            <a:pPr marL="742950" lvl="1" indent="-285750">
              <a:buFont typeface="Wingdings" pitchFamily="2" charset="2"/>
              <a:buChar char="§"/>
              <a:defRPr/>
            </a:pPr>
            <a:endParaRPr lang="sv-SE" dirty="0">
              <a:latin typeface="Vitesse Book"/>
              <a:cs typeface="Arial" charset="0"/>
            </a:endParaRPr>
          </a:p>
          <a:p>
            <a:endParaRPr lang="sv-SE" sz="800" dirty="0" smtClean="0">
              <a:latin typeface="Lato" panose="020F050202020403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sv-SE" sz="2800" dirty="0" smtClean="0">
              <a:latin typeface="Lato" panose="020F050202020403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sv-SE" sz="2800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20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639837" y="587102"/>
            <a:ext cx="68743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altLang="sv-SE" sz="3200" b="1" dirty="0" smtClean="0">
                <a:latin typeface="Lato" panose="020F0502020204030203" pitchFamily="34" charset="0"/>
                <a:ea typeface="Verdana" pitchFamily="34" charset="0"/>
                <a:cs typeface="Vitesse Bold"/>
              </a:rPr>
              <a:t>Vad är ORM?</a:t>
            </a:r>
            <a:endParaRPr lang="sv-SE" altLang="sv-SE" sz="3200" b="1" dirty="0">
              <a:latin typeface="Lato" panose="020F0502020204030203" pitchFamily="34" charset="0"/>
              <a:ea typeface="Verdana" pitchFamily="34" charset="0"/>
              <a:cs typeface="Vitesse Bold"/>
            </a:endParaRPr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659" y="5868365"/>
            <a:ext cx="2165569" cy="250092"/>
          </a:xfrm>
          <a:prstGeom prst="rect">
            <a:avLst/>
          </a:prstGeom>
        </p:spPr>
      </p:pic>
      <p:sp>
        <p:nvSpPr>
          <p:cNvPr id="6" name="Rektangel 5"/>
          <p:cNvSpPr/>
          <p:nvPr/>
        </p:nvSpPr>
        <p:spPr>
          <a:xfrm>
            <a:off x="154704" y="1564085"/>
            <a:ext cx="8054458" cy="476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itchFamily="2" charset="2"/>
              <a:buChar char="§"/>
              <a:defRPr/>
            </a:pPr>
            <a:r>
              <a:rPr lang="sv-SE" sz="2400" dirty="0" smtClean="0">
                <a:latin typeface="Lato" panose="020F0502020204030203" pitchFamily="34" charset="0"/>
                <a:cs typeface="Arial" charset="0"/>
              </a:rPr>
              <a:t>Står för </a:t>
            </a:r>
            <a:r>
              <a:rPr lang="en-US" sz="2400" dirty="0" smtClean="0">
                <a:latin typeface="Lato" panose="020F0502020204030203" pitchFamily="34" charset="0"/>
              </a:rPr>
              <a:t> Object Relational </a:t>
            </a:r>
            <a:r>
              <a:rPr lang="en-US" sz="2400" dirty="0">
                <a:latin typeface="Lato" panose="020F0502020204030203" pitchFamily="34" charset="0"/>
              </a:rPr>
              <a:t>Mapping </a:t>
            </a:r>
            <a:r>
              <a:rPr lang="en-US" sz="2400" dirty="0" smtClean="0">
                <a:latin typeface="Lato" panose="020F0502020204030203" pitchFamily="34" charset="0"/>
              </a:rPr>
              <a:t>. </a:t>
            </a:r>
            <a:r>
              <a:rPr lang="en-US" sz="2400" dirty="0" err="1" smtClean="0">
                <a:latin typeface="Lato" panose="020F0502020204030203" pitchFamily="34" charset="0"/>
              </a:rPr>
              <a:t>Ett</a:t>
            </a:r>
            <a:r>
              <a:rPr lang="en-US" sz="2400" dirty="0" smtClean="0">
                <a:latin typeface="Lato" panose="020F0502020204030203" pitchFamily="34" charset="0"/>
              </a:rPr>
              <a:t>  </a:t>
            </a:r>
            <a:r>
              <a:rPr lang="en-US" sz="2400" dirty="0" err="1" smtClean="0">
                <a:solidFill>
                  <a:srgbClr val="C00000"/>
                </a:solidFill>
                <a:latin typeface="Lato" panose="020F0502020204030203" pitchFamily="34" charset="0"/>
              </a:rPr>
              <a:t>ramverk</a:t>
            </a:r>
            <a:r>
              <a:rPr lang="en-US" sz="2400" dirty="0" smtClean="0">
                <a:solidFill>
                  <a:srgbClr val="C00000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Lato" panose="020F0502020204030203" pitchFamily="34" charset="0"/>
              </a:rPr>
              <a:t>som</a:t>
            </a:r>
            <a:r>
              <a:rPr lang="en-US" sz="2400" dirty="0" smtClean="0">
                <a:solidFill>
                  <a:srgbClr val="C00000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Lato" panose="020F0502020204030203" pitchFamily="34" charset="0"/>
              </a:rPr>
              <a:t>mappar</a:t>
            </a:r>
            <a:r>
              <a:rPr lang="en-US" sz="2400" dirty="0" smtClean="0">
                <a:solidFill>
                  <a:srgbClr val="C00000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Lato" panose="020F0502020204030203" pitchFamily="34" charset="0"/>
              </a:rPr>
              <a:t>databasobjekt</a:t>
            </a:r>
            <a:r>
              <a:rPr lang="en-US" sz="2400" dirty="0" smtClean="0">
                <a:solidFill>
                  <a:srgbClr val="C00000"/>
                </a:solidFill>
                <a:latin typeface="Lato" panose="020F0502020204030203" pitchFamily="34" charset="0"/>
              </a:rPr>
              <a:t> med </a:t>
            </a:r>
            <a:r>
              <a:rPr lang="en-US" sz="2400" dirty="0" err="1" smtClean="0">
                <a:solidFill>
                  <a:srgbClr val="C00000"/>
                </a:solidFill>
                <a:latin typeface="Lato" panose="020F0502020204030203" pitchFamily="34" charset="0"/>
              </a:rPr>
              <a:t>klasser</a:t>
            </a:r>
            <a:r>
              <a:rPr lang="en-US" sz="2400" dirty="0" smtClean="0">
                <a:latin typeface="Lato" panose="020F0502020204030203" pitchFamily="34" charset="0"/>
              </a:rPr>
              <a:t> </a:t>
            </a:r>
            <a:r>
              <a:rPr lang="en-US" sz="2400" dirty="0" err="1" smtClean="0">
                <a:latin typeface="Lato" panose="020F0502020204030203" pitchFamily="34" charset="0"/>
              </a:rPr>
              <a:t>i</a:t>
            </a:r>
            <a:r>
              <a:rPr lang="en-US" sz="2400" dirty="0" smtClean="0">
                <a:latin typeface="Lato" panose="020F0502020204030203" pitchFamily="34" charset="0"/>
              </a:rPr>
              <a:t> </a:t>
            </a:r>
            <a:r>
              <a:rPr lang="en-US" sz="2400" dirty="0" err="1" smtClean="0">
                <a:latin typeface="Lato" panose="020F0502020204030203" pitchFamily="34" charset="0"/>
              </a:rPr>
              <a:t>en</a:t>
            </a:r>
            <a:r>
              <a:rPr lang="en-US" sz="2400" dirty="0" smtClean="0">
                <a:latin typeface="Lato" panose="020F0502020204030203" pitchFamily="34" charset="0"/>
              </a:rPr>
              <a:t> </a:t>
            </a:r>
            <a:r>
              <a:rPr lang="en-US" sz="2400" dirty="0" err="1" smtClean="0">
                <a:latin typeface="Lato" panose="020F0502020204030203" pitchFamily="34" charset="0"/>
              </a:rPr>
              <a:t>applikation</a:t>
            </a:r>
            <a:r>
              <a:rPr lang="en-US" sz="2400" dirty="0" smtClean="0">
                <a:latin typeface="Lato" panose="020F0502020204030203" pitchFamily="34" charset="0"/>
              </a:rPr>
              <a:t>.  </a:t>
            </a:r>
          </a:p>
          <a:p>
            <a:pPr lvl="1">
              <a:defRPr/>
            </a:pPr>
            <a:endParaRPr lang="en-US" sz="1600" dirty="0">
              <a:latin typeface="Lato" panose="020F0502020204030203" pitchFamily="34" charset="0"/>
            </a:endParaRPr>
          </a:p>
          <a:p>
            <a:pPr marL="742950" lvl="1" indent="-285750">
              <a:buFont typeface="Wingdings" pitchFamily="2" charset="2"/>
              <a:buChar char="§"/>
              <a:defRPr/>
            </a:pPr>
            <a:r>
              <a:rPr lang="sv-SE" sz="2400" dirty="0" smtClean="0">
                <a:latin typeface="Lato" panose="020F0502020204030203" pitchFamily="34" charset="0"/>
                <a:cs typeface="Arial" charset="0"/>
              </a:rPr>
              <a:t>Förenklar och automatiserar mycket av det arbete som det innebär att arbeta med databasobjekt. Reducerar ofta mängden kod som behöver skrivas</a:t>
            </a:r>
          </a:p>
          <a:p>
            <a:pPr lvl="1">
              <a:defRPr/>
            </a:pPr>
            <a:endParaRPr lang="sv-SE" sz="1400" dirty="0">
              <a:latin typeface="Lato" panose="020F0502020204030203" pitchFamily="34" charset="0"/>
              <a:cs typeface="Arial" charset="0"/>
            </a:endParaRPr>
          </a:p>
          <a:p>
            <a:pPr lvl="1">
              <a:defRPr/>
            </a:pPr>
            <a:endParaRPr lang="sv-SE" sz="1200" dirty="0">
              <a:solidFill>
                <a:srgbClr val="C00000"/>
              </a:solidFill>
              <a:latin typeface="Lato" panose="020F0502020204030203" pitchFamily="34" charset="0"/>
              <a:cs typeface="Arial" charset="0"/>
            </a:endParaRPr>
          </a:p>
          <a:p>
            <a:pPr marL="742950" lvl="1" indent="-285750">
              <a:buFont typeface="Wingdings" pitchFamily="2" charset="2"/>
              <a:buChar char="§"/>
              <a:defRPr/>
            </a:pPr>
            <a:r>
              <a:rPr lang="sv-SE" sz="2400" dirty="0" smtClean="0">
                <a:latin typeface="Lato" panose="020F0502020204030203" pitchFamily="34" charset="0"/>
                <a:cs typeface="Arial" charset="0"/>
              </a:rPr>
              <a:t>Det finns ett antal produkter på marknaden, </a:t>
            </a:r>
            <a:r>
              <a:rPr lang="sv-SE" sz="2400" dirty="0" err="1" smtClean="0">
                <a:latin typeface="Lato" panose="020F0502020204030203" pitchFamily="34" charset="0"/>
                <a:cs typeface="Arial" charset="0"/>
              </a:rPr>
              <a:t>nHibernate</a:t>
            </a:r>
            <a:r>
              <a:rPr lang="sv-SE" sz="2400" dirty="0" smtClean="0">
                <a:latin typeface="Lato" panose="020F0502020204030203" pitchFamily="34" charset="0"/>
                <a:cs typeface="Arial" charset="0"/>
              </a:rPr>
              <a:t>, </a:t>
            </a:r>
            <a:r>
              <a:rPr lang="sv-SE" sz="2400" dirty="0" err="1" smtClean="0">
                <a:latin typeface="Lato" panose="020F0502020204030203" pitchFamily="34" charset="0"/>
                <a:cs typeface="Arial" charset="0"/>
              </a:rPr>
              <a:t>DataObjects</a:t>
            </a:r>
            <a:r>
              <a:rPr lang="sv-SE" sz="2400" dirty="0" smtClean="0">
                <a:latin typeface="Lato" panose="020F0502020204030203" pitchFamily="34" charset="0"/>
                <a:cs typeface="Arial" charset="0"/>
              </a:rPr>
              <a:t> och </a:t>
            </a:r>
            <a:r>
              <a:rPr lang="sv-SE" sz="2400" dirty="0" err="1" smtClean="0">
                <a:latin typeface="Lato" panose="020F0502020204030203" pitchFamily="34" charset="0"/>
                <a:cs typeface="Arial" charset="0"/>
              </a:rPr>
              <a:t>Entity</a:t>
            </a:r>
            <a:r>
              <a:rPr lang="sv-SE" sz="2400" dirty="0" smtClean="0">
                <a:latin typeface="Lato" panose="020F0502020204030203" pitchFamily="34" charset="0"/>
                <a:cs typeface="Arial" charset="0"/>
              </a:rPr>
              <a:t> </a:t>
            </a:r>
            <a:r>
              <a:rPr lang="sv-SE" sz="2400" dirty="0" err="1" smtClean="0">
                <a:latin typeface="Lato" panose="020F0502020204030203" pitchFamily="34" charset="0"/>
                <a:cs typeface="Arial" charset="0"/>
              </a:rPr>
              <a:t>Framework</a:t>
            </a:r>
            <a:r>
              <a:rPr lang="sv-SE" sz="2400" dirty="0" smtClean="0">
                <a:latin typeface="Lato" panose="020F0502020204030203" pitchFamily="34" charset="0"/>
                <a:cs typeface="Arial" charset="0"/>
              </a:rPr>
              <a:t> är några vanliga ORM för .NET.</a:t>
            </a:r>
          </a:p>
          <a:p>
            <a:pPr marL="742950" lvl="1" indent="-285750">
              <a:buFont typeface="Wingdings" pitchFamily="2" charset="2"/>
              <a:buChar char="§"/>
              <a:defRPr/>
            </a:pPr>
            <a:endParaRPr lang="sv-SE" sz="2400" dirty="0">
              <a:latin typeface="Lato" panose="020F0502020204030203" pitchFamily="34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sv-SE" sz="2400" dirty="0">
              <a:latin typeface="Lato" panose="020F0502020204030203" pitchFamily="34" charset="0"/>
            </a:endParaRPr>
          </a:p>
          <a:p>
            <a:pPr marL="742950" lvl="1" indent="-285750">
              <a:buFont typeface="Wingdings" pitchFamily="2" charset="2"/>
              <a:buChar char="§"/>
              <a:defRPr/>
            </a:pPr>
            <a:endParaRPr lang="sv-SE" sz="2400" dirty="0">
              <a:latin typeface="Lato" panose="020F050202020403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59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639837" y="587102"/>
            <a:ext cx="68743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altLang="sv-SE" sz="3200" b="1" dirty="0" smtClean="0">
                <a:latin typeface="Lato" panose="020F0502020204030203" pitchFamily="34" charset="0"/>
                <a:ea typeface="Verdana" pitchFamily="34" charset="0"/>
                <a:cs typeface="Vitesse Bold"/>
              </a:rPr>
              <a:t>Vad är </a:t>
            </a:r>
            <a:r>
              <a:rPr lang="sv-SE" altLang="sv-SE" sz="3200" b="1" dirty="0" err="1" smtClean="0">
                <a:latin typeface="Lato" panose="020F0502020204030203" pitchFamily="34" charset="0"/>
                <a:ea typeface="Verdana" pitchFamily="34" charset="0"/>
                <a:cs typeface="Vitesse Bold"/>
              </a:rPr>
              <a:t>Entity</a:t>
            </a:r>
            <a:r>
              <a:rPr lang="sv-SE" altLang="sv-SE" sz="3200" b="1" dirty="0" smtClean="0">
                <a:latin typeface="Lato" panose="020F0502020204030203" pitchFamily="34" charset="0"/>
                <a:ea typeface="Verdana" pitchFamily="34" charset="0"/>
                <a:cs typeface="Vitesse Bold"/>
              </a:rPr>
              <a:t> </a:t>
            </a:r>
            <a:r>
              <a:rPr lang="sv-SE" altLang="sv-SE" sz="3200" b="1" dirty="0" err="1" smtClean="0">
                <a:latin typeface="Lato" panose="020F0502020204030203" pitchFamily="34" charset="0"/>
                <a:ea typeface="Verdana" pitchFamily="34" charset="0"/>
                <a:cs typeface="Vitesse Bold"/>
              </a:rPr>
              <a:t>framework</a:t>
            </a:r>
            <a:r>
              <a:rPr lang="sv-SE" altLang="sv-SE" sz="3200" b="1" dirty="0" smtClean="0">
                <a:latin typeface="Lato" panose="020F0502020204030203" pitchFamily="34" charset="0"/>
                <a:ea typeface="Verdana" pitchFamily="34" charset="0"/>
                <a:cs typeface="Vitesse Bold"/>
              </a:rPr>
              <a:t>?</a:t>
            </a:r>
            <a:endParaRPr lang="sv-SE" altLang="sv-SE" sz="3200" b="1" dirty="0">
              <a:latin typeface="Lato" panose="020F0502020204030203" pitchFamily="34" charset="0"/>
              <a:ea typeface="Verdana" pitchFamily="34" charset="0"/>
              <a:cs typeface="Vitesse Bold"/>
            </a:endParaRPr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659" y="5868365"/>
            <a:ext cx="2165569" cy="250092"/>
          </a:xfrm>
          <a:prstGeom prst="rect">
            <a:avLst/>
          </a:prstGeom>
        </p:spPr>
      </p:pic>
      <p:sp>
        <p:nvSpPr>
          <p:cNvPr id="6" name="Rektangel 5"/>
          <p:cNvSpPr/>
          <p:nvPr/>
        </p:nvSpPr>
        <p:spPr>
          <a:xfrm>
            <a:off x="261770" y="1704319"/>
            <a:ext cx="8054458" cy="488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itchFamily="2" charset="2"/>
              <a:buChar char="§"/>
              <a:defRPr/>
            </a:pPr>
            <a:r>
              <a:rPr lang="sv-SE" sz="2400" dirty="0" smtClean="0">
                <a:latin typeface="Lato" panose="020F0502020204030203" pitchFamily="34" charset="0"/>
                <a:cs typeface="Arial" charset="0"/>
              </a:rPr>
              <a:t>Är ett ORM</a:t>
            </a:r>
            <a:r>
              <a:rPr lang="en-US" sz="2400" dirty="0" smtClean="0">
                <a:latin typeface="Lato" panose="020F0502020204030203" pitchFamily="34" charset="0"/>
              </a:rPr>
              <a:t>.  </a:t>
            </a:r>
            <a:r>
              <a:rPr lang="en-US" sz="2400" dirty="0" err="1" smtClean="0">
                <a:latin typeface="Lato" panose="020F0502020204030203" pitchFamily="34" charset="0"/>
              </a:rPr>
              <a:t>Ett</a:t>
            </a:r>
            <a:r>
              <a:rPr lang="en-US" sz="2400" dirty="0" smtClean="0">
                <a:latin typeface="Lato" panose="020F0502020204030203" pitchFamily="34" charset="0"/>
              </a:rPr>
              <a:t> </a:t>
            </a:r>
            <a:r>
              <a:rPr lang="en-US" sz="2400" dirty="0" err="1" smtClean="0">
                <a:latin typeface="Lato" panose="020F0502020204030203" pitchFamily="34" charset="0"/>
              </a:rPr>
              <a:t>programmeringslager</a:t>
            </a:r>
            <a:r>
              <a:rPr lang="en-US" sz="2400" dirty="0" smtClean="0">
                <a:latin typeface="Lato" panose="020F0502020204030203" pitchFamily="34" charset="0"/>
              </a:rPr>
              <a:t> </a:t>
            </a:r>
            <a:r>
              <a:rPr lang="en-US" sz="2400" dirty="0" err="1" smtClean="0">
                <a:latin typeface="Lato" panose="020F0502020204030203" pitchFamily="34" charset="0"/>
              </a:rPr>
              <a:t>som</a:t>
            </a:r>
            <a:r>
              <a:rPr lang="en-US" sz="2400" dirty="0" smtClean="0">
                <a:latin typeface="Lato" panose="020F0502020204030203" pitchFamily="34" charset="0"/>
              </a:rPr>
              <a:t> </a:t>
            </a:r>
            <a:r>
              <a:rPr lang="en-US" sz="2400" dirty="0" err="1" smtClean="0">
                <a:latin typeface="Lato" panose="020F0502020204030203" pitchFamily="34" charset="0"/>
              </a:rPr>
              <a:t>läggs</a:t>
            </a:r>
            <a:r>
              <a:rPr lang="en-US" sz="2400" dirty="0" smtClean="0">
                <a:latin typeface="Lato" panose="020F0502020204030203" pitchFamily="34" charset="0"/>
              </a:rPr>
              <a:t> </a:t>
            </a:r>
            <a:r>
              <a:rPr lang="en-US" sz="2400" dirty="0" err="1" smtClean="0">
                <a:latin typeface="Lato" panose="020F0502020204030203" pitchFamily="34" charset="0"/>
              </a:rPr>
              <a:t>ovanpå</a:t>
            </a:r>
            <a:r>
              <a:rPr lang="en-US" sz="2400" dirty="0" smtClean="0">
                <a:latin typeface="Lato" panose="020F0502020204030203" pitchFamily="34" charset="0"/>
              </a:rPr>
              <a:t> ADO.NET.</a:t>
            </a:r>
          </a:p>
          <a:p>
            <a:pPr lvl="1">
              <a:defRPr/>
            </a:pPr>
            <a:endParaRPr lang="en-US" sz="2400" dirty="0">
              <a:latin typeface="Lato" panose="020F0502020204030203" pitchFamily="34" charset="0"/>
            </a:endParaRPr>
          </a:p>
          <a:p>
            <a:pPr marL="742950" lvl="1" indent="-285750">
              <a:buFont typeface="Wingdings" pitchFamily="2" charset="2"/>
              <a:buChar char="§"/>
              <a:defRPr/>
            </a:pPr>
            <a:r>
              <a:rPr lang="sv-SE" sz="2400" dirty="0">
                <a:latin typeface="Lato" panose="020F0502020204030203" pitchFamily="34" charset="0"/>
                <a:cs typeface="Arial" charset="0"/>
              </a:rPr>
              <a:t>Första versionen </a:t>
            </a:r>
            <a:r>
              <a:rPr lang="sv-SE" sz="2400" dirty="0" smtClean="0">
                <a:latin typeface="Lato" panose="020F0502020204030203" pitchFamily="34" charset="0"/>
                <a:cs typeface="Arial" charset="0"/>
              </a:rPr>
              <a:t>kom </a:t>
            </a:r>
            <a:r>
              <a:rPr lang="sv-SE" sz="2400" dirty="0">
                <a:latin typeface="Lato" panose="020F0502020204030203" pitchFamily="34" charset="0"/>
                <a:cs typeface="Arial" charset="0"/>
              </a:rPr>
              <a:t>2008. Nuvarande version heter 6.0 och </a:t>
            </a:r>
            <a:r>
              <a:rPr lang="sv-SE" sz="2400" dirty="0" smtClean="0">
                <a:latin typeface="Lato" panose="020F0502020204030203" pitchFamily="34" charset="0"/>
                <a:cs typeface="Arial" charset="0"/>
              </a:rPr>
              <a:t>har funnits sedan 2013.</a:t>
            </a:r>
          </a:p>
          <a:p>
            <a:pPr lvl="1">
              <a:defRPr/>
            </a:pPr>
            <a:endParaRPr lang="sv-SE" sz="1400" dirty="0">
              <a:latin typeface="Lato" panose="020F0502020204030203" pitchFamily="34" charset="0"/>
              <a:cs typeface="Arial" charset="0"/>
            </a:endParaRPr>
          </a:p>
          <a:p>
            <a:pPr lvl="1">
              <a:defRPr/>
            </a:pPr>
            <a:endParaRPr lang="sv-SE" sz="1200" dirty="0">
              <a:solidFill>
                <a:srgbClr val="C00000"/>
              </a:solidFill>
              <a:latin typeface="Lato" panose="020F0502020204030203" pitchFamily="34" charset="0"/>
              <a:cs typeface="Arial" charset="0"/>
            </a:endParaRPr>
          </a:p>
          <a:p>
            <a:pPr marL="742950" lvl="1" indent="-285750">
              <a:buFont typeface="Wingdings" pitchFamily="2" charset="2"/>
              <a:buChar char="§"/>
              <a:defRPr/>
            </a:pPr>
            <a:r>
              <a:rPr lang="sv-SE" sz="2400" dirty="0" smtClean="0">
                <a:latin typeface="Lato" panose="020F0502020204030203" pitchFamily="34" charset="0"/>
                <a:cs typeface="Arial" charset="0"/>
              </a:rPr>
              <a:t>En förlängning av ADO.NET där det är möjligt att arbeta med databasen och data som klasser. Dessa klasser genereras automatiskt i applikationen och mappar mot databasen</a:t>
            </a:r>
          </a:p>
          <a:p>
            <a:pPr marL="742950" lvl="1" indent="-285750">
              <a:buFont typeface="Wingdings" pitchFamily="2" charset="2"/>
              <a:buChar char="§"/>
              <a:defRPr/>
            </a:pPr>
            <a:endParaRPr lang="sv-SE" sz="2400" dirty="0">
              <a:latin typeface="Lato" panose="020F0502020204030203" pitchFamily="34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sv-SE" sz="2400" dirty="0">
              <a:latin typeface="Lato" panose="020F0502020204030203" pitchFamily="34" charset="0"/>
            </a:endParaRPr>
          </a:p>
          <a:p>
            <a:pPr marL="742950" lvl="1" indent="-285750">
              <a:buFont typeface="Wingdings" pitchFamily="2" charset="2"/>
              <a:buChar char="§"/>
              <a:defRPr/>
            </a:pPr>
            <a:endParaRPr lang="sv-SE" sz="2400" dirty="0">
              <a:latin typeface="Lato" panose="020F050202020403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41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639837" y="587102"/>
            <a:ext cx="68743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altLang="sv-SE" sz="3200" b="1" dirty="0" smtClean="0">
                <a:latin typeface="Lato" panose="020F0502020204030203" pitchFamily="34" charset="0"/>
                <a:ea typeface="Verdana" pitchFamily="34" charset="0"/>
                <a:cs typeface="Vitesse Bold"/>
              </a:rPr>
              <a:t>Vad är </a:t>
            </a:r>
            <a:r>
              <a:rPr lang="sv-SE" altLang="sv-SE" sz="3200" b="1" dirty="0" err="1" smtClean="0">
                <a:latin typeface="Lato" panose="020F0502020204030203" pitchFamily="34" charset="0"/>
                <a:ea typeface="Verdana" pitchFamily="34" charset="0"/>
                <a:cs typeface="Vitesse Bold"/>
              </a:rPr>
              <a:t>Entity</a:t>
            </a:r>
            <a:r>
              <a:rPr lang="sv-SE" altLang="sv-SE" sz="3200" b="1" dirty="0" smtClean="0">
                <a:latin typeface="Lato" panose="020F0502020204030203" pitchFamily="34" charset="0"/>
                <a:ea typeface="Verdana" pitchFamily="34" charset="0"/>
                <a:cs typeface="Vitesse Bold"/>
              </a:rPr>
              <a:t> </a:t>
            </a:r>
            <a:r>
              <a:rPr lang="sv-SE" altLang="sv-SE" sz="3200" b="1" dirty="0" err="1" smtClean="0">
                <a:latin typeface="Lato" panose="020F0502020204030203" pitchFamily="34" charset="0"/>
                <a:ea typeface="Verdana" pitchFamily="34" charset="0"/>
                <a:cs typeface="Vitesse Bold"/>
              </a:rPr>
              <a:t>framework</a:t>
            </a:r>
            <a:r>
              <a:rPr lang="sv-SE" altLang="sv-SE" sz="3200" b="1" dirty="0" smtClean="0">
                <a:latin typeface="Lato" panose="020F0502020204030203" pitchFamily="34" charset="0"/>
                <a:ea typeface="Verdana" pitchFamily="34" charset="0"/>
                <a:cs typeface="Vitesse Bold"/>
              </a:rPr>
              <a:t>?</a:t>
            </a:r>
            <a:endParaRPr lang="sv-SE" altLang="sv-SE" sz="3200" b="1" dirty="0">
              <a:latin typeface="Lato" panose="020F0502020204030203" pitchFamily="34" charset="0"/>
              <a:ea typeface="Verdana" pitchFamily="34" charset="0"/>
              <a:cs typeface="Vitesse Bold"/>
            </a:endParaRPr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659" y="5868365"/>
            <a:ext cx="2165569" cy="250092"/>
          </a:xfrm>
          <a:prstGeom prst="rect">
            <a:avLst/>
          </a:prstGeom>
        </p:spPr>
      </p:pic>
      <p:sp>
        <p:nvSpPr>
          <p:cNvPr id="6" name="Rektangel 5"/>
          <p:cNvSpPr/>
          <p:nvPr/>
        </p:nvSpPr>
        <p:spPr>
          <a:xfrm>
            <a:off x="154704" y="1762048"/>
            <a:ext cx="8054458" cy="485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itchFamily="2" charset="2"/>
              <a:buChar char="§"/>
              <a:defRPr/>
            </a:pPr>
            <a:r>
              <a:rPr lang="sv-SE" sz="2400" dirty="0" smtClean="0">
                <a:latin typeface="Lato" panose="020F0502020204030203" pitchFamily="34" charset="0"/>
                <a:cs typeface="Arial" charset="0"/>
              </a:rPr>
              <a:t>Tanken är att förenkla och automatisera det arbete det innebär att skapa klasser som mappar mot objekt i databasen.</a:t>
            </a:r>
          </a:p>
          <a:p>
            <a:pPr marL="742950" lvl="1" indent="-285750">
              <a:buFont typeface="Wingdings" pitchFamily="2" charset="2"/>
              <a:buChar char="§"/>
              <a:defRPr/>
            </a:pPr>
            <a:endParaRPr lang="sv-SE" sz="2400" dirty="0" smtClean="0">
              <a:latin typeface="Lato" panose="020F0502020204030203" pitchFamily="34" charset="0"/>
              <a:cs typeface="Arial" charset="0"/>
            </a:endParaRPr>
          </a:p>
          <a:p>
            <a:pPr marL="742950" lvl="1" indent="-285750">
              <a:buFont typeface="Wingdings" pitchFamily="2" charset="2"/>
              <a:buChar char="§"/>
              <a:defRPr/>
            </a:pPr>
            <a:r>
              <a:rPr lang="sv-SE" sz="2400" dirty="0" smtClean="0">
                <a:latin typeface="Lato" panose="020F0502020204030203" pitchFamily="34" charset="0"/>
                <a:cs typeface="Arial" charset="0"/>
              </a:rPr>
              <a:t>Kodning </a:t>
            </a:r>
            <a:r>
              <a:rPr lang="sv-SE" sz="2400" dirty="0">
                <a:latin typeface="Lato" panose="020F0502020204030203" pitchFamily="34" charset="0"/>
                <a:cs typeface="Arial" charset="0"/>
              </a:rPr>
              <a:t>sker i C# och kommunikationen med databasen sker genom metoder i klasser och med LINQ.</a:t>
            </a:r>
          </a:p>
          <a:p>
            <a:pPr lvl="1">
              <a:defRPr/>
            </a:pPr>
            <a:endParaRPr lang="sv-SE" sz="2400" dirty="0" smtClean="0">
              <a:latin typeface="Lato" panose="020F0502020204030203" pitchFamily="34" charset="0"/>
              <a:cs typeface="Arial" charset="0"/>
            </a:endParaRPr>
          </a:p>
          <a:p>
            <a:pPr marL="742950" lvl="1" indent="-285750">
              <a:buFont typeface="Wingdings" pitchFamily="2" charset="2"/>
              <a:buChar char="§"/>
              <a:defRPr/>
            </a:pPr>
            <a:r>
              <a:rPr lang="sv-SE" sz="2400" dirty="0" smtClean="0">
                <a:latin typeface="Lato" panose="020F0502020204030203" pitchFamily="34" charset="0"/>
                <a:cs typeface="Arial" charset="0"/>
              </a:rPr>
              <a:t>Ramverket tar hand om allt som har att göra med databasen. Fungerar även med stored procedures</a:t>
            </a:r>
          </a:p>
          <a:p>
            <a:pPr marL="742950" lvl="1" indent="-285750">
              <a:buFont typeface="Wingdings" pitchFamily="2" charset="2"/>
              <a:buChar char="§"/>
              <a:defRPr/>
            </a:pPr>
            <a:endParaRPr lang="sv-SE" sz="2400" dirty="0">
              <a:latin typeface="Lato" panose="020F0502020204030203" pitchFamily="34" charset="0"/>
              <a:cs typeface="Arial" charset="0"/>
            </a:endParaRPr>
          </a:p>
          <a:p>
            <a:pPr lvl="1">
              <a:defRPr/>
            </a:pPr>
            <a:endParaRPr lang="sv-SE" sz="2400" dirty="0">
              <a:solidFill>
                <a:srgbClr val="C00000"/>
              </a:solidFill>
              <a:latin typeface="Lato" panose="020F0502020204030203" pitchFamily="34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sv-SE" sz="2400" dirty="0">
              <a:latin typeface="Lato" panose="020F0502020204030203" pitchFamily="34" charset="0"/>
            </a:endParaRPr>
          </a:p>
          <a:p>
            <a:pPr marL="742950" lvl="1" indent="-285750">
              <a:buFont typeface="Wingdings" pitchFamily="2" charset="2"/>
              <a:buChar char="§"/>
              <a:defRPr/>
            </a:pPr>
            <a:endParaRPr lang="sv-SE" sz="2400" dirty="0">
              <a:latin typeface="Lato" panose="020F050202020403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01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639837" y="587102"/>
            <a:ext cx="68743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altLang="sv-SE" sz="3200" b="1" dirty="0" smtClean="0">
                <a:latin typeface="Lato" panose="020F0502020204030203" pitchFamily="34" charset="0"/>
                <a:ea typeface="Verdana" pitchFamily="34" charset="0"/>
                <a:cs typeface="Vitesse Bold"/>
              </a:rPr>
              <a:t>Översikt</a:t>
            </a:r>
            <a:endParaRPr lang="sv-SE" altLang="sv-SE" sz="3200" b="1" dirty="0">
              <a:latin typeface="Lato" panose="020F0502020204030203" pitchFamily="34" charset="0"/>
              <a:ea typeface="Verdana" pitchFamily="34" charset="0"/>
              <a:cs typeface="Vitesse Bold"/>
            </a:endParaRPr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659" y="5868365"/>
            <a:ext cx="2165569" cy="250092"/>
          </a:xfrm>
          <a:prstGeom prst="rect">
            <a:avLst/>
          </a:prstGeom>
        </p:spPr>
      </p:pic>
      <p:sp>
        <p:nvSpPr>
          <p:cNvPr id="6" name="Rektangel 5"/>
          <p:cNvSpPr/>
          <p:nvPr/>
        </p:nvSpPr>
        <p:spPr>
          <a:xfrm>
            <a:off x="154704" y="1762048"/>
            <a:ext cx="8054458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itchFamily="2" charset="2"/>
              <a:buChar char="§"/>
              <a:defRPr/>
            </a:pPr>
            <a:endParaRPr lang="sv-SE" sz="2400" dirty="0">
              <a:latin typeface="Lato" panose="020F0502020204030203" pitchFamily="34" charset="0"/>
              <a:cs typeface="Arial" charset="0"/>
            </a:endParaRPr>
          </a:p>
          <a:p>
            <a:pPr lvl="1">
              <a:defRPr/>
            </a:pPr>
            <a:endParaRPr lang="sv-SE" sz="2400" dirty="0">
              <a:solidFill>
                <a:srgbClr val="C00000"/>
              </a:solidFill>
              <a:latin typeface="Lato" panose="020F0502020204030203" pitchFamily="34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sv-SE" sz="2400" dirty="0">
              <a:latin typeface="Lato" panose="020F0502020204030203" pitchFamily="34" charset="0"/>
            </a:endParaRPr>
          </a:p>
          <a:p>
            <a:pPr marL="742950" lvl="1" indent="-285750">
              <a:buFont typeface="Wingdings" pitchFamily="2" charset="2"/>
              <a:buChar char="§"/>
              <a:defRPr/>
            </a:pPr>
            <a:endParaRPr lang="sv-SE" sz="2400" dirty="0">
              <a:latin typeface="Lato" panose="020F0502020204030203" pitchFamily="34" charset="0"/>
              <a:cs typeface="Arial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04113" y="3762499"/>
            <a:ext cx="3110845" cy="7352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ADO.NET</a:t>
            </a:r>
            <a:endParaRPr lang="sv-SE" dirty="0"/>
          </a:p>
        </p:txBody>
      </p:sp>
      <p:sp>
        <p:nvSpPr>
          <p:cNvPr id="8" name="Rounded Rectangle 7"/>
          <p:cNvSpPr/>
          <p:nvPr/>
        </p:nvSpPr>
        <p:spPr>
          <a:xfrm>
            <a:off x="2521579" y="2618454"/>
            <a:ext cx="3110845" cy="7352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Entity framwork klasser</a:t>
            </a:r>
            <a:endParaRPr lang="sv-SE" dirty="0"/>
          </a:p>
        </p:txBody>
      </p:sp>
      <p:sp>
        <p:nvSpPr>
          <p:cNvPr id="9" name="Rounded Rectangle 8"/>
          <p:cNvSpPr/>
          <p:nvPr/>
        </p:nvSpPr>
        <p:spPr>
          <a:xfrm>
            <a:off x="2521579" y="1486246"/>
            <a:ext cx="3110845" cy="735291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Applikation</a:t>
            </a:r>
            <a:endParaRPr lang="sv-SE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2521579" y="4918379"/>
            <a:ext cx="3044857" cy="1093971"/>
          </a:xfrm>
          <a:prstGeom prst="flowChartMagneticDisk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Databas</a:t>
            </a:r>
            <a:endParaRPr lang="sv-SE" dirty="0"/>
          </a:p>
        </p:txBody>
      </p:sp>
      <p:cxnSp>
        <p:nvCxnSpPr>
          <p:cNvPr id="11" name="Straight Arrow Connector 10"/>
          <p:cNvCxnSpPr>
            <a:stCxn id="9" idx="2"/>
            <a:endCxn id="8" idx="0"/>
          </p:cNvCxnSpPr>
          <p:nvPr/>
        </p:nvCxnSpPr>
        <p:spPr>
          <a:xfrm>
            <a:off x="4077002" y="2221537"/>
            <a:ext cx="0" cy="396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086245" y="3382026"/>
            <a:ext cx="0" cy="359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59536" y="4536703"/>
            <a:ext cx="0" cy="359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72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639837" y="587102"/>
            <a:ext cx="68743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altLang="sv-SE" sz="3200" b="1" dirty="0" smtClean="0">
                <a:latin typeface="Lato" panose="020F0502020204030203" pitchFamily="34" charset="0"/>
                <a:ea typeface="Verdana" pitchFamily="34" charset="0"/>
                <a:cs typeface="Vitesse Bold"/>
              </a:rPr>
              <a:t>Typer av koppling</a:t>
            </a:r>
            <a:endParaRPr lang="sv-SE" altLang="sv-SE" sz="3200" b="1" dirty="0">
              <a:latin typeface="Lato" panose="020F0502020204030203" pitchFamily="34" charset="0"/>
              <a:ea typeface="Verdana" pitchFamily="34" charset="0"/>
              <a:cs typeface="Vitesse Bold"/>
            </a:endParaRPr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659" y="5868365"/>
            <a:ext cx="2165569" cy="250092"/>
          </a:xfrm>
          <a:prstGeom prst="rect">
            <a:avLst/>
          </a:prstGeom>
        </p:spPr>
      </p:pic>
      <p:sp>
        <p:nvSpPr>
          <p:cNvPr id="6" name="Rektangel 5"/>
          <p:cNvSpPr/>
          <p:nvPr/>
        </p:nvSpPr>
        <p:spPr>
          <a:xfrm>
            <a:off x="145161" y="1575536"/>
            <a:ext cx="8684046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sv-SE" sz="2400" dirty="0" smtClean="0">
                <a:latin typeface="Lato" panose="020F0502020204030203" pitchFamily="34" charset="0"/>
                <a:cs typeface="Arial" charset="0"/>
              </a:rPr>
              <a:t>Det går att arbeta mot Entity framework på tre olika sätt. </a:t>
            </a:r>
          </a:p>
          <a:p>
            <a:pPr lvl="1">
              <a:defRPr/>
            </a:pPr>
            <a:endParaRPr lang="sv-SE" dirty="0">
              <a:latin typeface="Lato" panose="020F0502020204030203" pitchFamily="34" charset="0"/>
              <a:cs typeface="Arial" charset="0"/>
            </a:endParaRPr>
          </a:p>
          <a:p>
            <a:pPr lvl="1">
              <a:defRPr/>
            </a:pPr>
            <a:r>
              <a:rPr lang="sv-SE" sz="2400" dirty="0" smtClean="0">
                <a:solidFill>
                  <a:srgbClr val="C00000"/>
                </a:solidFill>
                <a:latin typeface="Lato" panose="020F0502020204030203" pitchFamily="34" charset="0"/>
                <a:cs typeface="Arial" charset="0"/>
              </a:rPr>
              <a:t>Model first: </a:t>
            </a:r>
            <a:r>
              <a:rPr lang="sv-SE" sz="2400" dirty="0" smtClean="0">
                <a:latin typeface="Lato" panose="020F0502020204030203" pitchFamily="34" charset="0"/>
                <a:cs typeface="Arial" charset="0"/>
              </a:rPr>
              <a:t>Entiteter och relationer skapas direkt i en designer i Visual studio och utifrån denna modell genereras en databas</a:t>
            </a:r>
          </a:p>
          <a:p>
            <a:pPr lvl="1">
              <a:defRPr/>
            </a:pPr>
            <a:endParaRPr lang="sv-SE" sz="1600" dirty="0">
              <a:latin typeface="Lato" panose="020F0502020204030203" pitchFamily="34" charset="0"/>
              <a:cs typeface="Arial" charset="0"/>
            </a:endParaRPr>
          </a:p>
          <a:p>
            <a:pPr lvl="1">
              <a:defRPr/>
            </a:pPr>
            <a:r>
              <a:rPr lang="sv-SE" sz="2400" dirty="0" smtClean="0">
                <a:solidFill>
                  <a:srgbClr val="C00000"/>
                </a:solidFill>
                <a:latin typeface="Lato" panose="020F0502020204030203" pitchFamily="34" charset="0"/>
                <a:cs typeface="Arial" charset="0"/>
              </a:rPr>
              <a:t>Database first: </a:t>
            </a:r>
            <a:r>
              <a:rPr lang="sv-SE" sz="2400" dirty="0" smtClean="0">
                <a:latin typeface="Lato" panose="020F0502020204030203" pitchFamily="34" charset="0"/>
                <a:cs typeface="Arial" charset="0"/>
              </a:rPr>
              <a:t>Innebär att man utgår från en existerande databas och genererar klasser i applikationen utifrån denna databas. </a:t>
            </a:r>
          </a:p>
          <a:p>
            <a:pPr lvl="1">
              <a:defRPr/>
            </a:pPr>
            <a:endParaRPr lang="sv-SE" sz="1600" dirty="0">
              <a:latin typeface="Lato" panose="020F0502020204030203" pitchFamily="34" charset="0"/>
              <a:cs typeface="Arial" charset="0"/>
            </a:endParaRPr>
          </a:p>
          <a:p>
            <a:pPr lvl="1">
              <a:defRPr/>
            </a:pPr>
            <a:r>
              <a:rPr lang="sv-SE" sz="2400" dirty="0" smtClean="0">
                <a:solidFill>
                  <a:srgbClr val="C00000"/>
                </a:solidFill>
                <a:latin typeface="Lato" panose="020F0502020204030203" pitchFamily="34" charset="0"/>
                <a:cs typeface="Arial" charset="0"/>
              </a:rPr>
              <a:t>Code first: </a:t>
            </a:r>
            <a:r>
              <a:rPr lang="sv-SE" sz="2400" dirty="0" smtClean="0">
                <a:latin typeface="Lato" panose="020F0502020204030203" pitchFamily="34" charset="0"/>
                <a:cs typeface="Arial" charset="0"/>
              </a:rPr>
              <a:t>Klasser skapas manuellt i Visual Studio och utifrån dessa genereras databasen och klasserna mappas i modellen.</a:t>
            </a:r>
            <a:endParaRPr lang="sv-SE" sz="2400" dirty="0">
              <a:latin typeface="Lato" panose="020F0502020204030203" pitchFamily="34" charset="0"/>
              <a:cs typeface="Arial" charset="0"/>
            </a:endParaRPr>
          </a:p>
          <a:p>
            <a:pPr marL="742950" lvl="1" indent="-285750">
              <a:buFont typeface="Wingdings" pitchFamily="2" charset="2"/>
              <a:buChar char="§"/>
              <a:defRPr/>
            </a:pPr>
            <a:endParaRPr lang="sv-SE" sz="2400" dirty="0">
              <a:latin typeface="Lato" panose="020F050202020403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40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639837" y="553251"/>
            <a:ext cx="68743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altLang="sv-SE" sz="3200" b="1" dirty="0" smtClean="0">
                <a:latin typeface="Lato" panose="020F0502020204030203" pitchFamily="34" charset="0"/>
                <a:ea typeface="Verdana" pitchFamily="34" charset="0"/>
                <a:cs typeface="Vitesse Bold"/>
              </a:rPr>
              <a:t>Entity data model</a:t>
            </a:r>
            <a:endParaRPr lang="sv-SE" altLang="sv-SE" sz="3200" b="1" dirty="0">
              <a:latin typeface="Lato" panose="020F0502020204030203" pitchFamily="34" charset="0"/>
              <a:ea typeface="Verdana" pitchFamily="34" charset="0"/>
              <a:cs typeface="Vitesse Bold"/>
            </a:endParaRPr>
          </a:p>
          <a:p>
            <a:endParaRPr lang="sv-SE" altLang="sv-SE" sz="3200" b="1" dirty="0">
              <a:latin typeface="Lato" panose="020F0502020204030203" pitchFamily="34" charset="0"/>
              <a:ea typeface="Verdana" pitchFamily="34" charset="0"/>
              <a:cs typeface="Vitesse Bold"/>
            </a:endParaRPr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659" y="5868365"/>
            <a:ext cx="2165569" cy="250092"/>
          </a:xfrm>
          <a:prstGeom prst="rect">
            <a:avLst/>
          </a:prstGeom>
        </p:spPr>
      </p:pic>
      <p:sp>
        <p:nvSpPr>
          <p:cNvPr id="7" name="Rektangel 5"/>
          <p:cNvSpPr/>
          <p:nvPr/>
        </p:nvSpPr>
        <p:spPr>
          <a:xfrm>
            <a:off x="141849" y="1755760"/>
            <a:ext cx="868735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itchFamily="2" charset="2"/>
              <a:buChar char="§"/>
              <a:defRPr/>
            </a:pPr>
            <a:r>
              <a:rPr lang="sv-SE" sz="2400" dirty="0" smtClean="0">
                <a:latin typeface="Lato" panose="020F0502020204030203" pitchFamily="34" charset="0"/>
                <a:cs typeface="Arial" charset="0"/>
              </a:rPr>
              <a:t>En modell skapas i programkoden</a:t>
            </a:r>
            <a:r>
              <a:rPr lang="sv-SE" sz="2400" dirty="0">
                <a:latin typeface="Lato" panose="020F0502020204030203" pitchFamily="34" charset="0"/>
                <a:cs typeface="Arial" charset="0"/>
              </a:rPr>
              <a:t> </a:t>
            </a:r>
            <a:r>
              <a:rPr lang="sv-SE" sz="2400" dirty="0" smtClean="0">
                <a:latin typeface="Lato" panose="020F0502020204030203" pitchFamily="34" charset="0"/>
                <a:cs typeface="Arial" charset="0"/>
              </a:rPr>
              <a:t>genom att lägga till ett nytt item i  projektet en </a:t>
            </a:r>
            <a:r>
              <a:rPr lang="sv-SE" sz="2400" dirty="0" err="1" smtClean="0">
                <a:latin typeface="Lato" panose="020F0502020204030203" pitchFamily="34" charset="0"/>
                <a:cs typeface="Arial" charset="0"/>
              </a:rPr>
              <a:t>sk</a:t>
            </a:r>
            <a:r>
              <a:rPr lang="sv-SE" sz="2400" dirty="0" smtClean="0">
                <a:latin typeface="Lato" panose="020F0502020204030203" pitchFamily="34" charset="0"/>
                <a:cs typeface="Arial" charset="0"/>
              </a:rPr>
              <a:t> </a:t>
            </a:r>
            <a:r>
              <a:rPr lang="sv-SE" sz="2400" dirty="0" smtClean="0">
                <a:solidFill>
                  <a:srgbClr val="C00000"/>
                </a:solidFill>
                <a:latin typeface="Lato" panose="020F0502020204030203" pitchFamily="34" charset="0"/>
              </a:rPr>
              <a:t>ADO.NET </a:t>
            </a:r>
            <a:r>
              <a:rPr lang="sv-SE" sz="2400" dirty="0">
                <a:solidFill>
                  <a:srgbClr val="C00000"/>
                </a:solidFill>
                <a:latin typeface="Lato" panose="020F0502020204030203" pitchFamily="34" charset="0"/>
              </a:rPr>
              <a:t>Entity Data </a:t>
            </a:r>
            <a:r>
              <a:rPr lang="sv-SE" sz="2400" dirty="0" err="1" smtClean="0">
                <a:solidFill>
                  <a:srgbClr val="C00000"/>
                </a:solidFill>
                <a:latin typeface="Lato" panose="020F0502020204030203" pitchFamily="34" charset="0"/>
              </a:rPr>
              <a:t>Model</a:t>
            </a:r>
            <a:r>
              <a:rPr lang="sv-SE" sz="2400" dirty="0" smtClean="0">
                <a:latin typeface="Lato" panose="020F0502020204030203" pitchFamily="34" charset="0"/>
              </a:rPr>
              <a:t>.</a:t>
            </a:r>
          </a:p>
          <a:p>
            <a:pPr marL="742950" lvl="1" indent="-285750">
              <a:buFont typeface="Wingdings" pitchFamily="2" charset="2"/>
              <a:buChar char="§"/>
              <a:defRPr/>
            </a:pPr>
            <a:endParaRPr lang="sv-SE" sz="2400" dirty="0"/>
          </a:p>
          <a:p>
            <a:pPr marL="742950" lvl="1" indent="-285750">
              <a:buFont typeface="Wingdings" pitchFamily="2" charset="2"/>
              <a:buChar char="§"/>
              <a:defRPr/>
            </a:pPr>
            <a:r>
              <a:rPr lang="sv-SE" sz="2400" dirty="0" smtClean="0">
                <a:latin typeface="Lato" panose="020F0502020204030203" pitchFamily="34" charset="0"/>
              </a:rPr>
              <a:t>Då skapas en modell i projektet med färdiga klasser för att kommunicera med databasen och göra CRUD på de objekt som finns i databasen.</a:t>
            </a:r>
          </a:p>
          <a:p>
            <a:pPr marL="742950" lvl="1" indent="-285750">
              <a:buFont typeface="Wingdings" pitchFamily="2" charset="2"/>
              <a:buChar char="§"/>
              <a:defRPr/>
            </a:pPr>
            <a:endParaRPr lang="sv-SE" sz="2400" dirty="0"/>
          </a:p>
          <a:p>
            <a:pPr marL="742950" lvl="1" indent="-285750">
              <a:buFont typeface="Wingdings" pitchFamily="2" charset="2"/>
              <a:buChar char="§"/>
              <a:defRPr/>
            </a:pPr>
            <a:r>
              <a:rPr lang="sv-SE" sz="2400" dirty="0" smtClean="0">
                <a:latin typeface="Lato" panose="020F0502020204030203" pitchFamily="34" charset="0"/>
              </a:rPr>
              <a:t>Om det tex görs ändringar i databasen kan modellen enkelt genereras om och uppdateras med de senaste ändringarna.</a:t>
            </a:r>
          </a:p>
          <a:p>
            <a:pPr marL="742950" lvl="1" indent="-285750">
              <a:buFont typeface="Wingdings" pitchFamily="2" charset="2"/>
              <a:buChar char="§"/>
              <a:defRPr/>
            </a:pPr>
            <a:endParaRPr lang="sv-SE" sz="2400" dirty="0">
              <a:latin typeface="Lato" panose="020F0502020204030203" pitchFamily="34" charset="0"/>
              <a:cs typeface="Arial" charset="0"/>
            </a:endParaRPr>
          </a:p>
          <a:p>
            <a:pPr lvl="1">
              <a:defRPr/>
            </a:pPr>
            <a:endParaRPr lang="sv-SE" sz="2400" dirty="0">
              <a:latin typeface="Lato" panose="020F0502020204030203" pitchFamily="34" charset="0"/>
              <a:cs typeface="Arial" charset="0"/>
            </a:endParaRPr>
          </a:p>
          <a:p>
            <a:pPr marL="742950" lvl="1" indent="-285750">
              <a:buFont typeface="Wingdings" pitchFamily="2" charset="2"/>
              <a:buChar char="§"/>
              <a:defRPr/>
            </a:pPr>
            <a:endParaRPr lang="sv-SE" sz="2400" dirty="0">
              <a:latin typeface="Vitesse Book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14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639837" y="587102"/>
            <a:ext cx="68743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altLang="sv-SE" sz="3200" b="1" smtClean="0">
                <a:latin typeface="Lato" panose="020F0502020204030203" pitchFamily="34" charset="0"/>
                <a:ea typeface="Verdana" pitchFamily="34" charset="0"/>
                <a:cs typeface="Vitesse Bold"/>
              </a:rPr>
              <a:t>DBContext </a:t>
            </a:r>
            <a:r>
              <a:rPr lang="sv-SE" altLang="sv-SE" sz="3200" b="1" dirty="0" smtClean="0">
                <a:latin typeface="Lato" panose="020F0502020204030203" pitchFamily="34" charset="0"/>
                <a:ea typeface="Verdana" pitchFamily="34" charset="0"/>
                <a:cs typeface="Vitesse Bold"/>
              </a:rPr>
              <a:t>klass</a:t>
            </a:r>
            <a:endParaRPr lang="sv-SE" altLang="sv-SE" sz="3200" b="1" dirty="0">
              <a:latin typeface="Lato" panose="020F0502020204030203" pitchFamily="34" charset="0"/>
              <a:ea typeface="Verdana" pitchFamily="34" charset="0"/>
              <a:cs typeface="Vitesse Bold"/>
            </a:endParaRPr>
          </a:p>
          <a:p>
            <a:endParaRPr lang="sv-SE" altLang="sv-SE" sz="3200" b="1" dirty="0">
              <a:latin typeface="Lato" panose="020F0502020204030203" pitchFamily="34" charset="0"/>
              <a:ea typeface="Verdana" pitchFamily="34" charset="0"/>
              <a:cs typeface="Vitesse Bold"/>
            </a:endParaRPr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659" y="5868365"/>
            <a:ext cx="2165569" cy="250092"/>
          </a:xfrm>
          <a:prstGeom prst="rect">
            <a:avLst/>
          </a:prstGeom>
        </p:spPr>
      </p:pic>
      <p:sp>
        <p:nvSpPr>
          <p:cNvPr id="6" name="Rektangel 5"/>
          <p:cNvSpPr/>
          <p:nvPr/>
        </p:nvSpPr>
        <p:spPr>
          <a:xfrm>
            <a:off x="141848" y="1691498"/>
            <a:ext cx="891071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itchFamily="2" charset="2"/>
              <a:buChar char="§"/>
              <a:defRPr/>
            </a:pPr>
            <a:r>
              <a:rPr lang="sv-SE" sz="2400" dirty="0" smtClean="0">
                <a:latin typeface="Lato" panose="020F0502020204030203" pitchFamily="34" charset="0"/>
                <a:cs typeface="Arial" charset="0"/>
              </a:rPr>
              <a:t>När en modell genereras skapas en klass som ärver från basklassen </a:t>
            </a:r>
            <a:r>
              <a:rPr lang="sv-SE" sz="2400" dirty="0" err="1" smtClean="0">
                <a:latin typeface="Lato" panose="020F0502020204030203" pitchFamily="34" charset="0"/>
                <a:cs typeface="Arial" charset="0"/>
              </a:rPr>
              <a:t>DbContext</a:t>
            </a:r>
            <a:r>
              <a:rPr lang="sv-SE" sz="2400" dirty="0" smtClean="0">
                <a:latin typeface="Lato" panose="020F0502020204030203" pitchFamily="34" charset="0"/>
                <a:cs typeface="Arial" charset="0"/>
              </a:rPr>
              <a:t>.  Detta motsvarar en </a:t>
            </a:r>
            <a:r>
              <a:rPr lang="sv-SE" sz="2400" dirty="0" err="1" smtClean="0">
                <a:latin typeface="Lato" panose="020F0502020204030203" pitchFamily="34" charset="0"/>
                <a:cs typeface="Arial" charset="0"/>
              </a:rPr>
              <a:t>SqlConnection</a:t>
            </a:r>
            <a:r>
              <a:rPr lang="sv-SE" sz="2400" dirty="0" smtClean="0">
                <a:latin typeface="Lato" panose="020F0502020204030203" pitchFamily="34" charset="0"/>
                <a:cs typeface="Arial" charset="0"/>
              </a:rPr>
              <a:t> klass i ADO.NET dvs den </a:t>
            </a:r>
            <a:r>
              <a:rPr lang="sv-SE" sz="2400" dirty="0" smtClean="0">
                <a:solidFill>
                  <a:srgbClr val="C00000"/>
                </a:solidFill>
                <a:latin typeface="Lato" panose="020F0502020204030203" pitchFamily="34" charset="0"/>
                <a:cs typeface="Arial" charset="0"/>
              </a:rPr>
              <a:t>hanterar uppkopplingen mot SQL Server</a:t>
            </a:r>
            <a:r>
              <a:rPr lang="sv-SE" sz="2400" dirty="0" smtClean="0">
                <a:latin typeface="Lato" panose="020F0502020204030203" pitchFamily="34" charset="0"/>
                <a:cs typeface="Arial" charset="0"/>
              </a:rPr>
              <a:t>.</a:t>
            </a:r>
          </a:p>
          <a:p>
            <a:pPr marL="742950" lvl="1" indent="-285750">
              <a:buFont typeface="Wingdings" pitchFamily="2" charset="2"/>
              <a:buChar char="§"/>
              <a:defRPr/>
            </a:pPr>
            <a:endParaRPr lang="sv-SE" sz="2400" dirty="0">
              <a:latin typeface="Lato" panose="020F0502020204030203" pitchFamily="34" charset="0"/>
              <a:cs typeface="Arial" charset="0"/>
            </a:endParaRPr>
          </a:p>
          <a:p>
            <a:pPr marL="742950" lvl="1" indent="-285750">
              <a:buFont typeface="Wingdings" pitchFamily="2" charset="2"/>
              <a:buChar char="§"/>
              <a:defRPr/>
            </a:pPr>
            <a:r>
              <a:rPr lang="sv-SE" sz="2400" dirty="0" smtClean="0">
                <a:latin typeface="Lato" panose="020F0502020204030203" pitchFamily="34" charset="0"/>
                <a:cs typeface="Arial" charset="0"/>
              </a:rPr>
              <a:t>Connectionsträngen läggs ofta i en </a:t>
            </a:r>
            <a:r>
              <a:rPr lang="sv-SE" sz="2400" dirty="0" err="1" smtClean="0">
                <a:latin typeface="Lato" panose="020F0502020204030203" pitchFamily="34" charset="0"/>
                <a:cs typeface="Arial" charset="0"/>
              </a:rPr>
              <a:t>config</a:t>
            </a:r>
            <a:r>
              <a:rPr lang="sv-SE" sz="2400" dirty="0" smtClean="0">
                <a:latin typeface="Lato" panose="020F0502020204030203" pitchFamily="34" charset="0"/>
                <a:cs typeface="Arial" charset="0"/>
              </a:rPr>
              <a:t> fil tex </a:t>
            </a:r>
            <a:r>
              <a:rPr lang="sv-SE" sz="2400" dirty="0" err="1" smtClean="0">
                <a:latin typeface="Lato" panose="020F0502020204030203" pitchFamily="34" charset="0"/>
                <a:cs typeface="Arial" charset="0"/>
              </a:rPr>
              <a:t>app.config</a:t>
            </a:r>
            <a:r>
              <a:rPr lang="sv-SE" sz="2400" dirty="0" smtClean="0">
                <a:latin typeface="Lato" panose="020F0502020204030203" pitchFamily="34" charset="0"/>
                <a:cs typeface="Arial" charset="0"/>
              </a:rPr>
              <a:t> i en Windows Forms applikation.</a:t>
            </a:r>
          </a:p>
          <a:p>
            <a:pPr marL="742950" lvl="1" indent="-285750">
              <a:buFont typeface="Wingdings" pitchFamily="2" charset="2"/>
              <a:buChar char="§"/>
              <a:defRPr/>
            </a:pPr>
            <a:endParaRPr lang="sv-SE" sz="2400" dirty="0">
              <a:latin typeface="Lato" panose="020F0502020204030203" pitchFamily="34" charset="0"/>
              <a:cs typeface="Arial" charset="0"/>
            </a:endParaRPr>
          </a:p>
          <a:p>
            <a:pPr marL="742950" lvl="1" indent="-285750">
              <a:buFont typeface="Wingdings" pitchFamily="2" charset="2"/>
              <a:buChar char="§"/>
              <a:defRPr/>
            </a:pPr>
            <a:r>
              <a:rPr lang="sv-SE" sz="2400" dirty="0" smtClean="0">
                <a:latin typeface="Lato" panose="020F0502020204030203" pitchFamily="34" charset="0"/>
                <a:cs typeface="Arial" charset="0"/>
              </a:rPr>
              <a:t>För att kunna arbeta mot databasen måste alltid en instans av denna klass skapas först. </a:t>
            </a:r>
            <a:endParaRPr lang="sv-SE" sz="2400" dirty="0">
              <a:latin typeface="Lato" panose="020F0502020204030203" pitchFamily="34" charset="0"/>
              <a:cs typeface="Arial" charset="0"/>
            </a:endParaRPr>
          </a:p>
          <a:p>
            <a:pPr marL="742950" lvl="1" indent="-285750">
              <a:buFont typeface="Wingdings" pitchFamily="2" charset="2"/>
              <a:buChar char="§"/>
              <a:defRPr/>
            </a:pPr>
            <a:endParaRPr lang="sv-SE" sz="2400" dirty="0">
              <a:latin typeface="Vitesse Book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54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4425</TotalTime>
  <Words>665</Words>
  <Application>Microsoft Office PowerPoint</Application>
  <PresentationFormat>On-screen Show (4:3)</PresentationFormat>
  <Paragraphs>151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Office-tema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Nackademin 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Martina Lindgren</dc:creator>
  <cp:lastModifiedBy>Fredrik Dahl (Personal syh)</cp:lastModifiedBy>
  <cp:revision>364</cp:revision>
  <cp:lastPrinted>2015-11-02T08:42:05Z</cp:lastPrinted>
  <dcterms:created xsi:type="dcterms:W3CDTF">2014-02-01T08:33:41Z</dcterms:created>
  <dcterms:modified xsi:type="dcterms:W3CDTF">2016-05-19T09:10:42Z</dcterms:modified>
</cp:coreProperties>
</file>