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84" r:id="rId2"/>
    <p:sldId id="336" r:id="rId3"/>
    <p:sldId id="320" r:id="rId4"/>
    <p:sldId id="337" r:id="rId5"/>
    <p:sldId id="334" r:id="rId6"/>
    <p:sldId id="338" r:id="rId7"/>
    <p:sldId id="339" r:id="rId8"/>
    <p:sldId id="340" r:id="rId9"/>
    <p:sldId id="341" r:id="rId10"/>
    <p:sldId id="342" r:id="rId11"/>
    <p:sldId id="343" r:id="rId12"/>
    <p:sldId id="326" r:id="rId13"/>
    <p:sldId id="330" r:id="rId14"/>
  </p:sldIdLst>
  <p:sldSz cx="9144000" cy="6858000" type="screen4x3"/>
  <p:notesSz cx="7099300" cy="10234613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 snapToGrid="0" snapToObjects="1"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9F3E2F-1E26-0E49-A3F0-9294A8719E0A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795DD7-A39D-1F4D-8DA5-28CDB6EE7A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28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MALL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48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MALL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48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8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3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3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1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29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91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5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12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1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120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9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D70-D705-334B-A4F8-26063F94EB1B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7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www.youtube.com/watch?v=aoFDyt8oG0k&amp;list=PL6n9fhu94yhX5dzHunAI2t4kE0kOuv4D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EiUSK5-sv4Q" TargetMode="External"/><Relationship Id="rId5" Type="http://schemas.openxmlformats.org/officeDocument/2006/relationships/hyperlink" Target="http://www.codeproject.com/Articles/4416/Beginners-guide-to-accessing-SQL-Server-through-C" TargetMode="External"/><Relationship Id="rId4" Type="http://schemas.openxmlformats.org/officeDocument/2006/relationships/hyperlink" Target="http://www.connectionstrings.com/sql-serv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Screen Shot 2014-02-01 at 09.3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35" y="6353504"/>
            <a:ext cx="3182444" cy="3310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0444" y="710756"/>
            <a:ext cx="77883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48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endParaRPr lang="sv-SE" sz="3200" dirty="0" smtClean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endParaRPr lang="sv-SE" sz="3200" dirty="0" smtClean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sv-SE" sz="4000" smtClean="0">
                <a:solidFill>
                  <a:schemeClr val="bg1"/>
                </a:solidFill>
                <a:latin typeface="Lato Regular"/>
                <a:cs typeface="Lato Regular"/>
              </a:rPr>
              <a:t>9. </a:t>
            </a:r>
            <a:r>
              <a:rPr lang="sv-SE" sz="4000" dirty="0" smtClean="0">
                <a:solidFill>
                  <a:schemeClr val="bg1"/>
                </a:solidFill>
                <a:latin typeface="Lato Regular"/>
                <a:cs typeface="Lato Regular"/>
              </a:rPr>
              <a:t>ADO.NET</a:t>
            </a:r>
            <a:endParaRPr lang="sv-SE" sz="40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3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501613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Exempel dynamisk SQL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86820" y="1664320"/>
            <a:ext cx="879228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</a:rPr>
              <a:t>SqlConnection</a:t>
            </a:r>
            <a:r>
              <a:rPr lang="sv-SE" dirty="0">
                <a:latin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</a:rPr>
              <a:t>conn</a:t>
            </a:r>
            <a:r>
              <a:rPr lang="sv-SE" dirty="0">
                <a:latin typeface="Lato" panose="020F0502020204030203" pitchFamily="34" charset="0"/>
              </a:rPr>
              <a:t> = new </a:t>
            </a: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</a:rPr>
              <a:t>SqlConnection</a:t>
            </a:r>
            <a:r>
              <a:rPr lang="sv-SE" dirty="0">
                <a:latin typeface="Lato" panose="020F0502020204030203" pitchFamily="34" charset="0"/>
              </a:rPr>
              <a:t>();</a:t>
            </a:r>
          </a:p>
          <a:p>
            <a:pPr lvl="1">
              <a:defRPr/>
            </a:pPr>
            <a:r>
              <a:rPr lang="sv-SE" dirty="0">
                <a:latin typeface="Lato" panose="020F0502020204030203" pitchFamily="34" charset="0"/>
              </a:rPr>
              <a:t> </a:t>
            </a:r>
          </a:p>
          <a:p>
            <a:pPr lvl="1">
              <a:defRPr/>
            </a:pPr>
            <a:r>
              <a:rPr lang="sv-SE" dirty="0" err="1">
                <a:latin typeface="Lato" panose="020F0502020204030203" pitchFamily="34" charset="0"/>
              </a:rPr>
              <a:t>conn.ConnectionString</a:t>
            </a:r>
            <a:r>
              <a:rPr lang="sv-SE" dirty="0">
                <a:latin typeface="Lato" panose="020F0502020204030203" pitchFamily="34" charset="0"/>
              </a:rPr>
              <a:t> = </a:t>
            </a:r>
            <a:r>
              <a:rPr lang="sv-SE" dirty="0"/>
              <a:t>=</a:t>
            </a:r>
            <a:r>
              <a:rPr lang="sv-SE" dirty="0">
                <a:solidFill>
                  <a:srgbClr val="FF0000"/>
                </a:solidFill>
              </a:rPr>
              <a:t>"Data Source=</a:t>
            </a:r>
            <a:r>
              <a:rPr lang="sv-SE" dirty="0" err="1">
                <a:solidFill>
                  <a:srgbClr val="FF0000"/>
                </a:solidFill>
              </a:rPr>
              <a:t>localhost;Initial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Catalog</a:t>
            </a:r>
            <a:r>
              <a:rPr lang="sv-SE" dirty="0">
                <a:solidFill>
                  <a:srgbClr val="FF0000"/>
                </a:solidFill>
              </a:rPr>
              <a:t>=</a:t>
            </a:r>
            <a:r>
              <a:rPr lang="sv-SE" dirty="0" err="1">
                <a:solidFill>
                  <a:srgbClr val="FF0000"/>
                </a:solidFill>
              </a:rPr>
              <a:t>Northwind;Integrated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Security</a:t>
            </a:r>
            <a:r>
              <a:rPr lang="sv-SE" dirty="0">
                <a:solidFill>
                  <a:srgbClr val="FF0000"/>
                </a:solidFill>
              </a:rPr>
              <a:t>=SSPI;";</a:t>
            </a:r>
            <a:endParaRPr lang="sv-SE" dirty="0">
              <a:solidFill>
                <a:srgbClr val="FF0000"/>
              </a:solidFill>
              <a:latin typeface="Vitesse Book"/>
              <a:cs typeface="Arial" charset="0"/>
            </a:endParaRPr>
          </a:p>
          <a:p>
            <a:pPr lvl="1">
              <a:defRPr/>
            </a:pPr>
            <a:endParaRPr lang="sv-SE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r>
              <a:rPr lang="sv-SE" dirty="0" err="1">
                <a:latin typeface="Lato" panose="020F0502020204030203" pitchFamily="34" charset="0"/>
              </a:rPr>
              <a:t>conn.Open</a:t>
            </a:r>
            <a:r>
              <a:rPr lang="sv-SE" dirty="0">
                <a:latin typeface="Lato" panose="020F0502020204030203" pitchFamily="34" charset="0"/>
              </a:rPr>
              <a:t>();</a:t>
            </a:r>
          </a:p>
          <a:p>
            <a:pPr lvl="1">
              <a:defRPr/>
            </a:pPr>
            <a:endParaRPr lang="sv-SE" dirty="0">
              <a:latin typeface="Lato" panose="020F0502020204030203" pitchFamily="34" charset="0"/>
            </a:endParaRPr>
          </a:p>
          <a:p>
            <a:pPr lvl="1">
              <a:defRPr/>
            </a:pPr>
            <a:r>
              <a:rPr lang="sv-SE" dirty="0">
                <a:solidFill>
                  <a:srgbClr val="0070C0"/>
                </a:solidFill>
                <a:latin typeface="Lato" panose="020F0502020204030203" pitchFamily="34" charset="0"/>
              </a:rPr>
              <a:t>string</a:t>
            </a:r>
            <a:r>
              <a:rPr lang="sv-SE" dirty="0">
                <a:latin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</a:rPr>
              <a:t>minSQL</a:t>
            </a:r>
            <a:r>
              <a:rPr lang="sv-SE" dirty="0">
                <a:latin typeface="Lato" panose="020F0502020204030203" pitchFamily="34" charset="0"/>
              </a:rPr>
              <a:t> = </a:t>
            </a: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</a:rPr>
              <a:t>”</a:t>
            </a:r>
            <a:r>
              <a:rPr lang="sv-SE" dirty="0" err="1">
                <a:solidFill>
                  <a:srgbClr val="C00000"/>
                </a:solidFill>
                <a:latin typeface="Lato" panose="020F0502020204030203" pitchFamily="34" charset="0"/>
              </a:rPr>
              <a:t>select</a:t>
            </a: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</a:rPr>
              <a:t> * from kund”</a:t>
            </a:r>
            <a:r>
              <a:rPr lang="sv-SE" dirty="0">
                <a:latin typeface="Lato" panose="020F0502020204030203" pitchFamily="34" charset="0"/>
              </a:rPr>
              <a:t>;</a:t>
            </a:r>
          </a:p>
          <a:p>
            <a:pPr lvl="1">
              <a:defRPr/>
            </a:pPr>
            <a:endParaRPr lang="sv-SE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SqlCommand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cmd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 = new</a:t>
            </a:r>
            <a:r>
              <a:rPr lang="sv-SE" dirty="0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SqlCommand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(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minSQL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, </a:t>
            </a:r>
            <a:r>
              <a:rPr lang="sv-SE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conn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);</a:t>
            </a:r>
          </a:p>
          <a:p>
            <a:pPr lvl="1">
              <a:defRPr/>
            </a:pP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SqlDatareader</a:t>
            </a:r>
            <a:r>
              <a:rPr lang="sv-SE" dirty="0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reader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 = 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cmd.ExecuteReader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();</a:t>
            </a: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72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501613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Läsa från en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datareader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79882" y="1544396"/>
            <a:ext cx="84175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För att läsa från 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datareader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måste den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loopas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igenom om den innehåller mer än en rad. Detta görs med 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</a:t>
            </a:r>
          </a:p>
          <a:p>
            <a:pPr lvl="1">
              <a:defRPr/>
            </a:pPr>
            <a:endParaRPr lang="sv-SE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>
              <a:defRPr/>
            </a:pP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err="1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while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(</a:t>
            </a:r>
            <a:r>
              <a:rPr lang="sv-SE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reader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.Read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{</a:t>
            </a:r>
          </a:p>
          <a:p>
            <a:pPr>
              <a:defRPr/>
            </a:pPr>
            <a:r>
              <a:rPr lang="sv-SE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  </a:t>
            </a: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	      </a:t>
            </a:r>
            <a:r>
              <a:rPr lang="sv-SE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   </a:t>
            </a:r>
            <a:r>
              <a:rPr lang="sv-SE" dirty="0" smtClean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//Ta fram värdet </a:t>
            </a:r>
            <a:r>
              <a:rPr lang="sv-SE" dirty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på raden</a:t>
            </a:r>
          </a:p>
          <a:p>
            <a:pPr>
              <a:defRPr/>
            </a:pPr>
            <a:r>
              <a:rPr lang="sv-SE" dirty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                     </a:t>
            </a: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string 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kundnamn = </a:t>
            </a:r>
            <a:r>
              <a:rPr lang="sv-SE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reader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[”kundnamn”].</a:t>
            </a:r>
            <a:r>
              <a:rPr lang="sv-SE" dirty="0" err="1">
                <a:latin typeface="Lato" panose="020F0502020204030203" pitchFamily="34" charset="0"/>
                <a:cs typeface="Arial" charset="0"/>
              </a:rPr>
              <a:t>ToString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();</a:t>
            </a:r>
          </a:p>
          <a:p>
            <a:pPr>
              <a:defRPr/>
            </a:pPr>
            <a:r>
              <a:rPr lang="sv-SE" dirty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err="1" smtClean="0">
                <a:solidFill>
                  <a:srgbClr val="FF0000"/>
                </a:solidFill>
                <a:latin typeface="Lato" panose="020F0502020204030203" pitchFamily="34" charset="0"/>
                <a:cs typeface="Arial" charset="0"/>
              </a:rPr>
              <a:t>int</a:t>
            </a:r>
            <a:r>
              <a:rPr lang="sv-SE" dirty="0" smtClean="0">
                <a:solidFill>
                  <a:srgbClr val="FF000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id = </a:t>
            </a:r>
            <a:r>
              <a:rPr lang="sv-SE" dirty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dirty="0" err="1" smtClean="0">
                <a:solidFill>
                  <a:srgbClr val="0070C0"/>
                </a:solidFill>
                <a:latin typeface="Lato" panose="020F0502020204030203" pitchFamily="34" charset="0"/>
                <a:cs typeface="Arial" charset="0"/>
              </a:rPr>
              <a:t>int.Parse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(</a:t>
            </a:r>
            <a:r>
              <a:rPr lang="sv-SE" dirty="0" err="1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reader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[”ID”]);</a:t>
            </a:r>
          </a:p>
          <a:p>
            <a:pPr>
              <a:defRPr/>
            </a:pPr>
            <a:endParaRPr lang="sv-SE" dirty="0" smtClean="0">
              <a:latin typeface="Lato" panose="020F0502020204030203" pitchFamily="34" charset="0"/>
              <a:cs typeface="Arial" charset="0"/>
            </a:endParaRPr>
          </a:p>
          <a:p>
            <a:pPr>
              <a:defRPr/>
            </a:pPr>
            <a:r>
              <a:rPr lang="sv-SE" dirty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//Lägg in det tex.  i en </a:t>
            </a:r>
            <a:r>
              <a:rPr lang="sv-SE" dirty="0" err="1" smtClean="0">
                <a:solidFill>
                  <a:srgbClr val="009900"/>
                </a:solidFill>
                <a:latin typeface="Lato" panose="020F0502020204030203" pitchFamily="34" charset="0"/>
                <a:cs typeface="Arial" charset="0"/>
              </a:rPr>
              <a:t>listbox</a:t>
            </a:r>
            <a:endParaRPr lang="sv-SE" dirty="0">
              <a:solidFill>
                <a:srgbClr val="009900"/>
              </a:solidFill>
              <a:latin typeface="Lato" panose="020F0502020204030203" pitchFamily="34" charset="0"/>
              <a:cs typeface="Arial" charset="0"/>
            </a:endParaRPr>
          </a:p>
          <a:p>
            <a:pPr>
              <a:defRPr/>
            </a:pPr>
            <a:r>
              <a:rPr lang="sv-SE" dirty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ListItem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  item = New 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ListItem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();</a:t>
            </a:r>
          </a:p>
          <a:p>
            <a:pPr>
              <a:defRPr/>
            </a:pPr>
            <a:r>
              <a:rPr lang="sv-SE" dirty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item.Text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 = 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kundNamn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sv-SE" dirty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item.Value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= 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id.ToString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();</a:t>
            </a:r>
          </a:p>
          <a:p>
            <a:pPr>
              <a:defRPr/>
            </a:pPr>
            <a:endParaRPr lang="sv-SE" dirty="0" smtClean="0">
              <a:latin typeface="Lato" panose="020F0502020204030203" pitchFamily="34" charset="0"/>
              <a:cs typeface="Arial" charset="0"/>
            </a:endParaRPr>
          </a:p>
          <a:p>
            <a:pPr>
              <a:defRPr/>
            </a:pPr>
            <a:r>
              <a:rPr lang="sv-SE" dirty="0" smtClean="0">
                <a:latin typeface="Lato" panose="020F0502020204030203" pitchFamily="34" charset="0"/>
                <a:cs typeface="Arial" charset="0"/>
              </a:rPr>
              <a:t>		</a:t>
            </a:r>
            <a:r>
              <a:rPr lang="sv-SE" dirty="0" err="1" smtClean="0">
                <a:latin typeface="Lato" panose="020F0502020204030203" pitchFamily="34" charset="0"/>
                <a:cs typeface="Arial" charset="0"/>
              </a:rPr>
              <a:t>myListBox.Items.Add</a:t>
            </a:r>
            <a:r>
              <a:rPr lang="sv-SE" dirty="0" smtClean="0">
                <a:latin typeface="Lato" panose="020F0502020204030203" pitchFamily="34" charset="0"/>
                <a:cs typeface="Arial" charset="0"/>
              </a:rPr>
              <a:t>(item);</a:t>
            </a:r>
            <a:endParaRPr lang="sv-SE" dirty="0">
              <a:latin typeface="Lato" panose="020F0502020204030203" pitchFamily="34" charset="0"/>
              <a:cs typeface="Arial" charset="0"/>
            </a:endParaRPr>
          </a:p>
          <a:p>
            <a:pPr>
              <a:defRPr/>
            </a:pPr>
            <a:r>
              <a:rPr lang="sv-SE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	</a:t>
            </a:r>
            <a:r>
              <a:rPr lang="sv-SE" dirty="0">
                <a:latin typeface="Lato" panose="020F0502020204030203" pitchFamily="34" charset="0"/>
                <a:cs typeface="Arial" charset="0"/>
              </a:rPr>
              <a:t>}</a:t>
            </a: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75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Länkar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764309" y="1606592"/>
            <a:ext cx="81329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400" dirty="0" smtClean="0">
                <a:latin typeface="Vitesse Book"/>
                <a:hlinkClick r:id="rId4"/>
              </a:rPr>
              <a:t>http</a:t>
            </a:r>
            <a:r>
              <a:rPr lang="sv-SE" sz="2400" dirty="0">
                <a:latin typeface="Vitesse Book"/>
                <a:hlinkClick r:id="rId4"/>
              </a:rPr>
              <a:t>://www.connectionstrings.com/sql-server/</a:t>
            </a:r>
            <a:endParaRPr lang="sv-SE" sz="2400" dirty="0">
              <a:latin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r>
              <a:rPr lang="sv-SE" sz="2400" kern="1800" dirty="0">
                <a:solidFill>
                  <a:srgbClr val="000000"/>
                </a:solidFill>
                <a:latin typeface="Vitesse Book"/>
                <a:ea typeface="Verdana" pitchFamily="34" charset="0"/>
                <a:cs typeface="Vitesse Book"/>
                <a:hlinkClick r:id="rId5"/>
              </a:rPr>
              <a:t>http://www.codeproject.com/Articles/4416/Beginners-guide-to-accessing-SQL-Server-through-C</a:t>
            </a: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r>
              <a:rPr lang="sv-SE" sz="2400" dirty="0" smtClean="0">
                <a:latin typeface="Vitesse Book"/>
                <a:hlinkClick r:id="rId6"/>
              </a:rPr>
              <a:t>http</a:t>
            </a:r>
            <a:r>
              <a:rPr lang="sv-SE" sz="2400" dirty="0">
                <a:latin typeface="Vitesse Book"/>
                <a:hlinkClick r:id="rId6"/>
              </a:rPr>
              <a:t>://www.youtube.com/watch?v=EiUSK5-sv4Q</a:t>
            </a:r>
            <a:endParaRPr lang="sv-SE" sz="2400" dirty="0">
              <a:latin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r>
              <a:rPr lang="sv-SE" sz="2400" kern="1800" smtClean="0">
                <a:solidFill>
                  <a:srgbClr val="000000"/>
                </a:solidFill>
                <a:latin typeface="Vitesse Book"/>
                <a:ea typeface="Verdana" pitchFamily="34" charset="0"/>
                <a:cs typeface="Vitesse Book"/>
              </a:rPr>
              <a:t>Videoserie</a:t>
            </a: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r>
              <a:rPr lang="sv-SE" sz="2400" kern="1800" dirty="0">
                <a:solidFill>
                  <a:srgbClr val="000000"/>
                </a:solidFill>
                <a:latin typeface="Vitesse Book"/>
                <a:ea typeface="Verdana" pitchFamily="34" charset="0"/>
                <a:cs typeface="Vitesse Book"/>
                <a:hlinkClick r:id="rId7"/>
              </a:rPr>
              <a:t>https://</a:t>
            </a:r>
            <a:r>
              <a:rPr lang="sv-SE" sz="2400" kern="1800" dirty="0" smtClean="0">
                <a:solidFill>
                  <a:srgbClr val="000000"/>
                </a:solidFill>
                <a:latin typeface="Vitesse Book"/>
                <a:ea typeface="Verdana" pitchFamily="34" charset="0"/>
                <a:cs typeface="Vitesse Book"/>
                <a:hlinkClick r:id="rId7"/>
              </a:rPr>
              <a:t>www.youtube.com/watch?v=aoFDyt8oG0k&amp;list=PL6n9fhu94yhX5dzHunAI2t4kE0kOuv4D7</a:t>
            </a:r>
            <a:endParaRPr lang="sv-SE" sz="2400" kern="1800" dirty="0" smtClean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 smtClean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endParaRPr lang="sv-SE" sz="2400" dirty="0">
              <a:latin typeface="Arial" charset="0"/>
            </a:endParaRPr>
          </a:p>
          <a:p>
            <a:endParaRPr lang="sv-SE" sz="2400" b="1" dirty="0">
              <a:latin typeface="Lato Regular"/>
              <a:cs typeface="Lato Regular"/>
            </a:endParaRP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6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 descr="Screen Shot 2014-02-01 at 09.34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1664" y="-301336"/>
            <a:ext cx="7460672" cy="7460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776846" y="2998113"/>
            <a:ext cx="559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 smtClean="0">
                <a:latin typeface="Lato" panose="020F0502020204030203" pitchFamily="34" charset="0"/>
              </a:rPr>
              <a:t>DEMO</a:t>
            </a:r>
            <a:endParaRPr lang="sv-SE" sz="5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 descr="Screen Shot 2014-02-01 at 09.34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1664" y="-301336"/>
            <a:ext cx="7460672" cy="7460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776846" y="665417"/>
            <a:ext cx="559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 smtClean="0">
                <a:latin typeface="Lato" panose="020F0502020204030203" pitchFamily="34" charset="0"/>
              </a:rPr>
              <a:t>Vad vi går igenom</a:t>
            </a:r>
            <a:endParaRPr lang="sv-SE" sz="5000" dirty="0">
              <a:latin typeface="Lato" panose="020F0502020204030203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966032" y="1964355"/>
            <a:ext cx="5988799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 smtClean="0">
                <a:latin typeface="Lato" panose="020F0502020204030203" pitchFamily="34" charset="0"/>
              </a:rPr>
              <a:t>Vad är ADO.NET?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 smtClean="0">
                <a:latin typeface="Lato" panose="020F0502020204030203" pitchFamily="34" charset="0"/>
              </a:rPr>
              <a:t>Data provider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pPr lvl="1" indent="-457200">
              <a:buFont typeface="Wingdings" panose="05000000000000000000" pitchFamily="2" charset="2"/>
              <a:buChar char="ü"/>
            </a:pPr>
            <a:r>
              <a:rPr lang="sv-SE" sz="2800" dirty="0" smtClean="0">
                <a:latin typeface="Lato" panose="020F0502020204030203" pitchFamily="34" charset="0"/>
                <a:cs typeface="Arial" charset="0"/>
              </a:rPr>
              <a:t>Skapa </a:t>
            </a:r>
            <a:r>
              <a:rPr lang="sv-SE" sz="2800" dirty="0">
                <a:latin typeface="Lato" panose="020F0502020204030203" pitchFamily="34" charset="0"/>
                <a:cs typeface="Arial" charset="0"/>
              </a:rPr>
              <a:t>en </a:t>
            </a:r>
            <a:r>
              <a:rPr lang="sv-SE" sz="2800" dirty="0" err="1">
                <a:latin typeface="Lato" panose="020F0502020204030203" pitchFamily="34" charset="0"/>
                <a:cs typeface="Arial" charset="0"/>
              </a:rPr>
              <a:t>connection</a:t>
            </a:r>
            <a:r>
              <a:rPr lang="sv-SE" sz="2800" dirty="0">
                <a:latin typeface="Lato" panose="020F0502020204030203" pitchFamily="34" charset="0"/>
                <a:cs typeface="Arial" charset="0"/>
              </a:rPr>
              <a:t> och ett </a:t>
            </a:r>
            <a:r>
              <a:rPr lang="sv-SE" sz="2800" dirty="0" err="1" smtClean="0">
                <a:latin typeface="Lato" panose="020F0502020204030203" pitchFamily="34" charset="0"/>
                <a:cs typeface="Arial" charset="0"/>
              </a:rPr>
              <a:t>command</a:t>
            </a:r>
            <a:endParaRPr lang="sv-SE" sz="2800" dirty="0" smtClean="0">
              <a:latin typeface="Lato" panose="020F0502020204030203" pitchFamily="34" charset="0"/>
              <a:cs typeface="Arial" charset="0"/>
            </a:endParaRPr>
          </a:p>
          <a:p>
            <a:pPr marL="0" lvl="1"/>
            <a:endParaRPr lang="sv-SE" sz="2800" dirty="0">
              <a:latin typeface="Lato" panose="020F0502020204030203" pitchFamily="34" charset="0"/>
              <a:cs typeface="Arial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 err="1" smtClean="0">
                <a:latin typeface="Lato" panose="020F0502020204030203" pitchFamily="34" charset="0"/>
              </a:rPr>
              <a:t>Dataset</a:t>
            </a:r>
            <a:r>
              <a:rPr lang="sv-SE" sz="2800" dirty="0" smtClean="0">
                <a:latin typeface="Lato" panose="020F0502020204030203" pitchFamily="34" charset="0"/>
              </a:rPr>
              <a:t> och </a:t>
            </a:r>
            <a:r>
              <a:rPr lang="sv-SE" sz="2800" dirty="0" err="1" smtClean="0">
                <a:latin typeface="Lato" panose="020F0502020204030203" pitchFamily="34" charset="0"/>
              </a:rPr>
              <a:t>datareader</a:t>
            </a:r>
            <a:endParaRPr lang="sv-SE" sz="2800" dirty="0" smtClean="0">
              <a:latin typeface="Lato" panose="020F0502020204030203" pitchFamily="34" charset="0"/>
            </a:endParaRPr>
          </a:p>
          <a:p>
            <a:endParaRPr lang="sv-SE" sz="12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2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endParaRPr lang="sv-SE" sz="28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1200" dirty="0" smtClean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Vad är ADO.NET?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54704" y="1762048"/>
            <a:ext cx="8054458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Den del av klassbiblioteket som hanterar att hämta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och ändra data i en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databas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Alla klasser som finns här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ligger under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namespacet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System.Data</a:t>
            </a:r>
            <a:endParaRPr lang="sv-SE" sz="24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Vi kommer att fokusera på de delar som hanterar att hämta data från SQL Server</a:t>
            </a:r>
          </a:p>
          <a:p>
            <a:pPr>
              <a:lnSpc>
                <a:spcPct val="90000"/>
              </a:lnSpc>
            </a:pPr>
            <a:endParaRPr lang="sv-SE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ADO.NET Data provider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45161" y="1575536"/>
            <a:ext cx="86840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Behövs för att kunna koppla upp sig mot en speciell typ av databashanterare. Alla stora databasleverantörer har en egen data provider som fungerar mot deras databaser.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Eftersom SQL Server är en Microsoft produkt finns data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providern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för SQL Server direkt i klassbiblioteket. Den ligger under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System.Data.SQLclient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.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Det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fanns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även en provider för Oracle i klassbiblioteket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tidigare men den är borttagen i de senaste versionerna. Så </a:t>
            </a:r>
            <a:r>
              <a:rPr lang="sv-SE" sz="2400" smtClean="0">
                <a:latin typeface="Lato" panose="020F0502020204030203" pitchFamily="34" charset="0"/>
                <a:cs typeface="Arial" charset="0"/>
              </a:rPr>
              <a:t>för alla andra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databaser måste man installera deras provider separat.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SqlConnection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 klassen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8806" y="1694711"/>
            <a:ext cx="8560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Den första klassen i ADO.NET som man behöver använda för att hämta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hämta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data från en databas är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SqlConnection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-klassen. 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Vad den gör är att skapa en uppkoppling mot en databasserver och den databas som man vill komma åt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connection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skall vara öppen under en mycket kort tid. Bara den tid det tar att skicka ett (eller flera) anrop och få tillbaka svaret. Därefter stängs den.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Connectionsträng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41849" y="1529407"/>
            <a:ext cx="86873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Hur en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connection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skapas styrs av den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sk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connection</a:t>
            </a: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-strängen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. Här finns olika parametrar som måste anges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Det som måste anges här är namn på databasserver, namn på databasen, vilken säkerhetsmodell som används , integrerad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windowsinloggning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eller inloggning mot SQL Server med användarnamn och lösenord.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Det vanligaste i en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Windows Forms lösning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är att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conn-ectionsträngen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läggs i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app.config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filen. Det är en fil för att lägga olika typer av inställningar.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Exempel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759759" y="1484438"/>
            <a:ext cx="781461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 err="1">
                <a:solidFill>
                  <a:srgbClr val="0070C0"/>
                </a:solidFill>
              </a:rPr>
              <a:t>using</a:t>
            </a: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sv-SE" dirty="0" err="1"/>
              <a:t>System.Data.SqlClient</a:t>
            </a:r>
            <a:r>
              <a:rPr lang="sv-SE" dirty="0"/>
              <a:t>;		</a:t>
            </a:r>
            <a:r>
              <a:rPr lang="sv-SE" dirty="0">
                <a:solidFill>
                  <a:srgbClr val="00B050"/>
                </a:solidFill>
              </a:rPr>
              <a:t>//ADO.NET för SQL SERVER</a:t>
            </a:r>
          </a:p>
          <a:p>
            <a:pPr>
              <a:defRPr/>
            </a:pPr>
            <a:endParaRPr lang="sv-SE" dirty="0">
              <a:latin typeface="Vitesse Book"/>
              <a:cs typeface="Arial" charset="0"/>
            </a:endParaRPr>
          </a:p>
          <a:p>
            <a:pPr>
              <a:defRPr/>
            </a:pPr>
            <a:endParaRPr lang="sv-SE" dirty="0">
              <a:latin typeface="Vitesse Book"/>
              <a:cs typeface="Arial" charset="0"/>
            </a:endParaRPr>
          </a:p>
          <a:p>
            <a:pPr lvl="1">
              <a:defRPr/>
            </a:pPr>
            <a:r>
              <a:rPr lang="sv-SE" dirty="0"/>
              <a:t> </a:t>
            </a:r>
            <a:r>
              <a:rPr lang="sv-SE" dirty="0" err="1">
                <a:solidFill>
                  <a:srgbClr val="0070C0"/>
                </a:solidFill>
              </a:rPr>
              <a:t>SqlConnection</a:t>
            </a:r>
            <a:r>
              <a:rPr lang="sv-SE" dirty="0"/>
              <a:t> </a:t>
            </a:r>
            <a:r>
              <a:rPr lang="sv-SE" dirty="0" err="1"/>
              <a:t>conn</a:t>
            </a:r>
            <a:r>
              <a:rPr lang="sv-SE" dirty="0"/>
              <a:t> = new </a:t>
            </a:r>
            <a:r>
              <a:rPr lang="sv-SE" dirty="0" err="1">
                <a:solidFill>
                  <a:srgbClr val="0070C0"/>
                </a:solidFill>
              </a:rPr>
              <a:t>SqlConnection</a:t>
            </a:r>
            <a:r>
              <a:rPr lang="sv-SE" dirty="0"/>
              <a:t>();</a:t>
            </a:r>
          </a:p>
          <a:p>
            <a:pPr lvl="1">
              <a:defRPr/>
            </a:pPr>
            <a:r>
              <a:rPr lang="sv-SE" dirty="0"/>
              <a:t> </a:t>
            </a:r>
          </a:p>
          <a:p>
            <a:pPr lvl="1">
              <a:defRPr/>
            </a:pPr>
            <a:r>
              <a:rPr lang="sv-SE" dirty="0">
                <a:solidFill>
                  <a:srgbClr val="00B050"/>
                </a:solidFill>
              </a:rPr>
              <a:t>//Hämta </a:t>
            </a:r>
            <a:r>
              <a:rPr lang="sv-SE" dirty="0" err="1">
                <a:solidFill>
                  <a:srgbClr val="00B050"/>
                </a:solidFill>
              </a:rPr>
              <a:t>connectionsträngen</a:t>
            </a:r>
            <a:r>
              <a:rPr lang="sv-SE" dirty="0">
                <a:solidFill>
                  <a:srgbClr val="00B050"/>
                </a:solidFill>
              </a:rPr>
              <a:t> från </a:t>
            </a:r>
            <a:r>
              <a:rPr lang="sv-SE" dirty="0" err="1">
                <a:solidFill>
                  <a:srgbClr val="00B050"/>
                </a:solidFill>
              </a:rPr>
              <a:t>web.config</a:t>
            </a:r>
            <a:endParaRPr lang="sv-SE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sv-SE" dirty="0" err="1"/>
              <a:t>conn.ConnectionString</a:t>
            </a:r>
            <a:r>
              <a:rPr lang="sv-SE" dirty="0"/>
              <a:t> </a:t>
            </a:r>
            <a:r>
              <a:rPr lang="sv-SE" dirty="0" smtClean="0"/>
              <a:t>=</a:t>
            </a:r>
            <a:r>
              <a:rPr lang="sv-SE" dirty="0">
                <a:solidFill>
                  <a:srgbClr val="FF0000"/>
                </a:solidFill>
              </a:rPr>
              <a:t>"Data Source=</a:t>
            </a:r>
            <a:r>
              <a:rPr lang="sv-SE" dirty="0" err="1">
                <a:solidFill>
                  <a:srgbClr val="FF0000"/>
                </a:solidFill>
              </a:rPr>
              <a:t>localhost;Initial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Catalog</a:t>
            </a:r>
            <a:r>
              <a:rPr lang="sv-SE" dirty="0">
                <a:solidFill>
                  <a:srgbClr val="FF0000"/>
                </a:solidFill>
              </a:rPr>
              <a:t>=</a:t>
            </a:r>
            <a:r>
              <a:rPr lang="sv-SE" dirty="0" err="1">
                <a:solidFill>
                  <a:srgbClr val="FF0000"/>
                </a:solidFill>
              </a:rPr>
              <a:t>Northwind;Integrated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Security</a:t>
            </a:r>
            <a:r>
              <a:rPr lang="sv-SE" dirty="0">
                <a:solidFill>
                  <a:srgbClr val="FF0000"/>
                </a:solidFill>
              </a:rPr>
              <a:t>=SSPI</a:t>
            </a:r>
            <a:r>
              <a:rPr lang="sv-SE" dirty="0" smtClean="0">
                <a:solidFill>
                  <a:srgbClr val="FF0000"/>
                </a:solidFill>
              </a:rPr>
              <a:t>;"</a:t>
            </a:r>
            <a:r>
              <a:rPr lang="sv-SE" dirty="0" smtClean="0">
                <a:solidFill>
                  <a:srgbClr val="FF0000"/>
                </a:solidFill>
              </a:rPr>
              <a:t>;</a:t>
            </a:r>
            <a:endParaRPr lang="sv-SE" dirty="0">
              <a:solidFill>
                <a:srgbClr val="FF0000"/>
              </a:solidFill>
              <a:latin typeface="Vitesse Book"/>
              <a:cs typeface="Arial" charset="0"/>
            </a:endParaRPr>
          </a:p>
          <a:p>
            <a:pPr lvl="1">
              <a:defRPr/>
            </a:pPr>
            <a:endParaRPr lang="sv-SE" dirty="0">
              <a:latin typeface="Vitesse Book"/>
              <a:cs typeface="Arial" charset="0"/>
            </a:endParaRPr>
          </a:p>
          <a:p>
            <a:pPr lvl="1">
              <a:defRPr/>
            </a:pPr>
            <a:r>
              <a:rPr lang="sv-SE" dirty="0">
                <a:solidFill>
                  <a:srgbClr val="00B050"/>
                </a:solidFill>
                <a:cs typeface="Arial" charset="0"/>
              </a:rPr>
              <a:t>//Öppna </a:t>
            </a:r>
            <a:r>
              <a:rPr lang="sv-SE" dirty="0" err="1">
                <a:solidFill>
                  <a:srgbClr val="00B050"/>
                </a:solidFill>
                <a:cs typeface="Arial" charset="0"/>
              </a:rPr>
              <a:t>connection</a:t>
            </a:r>
            <a:endParaRPr lang="sv-SE" dirty="0">
              <a:solidFill>
                <a:srgbClr val="00B050"/>
              </a:solidFill>
              <a:cs typeface="Arial" charset="0"/>
            </a:endParaRPr>
          </a:p>
          <a:p>
            <a:pPr lvl="1">
              <a:defRPr/>
            </a:pPr>
            <a:r>
              <a:rPr lang="sv-SE" dirty="0"/>
              <a:t> </a:t>
            </a:r>
            <a:r>
              <a:rPr lang="sv-SE" dirty="0" err="1">
                <a:solidFill>
                  <a:srgbClr val="C00000"/>
                </a:solidFill>
              </a:rPr>
              <a:t>conn</a:t>
            </a:r>
            <a:r>
              <a:rPr lang="sv-SE" dirty="0" err="1"/>
              <a:t>.Open</a:t>
            </a:r>
            <a:r>
              <a:rPr lang="sv-SE" dirty="0"/>
              <a:t>();</a:t>
            </a:r>
            <a:endParaRPr lang="sv-SE" dirty="0">
              <a:cs typeface="Arial" charset="0"/>
            </a:endParaRP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21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Command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 klassen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69694" y="1499428"/>
            <a:ext cx="83746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Nästa steg är att skicka ett anrop till databasen över 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connection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. Detta görs med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SqlCommand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klassen. 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Det finns olika typer av anrop. Vi kommer att titta på två typer, antingen att man skickar sin SQL kod från webbservern till databasservern där den körs. Det kallas för 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dynamisk SQL.</a:t>
            </a:r>
          </a:p>
          <a:p>
            <a:pPr lvl="1">
              <a:defRPr/>
            </a:pPr>
            <a:endParaRPr lang="sv-SE" sz="24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Den andra varianten är att man anropar metoder som redan ligger på databasservern som innehåller den kod som skall köras. Dessa metoder kallas för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stored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procedures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</a:t>
            </a: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0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501613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Dataset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 och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datareader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26858" y="1664320"/>
            <a:ext cx="8702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När ett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SqlCommand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skickas måste resultatet tas emot. Det 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kan göras på två sätt, antingen genom att använda en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datareader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 eller ett </a:t>
            </a:r>
            <a:r>
              <a:rPr lang="sv-SE" sz="2400" dirty="0" err="1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dataset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.</a:t>
            </a:r>
          </a:p>
          <a:p>
            <a:pPr lvl="1">
              <a:defRPr/>
            </a:pPr>
            <a:endParaRPr lang="sv-SE" sz="20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Fördelen med 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datareader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är att den är snabb men man måste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loopa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igenom resultatet</a:t>
            </a:r>
          </a:p>
          <a:p>
            <a:pPr lvl="1">
              <a:defRPr/>
            </a:pPr>
            <a:endParaRPr lang="sv-SE" sz="20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Fördelen med ett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dataset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är att det finns många kontroller som man kan binda det till direkt, dvs man behöver inte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loopa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igenom resultatet utan kan sätta en </a:t>
            </a:r>
            <a:r>
              <a:rPr lang="sv-SE" sz="2400" dirty="0" err="1">
                <a:latin typeface="Lato" panose="020F0502020204030203" pitchFamily="34" charset="0"/>
                <a:cs typeface="Arial" charset="0"/>
              </a:rPr>
              <a:t>sk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datasource på kontrollen som gör att den fylls med värdena i datasetet.</a:t>
            </a: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28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572</Words>
  <Application>Microsoft Office PowerPoint</Application>
  <PresentationFormat>On-screen Show (4:3)</PresentationFormat>
  <Paragraphs>128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Nackademin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Martina Lindgren</dc:creator>
  <cp:lastModifiedBy>Fredrik Dahl (Personal syh)</cp:lastModifiedBy>
  <cp:revision>290</cp:revision>
  <cp:lastPrinted>2015-10-22T09:07:28Z</cp:lastPrinted>
  <dcterms:created xsi:type="dcterms:W3CDTF">2014-02-01T08:33:41Z</dcterms:created>
  <dcterms:modified xsi:type="dcterms:W3CDTF">2015-10-22T14:36:45Z</dcterms:modified>
</cp:coreProperties>
</file>