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Lato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e84a9d3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e84a9d3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4750679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4750679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13334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focusing on overcoming challenges related to class imbalance, model evaluation, and fine-tuning.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54cd786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54cd786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Reformulated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0    111650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1      2985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Reformulated Percentage: 2.60%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Reformulated</a:t>
            </a:r>
            <a:r>
              <a:rPr lang="en">
                <a:solidFill>
                  <a:schemeClr val="dk1"/>
                </a:solidFill>
              </a:rPr>
              <a:t> is highly imbalanced (only </a:t>
            </a:r>
            <a:r>
              <a:rPr b="1" lang="en">
                <a:solidFill>
                  <a:schemeClr val="dk1"/>
                </a:solidFill>
              </a:rPr>
              <a:t>2.6% reformulated</a:t>
            </a:r>
            <a:r>
              <a:rPr lang="en">
                <a:solidFill>
                  <a:schemeClr val="dk1"/>
                </a:solidFill>
              </a:rPr>
              <a:t>), using it directly as a target for classification would be difficult unless you handle the imbalance carefully (e.g., </a:t>
            </a:r>
            <a:r>
              <a:rPr b="1" lang="en">
                <a:solidFill>
                  <a:schemeClr val="dk1"/>
                </a:solidFill>
              </a:rPr>
              <a:t>SMOTE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undersampling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b="1" lang="en">
                <a:solidFill>
                  <a:schemeClr val="dk1"/>
                </a:solidFill>
              </a:rPr>
              <a:t>cost-sensitive models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Best Options Based on Your Data: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If you want a simple binary classification</a:t>
            </a:r>
            <a:r>
              <a:rPr lang="en">
                <a:solidFill>
                  <a:schemeClr val="dk1"/>
                </a:solidFill>
              </a:rPr>
              <a:t> → Go with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Reformulated</a:t>
            </a:r>
            <a:r>
              <a:rPr lang="en">
                <a:solidFill>
                  <a:schemeClr val="dk1"/>
                </a:solidFill>
              </a:rPr>
              <a:t> but apply </a:t>
            </a:r>
            <a:r>
              <a:rPr b="1" lang="en">
                <a:solidFill>
                  <a:schemeClr val="dk1"/>
                </a:solidFill>
              </a:rPr>
              <a:t>resampling techniques</a:t>
            </a:r>
            <a:r>
              <a:rPr lang="en">
                <a:solidFill>
                  <a:schemeClr val="dk1"/>
                </a:solidFill>
              </a:rPr>
              <a:t> (oversampling, SMOTE, or class-weighted models).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If you want a better-balanced classification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HazardType</a:t>
            </a:r>
            <a:r>
              <a:rPr lang="en">
                <a:solidFill>
                  <a:schemeClr val="dk1"/>
                </a:solidFill>
              </a:rPr>
              <a:t> has better distribution, but "Not Hazardous" still dominates (~90%).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If you want a regression approach</a:t>
            </a:r>
            <a:r>
              <a:rPr lang="en">
                <a:solidFill>
                  <a:schemeClr val="dk1"/>
                </a:solidFill>
              </a:rPr>
              <a:t> →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ChemicalAge</a:t>
            </a:r>
            <a:r>
              <a:rPr lang="en">
                <a:solidFill>
                  <a:schemeClr val="dk1"/>
                </a:solidFill>
              </a:rPr>
              <a:t> is highly skewed (most near 0, some &gt;30,000), so it might need </a:t>
            </a:r>
            <a:r>
              <a:rPr b="1" lang="en">
                <a:solidFill>
                  <a:schemeClr val="dk1"/>
                </a:solidFill>
              </a:rPr>
              <a:t>log transformation</a:t>
            </a:r>
            <a:r>
              <a:rPr lang="en">
                <a:solidFill>
                  <a:schemeClr val="dk1"/>
                </a:solidFill>
              </a:rPr>
              <a:t> to make it more usable.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f952dc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6f952dc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Instead of a simple Yes/No classification, this approach categorizes products based on the type of hazard they present.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can provide deeper insights into the reasons behind reformulation.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However, the dataset may have an imbalance issue across different hazard categories.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Grouping similar hazard types into broader categories could help mitigate this.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This approach treats reformulation as a time-dependent variable.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It provides insights into how long hazardous chemicals remain in use before being removed.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downside is that it is less interpretable compared to categorical modeling approaches.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54cd7861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54cd7861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goal of this project is to understand how and why products are reformulated in response to hazardous ingredients, so to achieve this, we need to define a target variable that effectively captures reformulation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54cd7861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54cd7861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Instead of </a:t>
            </a:r>
            <a:r>
              <a:rPr b="1" lang="en">
                <a:solidFill>
                  <a:schemeClr val="dk1"/>
                </a:solidFill>
              </a:rPr>
              <a:t>removing majority class data</a:t>
            </a:r>
            <a:r>
              <a:rPr lang="en">
                <a:solidFill>
                  <a:schemeClr val="dk1"/>
                </a:solidFill>
              </a:rPr>
              <a:t> (which leads to loss of information), I used </a:t>
            </a:r>
            <a:r>
              <a:rPr b="1" lang="en">
                <a:solidFill>
                  <a:schemeClr val="dk1"/>
                </a:solidFill>
              </a:rPr>
              <a:t>SMOTE to generate synthetic reformulated product cases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technique </a:t>
            </a:r>
            <a:r>
              <a:rPr b="1" lang="en">
                <a:solidFill>
                  <a:schemeClr val="dk1"/>
                </a:solidFill>
              </a:rPr>
              <a:t>preserved the structure of my dataset</a:t>
            </a:r>
            <a:r>
              <a:rPr lang="en">
                <a:solidFill>
                  <a:schemeClr val="dk1"/>
                </a:solidFill>
              </a:rPr>
              <a:t> while improving class balance.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54cd786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54cd786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Feature scaling ensured all numerical features were on the same scale, preventing issues with model training.</a:t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Cross-validation helped validate model performance, and hyperparameter tuning improved overall accuracy.</a:t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Logistic Regression initially had convergence issues, which were fixed by increasing the iteration limit.</a:t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54cd786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54cd786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Despite this, the F1-score for Class 1 was lower, indicating some issues with false positives.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This suggests potential overfitting or imbalance, which may require further adjustments.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Next steps could involve fine-tuning hyperparameters or balancing the dataset further.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54cd786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54cd786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reduce overfitting, we’ll explore regularization methods.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Improving precision for Class 1 is key, so we’ll fine-tune resampling and decision thresholds.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 engineering could further boost performance, so we’ll experiment with additional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Time-Based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Time Since Initial Report</a:t>
            </a:r>
            <a:r>
              <a:rPr lang="en">
                <a:solidFill>
                  <a:schemeClr val="dk1"/>
                </a:solidFill>
              </a:rPr>
              <a:t> – Number of days since the product was first reported with the hazardous ingredient.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Year of Reformulation</a:t>
            </a:r>
            <a:r>
              <a:rPr lang="en">
                <a:solidFill>
                  <a:schemeClr val="dk1"/>
                </a:solidFill>
              </a:rPr>
              <a:t> – Some years may have higher reformulation rates due to regulatory changes.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Time Between Reports</a:t>
            </a:r>
            <a:r>
              <a:rPr lang="en">
                <a:solidFill>
                  <a:schemeClr val="dk1"/>
                </a:solidFill>
              </a:rPr>
              <a:t> – Measure how frequently reformulation happens after initial reporting.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Product-Specific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Product Category</a:t>
            </a:r>
            <a:r>
              <a:rPr lang="en">
                <a:solidFill>
                  <a:schemeClr val="dk1"/>
                </a:solidFill>
              </a:rPr>
              <a:t> – Certain categories (e.g., cosmetics vs. cleaning products) may have different reformulation trends.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Brand Reputation</a:t>
            </a:r>
            <a:r>
              <a:rPr lang="en">
                <a:solidFill>
                  <a:schemeClr val="dk1"/>
                </a:solidFill>
              </a:rPr>
              <a:t> – Some brands might reformulate faster due to consumer pressure or regulations.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Product Lifecycle Stage</a:t>
            </a:r>
            <a:r>
              <a:rPr lang="en">
                <a:solidFill>
                  <a:schemeClr val="dk1"/>
                </a:solidFill>
              </a:rPr>
              <a:t> – Older products may be less likely to be reformulated.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Hazard-Related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Number of Hazardous Chemicals</a:t>
            </a:r>
            <a:r>
              <a:rPr lang="en">
                <a:solidFill>
                  <a:schemeClr val="dk1"/>
                </a:solidFill>
              </a:rPr>
              <a:t> – Products with more hazardous chemicals may be more likely to be reformulated.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Hazard Severity Score</a:t>
            </a:r>
            <a:r>
              <a:rPr lang="en">
                <a:solidFill>
                  <a:schemeClr val="dk1"/>
                </a:solidFill>
              </a:rPr>
              <a:t> – Convert categorical hazard levels into a numerical risk score.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Regulatory Flag</a:t>
            </a:r>
            <a:r>
              <a:rPr lang="en">
                <a:solidFill>
                  <a:schemeClr val="dk1"/>
                </a:solidFill>
              </a:rPr>
              <a:t> – Identify whether the chemical is flagged by specific regulatory agencies (e.g., FDA, EPA).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Market &amp; External Factors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Consumer Awareness Trends</a:t>
            </a:r>
            <a:r>
              <a:rPr lang="en">
                <a:solidFill>
                  <a:schemeClr val="dk1"/>
                </a:solidFill>
              </a:rPr>
              <a:t> – Use external data like search trends for hazardous ingredients.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Regulatory Policy Changes</a:t>
            </a:r>
            <a:r>
              <a:rPr lang="en">
                <a:solidFill>
                  <a:schemeClr val="dk1"/>
                </a:solidFill>
              </a:rPr>
              <a:t> – Flag if the product’s reformulation aligns with major regulatory updates.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Competitor Actions</a:t>
            </a:r>
            <a:r>
              <a:rPr lang="en">
                <a:solidFill>
                  <a:schemeClr val="dk1"/>
                </a:solidFill>
              </a:rPr>
              <a:t> – If competitors reformulate similar products, it may influence other brands.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5. Chemical-Specific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Chemical Type</a:t>
            </a:r>
            <a:r>
              <a:rPr lang="en">
                <a:solidFill>
                  <a:schemeClr val="dk1"/>
                </a:solidFill>
              </a:rPr>
              <a:t> – Categorize chemicals (e.g., heavy metals, endocrine disruptors, carcinogens).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Toxicity Score</a:t>
            </a:r>
            <a:r>
              <a:rPr lang="en">
                <a:solidFill>
                  <a:schemeClr val="dk1"/>
                </a:solidFill>
              </a:rPr>
              <a:t> – Use publicly available databases to assign toxicity scores.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Persistence in Products</a:t>
            </a:r>
            <a:r>
              <a:rPr lang="en">
                <a:solidFill>
                  <a:schemeClr val="dk1"/>
                </a:solidFill>
              </a:rPr>
              <a:t> – Some chemicals may have longer lifespans in formulations before removal.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04475"/>
            <a:ext cx="3697500" cy="18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i="1" sz="5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6" y="3906275"/>
            <a:ext cx="23535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211401" y="0"/>
            <a:ext cx="393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225" y="2193075"/>
            <a:ext cx="3764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3225" y="3925075"/>
            <a:ext cx="2421600" cy="6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1"/>
          <p:cNvSpPr/>
          <p:nvPr>
            <p:ph idx="2" type="pic"/>
          </p:nvPr>
        </p:nvSpPr>
        <p:spPr>
          <a:xfrm>
            <a:off x="5211401" y="0"/>
            <a:ext cx="3930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371375" y="2190900"/>
            <a:ext cx="3059400" cy="13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i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516375" y="518375"/>
            <a:ext cx="9144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945575" y="3922175"/>
            <a:ext cx="2485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3"/>
          <p:cNvSpPr/>
          <p:nvPr>
            <p:ph idx="3" type="pic"/>
          </p:nvPr>
        </p:nvSpPr>
        <p:spPr>
          <a:xfrm>
            <a:off x="-9625" y="0"/>
            <a:ext cx="3930000" cy="514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50775" y="2215913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1350775" y="1306613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hasCustomPrompt="1" idx="3" type="title"/>
          </p:nvPr>
        </p:nvSpPr>
        <p:spPr>
          <a:xfrm>
            <a:off x="713225" y="1306613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4987150" y="2215850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4987150" y="1306550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hasCustomPrompt="1" idx="6" type="title"/>
          </p:nvPr>
        </p:nvSpPr>
        <p:spPr>
          <a:xfrm>
            <a:off x="4349650" y="1306625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/>
          <p:nvPr>
            <p:ph idx="7" type="subTitle"/>
          </p:nvPr>
        </p:nvSpPr>
        <p:spPr>
          <a:xfrm>
            <a:off x="1350775" y="3986675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8" type="subTitle"/>
          </p:nvPr>
        </p:nvSpPr>
        <p:spPr>
          <a:xfrm>
            <a:off x="1350775" y="3077500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9" type="title"/>
          </p:nvPr>
        </p:nvSpPr>
        <p:spPr>
          <a:xfrm>
            <a:off x="713225" y="3077500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3" type="subTitle"/>
          </p:nvPr>
        </p:nvSpPr>
        <p:spPr>
          <a:xfrm>
            <a:off x="4987150" y="3986675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4" type="subTitle"/>
          </p:nvPr>
        </p:nvSpPr>
        <p:spPr>
          <a:xfrm>
            <a:off x="4987150" y="3077375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hasCustomPrompt="1" idx="15" type="title"/>
          </p:nvPr>
        </p:nvSpPr>
        <p:spPr>
          <a:xfrm>
            <a:off x="4349650" y="3077500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33993" l="0" r="0" t="0"/>
          <a:stretch/>
        </p:blipFill>
        <p:spPr>
          <a:xfrm rot="6012452">
            <a:off x="6450481" y="890478"/>
            <a:ext cx="5510689" cy="19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713225" y="1865068"/>
            <a:ext cx="3600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3" type="subTitle"/>
          </p:nvPr>
        </p:nvSpPr>
        <p:spPr>
          <a:xfrm>
            <a:off x="713228" y="3443878"/>
            <a:ext cx="3600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713228" y="2917350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5" type="pic"/>
          </p:nvPr>
        </p:nvSpPr>
        <p:spPr>
          <a:xfrm>
            <a:off x="5211401" y="0"/>
            <a:ext cx="3933900" cy="5142600"/>
          </a:xfrm>
          <a:prstGeom prst="rect">
            <a:avLst/>
          </a:prstGeom>
          <a:noFill/>
          <a:ln>
            <a:noFill/>
          </a:ln>
        </p:spPr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 flipH="1" rot="-5400000">
            <a:off x="-799162" y="-28638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713225" y="3996274"/>
            <a:ext cx="229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713225" y="3469675"/>
            <a:ext cx="2290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subTitle"/>
          </p:nvPr>
        </p:nvSpPr>
        <p:spPr>
          <a:xfrm>
            <a:off x="3691161" y="3996274"/>
            <a:ext cx="229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3691161" y="3469675"/>
            <a:ext cx="2290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13225" y="1152475"/>
            <a:ext cx="38586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571975" y="1152475"/>
            <a:ext cx="38586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113343">
            <a:off x="7177751" y="2285450"/>
            <a:ext cx="4427200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187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571875" y="1721398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4571875" y="1194811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4571875" y="2877551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4571878" y="2351025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5" type="subTitle"/>
          </p:nvPr>
        </p:nvSpPr>
        <p:spPr>
          <a:xfrm>
            <a:off x="4571875" y="4033776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6" type="subTitle"/>
          </p:nvPr>
        </p:nvSpPr>
        <p:spPr>
          <a:xfrm>
            <a:off x="4571878" y="3507250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>
            <p:ph idx="7" type="pic"/>
          </p:nvPr>
        </p:nvSpPr>
        <p:spPr>
          <a:xfrm flipH="1">
            <a:off x="-90" y="100"/>
            <a:ext cx="3804000" cy="514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13225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713225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3" type="subTitle"/>
          </p:nvPr>
        </p:nvSpPr>
        <p:spPr>
          <a:xfrm>
            <a:off x="3365825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4" type="subTitle"/>
          </p:nvPr>
        </p:nvSpPr>
        <p:spPr>
          <a:xfrm>
            <a:off x="3365814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5" type="subTitle"/>
          </p:nvPr>
        </p:nvSpPr>
        <p:spPr>
          <a:xfrm>
            <a:off x="6018400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6" type="subTitle"/>
          </p:nvPr>
        </p:nvSpPr>
        <p:spPr>
          <a:xfrm>
            <a:off x="6018403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">
            <a:off x="5295050" y="3885276"/>
            <a:ext cx="4954900" cy="217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13225" y="445025"/>
            <a:ext cx="40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713225" y="1865052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subTitle"/>
          </p:nvPr>
        </p:nvSpPr>
        <p:spPr>
          <a:xfrm>
            <a:off x="713225" y="1338475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subTitle"/>
          </p:nvPr>
        </p:nvSpPr>
        <p:spPr>
          <a:xfrm>
            <a:off x="713225" y="3443875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4" type="subTitle"/>
          </p:nvPr>
        </p:nvSpPr>
        <p:spPr>
          <a:xfrm>
            <a:off x="713227" y="2917344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5" type="subTitle"/>
          </p:nvPr>
        </p:nvSpPr>
        <p:spPr>
          <a:xfrm>
            <a:off x="2858924" y="1865052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6" type="subTitle"/>
          </p:nvPr>
        </p:nvSpPr>
        <p:spPr>
          <a:xfrm>
            <a:off x="2858924" y="1338475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7" type="subTitle"/>
          </p:nvPr>
        </p:nvSpPr>
        <p:spPr>
          <a:xfrm>
            <a:off x="2858924" y="3443875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8" type="subTitle"/>
          </p:nvPr>
        </p:nvSpPr>
        <p:spPr>
          <a:xfrm>
            <a:off x="2858925" y="2917344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>
            <p:ph idx="9" type="pic"/>
          </p:nvPr>
        </p:nvSpPr>
        <p:spPr>
          <a:xfrm>
            <a:off x="5211401" y="0"/>
            <a:ext cx="39339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>
            <a:off x="-328712" y="3926662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190900"/>
            <a:ext cx="3059400" cy="13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i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518375"/>
            <a:ext cx="9144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3922175"/>
            <a:ext cx="2485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5213250" y="0"/>
            <a:ext cx="3930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1322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71322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71322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1322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15427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315427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7" type="subTitle"/>
          </p:nvPr>
        </p:nvSpPr>
        <p:spPr>
          <a:xfrm>
            <a:off x="315427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8" type="subTitle"/>
          </p:nvPr>
        </p:nvSpPr>
        <p:spPr>
          <a:xfrm>
            <a:off x="315427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9" type="subTitle"/>
          </p:nvPr>
        </p:nvSpPr>
        <p:spPr>
          <a:xfrm>
            <a:off x="559532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3" type="subTitle"/>
          </p:nvPr>
        </p:nvSpPr>
        <p:spPr>
          <a:xfrm>
            <a:off x="559532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4" type="subTitle"/>
          </p:nvPr>
        </p:nvSpPr>
        <p:spPr>
          <a:xfrm>
            <a:off x="559532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5" type="subTitle"/>
          </p:nvPr>
        </p:nvSpPr>
        <p:spPr>
          <a:xfrm>
            <a:off x="559532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762900" y="324715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1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713225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2" type="subTitle"/>
          </p:nvPr>
        </p:nvSpPr>
        <p:spPr>
          <a:xfrm>
            <a:off x="713225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3" type="subTitle"/>
          </p:nvPr>
        </p:nvSpPr>
        <p:spPr>
          <a:xfrm>
            <a:off x="713225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71322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5" type="subTitle"/>
          </p:nvPr>
        </p:nvSpPr>
        <p:spPr>
          <a:xfrm>
            <a:off x="2716745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>
            <a:off x="2716745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7" type="subTitle"/>
          </p:nvPr>
        </p:nvSpPr>
        <p:spPr>
          <a:xfrm>
            <a:off x="2716745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8" type="subTitle"/>
          </p:nvPr>
        </p:nvSpPr>
        <p:spPr>
          <a:xfrm>
            <a:off x="271674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9" type="subTitle"/>
          </p:nvPr>
        </p:nvSpPr>
        <p:spPr>
          <a:xfrm>
            <a:off x="4720264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3" type="subTitle"/>
          </p:nvPr>
        </p:nvSpPr>
        <p:spPr>
          <a:xfrm>
            <a:off x="4720264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4" type="subTitle"/>
          </p:nvPr>
        </p:nvSpPr>
        <p:spPr>
          <a:xfrm>
            <a:off x="4720264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5" type="subTitle"/>
          </p:nvPr>
        </p:nvSpPr>
        <p:spPr>
          <a:xfrm>
            <a:off x="472026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6" type="subTitle"/>
          </p:nvPr>
        </p:nvSpPr>
        <p:spPr>
          <a:xfrm>
            <a:off x="6723784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7" type="subTitle"/>
          </p:nvPr>
        </p:nvSpPr>
        <p:spPr>
          <a:xfrm>
            <a:off x="6723784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8" type="subTitle"/>
          </p:nvPr>
        </p:nvSpPr>
        <p:spPr>
          <a:xfrm>
            <a:off x="6723784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9" type="subTitle"/>
          </p:nvPr>
        </p:nvSpPr>
        <p:spPr>
          <a:xfrm>
            <a:off x="6723785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375" y="392497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227000" y="1500943"/>
            <a:ext cx="37371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4227000" y="2818757"/>
            <a:ext cx="37371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2" type="pic"/>
          </p:nvPr>
        </p:nvSpPr>
        <p:spPr>
          <a:xfrm>
            <a:off x="0" y="100"/>
            <a:ext cx="3804300" cy="514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6515798">
            <a:off x="7646235" y="3561636"/>
            <a:ext cx="2155676" cy="1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13225" y="1522225"/>
            <a:ext cx="25497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13225" y="2620475"/>
            <a:ext cx="25497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2" name="Google Shape;16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50037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5678624" y="1522225"/>
            <a:ext cx="2541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5678624" y="2620475"/>
            <a:ext cx="2541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flipH="1" rot="10800000">
            <a:off x="87735" y="377173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502450" y="1522225"/>
            <a:ext cx="25284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1502450" y="2620475"/>
            <a:ext cx="25284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26"/>
          <p:cNvGrpSpPr/>
          <p:nvPr/>
        </p:nvGrpSpPr>
        <p:grpSpPr>
          <a:xfrm>
            <a:off x="-102899" y="-1005938"/>
            <a:ext cx="10772249" cy="5774674"/>
            <a:chOff x="-102899" y="-1005938"/>
            <a:chExt cx="10772249" cy="5774674"/>
          </a:xfrm>
        </p:grpSpPr>
        <p:pic>
          <p:nvPicPr>
            <p:cNvPr id="171" name="Google Shape;171;p26"/>
            <p:cNvPicPr preferRelativeResize="0"/>
            <p:nvPr/>
          </p:nvPicPr>
          <p:blipFill rotWithShape="1">
            <a:blip r:embed="rId2">
              <a:alphaModFix/>
            </a:blip>
            <a:srcRect b="33993" l="0" r="0" t="0"/>
            <a:stretch/>
          </p:blipFill>
          <p:spPr>
            <a:xfrm rot="6012452">
              <a:off x="6450481" y="890478"/>
              <a:ext cx="5510689" cy="1981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6"/>
            <p:cNvPicPr preferRelativeResize="0"/>
            <p:nvPr/>
          </p:nvPicPr>
          <p:blipFill rotWithShape="1">
            <a:blip r:embed="rId3">
              <a:alphaModFix/>
            </a:blip>
            <a:srcRect b="0" l="5455" r="0" t="6314"/>
            <a:stretch/>
          </p:blipFill>
          <p:spPr>
            <a:xfrm flipH="1" rot="-5400000">
              <a:off x="-320687" y="47237"/>
              <a:ext cx="1692774" cy="12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1554175"/>
            <a:ext cx="3933900" cy="6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171525"/>
            <a:ext cx="3933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/>
          <p:nvPr>
            <p:ph idx="2" type="pic"/>
          </p:nvPr>
        </p:nvSpPr>
        <p:spPr>
          <a:xfrm>
            <a:off x="5211401" y="0"/>
            <a:ext cx="3933900" cy="514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>
            <a:off x="-328712" y="3926662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2" name="Google Shape;18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814575" y="-66427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2">
            <a:alphaModFix/>
          </a:blip>
          <a:srcRect b="0" l="0" r="0" t="5526"/>
          <a:stretch/>
        </p:blipFill>
        <p:spPr>
          <a:xfrm rot="-3563000">
            <a:off x="-835975" y="23552"/>
            <a:ext cx="2180449" cy="1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10800000">
            <a:off x="6902110" y="418368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8" name="Google Shape;1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845734">
            <a:off x="6689574" y="4295125"/>
            <a:ext cx="3979174" cy="1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2"/>
          <p:cNvGrpSpPr/>
          <p:nvPr/>
        </p:nvGrpSpPr>
        <p:grpSpPr>
          <a:xfrm>
            <a:off x="-386374" y="-1188826"/>
            <a:ext cx="10013787" cy="7608362"/>
            <a:chOff x="-386374" y="-1188826"/>
            <a:chExt cx="10013787" cy="7608362"/>
          </a:xfrm>
        </p:grpSpPr>
        <p:pic>
          <p:nvPicPr>
            <p:cNvPr id="191" name="Google Shape;191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2">
              <a:off x="6060550" y="2852676"/>
              <a:ext cx="4954900" cy="2178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468475" y="-106725"/>
              <a:ext cx="4427201" cy="226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32"/>
          <p:cNvSpPr txBox="1"/>
          <p:nvPr>
            <p:ph hasCustomPrompt="1" type="title"/>
          </p:nvPr>
        </p:nvSpPr>
        <p:spPr>
          <a:xfrm>
            <a:off x="2689950" y="563936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2689950" y="1285736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hasCustomPrompt="1" idx="2" type="title"/>
          </p:nvPr>
        </p:nvSpPr>
        <p:spPr>
          <a:xfrm>
            <a:off x="2689950" y="1956211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6" name="Google Shape;196;p32"/>
          <p:cNvSpPr txBox="1"/>
          <p:nvPr>
            <p:ph idx="3" type="subTitle"/>
          </p:nvPr>
        </p:nvSpPr>
        <p:spPr>
          <a:xfrm>
            <a:off x="2689950" y="2678011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hasCustomPrompt="1" idx="4" type="title"/>
          </p:nvPr>
        </p:nvSpPr>
        <p:spPr>
          <a:xfrm>
            <a:off x="2689950" y="3348486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/>
          <p:nvPr>
            <p:ph idx="5" type="subTitle"/>
          </p:nvPr>
        </p:nvSpPr>
        <p:spPr>
          <a:xfrm>
            <a:off x="2689950" y="4070286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3841399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713225" y="729400"/>
            <a:ext cx="3858900" cy="23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" name="Google Shape;202;p33"/>
          <p:cNvSpPr/>
          <p:nvPr>
            <p:ph idx="2" type="pic"/>
          </p:nvPr>
        </p:nvSpPr>
        <p:spPr>
          <a:xfrm>
            <a:off x="5211401" y="0"/>
            <a:ext cx="393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779575" y="537025"/>
            <a:ext cx="4098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3779575" y="1677025"/>
            <a:ext cx="4098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/>
        </p:nvSpPr>
        <p:spPr>
          <a:xfrm>
            <a:off x="3779575" y="4105775"/>
            <a:ext cx="4651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4"/>
          <p:cNvSpPr/>
          <p:nvPr>
            <p:ph idx="2" type="pic"/>
          </p:nvPr>
        </p:nvSpPr>
        <p:spPr>
          <a:xfrm>
            <a:off x="0" y="0"/>
            <a:ext cx="31347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8" name="Google Shape;208;p34"/>
          <p:cNvPicPr preferRelativeResize="0"/>
          <p:nvPr/>
        </p:nvPicPr>
        <p:blipFill rotWithShape="1">
          <a:blip r:embed="rId5">
            <a:alphaModFix/>
          </a:blip>
          <a:srcRect b="33993" l="0" r="0" t="0"/>
          <a:stretch/>
        </p:blipFill>
        <p:spPr>
          <a:xfrm rot="6012452">
            <a:off x="6450481" y="890478"/>
            <a:ext cx="5510689" cy="19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5"/>
          <p:cNvGrpSpPr/>
          <p:nvPr/>
        </p:nvGrpSpPr>
        <p:grpSpPr>
          <a:xfrm>
            <a:off x="146360" y="-38365"/>
            <a:ext cx="9657591" cy="7294383"/>
            <a:chOff x="146360" y="-38365"/>
            <a:chExt cx="9657591" cy="7294383"/>
          </a:xfrm>
        </p:grpSpPr>
        <p:pic>
          <p:nvPicPr>
            <p:cNvPr id="211" name="Google Shape;211;p35"/>
            <p:cNvPicPr preferRelativeResize="0"/>
            <p:nvPr/>
          </p:nvPicPr>
          <p:blipFill rotWithShape="1">
            <a:blip r:embed="rId2">
              <a:alphaModFix/>
            </a:blip>
            <a:srcRect b="0" l="0" r="0" t="4761"/>
            <a:stretch/>
          </p:blipFill>
          <p:spPr>
            <a:xfrm>
              <a:off x="146360" y="-38365"/>
              <a:ext cx="2155675" cy="1410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845734">
              <a:off x="6689574" y="4295125"/>
              <a:ext cx="3979174" cy="174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6"/>
          <p:cNvGrpSpPr/>
          <p:nvPr/>
        </p:nvGrpSpPr>
        <p:grpSpPr>
          <a:xfrm flipH="1">
            <a:off x="-1694961" y="-246425"/>
            <a:ext cx="11050021" cy="6279712"/>
            <a:chOff x="-581374" y="-246425"/>
            <a:chExt cx="11050021" cy="6279712"/>
          </a:xfrm>
        </p:grpSpPr>
        <p:pic>
          <p:nvPicPr>
            <p:cNvPr id="215" name="Google Shape;215;p36"/>
            <p:cNvPicPr preferRelativeResize="0"/>
            <p:nvPr/>
          </p:nvPicPr>
          <p:blipFill rotWithShape="1">
            <a:blip r:embed="rId2">
              <a:alphaModFix/>
            </a:blip>
            <a:srcRect b="33993" l="0" r="0" t="0"/>
            <a:stretch/>
          </p:blipFill>
          <p:spPr>
            <a:xfrm rot="10237106">
              <a:off x="4833280" y="3615553"/>
              <a:ext cx="5510690" cy="1981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6"/>
            <p:cNvPicPr preferRelativeResize="0"/>
            <p:nvPr/>
          </p:nvPicPr>
          <p:blipFill rotWithShape="1">
            <a:blip r:embed="rId3">
              <a:alphaModFix/>
            </a:blip>
            <a:srcRect b="0" l="5455" r="0" t="6314"/>
            <a:stretch/>
          </p:blipFill>
          <p:spPr>
            <a:xfrm flipH="1" rot="-5400000">
              <a:off x="-799162" y="-28638"/>
              <a:ext cx="1692774" cy="12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13225" y="1381174"/>
            <a:ext cx="3059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254984" y="1380875"/>
            <a:ext cx="3059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5400000">
            <a:off x="7366085" y="322948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4954266">
            <a:off x="-2015201" y="-1298150"/>
            <a:ext cx="3979174" cy="1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83922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4091625" y="1621025"/>
            <a:ext cx="43392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091625" y="2260775"/>
            <a:ext cx="43392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0" y="100"/>
            <a:ext cx="3509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707575" y="1647750"/>
            <a:ext cx="3601500" cy="18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0" y="100"/>
            <a:ext cx="40275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83046">
            <a:off x="5976150" y="-850575"/>
            <a:ext cx="4427202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5056500" y="1286838"/>
            <a:ext cx="33744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5056525" y="2929063"/>
            <a:ext cx="33744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9"/>
          <p:cNvSpPr/>
          <p:nvPr>
            <p:ph idx="2" type="pic"/>
          </p:nvPr>
        </p:nvSpPr>
        <p:spPr>
          <a:xfrm>
            <a:off x="-65824" y="-38214"/>
            <a:ext cx="3990000" cy="522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21717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0" y="-1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662675" y="537025"/>
            <a:ext cx="2768100" cy="971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383046">
            <a:off x="37788" y="-521066"/>
            <a:ext cx="3906002" cy="199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>
            <p:ph type="ctrTitle"/>
          </p:nvPr>
        </p:nvSpPr>
        <p:spPr>
          <a:xfrm>
            <a:off x="713225" y="1704475"/>
            <a:ext cx="8196600" cy="18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Optimizing Cosmetic Formulations </a:t>
            </a:r>
            <a:r>
              <a:rPr lang="en" sz="4200">
                <a:solidFill>
                  <a:schemeClr val="dk2"/>
                </a:solidFill>
              </a:rPr>
              <a:t>Using Product Reformulation Trends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713226" y="3906275"/>
            <a:ext cx="23535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 Folly-Gah </a:t>
            </a:r>
            <a:endParaRPr/>
          </a:p>
        </p:txBody>
      </p:sp>
      <p:cxnSp>
        <p:nvCxnSpPr>
          <p:cNvPr id="225" name="Google Shape;225;p37"/>
          <p:cNvCxnSpPr/>
          <p:nvPr/>
        </p:nvCxnSpPr>
        <p:spPr>
          <a:xfrm>
            <a:off x="798957" y="3715034"/>
            <a:ext cx="337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0" name="Google Shape;300;p46"/>
          <p:cNvSpPr txBox="1"/>
          <p:nvPr>
            <p:ph idx="1" type="subTitle"/>
          </p:nvPr>
        </p:nvSpPr>
        <p:spPr>
          <a:xfrm>
            <a:off x="713225" y="1865075"/>
            <a:ext cx="6333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Despite challenges like class imbalance, careful preprocessing and model tuning led to strong results.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models achieved high accuracy and AUC scores, but there’s room to improve Class 1 precision and reduce overfitting.</a:t>
            </a:r>
            <a:endParaRPr/>
          </a:p>
        </p:txBody>
      </p:sp>
      <p:sp>
        <p:nvSpPr>
          <p:cNvPr id="301" name="Google Shape;301;p46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8"/>
          <p:cNvGrpSpPr/>
          <p:nvPr/>
        </p:nvGrpSpPr>
        <p:grpSpPr>
          <a:xfrm>
            <a:off x="1411057" y="2260768"/>
            <a:ext cx="1539250" cy="1463330"/>
            <a:chOff x="5049725" y="1435050"/>
            <a:chExt cx="486550" cy="481850"/>
          </a:xfrm>
        </p:grpSpPr>
        <p:sp>
          <p:nvSpPr>
            <p:cNvPr id="231" name="Google Shape;231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38"/>
          <p:cNvSpPr txBox="1"/>
          <p:nvPr>
            <p:ph idx="4294967295" type="subTitle"/>
          </p:nvPr>
        </p:nvSpPr>
        <p:spPr>
          <a:xfrm>
            <a:off x="3356650" y="1813700"/>
            <a:ext cx="5751900" cy="25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trends in cosmetic product reformulations due to hazardous ingredients.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Sub-Objectives: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Finalize Target Column</a:t>
            </a:r>
            <a:r>
              <a:rPr lang="en" sz="1200"/>
              <a:t>: Decided on the target column for classification.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Class Imbalance Handling</a:t>
            </a:r>
            <a:r>
              <a:rPr lang="en" sz="1200"/>
              <a:t>: Implement techniques like SMOTE to address class imbalance.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Model Development</a:t>
            </a:r>
            <a:r>
              <a:rPr lang="en" sz="1200"/>
              <a:t>: Develop and train machine learning models (Logistic Regression, Random Forest, Gradient Boosting, XGBoost).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Model Evaluation</a:t>
            </a:r>
            <a:r>
              <a:rPr lang="en" sz="1200"/>
              <a:t>: Assess models using cross-validation, accuracy, and AUC.</a:t>
            </a:r>
            <a:endParaRPr sz="1200"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162700" y="1287211"/>
            <a:ext cx="3600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713225" y="1864975"/>
            <a:ext cx="45480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Overview of the Dataset</a:t>
            </a:r>
            <a:r>
              <a:rPr lang="en"/>
              <a:t>: worked with a highly imbalanced dataset. The task was binary classification, where one class (Class 1) is significantly underrepresented.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Model Selection: </a:t>
            </a:r>
            <a:r>
              <a:rPr lang="en"/>
              <a:t>Chose Logistic Regression, Random Forest, Gradient Boosting, and XGBoost for classification tasks.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Evaluation Metrics</a:t>
            </a:r>
            <a:r>
              <a:rPr lang="en"/>
              <a:t>: Focused on accuracy, precision, recall, and ROC-AUC score to evaluate model performance comprehensively.</a:t>
            </a:r>
            <a:endParaRPr/>
          </a:p>
        </p:txBody>
      </p:sp>
      <p:sp>
        <p:nvSpPr>
          <p:cNvPr id="242" name="Google Shape;242;p39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400" y="1173900"/>
            <a:ext cx="3577975" cy="248435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" type="subTitle"/>
          </p:nvPr>
        </p:nvSpPr>
        <p:spPr>
          <a:xfrm>
            <a:off x="677250" y="1416055"/>
            <a:ext cx="36009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</a:t>
            </a:r>
            <a:r>
              <a:rPr lang="en"/>
              <a:t>Multi-Class Classification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 Hazardous, Suspected Carcinogen, Confirmed Carcinogen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 Captures different reformulation risks 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 Possible class imbalance 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Alternative: Group hazards into fewer categories (e.g., Safe, Medium Risk, High Risk)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0"/>
          <p:cNvSpPr txBox="1"/>
          <p:nvPr>
            <p:ph idx="2" type="subTitle"/>
          </p:nvPr>
        </p:nvSpPr>
        <p:spPr>
          <a:xfrm>
            <a:off x="677250" y="889449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HazardType</a:t>
            </a:r>
            <a:endParaRPr/>
          </a:p>
        </p:txBody>
      </p:sp>
      <p:sp>
        <p:nvSpPr>
          <p:cNvPr id="251" name="Google Shape;251;p40"/>
          <p:cNvSpPr txBox="1"/>
          <p:nvPr>
            <p:ph idx="3" type="subTitle"/>
          </p:nvPr>
        </p:nvSpPr>
        <p:spPr>
          <a:xfrm>
            <a:off x="4971900" y="1362050"/>
            <a:ext cx="40302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 Regression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days before reformulation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 Shows how long chemicals stay before removal 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 Harder to interpret in categorical modeling 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Definition: Time difference between InitialDateReported and ChemicalDateRemoved</a:t>
            </a:r>
            <a:endParaRPr/>
          </a:p>
        </p:txBody>
      </p:sp>
      <p:sp>
        <p:nvSpPr>
          <p:cNvPr id="252" name="Google Shape;252;p40"/>
          <p:cNvSpPr txBox="1"/>
          <p:nvPr>
            <p:ph idx="4" type="subTitle"/>
          </p:nvPr>
        </p:nvSpPr>
        <p:spPr>
          <a:xfrm>
            <a:off x="5115778" y="835450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Target: ChemicalAge</a:t>
            </a:r>
            <a:endParaRPr/>
          </a:p>
        </p:txBody>
      </p:sp>
      <p:cxnSp>
        <p:nvCxnSpPr>
          <p:cNvPr id="253" name="Google Shape;253;p40"/>
          <p:cNvCxnSpPr/>
          <p:nvPr/>
        </p:nvCxnSpPr>
        <p:spPr>
          <a:xfrm>
            <a:off x="4513175" y="717725"/>
            <a:ext cx="64800" cy="37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40"/>
          <p:cNvSpPr txBox="1"/>
          <p:nvPr/>
        </p:nvSpPr>
        <p:spPr>
          <a:xfrm>
            <a:off x="489175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Challenges </a:t>
            </a:r>
            <a:endParaRPr i="1" sz="30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62875" y="142900"/>
            <a:ext cx="46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Reformulation (Yes/No)</a:t>
            </a:r>
            <a:endParaRPr/>
          </a:p>
        </p:txBody>
      </p:sp>
      <p:sp>
        <p:nvSpPr>
          <p:cNvPr id="260" name="Google Shape;260;p41"/>
          <p:cNvSpPr txBox="1"/>
          <p:nvPr>
            <p:ph idx="1" type="subTitle"/>
          </p:nvPr>
        </p:nvSpPr>
        <p:spPr>
          <a:xfrm>
            <a:off x="69725" y="1591625"/>
            <a:ext cx="42321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 Simple and interpretable ✅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 Imbalanced if few products are reformulated ❌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Definition: A product is reformulated if ChemicalDateRemoved is not NaN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1"/>
          <p:cNvSpPr txBox="1"/>
          <p:nvPr>
            <p:ph idx="2" type="subTitle"/>
          </p:nvPr>
        </p:nvSpPr>
        <p:spPr>
          <a:xfrm>
            <a:off x="490100" y="1065125"/>
            <a:ext cx="37692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Binary Classification (Yes/No)</a:t>
            </a:r>
            <a:endParaRPr sz="1900"/>
          </a:p>
        </p:txBody>
      </p:sp>
      <p:sp>
        <p:nvSpPr>
          <p:cNvPr id="262" name="Google Shape;262;p41"/>
          <p:cNvSpPr txBox="1"/>
          <p:nvPr>
            <p:ph idx="3" type="subTitle"/>
          </p:nvPr>
        </p:nvSpPr>
        <p:spPr>
          <a:xfrm>
            <a:off x="211062" y="3503150"/>
            <a:ext cx="39201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target variable had significantly more instances of Class 0 than Class 1.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led to skewed predictions and poor model performance for Class 1.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4" type="subTitle"/>
          </p:nvPr>
        </p:nvSpPr>
        <p:spPr>
          <a:xfrm>
            <a:off x="559590" y="2925375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Imbalance </a:t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38" y="779600"/>
            <a:ext cx="4409379" cy="3406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41"/>
          <p:cNvSpPr txBox="1"/>
          <p:nvPr/>
        </p:nvSpPr>
        <p:spPr>
          <a:xfrm>
            <a:off x="4629725" y="4249850"/>
            <a:ext cx="43518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Target: Reformulated (0 = No, 1 = Yes)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 SMOTE: Counter({0.0: 111650, 1.0: 2985})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713225" y="445025"/>
            <a:ext cx="42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Applying SMOTE</a:t>
            </a:r>
            <a:endParaRPr/>
          </a:p>
        </p:txBody>
      </p:sp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713225" y="1865068"/>
            <a:ext cx="3600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for Class Imbalance: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Synthetic Minority Over-sampling Technique (SMOTE) to oversample the minority class (Class 1) and balance the dataset.</a:t>
            </a:r>
            <a:endParaRPr/>
          </a:p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4466525" y="3789025"/>
            <a:ext cx="44133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SMOTE: Counter({0.0: 111650, 1.0: 111650})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25" y="1170125"/>
            <a:ext cx="4525075" cy="246651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idx="1" type="subTitle"/>
          </p:nvPr>
        </p:nvSpPr>
        <p:spPr>
          <a:xfrm>
            <a:off x="145550" y="1864975"/>
            <a:ext cx="88476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Feature Scaling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000000"/>
                </a:solidFill>
              </a:rPr>
              <a:t>Standardized numerical features to improve model performance and prevent convergence issues.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Cross-Validation &amp; Hyperparameter Tuning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000000"/>
                </a:solidFill>
              </a:rPr>
              <a:t>Used cross-validation for fair model evaluation.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000000"/>
                </a:solidFill>
              </a:rPr>
              <a:t>Tuned hyperparameters for Random Forest to improve performance and reduce overfitting.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Logistic Regression Adjustment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sz="1100">
                <a:solidFill>
                  <a:srgbClr val="000000"/>
                </a:solidFill>
              </a:rPr>
              <a:t>Increased the number of iterations to resolve convergence issues.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9" name="Google Shape;279;p43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" type="subTitle"/>
          </p:nvPr>
        </p:nvSpPr>
        <p:spPr>
          <a:xfrm>
            <a:off x="713225" y="1059275"/>
            <a:ext cx="46128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Cross-Validation Accuracy: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Regression: 97.92%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Forest: 100%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Gradient Boosting: 99.99%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XGBoost: 99.99%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Report for Best Model (Random Forest):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 for Class 0: 1.00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 for Class 1: 1.00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F1-Score for Class 1: 0.60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AUC Score: 1.0</a:t>
            </a:r>
            <a:endParaRPr/>
          </a:p>
        </p:txBody>
      </p:sp>
      <p:sp>
        <p:nvSpPr>
          <p:cNvPr id="286" name="Google Shape;286;p44"/>
          <p:cNvSpPr txBox="1"/>
          <p:nvPr>
            <p:ph idx="2" type="subTitle"/>
          </p:nvPr>
        </p:nvSpPr>
        <p:spPr>
          <a:xfrm>
            <a:off x="713225" y="371311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600" y="1279325"/>
            <a:ext cx="3221126" cy="25848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idx="1" type="subTitle"/>
          </p:nvPr>
        </p:nvSpPr>
        <p:spPr>
          <a:xfrm>
            <a:off x="713225" y="1864975"/>
            <a:ext cx="80259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Reduce Overfitting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regularization techniques to Random Forest and Gradient Boosting.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Improve Class 1 Precision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resampling techniques and adjust decision thresholds.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Enhance Features</a:t>
            </a:r>
            <a:endParaRPr b="1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new features and refine feature selection for better performance.</a:t>
            </a:r>
            <a:endParaRPr/>
          </a:p>
        </p:txBody>
      </p:sp>
      <p:sp>
        <p:nvSpPr>
          <p:cNvPr id="293" name="Google Shape;293;p45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ir Color Palette by Slidesgo">
  <a:themeElements>
    <a:clrScheme name="Simple Light">
      <a:dk1>
        <a:srgbClr val="413334"/>
      </a:dk1>
      <a:lt1>
        <a:srgbClr val="E9E1DE"/>
      </a:lt1>
      <a:dk2>
        <a:srgbClr val="63373E"/>
      </a:dk2>
      <a:lt2>
        <a:srgbClr val="51302F"/>
      </a:lt2>
      <a:accent1>
        <a:srgbClr val="845145"/>
      </a:accent1>
      <a:accent2>
        <a:srgbClr val="DBC2BD"/>
      </a:accent2>
      <a:accent3>
        <a:srgbClr val="E5D1CD"/>
      </a:accent3>
      <a:accent4>
        <a:srgbClr val="FFFFFF"/>
      </a:accent4>
      <a:accent5>
        <a:srgbClr val="FFFFFF"/>
      </a:accent5>
      <a:accent6>
        <a:srgbClr val="FFFFFF"/>
      </a:accent6>
      <a:hlink>
        <a:srgbClr val="413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