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04AE27-97AA-4C93-8EE5-5EB8FB4BA84C}">
  <a:tblStyle styleId="{D904AE27-97AA-4C93-8EE5-5EB8FB4BA8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1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47506798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947506798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13334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413334"/>
                </a:solidFill>
                <a:latin typeface="Lato"/>
                <a:ea typeface="Lato"/>
                <a:cs typeface="Lato"/>
                <a:sym typeface="Lato"/>
              </a:rPr>
              <a:t>focusing on overcoming challenges related to class imbalance, model evaluation, and fine-tuning.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54cd7861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54cd7861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13334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413334"/>
                </a:solidFill>
                <a:latin typeface="Lato"/>
                <a:ea typeface="Lato"/>
                <a:cs typeface="Lato"/>
                <a:sym typeface="Lato"/>
              </a:rPr>
              <a:t>The features were 15 numerical variables representing product and ingredient characteristics. </a:t>
            </a:r>
            <a:endParaRPr sz="1400">
              <a:solidFill>
                <a:srgbClr val="41333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13334"/>
              </a:buClr>
              <a:buSzPts val="1400"/>
              <a:buFont typeface="Lato"/>
              <a:buChar char="●"/>
            </a:pPr>
            <a:r>
              <a:rPr lang="en" sz="1400">
                <a:solidFill>
                  <a:srgbClr val="413334"/>
                </a:solidFill>
                <a:latin typeface="Lato"/>
                <a:ea typeface="Lato"/>
                <a:cs typeface="Lato"/>
                <a:sym typeface="Lato"/>
              </a:rPr>
              <a:t>Issue: Severe class imbalance (very few reformulated cases</a:t>
            </a:r>
            <a:endParaRPr sz="1400">
              <a:solidFill>
                <a:srgbClr val="41333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2d713dc2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2d713dc2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✅ </a:t>
            </a:r>
            <a:r>
              <a:rPr b="1" lang="en">
                <a:solidFill>
                  <a:schemeClr val="dk1"/>
                </a:solidFill>
              </a:rPr>
              <a:t>Feature_1 is the most influential feature</a:t>
            </a:r>
            <a:r>
              <a:rPr lang="en">
                <a:solidFill>
                  <a:schemeClr val="dk1"/>
                </a:solidFill>
              </a:rPr>
              <a:t> – It has the highest correlation with the target (0.365), making it a strong predictor of reformulation.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✅ </a:t>
            </a:r>
            <a:r>
              <a:rPr b="1" lang="en">
                <a:solidFill>
                  <a:schemeClr val="dk1"/>
                </a:solidFill>
              </a:rPr>
              <a:t>Risk of Overfitting</a:t>
            </a:r>
            <a:r>
              <a:rPr lang="en">
                <a:solidFill>
                  <a:schemeClr val="dk1"/>
                </a:solidFill>
              </a:rPr>
              <a:t> – Since Feature_1 is much more correlated than other features, the model might overly rely on it, leading to poor generalization.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✅ </a:t>
            </a:r>
            <a:r>
              <a:rPr b="1" lang="en">
                <a:solidFill>
                  <a:schemeClr val="dk1"/>
                </a:solidFill>
              </a:rPr>
              <a:t>Potential Data Leakage Concern?</a:t>
            </a:r>
            <a:r>
              <a:rPr lang="en">
                <a:solidFill>
                  <a:schemeClr val="dk1"/>
                </a:solidFill>
              </a:rPr>
              <a:t> – While not extreme (correlation &lt; 0.9), Feature_1's influence suggests it could be capturing information too closely tied to the target.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✅ </a:t>
            </a:r>
            <a:r>
              <a:rPr b="1" lang="en">
                <a:solidFill>
                  <a:schemeClr val="dk1"/>
                </a:solidFill>
              </a:rPr>
              <a:t>Next Steps</a:t>
            </a:r>
            <a:r>
              <a:rPr lang="en">
                <a:solidFill>
                  <a:schemeClr val="dk1"/>
                </a:solidFill>
              </a:rPr>
              <a:t> –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Test models with and without Feature_1</a:t>
            </a:r>
            <a:r>
              <a:rPr lang="en">
                <a:solidFill>
                  <a:schemeClr val="dk1"/>
                </a:solidFill>
              </a:rPr>
              <a:t> to evaluate its true impact.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Check feature importance in tree models</a:t>
            </a:r>
            <a:r>
              <a:rPr lang="en">
                <a:solidFill>
                  <a:schemeClr val="dk1"/>
                </a:solidFill>
              </a:rPr>
              <a:t> to confirm reliance.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Apply regularization or feature selection</a:t>
            </a:r>
            <a:r>
              <a:rPr lang="en">
                <a:solidFill>
                  <a:schemeClr val="dk1"/>
                </a:solidFill>
              </a:rPr>
              <a:t> if overfitting persists.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2d713dc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32d713dc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Findings &amp; Interpretations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Logistic Regression</a:t>
            </a:r>
            <a:r>
              <a:rPr lang="en">
                <a:solidFill>
                  <a:schemeClr val="dk1"/>
                </a:solidFill>
              </a:rPr>
              <a:t> gave more reasonable scores (0.84-0.85 ROC-AUC).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Random Forest, Gradient Boosting, and XGBoost</a:t>
            </a:r>
            <a:r>
              <a:rPr lang="en">
                <a:solidFill>
                  <a:schemeClr val="dk1"/>
                </a:solidFill>
              </a:rPr>
              <a:t> had </a:t>
            </a:r>
            <a:r>
              <a:rPr b="1" lang="en">
                <a:solidFill>
                  <a:schemeClr val="dk1"/>
                </a:solidFill>
              </a:rPr>
              <a:t>perfect scores</a:t>
            </a:r>
            <a:r>
              <a:rPr lang="en">
                <a:solidFill>
                  <a:schemeClr val="dk1"/>
                </a:solidFill>
              </a:rPr>
              <a:t>, indicating potential </a:t>
            </a:r>
            <a:r>
              <a:rPr b="1" lang="en">
                <a:solidFill>
                  <a:schemeClr val="dk1"/>
                </a:solidFill>
              </a:rPr>
              <a:t>overfitting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data leakage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Feature Correlation Analysis</a:t>
            </a:r>
            <a:r>
              <a:rPr lang="en">
                <a:solidFill>
                  <a:schemeClr val="dk1"/>
                </a:solidFill>
              </a:rPr>
              <a:t> showed </a:t>
            </a:r>
            <a:r>
              <a:rPr b="1" lang="en">
                <a:solidFill>
                  <a:schemeClr val="dk1"/>
                </a:solidFill>
              </a:rPr>
              <a:t>Feature_1</a:t>
            </a:r>
            <a:r>
              <a:rPr lang="en">
                <a:solidFill>
                  <a:schemeClr val="dk1"/>
                </a:solidFill>
              </a:rPr>
              <a:t> had the highest correlation with the target (0.365), possibly affecting model generalizability.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2d713dc2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2d713dc2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 removing Feature_1 &amp; monitor impact.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Explore alternative resampling methods (SMOTE).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54cd7861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354cd7861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To reduce overfitting, we’ll explore regularization methods.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Improving precision for Class 1 is key, so we’ll fine-tune resampling and decision thresholds.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Feature engineering could further boost performance, so we’ll experiment with additional features.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1. Time-Based Features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Time Since Initial Report</a:t>
            </a:r>
            <a:r>
              <a:rPr lang="en">
                <a:solidFill>
                  <a:schemeClr val="dk1"/>
                </a:solidFill>
              </a:rPr>
              <a:t> – Number of days since the product was first reported with the hazardous ingredient.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Year of Reformulation</a:t>
            </a:r>
            <a:r>
              <a:rPr lang="en">
                <a:solidFill>
                  <a:schemeClr val="dk1"/>
                </a:solidFill>
              </a:rPr>
              <a:t> – Some years may have higher reformulation rates due to regulatory changes.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Time Between Reports</a:t>
            </a:r>
            <a:r>
              <a:rPr lang="en">
                <a:solidFill>
                  <a:schemeClr val="dk1"/>
                </a:solidFill>
              </a:rPr>
              <a:t> – Measure how frequently reformulation happens after initial reporting.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2. Product-Specific Features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Product Category</a:t>
            </a:r>
            <a:r>
              <a:rPr lang="en">
                <a:solidFill>
                  <a:schemeClr val="dk1"/>
                </a:solidFill>
              </a:rPr>
              <a:t> – Certain categories (e.g., cosmetics vs. cleaning products) may have different reformulation trends.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Brand Reputation</a:t>
            </a:r>
            <a:r>
              <a:rPr lang="en">
                <a:solidFill>
                  <a:schemeClr val="dk1"/>
                </a:solidFill>
              </a:rPr>
              <a:t> – Some brands might reformulate faster due to consumer pressure or regulations.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Product Lifecycle Stage</a:t>
            </a:r>
            <a:r>
              <a:rPr lang="en">
                <a:solidFill>
                  <a:schemeClr val="dk1"/>
                </a:solidFill>
              </a:rPr>
              <a:t> – Older products may be less likely to be reformulated.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3. Hazard-Related Features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Number of Hazardous Chemicals</a:t>
            </a:r>
            <a:r>
              <a:rPr lang="en">
                <a:solidFill>
                  <a:schemeClr val="dk1"/>
                </a:solidFill>
              </a:rPr>
              <a:t> – Products with more hazardous chemicals may be more likely to be reformulated.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Hazard Severity Score</a:t>
            </a:r>
            <a:r>
              <a:rPr lang="en">
                <a:solidFill>
                  <a:schemeClr val="dk1"/>
                </a:solidFill>
              </a:rPr>
              <a:t> – Convert categorical hazard levels into a numerical risk score.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Regulatory Flag</a:t>
            </a:r>
            <a:r>
              <a:rPr lang="en">
                <a:solidFill>
                  <a:schemeClr val="dk1"/>
                </a:solidFill>
              </a:rPr>
              <a:t> – Identify whether the chemical is flagged by specific regulatory agencies (e.g., FDA, EPA).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4. Market &amp; External Factors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Consumer Awareness Trends</a:t>
            </a:r>
            <a:r>
              <a:rPr lang="en">
                <a:solidFill>
                  <a:schemeClr val="dk1"/>
                </a:solidFill>
              </a:rPr>
              <a:t> – Use external data like search trends for hazardous ingredients.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Regulatory Policy Changes</a:t>
            </a:r>
            <a:r>
              <a:rPr lang="en">
                <a:solidFill>
                  <a:schemeClr val="dk1"/>
                </a:solidFill>
              </a:rPr>
              <a:t> – Flag if the product’s reformulation aligns with major regulatory updates.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Competitor Actions</a:t>
            </a:r>
            <a:r>
              <a:rPr lang="en">
                <a:solidFill>
                  <a:schemeClr val="dk1"/>
                </a:solidFill>
              </a:rPr>
              <a:t> – If competitors reformulate similar products, it may influence other brands.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5. Chemical-Specific Features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Chemical Type</a:t>
            </a:r>
            <a:r>
              <a:rPr lang="en">
                <a:solidFill>
                  <a:schemeClr val="dk1"/>
                </a:solidFill>
              </a:rPr>
              <a:t> – Categorize chemicals (e.g., heavy metals, endocrine disruptors, carcinogens).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Toxicity Score</a:t>
            </a:r>
            <a:r>
              <a:rPr lang="en">
                <a:solidFill>
                  <a:schemeClr val="dk1"/>
                </a:solidFill>
              </a:rPr>
              <a:t> – Use publicly available databases to assign toxicity scores.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Persistence in Products</a:t>
            </a:r>
            <a:r>
              <a:rPr lang="en">
                <a:solidFill>
                  <a:schemeClr val="dk1"/>
                </a:solidFill>
              </a:rPr>
              <a:t> – Some chemicals may have longer lifespans in formulations before removal.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2e84a9d37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2e84a9d37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Left Column – Key Issues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"First, we faced a few major challenges throughout this project."</a:t>
            </a:r>
            <a:endParaRPr i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Severe Class Imbalance: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"The dataset was highly imbalanced, with very few reformulated products compared to non-reformulated ones. This made model training difficult, as models tended to favor the majority class."</a:t>
            </a:r>
            <a:br>
              <a:rPr i="1" lang="en">
                <a:solidFill>
                  <a:schemeClr val="dk1"/>
                </a:solidFill>
              </a:rPr>
            </a:br>
            <a:endParaRPr i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Tree-Based Model Overfitting: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"Random Forest, Gradient Boosting, and XGBoost all achieved near-perfect scores, which is unrealistic and suggests overfitting—likely due to class imbalance and the influence of certain features."</a:t>
            </a:r>
            <a:br>
              <a:rPr i="1" lang="en">
                <a:solidFill>
                  <a:schemeClr val="dk1"/>
                </a:solidFill>
              </a:rPr>
            </a:br>
            <a:endParaRPr i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Feature Correlation &amp; Influence: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"We found that Feature_1 had the highest correlation (0.365) with the target, making it a key factor in predictions. However, this strong correlation may also lead to over-reliance on one feature, reducing generalizability."</a:t>
            </a:r>
            <a:br>
              <a:rPr i="1" lang="en">
                <a:solidFill>
                  <a:schemeClr val="dk1"/>
                </a:solidFill>
              </a:rPr>
            </a:b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Middle Column – Key Findings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"Despite these challenges, we gained several important insights."</a:t>
            </a:r>
            <a:endParaRPr i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Logistic Regression Performed More Realistically: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"Unlike tree-based models, Logistic Regression produced more reasonable ROC-AUC scores (0.84 - 0.85), meaning it might generalize better."</a:t>
            </a:r>
            <a:br>
              <a:rPr i="1" lang="en">
                <a:solidFill>
                  <a:schemeClr val="dk1"/>
                </a:solidFill>
              </a:rPr>
            </a:br>
            <a:endParaRPr i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Feature_1’s Strong Influence on Model Predictions: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"Feature_1 had a significant correlation with the target, making it a possible source of overfitting. This suggests that reducing its impact or removing it could improve model generalization."</a:t>
            </a:r>
            <a:br>
              <a:rPr i="1" lang="en">
                <a:solidFill>
                  <a:schemeClr val="dk1"/>
                </a:solidFill>
              </a:rPr>
            </a:br>
            <a:endParaRPr i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Sampling Strategy Matters: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"Different levels of undersampling produced different results. We tested datasets with 1,000 to 10,000 majority class samples to find a balance between model stability and performance."</a:t>
            </a:r>
            <a:br>
              <a:rPr i="1" lang="en">
                <a:solidFill>
                  <a:schemeClr val="dk1"/>
                </a:solidFill>
              </a:rPr>
            </a:b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Right Column – Next Steps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"So what are our next steps?"</a:t>
            </a:r>
            <a:endParaRPr i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Feature Selection: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"We'll test the model with and without Feature_1 to determine its true impact and see if removing it improves generalization."</a:t>
            </a:r>
            <a:br>
              <a:rPr i="1" lang="en">
                <a:solidFill>
                  <a:schemeClr val="dk1"/>
                </a:solidFill>
              </a:rPr>
            </a:br>
            <a:endParaRPr i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Hyperparameter Tuning: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"We need to adjust tree model parameters, such as reducing tree depth and the number of estimators, to prevent overfitting."</a:t>
            </a:r>
            <a:br>
              <a:rPr i="1" lang="en">
                <a:solidFill>
                  <a:schemeClr val="dk1"/>
                </a:solidFill>
              </a:rPr>
            </a:br>
            <a:endParaRPr i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Alternative Sampling Methods: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"Instead of just undersampling, we will test SMOTE, which generates synthetic minority class samples to improve balance without losing data."</a:t>
            </a:r>
            <a:br>
              <a:rPr i="1" lang="en">
                <a:solidFill>
                  <a:schemeClr val="dk1"/>
                </a:solidFill>
              </a:rPr>
            </a:br>
            <a:endParaRPr i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Generalization Testing: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"Finally, we’ll validate our models on an unseen test set to ensure they perform well on new data and aren't just memorizing patterns from training."</a:t>
            </a:r>
            <a:br>
              <a:rPr i="1" lang="en">
                <a:solidFill>
                  <a:schemeClr val="dk1"/>
                </a:solidFill>
              </a:rPr>
            </a:b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Closing Statement: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"Overall, we’ve identified key areas where our models can be improved. By refining feature selection, adjusting complexity, and exploring different sampling techniques, we can move toward a more balanced and reliable model for predicting cosmetic product reformulation."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704475"/>
            <a:ext cx="3697500" cy="18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i="1" sz="56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6" y="3906275"/>
            <a:ext cx="23535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>
            <p:ph idx="2" type="pic"/>
          </p:nvPr>
        </p:nvSpPr>
        <p:spPr>
          <a:xfrm>
            <a:off x="5211401" y="0"/>
            <a:ext cx="3932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713225" y="2193075"/>
            <a:ext cx="3764100" cy="10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i="1"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713225" y="3925075"/>
            <a:ext cx="2421600" cy="6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11"/>
          <p:cNvSpPr/>
          <p:nvPr>
            <p:ph idx="2" type="pic"/>
          </p:nvPr>
        </p:nvSpPr>
        <p:spPr>
          <a:xfrm>
            <a:off x="5211401" y="0"/>
            <a:ext cx="3930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6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371375" y="2190900"/>
            <a:ext cx="3059400" cy="13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i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2" type="title"/>
          </p:nvPr>
        </p:nvSpPr>
        <p:spPr>
          <a:xfrm>
            <a:off x="7516375" y="518375"/>
            <a:ext cx="9144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i="1"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5945575" y="3922175"/>
            <a:ext cx="24852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13"/>
          <p:cNvSpPr/>
          <p:nvPr>
            <p:ph idx="3" type="pic"/>
          </p:nvPr>
        </p:nvSpPr>
        <p:spPr>
          <a:xfrm>
            <a:off x="-9625" y="0"/>
            <a:ext cx="3930000" cy="514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50775" y="2215913"/>
            <a:ext cx="230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1350775" y="1306613"/>
            <a:ext cx="2303100" cy="9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hasCustomPrompt="1" idx="3" type="title"/>
          </p:nvPr>
        </p:nvSpPr>
        <p:spPr>
          <a:xfrm>
            <a:off x="713225" y="1306613"/>
            <a:ext cx="637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1" name="Google Shape;61;p14"/>
          <p:cNvSpPr txBox="1"/>
          <p:nvPr>
            <p:ph idx="4" type="subTitle"/>
          </p:nvPr>
        </p:nvSpPr>
        <p:spPr>
          <a:xfrm>
            <a:off x="4987150" y="2215850"/>
            <a:ext cx="230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5" type="subTitle"/>
          </p:nvPr>
        </p:nvSpPr>
        <p:spPr>
          <a:xfrm>
            <a:off x="4987150" y="1306550"/>
            <a:ext cx="2303100" cy="9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hasCustomPrompt="1" idx="6" type="title"/>
          </p:nvPr>
        </p:nvSpPr>
        <p:spPr>
          <a:xfrm>
            <a:off x="4349650" y="1306625"/>
            <a:ext cx="637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/>
          <p:nvPr>
            <p:ph idx="7" type="subTitle"/>
          </p:nvPr>
        </p:nvSpPr>
        <p:spPr>
          <a:xfrm>
            <a:off x="1350775" y="3986675"/>
            <a:ext cx="230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8" type="subTitle"/>
          </p:nvPr>
        </p:nvSpPr>
        <p:spPr>
          <a:xfrm>
            <a:off x="1350775" y="3077500"/>
            <a:ext cx="2303100" cy="9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hasCustomPrompt="1" idx="9" type="title"/>
          </p:nvPr>
        </p:nvSpPr>
        <p:spPr>
          <a:xfrm>
            <a:off x="713225" y="3077500"/>
            <a:ext cx="637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/>
          <p:nvPr>
            <p:ph idx="13" type="subTitle"/>
          </p:nvPr>
        </p:nvSpPr>
        <p:spPr>
          <a:xfrm>
            <a:off x="4987150" y="3986675"/>
            <a:ext cx="230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4" type="subTitle"/>
          </p:nvPr>
        </p:nvSpPr>
        <p:spPr>
          <a:xfrm>
            <a:off x="4987150" y="3077375"/>
            <a:ext cx="2303100" cy="9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hasCustomPrompt="1" idx="15" type="title"/>
          </p:nvPr>
        </p:nvSpPr>
        <p:spPr>
          <a:xfrm>
            <a:off x="4349650" y="3077500"/>
            <a:ext cx="6375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2">
            <a:alphaModFix/>
          </a:blip>
          <a:srcRect b="33993" l="0" r="0" t="0"/>
          <a:stretch/>
        </p:blipFill>
        <p:spPr>
          <a:xfrm rot="6012452">
            <a:off x="6450481" y="890478"/>
            <a:ext cx="5510689" cy="19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713225" y="445025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713225" y="1865068"/>
            <a:ext cx="36009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2" type="subTitle"/>
          </p:nvPr>
        </p:nvSpPr>
        <p:spPr>
          <a:xfrm>
            <a:off x="713225" y="1338486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3" type="subTitle"/>
          </p:nvPr>
        </p:nvSpPr>
        <p:spPr>
          <a:xfrm>
            <a:off x="713228" y="3443878"/>
            <a:ext cx="36009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4" type="subTitle"/>
          </p:nvPr>
        </p:nvSpPr>
        <p:spPr>
          <a:xfrm>
            <a:off x="713228" y="2917350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/>
          <p:nvPr>
            <p:ph idx="5" type="pic"/>
          </p:nvPr>
        </p:nvSpPr>
        <p:spPr>
          <a:xfrm>
            <a:off x="5211401" y="0"/>
            <a:ext cx="3933900" cy="5142600"/>
          </a:xfrm>
          <a:prstGeom prst="rect">
            <a:avLst/>
          </a:prstGeom>
          <a:noFill/>
          <a:ln>
            <a:noFill/>
          </a:ln>
        </p:spPr>
      </p:sp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b="0" l="5455" r="0" t="6314"/>
          <a:stretch/>
        </p:blipFill>
        <p:spPr>
          <a:xfrm flipH="1" rot="-5400000">
            <a:off x="-799162" y="-28638"/>
            <a:ext cx="1692774" cy="12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713225" y="3996274"/>
            <a:ext cx="22905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2" type="subTitle"/>
          </p:nvPr>
        </p:nvSpPr>
        <p:spPr>
          <a:xfrm>
            <a:off x="713225" y="3469675"/>
            <a:ext cx="22905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3" type="subTitle"/>
          </p:nvPr>
        </p:nvSpPr>
        <p:spPr>
          <a:xfrm>
            <a:off x="3691161" y="3996274"/>
            <a:ext cx="2290500" cy="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4" type="subTitle"/>
          </p:nvPr>
        </p:nvSpPr>
        <p:spPr>
          <a:xfrm>
            <a:off x="3691161" y="3469675"/>
            <a:ext cx="22905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713225" y="1152475"/>
            <a:ext cx="38586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571975" y="1152475"/>
            <a:ext cx="38586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u="sng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89" name="Google Shape;8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113343">
            <a:off x="7177751" y="2285450"/>
            <a:ext cx="4427200" cy="2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4571875" y="445025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4571875" y="1721398"/>
            <a:ext cx="360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2" type="subTitle"/>
          </p:nvPr>
        </p:nvSpPr>
        <p:spPr>
          <a:xfrm>
            <a:off x="4571875" y="1194811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3" type="subTitle"/>
          </p:nvPr>
        </p:nvSpPr>
        <p:spPr>
          <a:xfrm>
            <a:off x="4571875" y="2877551"/>
            <a:ext cx="360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4" type="subTitle"/>
          </p:nvPr>
        </p:nvSpPr>
        <p:spPr>
          <a:xfrm>
            <a:off x="4571878" y="2351025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5" type="subTitle"/>
          </p:nvPr>
        </p:nvSpPr>
        <p:spPr>
          <a:xfrm>
            <a:off x="4571875" y="4033776"/>
            <a:ext cx="360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6" type="subTitle"/>
          </p:nvPr>
        </p:nvSpPr>
        <p:spPr>
          <a:xfrm>
            <a:off x="4571878" y="3507250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/>
          <p:nvPr>
            <p:ph idx="7" type="pic"/>
          </p:nvPr>
        </p:nvSpPr>
        <p:spPr>
          <a:xfrm flipH="1">
            <a:off x="-90" y="100"/>
            <a:ext cx="3804000" cy="514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713225" y="2624675"/>
            <a:ext cx="24123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2" type="subTitle"/>
          </p:nvPr>
        </p:nvSpPr>
        <p:spPr>
          <a:xfrm>
            <a:off x="713225" y="2098075"/>
            <a:ext cx="24123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3" type="subTitle"/>
          </p:nvPr>
        </p:nvSpPr>
        <p:spPr>
          <a:xfrm>
            <a:off x="3365825" y="2624675"/>
            <a:ext cx="24123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4" type="subTitle"/>
          </p:nvPr>
        </p:nvSpPr>
        <p:spPr>
          <a:xfrm>
            <a:off x="3365814" y="2098075"/>
            <a:ext cx="24123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5" type="subTitle"/>
          </p:nvPr>
        </p:nvSpPr>
        <p:spPr>
          <a:xfrm>
            <a:off x="6018400" y="2624675"/>
            <a:ext cx="24123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6" type="subTitle"/>
          </p:nvPr>
        </p:nvSpPr>
        <p:spPr>
          <a:xfrm>
            <a:off x="6018403" y="2098075"/>
            <a:ext cx="24123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7" name="Google Shape;10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">
            <a:off x="5295050" y="3885276"/>
            <a:ext cx="4954900" cy="2178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713225" y="445025"/>
            <a:ext cx="409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713225" y="1865052"/>
            <a:ext cx="18945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2" type="subTitle"/>
          </p:nvPr>
        </p:nvSpPr>
        <p:spPr>
          <a:xfrm>
            <a:off x="713225" y="1338475"/>
            <a:ext cx="18945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3" type="subTitle"/>
          </p:nvPr>
        </p:nvSpPr>
        <p:spPr>
          <a:xfrm>
            <a:off x="713225" y="3443875"/>
            <a:ext cx="18945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4" type="subTitle"/>
          </p:nvPr>
        </p:nvSpPr>
        <p:spPr>
          <a:xfrm>
            <a:off x="713227" y="2917344"/>
            <a:ext cx="18945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5" type="subTitle"/>
          </p:nvPr>
        </p:nvSpPr>
        <p:spPr>
          <a:xfrm>
            <a:off x="2858924" y="1865052"/>
            <a:ext cx="18945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6" type="subTitle"/>
          </p:nvPr>
        </p:nvSpPr>
        <p:spPr>
          <a:xfrm>
            <a:off x="2858924" y="1338475"/>
            <a:ext cx="18945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7" type="subTitle"/>
          </p:nvPr>
        </p:nvSpPr>
        <p:spPr>
          <a:xfrm>
            <a:off x="2858924" y="3443875"/>
            <a:ext cx="18945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8" type="subTitle"/>
          </p:nvPr>
        </p:nvSpPr>
        <p:spPr>
          <a:xfrm>
            <a:off x="2858925" y="2917344"/>
            <a:ext cx="18945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/>
          <p:nvPr>
            <p:ph idx="9" type="pic"/>
          </p:nvPr>
        </p:nvSpPr>
        <p:spPr>
          <a:xfrm>
            <a:off x="5211401" y="0"/>
            <a:ext cx="39339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9" name="Google Shape;119;p20"/>
          <p:cNvPicPr preferRelativeResize="0"/>
          <p:nvPr/>
        </p:nvPicPr>
        <p:blipFill rotWithShape="1">
          <a:blip r:embed="rId2">
            <a:alphaModFix/>
          </a:blip>
          <a:srcRect b="0" l="5455" r="0" t="6314"/>
          <a:stretch/>
        </p:blipFill>
        <p:spPr>
          <a:xfrm>
            <a:off x="-328712" y="3926662"/>
            <a:ext cx="1692774" cy="12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13225" y="2190900"/>
            <a:ext cx="3059400" cy="136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i="1"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13225" y="518375"/>
            <a:ext cx="914400" cy="4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i="1"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13225" y="3922175"/>
            <a:ext cx="24852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5213250" y="0"/>
            <a:ext cx="3930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713225" y="1865052"/>
            <a:ext cx="2022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2" type="subTitle"/>
          </p:nvPr>
        </p:nvSpPr>
        <p:spPr>
          <a:xfrm>
            <a:off x="713225" y="1338475"/>
            <a:ext cx="20226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3" type="subTitle"/>
          </p:nvPr>
        </p:nvSpPr>
        <p:spPr>
          <a:xfrm>
            <a:off x="713225" y="3443875"/>
            <a:ext cx="2022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4" type="subTitle"/>
          </p:nvPr>
        </p:nvSpPr>
        <p:spPr>
          <a:xfrm>
            <a:off x="713227" y="2917345"/>
            <a:ext cx="20226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5" type="subTitle"/>
          </p:nvPr>
        </p:nvSpPr>
        <p:spPr>
          <a:xfrm>
            <a:off x="3154275" y="1865052"/>
            <a:ext cx="2022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6" type="subTitle"/>
          </p:nvPr>
        </p:nvSpPr>
        <p:spPr>
          <a:xfrm>
            <a:off x="3154275" y="1338475"/>
            <a:ext cx="20226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7" type="subTitle"/>
          </p:nvPr>
        </p:nvSpPr>
        <p:spPr>
          <a:xfrm>
            <a:off x="3154275" y="3443875"/>
            <a:ext cx="2022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8" type="subTitle"/>
          </p:nvPr>
        </p:nvSpPr>
        <p:spPr>
          <a:xfrm>
            <a:off x="3154277" y="2917345"/>
            <a:ext cx="20226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9" type="subTitle"/>
          </p:nvPr>
        </p:nvSpPr>
        <p:spPr>
          <a:xfrm>
            <a:off x="5595325" y="1865052"/>
            <a:ext cx="2022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3" type="subTitle"/>
          </p:nvPr>
        </p:nvSpPr>
        <p:spPr>
          <a:xfrm>
            <a:off x="5595325" y="1338475"/>
            <a:ext cx="20226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4" type="subTitle"/>
          </p:nvPr>
        </p:nvSpPr>
        <p:spPr>
          <a:xfrm>
            <a:off x="5595325" y="3443875"/>
            <a:ext cx="20226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5" type="subTitle"/>
          </p:nvPr>
        </p:nvSpPr>
        <p:spPr>
          <a:xfrm>
            <a:off x="5595327" y="2917345"/>
            <a:ext cx="20226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4" name="Google Shape;13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6762900" y="3247150"/>
            <a:ext cx="4427201" cy="2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ight columns">
  <p:cSld name="CUSTOM_18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" type="subTitle"/>
          </p:nvPr>
        </p:nvSpPr>
        <p:spPr>
          <a:xfrm>
            <a:off x="713225" y="1865052"/>
            <a:ext cx="17070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2" type="subTitle"/>
          </p:nvPr>
        </p:nvSpPr>
        <p:spPr>
          <a:xfrm>
            <a:off x="713225" y="1338475"/>
            <a:ext cx="17070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3" type="subTitle"/>
          </p:nvPr>
        </p:nvSpPr>
        <p:spPr>
          <a:xfrm>
            <a:off x="713225" y="3443875"/>
            <a:ext cx="17070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4" type="subTitle"/>
          </p:nvPr>
        </p:nvSpPr>
        <p:spPr>
          <a:xfrm>
            <a:off x="713226" y="2917345"/>
            <a:ext cx="17070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5" type="subTitle"/>
          </p:nvPr>
        </p:nvSpPr>
        <p:spPr>
          <a:xfrm>
            <a:off x="2716745" y="1865052"/>
            <a:ext cx="17070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6" type="subTitle"/>
          </p:nvPr>
        </p:nvSpPr>
        <p:spPr>
          <a:xfrm>
            <a:off x="2716745" y="1338475"/>
            <a:ext cx="17070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7" type="subTitle"/>
          </p:nvPr>
        </p:nvSpPr>
        <p:spPr>
          <a:xfrm>
            <a:off x="2716745" y="3443875"/>
            <a:ext cx="17070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8" type="subTitle"/>
          </p:nvPr>
        </p:nvSpPr>
        <p:spPr>
          <a:xfrm>
            <a:off x="2716746" y="2917345"/>
            <a:ext cx="17070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9" type="subTitle"/>
          </p:nvPr>
        </p:nvSpPr>
        <p:spPr>
          <a:xfrm>
            <a:off x="4720264" y="1865052"/>
            <a:ext cx="17070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3" type="subTitle"/>
          </p:nvPr>
        </p:nvSpPr>
        <p:spPr>
          <a:xfrm>
            <a:off x="4720264" y="1338475"/>
            <a:ext cx="17070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4" type="subTitle"/>
          </p:nvPr>
        </p:nvSpPr>
        <p:spPr>
          <a:xfrm>
            <a:off x="4720264" y="3443875"/>
            <a:ext cx="17070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5" type="subTitle"/>
          </p:nvPr>
        </p:nvSpPr>
        <p:spPr>
          <a:xfrm>
            <a:off x="4720266" y="2917345"/>
            <a:ext cx="17070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6" type="subTitle"/>
          </p:nvPr>
        </p:nvSpPr>
        <p:spPr>
          <a:xfrm>
            <a:off x="6723784" y="1865052"/>
            <a:ext cx="17070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7" type="subTitle"/>
          </p:nvPr>
        </p:nvSpPr>
        <p:spPr>
          <a:xfrm>
            <a:off x="6723784" y="1338475"/>
            <a:ext cx="17070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8" type="subTitle"/>
          </p:nvPr>
        </p:nvSpPr>
        <p:spPr>
          <a:xfrm>
            <a:off x="6723784" y="3443875"/>
            <a:ext cx="17070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2"/>
          <p:cNvSpPr txBox="1"/>
          <p:nvPr>
            <p:ph idx="19" type="subTitle"/>
          </p:nvPr>
        </p:nvSpPr>
        <p:spPr>
          <a:xfrm>
            <a:off x="6723785" y="2917345"/>
            <a:ext cx="17070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3" name="Google Shape;15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00375" y="3924975"/>
            <a:ext cx="4427201" cy="2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4227000" y="1500943"/>
            <a:ext cx="3737100" cy="10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" type="subTitle"/>
          </p:nvPr>
        </p:nvSpPr>
        <p:spPr>
          <a:xfrm>
            <a:off x="4227000" y="2818757"/>
            <a:ext cx="3737100" cy="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/>
          <p:nvPr>
            <p:ph idx="2" type="pic"/>
          </p:nvPr>
        </p:nvSpPr>
        <p:spPr>
          <a:xfrm>
            <a:off x="0" y="100"/>
            <a:ext cx="3804300" cy="5142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8" name="Google Shape;158;p23"/>
          <p:cNvPicPr preferRelativeResize="0"/>
          <p:nvPr/>
        </p:nvPicPr>
        <p:blipFill rotWithShape="1">
          <a:blip r:embed="rId2">
            <a:alphaModFix/>
          </a:blip>
          <a:srcRect b="0" l="0" r="0" t="4761"/>
          <a:stretch/>
        </p:blipFill>
        <p:spPr>
          <a:xfrm rot="6515798">
            <a:off x="7646235" y="3561636"/>
            <a:ext cx="2155676" cy="14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713225" y="1522225"/>
            <a:ext cx="2549700" cy="10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713225" y="2620475"/>
            <a:ext cx="25497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2" name="Google Shape;16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500375" y="-936900"/>
            <a:ext cx="4427201" cy="2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5678624" y="1522225"/>
            <a:ext cx="2541600" cy="10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" type="subTitle"/>
          </p:nvPr>
        </p:nvSpPr>
        <p:spPr>
          <a:xfrm>
            <a:off x="5678624" y="2620475"/>
            <a:ext cx="25416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2">
            <a:alphaModFix/>
          </a:blip>
          <a:srcRect b="0" l="0" r="0" t="4761"/>
          <a:stretch/>
        </p:blipFill>
        <p:spPr>
          <a:xfrm flipH="1" rot="10800000">
            <a:off x="87735" y="3771735"/>
            <a:ext cx="2155675" cy="141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1502450" y="1522225"/>
            <a:ext cx="2528400" cy="109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" type="subTitle"/>
          </p:nvPr>
        </p:nvSpPr>
        <p:spPr>
          <a:xfrm>
            <a:off x="1502450" y="2620475"/>
            <a:ext cx="25284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" name="Google Shape;170;p26"/>
          <p:cNvGrpSpPr/>
          <p:nvPr/>
        </p:nvGrpSpPr>
        <p:grpSpPr>
          <a:xfrm>
            <a:off x="-102899" y="-1005938"/>
            <a:ext cx="10772249" cy="5774674"/>
            <a:chOff x="-102899" y="-1005938"/>
            <a:chExt cx="10772249" cy="5774674"/>
          </a:xfrm>
        </p:grpSpPr>
        <p:pic>
          <p:nvPicPr>
            <p:cNvPr id="171" name="Google Shape;171;p26"/>
            <p:cNvPicPr preferRelativeResize="0"/>
            <p:nvPr/>
          </p:nvPicPr>
          <p:blipFill rotWithShape="1">
            <a:blip r:embed="rId2">
              <a:alphaModFix/>
            </a:blip>
            <a:srcRect b="33993" l="0" r="0" t="0"/>
            <a:stretch/>
          </p:blipFill>
          <p:spPr>
            <a:xfrm rot="6012452">
              <a:off x="6450481" y="890478"/>
              <a:ext cx="5510689" cy="19818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6"/>
            <p:cNvPicPr preferRelativeResize="0"/>
            <p:nvPr/>
          </p:nvPicPr>
          <p:blipFill rotWithShape="1">
            <a:blip r:embed="rId3">
              <a:alphaModFix/>
            </a:blip>
            <a:srcRect b="0" l="5455" r="0" t="6314"/>
            <a:stretch/>
          </p:blipFill>
          <p:spPr>
            <a:xfrm flipH="1" rot="-5400000">
              <a:off x="-320687" y="47237"/>
              <a:ext cx="1692774" cy="125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9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13225" y="1554175"/>
            <a:ext cx="3933900" cy="6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713225" y="2171525"/>
            <a:ext cx="39339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/>
          <p:nvPr>
            <p:ph idx="2" type="pic"/>
          </p:nvPr>
        </p:nvSpPr>
        <p:spPr>
          <a:xfrm>
            <a:off x="5211401" y="0"/>
            <a:ext cx="3933900" cy="514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2">
            <a:alphaModFix/>
          </a:blip>
          <a:srcRect b="0" l="5455" r="0" t="6314"/>
          <a:stretch/>
        </p:blipFill>
        <p:spPr>
          <a:xfrm>
            <a:off x="-328712" y="3926662"/>
            <a:ext cx="1692774" cy="12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82" name="Google Shape;18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814575" y="-664275"/>
            <a:ext cx="4427201" cy="2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3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85" name="Google Shape;185;p30"/>
          <p:cNvPicPr preferRelativeResize="0"/>
          <p:nvPr/>
        </p:nvPicPr>
        <p:blipFill rotWithShape="1">
          <a:blip r:embed="rId2">
            <a:alphaModFix/>
          </a:blip>
          <a:srcRect b="0" l="0" r="0" t="5526"/>
          <a:stretch/>
        </p:blipFill>
        <p:spPr>
          <a:xfrm rot="-3563000">
            <a:off x="-835975" y="23552"/>
            <a:ext cx="2180449" cy="14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13225" y="1152475"/>
            <a:ext cx="7717500" cy="3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4761"/>
          <a:stretch/>
        </p:blipFill>
        <p:spPr>
          <a:xfrm rot="10800000">
            <a:off x="6902110" y="4183685"/>
            <a:ext cx="2155675" cy="141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4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88" name="Google Shape;18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845734">
            <a:off x="6689574" y="4295125"/>
            <a:ext cx="3979174" cy="17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32"/>
          <p:cNvGrpSpPr/>
          <p:nvPr/>
        </p:nvGrpSpPr>
        <p:grpSpPr>
          <a:xfrm>
            <a:off x="-386374" y="-1188826"/>
            <a:ext cx="10013787" cy="7608362"/>
            <a:chOff x="-386374" y="-1188826"/>
            <a:chExt cx="10013787" cy="7608362"/>
          </a:xfrm>
        </p:grpSpPr>
        <p:pic>
          <p:nvPicPr>
            <p:cNvPr id="191" name="Google Shape;191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2">
              <a:off x="6060550" y="2852676"/>
              <a:ext cx="4954900" cy="2178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1468475" y="-106725"/>
              <a:ext cx="4427201" cy="2263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" name="Google Shape;193;p32"/>
          <p:cNvSpPr txBox="1"/>
          <p:nvPr>
            <p:ph hasCustomPrompt="1" type="title"/>
          </p:nvPr>
        </p:nvSpPr>
        <p:spPr>
          <a:xfrm>
            <a:off x="2689950" y="563936"/>
            <a:ext cx="3764100" cy="7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i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4" name="Google Shape;194;p32"/>
          <p:cNvSpPr txBox="1"/>
          <p:nvPr>
            <p:ph idx="1" type="subTitle"/>
          </p:nvPr>
        </p:nvSpPr>
        <p:spPr>
          <a:xfrm>
            <a:off x="2689950" y="1285736"/>
            <a:ext cx="3764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2"/>
          <p:cNvSpPr txBox="1"/>
          <p:nvPr>
            <p:ph hasCustomPrompt="1" idx="2" type="title"/>
          </p:nvPr>
        </p:nvSpPr>
        <p:spPr>
          <a:xfrm>
            <a:off x="2689950" y="1956211"/>
            <a:ext cx="3764100" cy="7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i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6" name="Google Shape;196;p32"/>
          <p:cNvSpPr txBox="1"/>
          <p:nvPr>
            <p:ph idx="3" type="subTitle"/>
          </p:nvPr>
        </p:nvSpPr>
        <p:spPr>
          <a:xfrm>
            <a:off x="2689950" y="2678011"/>
            <a:ext cx="3764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2"/>
          <p:cNvSpPr txBox="1"/>
          <p:nvPr>
            <p:ph hasCustomPrompt="1" idx="4" type="title"/>
          </p:nvPr>
        </p:nvSpPr>
        <p:spPr>
          <a:xfrm>
            <a:off x="2689950" y="3348486"/>
            <a:ext cx="3764100" cy="7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i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98" name="Google Shape;198;p32"/>
          <p:cNvSpPr txBox="1"/>
          <p:nvPr>
            <p:ph idx="5" type="subTitle"/>
          </p:nvPr>
        </p:nvSpPr>
        <p:spPr>
          <a:xfrm>
            <a:off x="2689950" y="4070286"/>
            <a:ext cx="37641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713225" y="3841399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1" name="Google Shape;201;p33"/>
          <p:cNvSpPr txBox="1"/>
          <p:nvPr>
            <p:ph idx="1" type="subTitle"/>
          </p:nvPr>
        </p:nvSpPr>
        <p:spPr>
          <a:xfrm>
            <a:off x="713225" y="729400"/>
            <a:ext cx="3858900" cy="23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2" name="Google Shape;202;p33"/>
          <p:cNvSpPr/>
          <p:nvPr>
            <p:ph idx="2" type="pic"/>
          </p:nvPr>
        </p:nvSpPr>
        <p:spPr>
          <a:xfrm>
            <a:off x="5211401" y="0"/>
            <a:ext cx="3932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0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779575" y="537025"/>
            <a:ext cx="40989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i="1"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5" name="Google Shape;205;p34"/>
          <p:cNvSpPr txBox="1"/>
          <p:nvPr>
            <p:ph idx="1" type="subTitle"/>
          </p:nvPr>
        </p:nvSpPr>
        <p:spPr>
          <a:xfrm>
            <a:off x="3779575" y="1677025"/>
            <a:ext cx="40989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4"/>
          <p:cNvSpPr txBox="1"/>
          <p:nvPr/>
        </p:nvSpPr>
        <p:spPr>
          <a:xfrm>
            <a:off x="3779575" y="4105775"/>
            <a:ext cx="46512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34"/>
          <p:cNvSpPr/>
          <p:nvPr>
            <p:ph idx="2" type="pic"/>
          </p:nvPr>
        </p:nvSpPr>
        <p:spPr>
          <a:xfrm>
            <a:off x="0" y="0"/>
            <a:ext cx="31347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8" name="Google Shape;208;p34"/>
          <p:cNvPicPr preferRelativeResize="0"/>
          <p:nvPr/>
        </p:nvPicPr>
        <p:blipFill rotWithShape="1">
          <a:blip r:embed="rId5">
            <a:alphaModFix/>
          </a:blip>
          <a:srcRect b="33993" l="0" r="0" t="0"/>
          <a:stretch/>
        </p:blipFill>
        <p:spPr>
          <a:xfrm rot="6012452">
            <a:off x="6450481" y="890478"/>
            <a:ext cx="5510689" cy="198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2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35"/>
          <p:cNvGrpSpPr/>
          <p:nvPr/>
        </p:nvGrpSpPr>
        <p:grpSpPr>
          <a:xfrm>
            <a:off x="146360" y="-38365"/>
            <a:ext cx="9657591" cy="7294383"/>
            <a:chOff x="146360" y="-38365"/>
            <a:chExt cx="9657591" cy="7294383"/>
          </a:xfrm>
        </p:grpSpPr>
        <p:pic>
          <p:nvPicPr>
            <p:cNvPr id="211" name="Google Shape;211;p35"/>
            <p:cNvPicPr preferRelativeResize="0"/>
            <p:nvPr/>
          </p:nvPicPr>
          <p:blipFill rotWithShape="1">
            <a:blip r:embed="rId2">
              <a:alphaModFix/>
            </a:blip>
            <a:srcRect b="0" l="0" r="0" t="4761"/>
            <a:stretch/>
          </p:blipFill>
          <p:spPr>
            <a:xfrm>
              <a:off x="146360" y="-38365"/>
              <a:ext cx="2155675" cy="1410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845734">
              <a:off x="6689574" y="4295125"/>
              <a:ext cx="3979174" cy="1749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36"/>
          <p:cNvGrpSpPr/>
          <p:nvPr/>
        </p:nvGrpSpPr>
        <p:grpSpPr>
          <a:xfrm flipH="1">
            <a:off x="-1694961" y="-246425"/>
            <a:ext cx="11050021" cy="6279712"/>
            <a:chOff x="-581374" y="-246425"/>
            <a:chExt cx="11050021" cy="6279712"/>
          </a:xfrm>
        </p:grpSpPr>
        <p:pic>
          <p:nvPicPr>
            <p:cNvPr id="215" name="Google Shape;215;p36"/>
            <p:cNvPicPr preferRelativeResize="0"/>
            <p:nvPr/>
          </p:nvPicPr>
          <p:blipFill rotWithShape="1">
            <a:blip r:embed="rId2">
              <a:alphaModFix/>
            </a:blip>
            <a:srcRect b="33993" l="0" r="0" t="0"/>
            <a:stretch/>
          </p:blipFill>
          <p:spPr>
            <a:xfrm rot="10237106">
              <a:off x="4833280" y="3615553"/>
              <a:ext cx="5510690" cy="19818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36"/>
            <p:cNvPicPr preferRelativeResize="0"/>
            <p:nvPr/>
          </p:nvPicPr>
          <p:blipFill rotWithShape="1">
            <a:blip r:embed="rId3">
              <a:alphaModFix/>
            </a:blip>
            <a:srcRect b="0" l="5455" r="0" t="6314"/>
            <a:stretch/>
          </p:blipFill>
          <p:spPr>
            <a:xfrm flipH="1" rot="-5400000">
              <a:off x="-799162" y="-28638"/>
              <a:ext cx="1692774" cy="125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713225" y="1381174"/>
            <a:ext cx="30597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4254984" y="1380875"/>
            <a:ext cx="30597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4761"/>
          <a:stretch/>
        </p:blipFill>
        <p:spPr>
          <a:xfrm rot="5400000">
            <a:off x="7366085" y="3229485"/>
            <a:ext cx="2155675" cy="141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4954266">
            <a:off x="-2015201" y="-1298150"/>
            <a:ext cx="3979174" cy="17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839225" y="-936900"/>
            <a:ext cx="4427201" cy="22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/>
          <p:nvPr>
            <p:ph type="title"/>
          </p:nvPr>
        </p:nvSpPr>
        <p:spPr>
          <a:xfrm>
            <a:off x="4091625" y="1621025"/>
            <a:ext cx="4339200" cy="6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4091625" y="2260775"/>
            <a:ext cx="4339200" cy="19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7"/>
          <p:cNvSpPr/>
          <p:nvPr>
            <p:ph idx="2" type="pic"/>
          </p:nvPr>
        </p:nvSpPr>
        <p:spPr>
          <a:xfrm>
            <a:off x="0" y="100"/>
            <a:ext cx="35094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707575" y="1647750"/>
            <a:ext cx="3601500" cy="18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/>
          <p:nvPr>
            <p:ph idx="2" type="pic"/>
          </p:nvPr>
        </p:nvSpPr>
        <p:spPr>
          <a:xfrm>
            <a:off x="0" y="100"/>
            <a:ext cx="40275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383046">
            <a:off x="5976150" y="-850575"/>
            <a:ext cx="4427202" cy="2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5056500" y="1286838"/>
            <a:ext cx="3374400" cy="11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1"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5056525" y="2929063"/>
            <a:ext cx="3374400" cy="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9"/>
          <p:cNvSpPr/>
          <p:nvPr>
            <p:ph idx="2" type="pic"/>
          </p:nvPr>
        </p:nvSpPr>
        <p:spPr>
          <a:xfrm>
            <a:off x="-65824" y="-38214"/>
            <a:ext cx="3990000" cy="5220000"/>
          </a:xfrm>
          <a:prstGeom prst="rect">
            <a:avLst/>
          </a:prstGeom>
          <a:noFill/>
          <a:ln>
            <a:noFill/>
          </a:ln>
        </p:spPr>
      </p:sp>
      <p:pic>
        <p:nvPicPr>
          <p:cNvPr id="42" name="Google Shape;4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217175" y="-936900"/>
            <a:ext cx="4427201" cy="22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>
            <p:ph idx="2" type="pic"/>
          </p:nvPr>
        </p:nvSpPr>
        <p:spPr>
          <a:xfrm>
            <a:off x="0" y="-1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5662675" y="537025"/>
            <a:ext cx="2768100" cy="971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383046">
            <a:off x="37788" y="-521066"/>
            <a:ext cx="3906002" cy="1996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20725" y="4020425"/>
            <a:ext cx="4427201" cy="22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7"/>
          <p:cNvSpPr txBox="1"/>
          <p:nvPr>
            <p:ph type="ctrTitle"/>
          </p:nvPr>
        </p:nvSpPr>
        <p:spPr>
          <a:xfrm>
            <a:off x="713225" y="1704475"/>
            <a:ext cx="8196600" cy="18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Optimizing Cosmetic Formulations </a:t>
            </a:r>
            <a:r>
              <a:rPr lang="en" sz="4200">
                <a:solidFill>
                  <a:schemeClr val="dk2"/>
                </a:solidFill>
              </a:rPr>
              <a:t>Using Product Reformulation Trends</a:t>
            </a:r>
            <a:endParaRPr sz="4200">
              <a:solidFill>
                <a:schemeClr val="dk2"/>
              </a:solidFill>
            </a:endParaRPr>
          </a:p>
        </p:txBody>
      </p:sp>
      <p:sp>
        <p:nvSpPr>
          <p:cNvPr id="224" name="Google Shape;224;p37"/>
          <p:cNvSpPr txBox="1"/>
          <p:nvPr>
            <p:ph idx="1" type="subTitle"/>
          </p:nvPr>
        </p:nvSpPr>
        <p:spPr>
          <a:xfrm>
            <a:off x="713226" y="3906275"/>
            <a:ext cx="2353500" cy="7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Olivia Folly-Gah </a:t>
            </a:r>
            <a:endParaRPr/>
          </a:p>
        </p:txBody>
      </p:sp>
      <p:cxnSp>
        <p:nvCxnSpPr>
          <p:cNvPr id="225" name="Google Shape;225;p37"/>
          <p:cNvCxnSpPr/>
          <p:nvPr/>
        </p:nvCxnSpPr>
        <p:spPr>
          <a:xfrm>
            <a:off x="798957" y="3715034"/>
            <a:ext cx="337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38"/>
          <p:cNvGrpSpPr/>
          <p:nvPr/>
        </p:nvGrpSpPr>
        <p:grpSpPr>
          <a:xfrm>
            <a:off x="1411057" y="2260768"/>
            <a:ext cx="1539250" cy="1463330"/>
            <a:chOff x="5049725" y="1435050"/>
            <a:chExt cx="486550" cy="481850"/>
          </a:xfrm>
        </p:grpSpPr>
        <p:sp>
          <p:nvSpPr>
            <p:cNvPr id="231" name="Google Shape;231;p38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2" name="Google Shape;232;p38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3" name="Google Shape;233;p38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" name="Google Shape;234;p38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5" name="Google Shape;235;p38"/>
          <p:cNvSpPr txBox="1"/>
          <p:nvPr>
            <p:ph idx="4294967295" type="subTitle"/>
          </p:nvPr>
        </p:nvSpPr>
        <p:spPr>
          <a:xfrm>
            <a:off x="3356650" y="1813700"/>
            <a:ext cx="5751900" cy="25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Identify trends in cosmetic product reformulations due to hazardous ingredients.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Sub-Objectives: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Finalized Baseline</a:t>
            </a:r>
            <a:r>
              <a:rPr lang="en" sz="1200"/>
              <a:t>: Balance dataset via undersampling to reduce class imbalance.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Model Development</a:t>
            </a:r>
            <a:r>
              <a:rPr lang="en" sz="1200"/>
              <a:t>: Compared machine learning models (Logistic Regression, Random Forest, Gradient Boosting, XGBoost).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Model Evaluation</a:t>
            </a:r>
            <a:r>
              <a:rPr lang="en" sz="1200"/>
              <a:t>: Assess models using ROC-AUC, Precision, Recall, and F1-score. </a:t>
            </a:r>
            <a:endParaRPr sz="1200"/>
          </a:p>
        </p:txBody>
      </p:sp>
      <p:sp>
        <p:nvSpPr>
          <p:cNvPr id="236" name="Google Shape;236;p38"/>
          <p:cNvSpPr txBox="1"/>
          <p:nvPr>
            <p:ph idx="1" type="subTitle"/>
          </p:nvPr>
        </p:nvSpPr>
        <p:spPr>
          <a:xfrm>
            <a:off x="5162700" y="1287211"/>
            <a:ext cx="36009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Objective</a:t>
            </a:r>
            <a:endParaRPr sz="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idx="1" type="subTitle"/>
          </p:nvPr>
        </p:nvSpPr>
        <p:spPr>
          <a:xfrm>
            <a:off x="447075" y="1836200"/>
            <a:ext cx="4548000" cy="28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Overview of the Dataset</a:t>
            </a:r>
            <a:r>
              <a:rPr lang="en"/>
              <a:t>: The Target column is whether a product has been reformulated.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Undersampling: </a:t>
            </a:r>
            <a:r>
              <a:rPr lang="en"/>
              <a:t>Kept all 597 reformulated cases and sampled 1,000-10,000 non-reformulated cases ton balance training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Machine Learning Models</a:t>
            </a:r>
            <a:r>
              <a:rPr lang="en"/>
              <a:t>: Logistic Regression (Baseline) and using ROC- AUC as a primary metric</a:t>
            </a:r>
            <a:endParaRPr/>
          </a:p>
        </p:txBody>
      </p:sp>
      <p:sp>
        <p:nvSpPr>
          <p:cNvPr id="242" name="Google Shape;242;p39"/>
          <p:cNvSpPr txBox="1"/>
          <p:nvPr>
            <p:ph idx="2" type="subTitle"/>
          </p:nvPr>
        </p:nvSpPr>
        <p:spPr>
          <a:xfrm>
            <a:off x="447075" y="1309711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</a:t>
            </a:r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20725" y="4020425"/>
            <a:ext cx="4427201" cy="22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500" y="1115475"/>
            <a:ext cx="3577975" cy="270359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706050" y="243600"/>
            <a:ext cx="497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Correlation Analysis</a:t>
            </a:r>
            <a:endParaRPr/>
          </a:p>
        </p:txBody>
      </p:sp>
      <p:pic>
        <p:nvPicPr>
          <p:cNvPr id="250" name="Google Shape;25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275" y="1017725"/>
            <a:ext cx="7324891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713225" y="445025"/>
            <a:ext cx="571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Results - Model Performance </a:t>
            </a:r>
            <a:endParaRPr/>
          </a:p>
        </p:txBody>
      </p:sp>
      <p:graphicFrame>
        <p:nvGraphicFramePr>
          <p:cNvPr id="256" name="Google Shape;256;p41"/>
          <p:cNvGraphicFramePr/>
          <p:nvPr/>
        </p:nvGraphicFramePr>
        <p:xfrm>
          <a:off x="952500" y="154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{D904AE27-97AA-4C93-8EE5-5EB8FB4BA84C}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27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ROC-AUC (5,000 non-reformulated)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ROC-AUC (7,000 non-reformulated)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ROC-AUC (10,000 non-reformulated)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Logistic Regression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0.840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0.850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0.9082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Random Forest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Gradient Boosting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XGBoost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idx="1" type="subTitle"/>
          </p:nvPr>
        </p:nvSpPr>
        <p:spPr>
          <a:xfrm>
            <a:off x="727600" y="1585105"/>
            <a:ext cx="3600900" cy="27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⚖️ Severe class imbalance → Risk of biased models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🌲 Tree models overfitting → Perfect 1.0 scores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🔍 Finding the right balance → How much undersampling is too much?</a:t>
            </a:r>
            <a:endParaRPr/>
          </a:p>
        </p:txBody>
      </p:sp>
      <p:sp>
        <p:nvSpPr>
          <p:cNvPr id="262" name="Google Shape;262;p42"/>
          <p:cNvSpPr txBox="1"/>
          <p:nvPr>
            <p:ph idx="2" type="subTitle"/>
          </p:nvPr>
        </p:nvSpPr>
        <p:spPr>
          <a:xfrm>
            <a:off x="727600" y="1058499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263" name="Google Shape;263;p42"/>
          <p:cNvSpPr txBox="1"/>
          <p:nvPr>
            <p:ph idx="3" type="subTitle"/>
          </p:nvPr>
        </p:nvSpPr>
        <p:spPr>
          <a:xfrm>
            <a:off x="5266825" y="1585014"/>
            <a:ext cx="3600900" cy="29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🔄 Undersampling – Tested 1,000-10,000 samples to find an optimal balance.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📊 Feature Analysis – Identified Feature_1 (0.365 correlation) as a potential overfitting source.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🛠️ Model Complexity – Limited tree depth &amp; estimators to reduce overfitting.</a:t>
            </a:r>
            <a:endParaRPr/>
          </a:p>
        </p:txBody>
      </p:sp>
      <p:sp>
        <p:nvSpPr>
          <p:cNvPr id="264" name="Google Shape;264;p42"/>
          <p:cNvSpPr txBox="1"/>
          <p:nvPr>
            <p:ph idx="4" type="subTitle"/>
          </p:nvPr>
        </p:nvSpPr>
        <p:spPr>
          <a:xfrm>
            <a:off x="5266828" y="1058488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265" name="Google Shape;265;p42"/>
          <p:cNvSpPr txBox="1"/>
          <p:nvPr>
            <p:ph type="title"/>
          </p:nvPr>
        </p:nvSpPr>
        <p:spPr>
          <a:xfrm>
            <a:off x="727600" y="268775"/>
            <a:ext cx="630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to Model Challenges </a:t>
            </a:r>
            <a:endParaRPr/>
          </a:p>
        </p:txBody>
      </p:sp>
      <p:cxnSp>
        <p:nvCxnSpPr>
          <p:cNvPr id="266" name="Google Shape;266;p42"/>
          <p:cNvCxnSpPr/>
          <p:nvPr/>
        </p:nvCxnSpPr>
        <p:spPr>
          <a:xfrm flipH="1">
            <a:off x="4513150" y="1134950"/>
            <a:ext cx="28800" cy="35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idx="1" type="subTitle"/>
          </p:nvPr>
        </p:nvSpPr>
        <p:spPr>
          <a:xfrm>
            <a:off x="713225" y="1066475"/>
            <a:ext cx="4202700" cy="22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🎯 </a:t>
            </a:r>
            <a:r>
              <a:rPr b="1" lang="en" sz="1100"/>
              <a:t>Feature Selection:</a:t>
            </a:r>
            <a:endParaRPr b="1"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Remove Feature_1 and re-run models.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Compare model performance with &amp; without Feature_1.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🛠️ </a:t>
            </a:r>
            <a:r>
              <a:rPr b="1" lang="en" sz="1100"/>
              <a:t>Hyperparameter Tuning:</a:t>
            </a:r>
            <a:endParaRPr b="1"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Reduce complexity in Random Forest, Gradient Boosting, XGBoost by: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Limiting tree depth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Adjusting the number of estimators</a:t>
            </a:r>
            <a:endParaRPr sz="1100"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Setting min_samples_split &amp; min_samples_leaf</a:t>
            </a:r>
            <a:endParaRPr sz="1100"/>
          </a:p>
        </p:txBody>
      </p:sp>
      <p:sp>
        <p:nvSpPr>
          <p:cNvPr id="272" name="Google Shape;272;p43"/>
          <p:cNvSpPr txBox="1"/>
          <p:nvPr>
            <p:ph idx="2" type="subTitle"/>
          </p:nvPr>
        </p:nvSpPr>
        <p:spPr>
          <a:xfrm>
            <a:off x="713225" y="539986"/>
            <a:ext cx="3600900" cy="5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20725" y="4020425"/>
            <a:ext cx="4427201" cy="22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 txBox="1"/>
          <p:nvPr/>
        </p:nvSpPr>
        <p:spPr>
          <a:xfrm>
            <a:off x="4987975" y="1066475"/>
            <a:ext cx="39135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🔄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Alternative Sampling Methods: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Test SMOTE (synthetic data generation) instead of undersampling.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Compare performance &amp; generalization across different resampling techniques.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📊 </a:t>
            </a: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Model Generalization: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Evaluate models on an unseen validation set to verify reliability.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Check if overfitting is reduced after adjustments.</a:t>
            </a:r>
            <a:endParaRPr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713225" y="445025"/>
            <a:ext cx="38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20725" y="4020425"/>
            <a:ext cx="4427201" cy="2263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4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{D904AE27-97AA-4C93-8EE5-5EB8FB4BA84C}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Key Issue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Findings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Next Steps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Tree-Based Models Overfitting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Perfect Scores (1.0) → Indicates overfitting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Feature selection &amp; tuning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Logistic Regression Performance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More reasonable (ROC-AUC: 0.84-0.85)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Use as baseline model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Model 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Generalization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Need better balance &amp; feature selection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Test on unseen 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validation</a:t>
                      </a: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 data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air Color Palette by Slidesgo">
  <a:themeElements>
    <a:clrScheme name="Simple Light">
      <a:dk1>
        <a:srgbClr val="413334"/>
      </a:dk1>
      <a:lt1>
        <a:srgbClr val="E9E1DE"/>
      </a:lt1>
      <a:dk2>
        <a:srgbClr val="63373E"/>
      </a:dk2>
      <a:lt2>
        <a:srgbClr val="51302F"/>
      </a:lt2>
      <a:accent1>
        <a:srgbClr val="845145"/>
      </a:accent1>
      <a:accent2>
        <a:srgbClr val="DBC2BD"/>
      </a:accent2>
      <a:accent3>
        <a:srgbClr val="E5D1CD"/>
      </a:accent3>
      <a:accent4>
        <a:srgbClr val="FFFFFF"/>
      </a:accent4>
      <a:accent5>
        <a:srgbClr val="FFFFFF"/>
      </a:accent5>
      <a:accent6>
        <a:srgbClr val="FFFFFF"/>
      </a:accent6>
      <a:hlink>
        <a:srgbClr val="41333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