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015F8A-A47D-4FFE-BA2D-BAD5C67425AC}">
  <a:tblStyle styleId="{96015F8A-A47D-4FFE-BA2D-BAD5C67425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b6187b34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b6187b34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 removing Feature_1 &amp; monitor impact.</a:t>
            </a:r>
            <a:endParaRPr/>
          </a:p>
          <a:p>
            <a:pPr indent="0" lvl="0" marL="0" rtl="0" algn="l">
              <a:spcBef>
                <a:spcPts val="0"/>
              </a:spcBef>
              <a:spcAft>
                <a:spcPts val="0"/>
              </a:spcAft>
              <a:buClr>
                <a:schemeClr val="dk1"/>
              </a:buClr>
              <a:buSzPts val="1100"/>
              <a:buFont typeface="Arial"/>
              <a:buNone/>
            </a:pPr>
            <a:r>
              <a:rPr lang="en"/>
              <a:t>Explore alternative resampling methods (SMOTE).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Challenges: with solutions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Severe class imbalance</a:t>
            </a:r>
            <a:r>
              <a:rPr lang="en">
                <a:solidFill>
                  <a:schemeClr val="dk1"/>
                </a:solidFill>
              </a:rPr>
              <a:t> → Applied </a:t>
            </a:r>
            <a:r>
              <a:rPr b="1" lang="en">
                <a:solidFill>
                  <a:schemeClr val="dk1"/>
                </a:solidFill>
              </a:rPr>
              <a:t>SMOTE, weighted loss, Easy Ensemble</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Poor model performance</a:t>
            </a:r>
            <a:r>
              <a:rPr lang="en">
                <a:solidFill>
                  <a:schemeClr val="dk1"/>
                </a:solidFill>
              </a:rPr>
              <a:t> → Evaluated multiple approaches, </a:t>
            </a:r>
            <a:r>
              <a:rPr b="1" lang="en">
                <a:solidFill>
                  <a:schemeClr val="dk1"/>
                </a:solidFill>
              </a:rPr>
              <a:t>SMOTE-based logistic regression worked best</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Interpretability</a:t>
            </a:r>
            <a:r>
              <a:rPr lang="en">
                <a:solidFill>
                  <a:schemeClr val="dk1"/>
                </a:solidFill>
              </a:rPr>
              <a:t> → Used </a:t>
            </a:r>
            <a:r>
              <a:rPr b="1" lang="en">
                <a:solidFill>
                  <a:schemeClr val="dk1"/>
                </a:solidFill>
              </a:rPr>
              <a:t>SHAP for feature analysis</a:t>
            </a:r>
            <a:r>
              <a:rPr lang="en">
                <a:solidFill>
                  <a:schemeClr val="dk1"/>
                </a:solidFill>
              </a:rPr>
              <a:t>.</a:t>
            </a:r>
            <a:br>
              <a:rPr lang="en">
                <a:solidFill>
                  <a:schemeClr val="dk1"/>
                </a:solidFill>
              </a:rPr>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b6187b34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b6187b34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Further Model Improvement:</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a:solidFill>
                  <a:schemeClr val="dk1"/>
                </a:solidFill>
              </a:rPr>
              <a:t>Experiment with </a:t>
            </a:r>
            <a:r>
              <a:rPr b="1" lang="en">
                <a:solidFill>
                  <a:schemeClr val="dk1"/>
                </a:solidFill>
              </a:rPr>
              <a:t>cost-sensitive learning</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a:solidFill>
                  <a:schemeClr val="dk1"/>
                </a:solidFill>
              </a:rPr>
              <a:t>Try deep learning approaches (e.g., autoencoders)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 reduce overfitting, we’ll explore regularization methods.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Improving precision for Class 1 is key, so we’ll fine-tune resampling and decision thresholds.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Feature engineering could further boost performance, so we’ll experiment with additional features.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1. Time-Based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Time Since Initial Report</a:t>
            </a:r>
            <a:r>
              <a:rPr lang="en">
                <a:solidFill>
                  <a:schemeClr val="dk1"/>
                </a:solidFill>
              </a:rPr>
              <a:t> – Number of days since the product was first reported with the hazardous ingredient.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Year of Reformulation</a:t>
            </a:r>
            <a:r>
              <a:rPr lang="en">
                <a:solidFill>
                  <a:schemeClr val="dk1"/>
                </a:solidFill>
              </a:rPr>
              <a:t> – Some years may have higher reformulation rates due to regulatory changes.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Time Between Reports</a:t>
            </a:r>
            <a:r>
              <a:rPr lang="en">
                <a:solidFill>
                  <a:schemeClr val="dk1"/>
                </a:solidFill>
              </a:rPr>
              <a:t> – Measure how frequently reformulation happens after initial reporting.</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Product-Specific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Product Category</a:t>
            </a:r>
            <a:r>
              <a:rPr lang="en">
                <a:solidFill>
                  <a:schemeClr val="dk1"/>
                </a:solidFill>
              </a:rPr>
              <a:t> – Certain categories (e.g., cosmetics vs. cleaning products) may have different reformulation trends.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Brand Reputation</a:t>
            </a:r>
            <a:r>
              <a:rPr lang="en">
                <a:solidFill>
                  <a:schemeClr val="dk1"/>
                </a:solidFill>
              </a:rPr>
              <a:t> – Some brands might reformulate faster due to consumer pressure or regulations.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Product Lifecycle Stage</a:t>
            </a:r>
            <a:r>
              <a:rPr lang="en">
                <a:solidFill>
                  <a:schemeClr val="dk1"/>
                </a:solidFill>
              </a:rPr>
              <a:t> – Older products may be less likely to be reformulated.</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3. Hazard-Related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Number of Hazardous Chemicals</a:t>
            </a:r>
            <a:r>
              <a:rPr lang="en">
                <a:solidFill>
                  <a:schemeClr val="dk1"/>
                </a:solidFill>
              </a:rPr>
              <a:t> – Products with more hazardous chemicals may be more likely to be reformulated.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Hazard Severity Score</a:t>
            </a:r>
            <a:r>
              <a:rPr lang="en">
                <a:solidFill>
                  <a:schemeClr val="dk1"/>
                </a:solidFill>
              </a:rPr>
              <a:t> – Convert categorical hazard levels into a numerical risk score.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Regulatory Flag</a:t>
            </a:r>
            <a:r>
              <a:rPr lang="en">
                <a:solidFill>
                  <a:schemeClr val="dk1"/>
                </a:solidFill>
              </a:rPr>
              <a:t> – Identify whether the chemical is flagged by specific regulatory agencies (e.g., FDA, EPA).</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4. Market &amp; External Factors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Consumer Awareness Trends</a:t>
            </a:r>
            <a:r>
              <a:rPr lang="en">
                <a:solidFill>
                  <a:schemeClr val="dk1"/>
                </a:solidFill>
              </a:rPr>
              <a:t> – Use external data like search trends for hazardous ingredients.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Regulatory Policy Changes</a:t>
            </a:r>
            <a:r>
              <a:rPr lang="en">
                <a:solidFill>
                  <a:schemeClr val="dk1"/>
                </a:solidFill>
              </a:rPr>
              <a:t> – Flag if the product’s reformulation aligns with major regulatory updates.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Competitor Actions</a:t>
            </a:r>
            <a:r>
              <a:rPr lang="en">
                <a:solidFill>
                  <a:schemeClr val="dk1"/>
                </a:solidFill>
              </a:rPr>
              <a:t> – If competitors reformulate similar products, it may influence other brands.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5. Chemical-Specific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Chemical Type</a:t>
            </a:r>
            <a:r>
              <a:rPr lang="en">
                <a:solidFill>
                  <a:schemeClr val="dk1"/>
                </a:solidFill>
              </a:rPr>
              <a:t> – Categorize chemicals (e.g., heavy metals, endocrine disruptors, carcinogens).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Toxicity Score</a:t>
            </a:r>
            <a:r>
              <a:rPr lang="en">
                <a:solidFill>
                  <a:schemeClr val="dk1"/>
                </a:solidFill>
              </a:rPr>
              <a:t> – Use publicly available databases to assign toxicity scores.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Persistence in Products</a:t>
            </a:r>
            <a:r>
              <a:rPr lang="en">
                <a:solidFill>
                  <a:schemeClr val="dk1"/>
                </a:solidFill>
              </a:rPr>
              <a:t> – Some chemicals may have longer lifespans in formulations before removal.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b6187b34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b6187b34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Key Takeaways: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Best Model:</a:t>
            </a:r>
            <a:r>
              <a:rPr lang="en">
                <a:solidFill>
                  <a:schemeClr val="dk1"/>
                </a:solidFill>
              </a:rPr>
              <a:t> Logistic Regression (SMOTE) with PR-AUC </a:t>
            </a:r>
            <a:r>
              <a:rPr b="1" lang="en">
                <a:solidFill>
                  <a:schemeClr val="dk1"/>
                </a:solidFill>
              </a:rPr>
              <a:t>0.4496</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Key Challenge:</a:t>
            </a:r>
            <a:r>
              <a:rPr lang="en">
                <a:solidFill>
                  <a:schemeClr val="dk1"/>
                </a:solidFill>
              </a:rPr>
              <a:t> Handling severe class imbalance.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Insights from Anomaly Detection &amp; Clustering:</a:t>
            </a:r>
            <a:r>
              <a:rPr lang="en">
                <a:solidFill>
                  <a:schemeClr val="dk1"/>
                </a:solidFill>
              </a:rPr>
              <a:t> Limited but useful for feature engineering.</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Next Steps:</a:t>
            </a:r>
            <a:r>
              <a:rPr lang="en">
                <a:solidFill>
                  <a:schemeClr val="dk1"/>
                </a:solidFill>
              </a:rPr>
              <a:t> Further improve model performance and interpretability.</a:t>
            </a:r>
            <a:br>
              <a:rPr lang="en">
                <a:solidFill>
                  <a:schemeClr val="dk1"/>
                </a:solidFill>
              </a:rPr>
            </a:b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Left Column – Key Issues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we faced a few major challenges throughout this project."</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Severe Class Imbalance:</a:t>
            </a:r>
            <a:br>
              <a:rPr b="1" lang="en">
                <a:solidFill>
                  <a:schemeClr val="dk1"/>
                </a:solidFill>
              </a:rPr>
            </a:br>
            <a:r>
              <a:rPr lang="en">
                <a:solidFill>
                  <a:schemeClr val="dk1"/>
                </a:solidFill>
              </a:rPr>
              <a:t> </a:t>
            </a:r>
            <a:r>
              <a:rPr i="1" lang="en">
                <a:solidFill>
                  <a:schemeClr val="dk1"/>
                </a:solidFill>
              </a:rPr>
              <a:t>"The dataset was highly imbalanced, with very few reformulated products compared to non-reformulated ones. This made model training difficult, as models tended to favor the majority class."</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Tree-Based Model Overfitting:</a:t>
            </a:r>
            <a:br>
              <a:rPr b="1" lang="en">
                <a:solidFill>
                  <a:schemeClr val="dk1"/>
                </a:solidFill>
              </a:rPr>
            </a:br>
            <a:r>
              <a:rPr lang="en">
                <a:solidFill>
                  <a:schemeClr val="dk1"/>
                </a:solidFill>
              </a:rPr>
              <a:t> </a:t>
            </a:r>
            <a:r>
              <a:rPr i="1" lang="en">
                <a:solidFill>
                  <a:schemeClr val="dk1"/>
                </a:solidFill>
              </a:rPr>
              <a:t>"Random Forest, Gradient Boosting, and XGBoost all achieved near-perfect scores, which is unrealistic and suggests overfitting—likely due to class imbalance and the influence of certain features."</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Feature Correlation &amp; Influence:</a:t>
            </a:r>
            <a:br>
              <a:rPr b="1" lang="en">
                <a:solidFill>
                  <a:schemeClr val="dk1"/>
                </a:solidFill>
              </a:rPr>
            </a:br>
            <a:r>
              <a:rPr lang="en">
                <a:solidFill>
                  <a:schemeClr val="dk1"/>
                </a:solidFill>
              </a:rPr>
              <a:t> </a:t>
            </a:r>
            <a:r>
              <a:rPr i="1" lang="en">
                <a:solidFill>
                  <a:schemeClr val="dk1"/>
                </a:solidFill>
              </a:rPr>
              <a:t>"We found that Feature_1 had the highest correlation (0.365) with the target, making it a key factor in predictions. However, this strong correlation may also lead to over-reliance on one feature, reducing generalizability."</a:t>
            </a:r>
            <a:br>
              <a:rPr i="1" lang="en">
                <a:solidFill>
                  <a:schemeClr val="dk1"/>
                </a:solidFill>
              </a:rPr>
            </a:b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i="1">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Middle Column – Key Findings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"Despite these challenges, we gained several important insights."</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Logistic Regression Performed More Realistically:</a:t>
            </a:r>
            <a:br>
              <a:rPr b="1" lang="en">
                <a:solidFill>
                  <a:schemeClr val="dk1"/>
                </a:solidFill>
              </a:rPr>
            </a:br>
            <a:r>
              <a:rPr lang="en">
                <a:solidFill>
                  <a:schemeClr val="dk1"/>
                </a:solidFill>
              </a:rPr>
              <a:t> </a:t>
            </a:r>
            <a:r>
              <a:rPr i="1" lang="en">
                <a:solidFill>
                  <a:schemeClr val="dk1"/>
                </a:solidFill>
              </a:rPr>
              <a:t>"Unlike tree-based models, Logistic Regression produced more reasonable ROC-AUC scores (0.84 - 0.85), meaning it might generalize better."</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Feature_1’s Strong Influence on Model Predictions:</a:t>
            </a:r>
            <a:br>
              <a:rPr b="1" lang="en">
                <a:solidFill>
                  <a:schemeClr val="dk1"/>
                </a:solidFill>
              </a:rPr>
            </a:br>
            <a:r>
              <a:rPr lang="en">
                <a:solidFill>
                  <a:schemeClr val="dk1"/>
                </a:solidFill>
              </a:rPr>
              <a:t> </a:t>
            </a:r>
            <a:r>
              <a:rPr i="1" lang="en">
                <a:solidFill>
                  <a:schemeClr val="dk1"/>
                </a:solidFill>
              </a:rPr>
              <a:t>"Feature_1 had a significant correlation with the target, making it a possible source of overfitting. This suggests that reducing its impact or removing it could improve model generalization."</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Sampling Strategy Matters:</a:t>
            </a:r>
            <a:br>
              <a:rPr b="1" lang="en">
                <a:solidFill>
                  <a:schemeClr val="dk1"/>
                </a:solidFill>
              </a:rPr>
            </a:br>
            <a:r>
              <a:rPr lang="en">
                <a:solidFill>
                  <a:schemeClr val="dk1"/>
                </a:solidFill>
              </a:rPr>
              <a:t> </a:t>
            </a:r>
            <a:r>
              <a:rPr i="1" lang="en">
                <a:solidFill>
                  <a:schemeClr val="dk1"/>
                </a:solidFill>
              </a:rPr>
              <a:t>"Different levels of undersampling produced different results. We tested datasets with 1,000 to 10,000 majority class samples to find a balance between model stability and performance."</a:t>
            </a:r>
            <a:br>
              <a:rPr i="1" lang="en">
                <a:solidFill>
                  <a:schemeClr val="dk1"/>
                </a:solidFill>
              </a:rPr>
            </a:b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i="1">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Right Column – Next Steps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"So what are our next steps?"</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Feature Selection:</a:t>
            </a:r>
            <a:br>
              <a:rPr b="1" lang="en">
                <a:solidFill>
                  <a:schemeClr val="dk1"/>
                </a:solidFill>
              </a:rPr>
            </a:br>
            <a:r>
              <a:rPr lang="en">
                <a:solidFill>
                  <a:schemeClr val="dk1"/>
                </a:solidFill>
              </a:rPr>
              <a:t> </a:t>
            </a:r>
            <a:r>
              <a:rPr i="1" lang="en">
                <a:solidFill>
                  <a:schemeClr val="dk1"/>
                </a:solidFill>
              </a:rPr>
              <a:t>"We'll test the model with and without Feature_1 to determine its true impact and see if removing it improves generalization."</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Hyperparameter Tuning:</a:t>
            </a:r>
            <a:br>
              <a:rPr b="1" lang="en">
                <a:solidFill>
                  <a:schemeClr val="dk1"/>
                </a:solidFill>
              </a:rPr>
            </a:br>
            <a:r>
              <a:rPr lang="en">
                <a:solidFill>
                  <a:schemeClr val="dk1"/>
                </a:solidFill>
              </a:rPr>
              <a:t> </a:t>
            </a:r>
            <a:r>
              <a:rPr i="1" lang="en">
                <a:solidFill>
                  <a:schemeClr val="dk1"/>
                </a:solidFill>
              </a:rPr>
              <a:t>"We need to adjust tree model parameters, such as reducing tree depth and the number of estimators, to prevent overfitting."</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Alternative Sampling Methods:</a:t>
            </a:r>
            <a:br>
              <a:rPr b="1" lang="en">
                <a:solidFill>
                  <a:schemeClr val="dk1"/>
                </a:solidFill>
              </a:rPr>
            </a:br>
            <a:r>
              <a:rPr lang="en">
                <a:solidFill>
                  <a:schemeClr val="dk1"/>
                </a:solidFill>
              </a:rPr>
              <a:t> </a:t>
            </a:r>
            <a:r>
              <a:rPr i="1" lang="en">
                <a:solidFill>
                  <a:schemeClr val="dk1"/>
                </a:solidFill>
              </a:rPr>
              <a:t>"Instead of just undersampling, we will test SMOTE, which generates synthetic minority class samples to improve balance without losing data."</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Generalization Testing:</a:t>
            </a:r>
            <a:br>
              <a:rPr b="1" lang="en">
                <a:solidFill>
                  <a:schemeClr val="dk1"/>
                </a:solidFill>
              </a:rPr>
            </a:br>
            <a:r>
              <a:rPr lang="en">
                <a:solidFill>
                  <a:schemeClr val="dk1"/>
                </a:solidFill>
              </a:rPr>
              <a:t> </a:t>
            </a:r>
            <a:r>
              <a:rPr i="1" lang="en">
                <a:solidFill>
                  <a:schemeClr val="dk1"/>
                </a:solidFill>
              </a:rPr>
              <a:t>"Finally, we’ll validate our models on an unseen test set to ensure they perform well on new data and aren't just memorizing patterns from training."</a:t>
            </a:r>
            <a:br>
              <a:rPr i="1" lang="en">
                <a:solidFill>
                  <a:schemeClr val="dk1"/>
                </a:solidFill>
              </a:rPr>
            </a:b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Closing Statement:</a:t>
            </a:r>
            <a:br>
              <a:rPr b="1" lang="en">
                <a:solidFill>
                  <a:schemeClr val="dk1"/>
                </a:solidFill>
              </a:rPr>
            </a:br>
            <a:r>
              <a:rPr lang="en">
                <a:solidFill>
                  <a:schemeClr val="dk1"/>
                </a:solidFill>
              </a:rPr>
              <a:t> </a:t>
            </a:r>
            <a:r>
              <a:rPr i="1" lang="en">
                <a:solidFill>
                  <a:schemeClr val="dk1"/>
                </a:solidFill>
              </a:rPr>
              <a:t>"Overall, we’ve identified key areas where our models can be improved. By refining feature selection, adjusting complexity, and exploring different sampling techniques, we can move toward a more balanced and reliable model for predicting cosmetic product reformulation."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4750679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4750679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Objective:</a:t>
            </a:r>
            <a:r>
              <a:rPr lang="en">
                <a:solidFill>
                  <a:schemeClr val="dk1"/>
                </a:solidFill>
              </a:rPr>
              <a:t> Our goal is to </a:t>
            </a:r>
            <a:r>
              <a:rPr b="1" lang="en">
                <a:solidFill>
                  <a:schemeClr val="dk1"/>
                </a:solidFill>
              </a:rPr>
              <a:t>develop a machine learning model</a:t>
            </a:r>
            <a:r>
              <a:rPr lang="en">
                <a:solidFill>
                  <a:schemeClr val="dk1"/>
                </a:solidFill>
              </a:rPr>
              <a:t> capable of </a:t>
            </a:r>
            <a:r>
              <a:rPr b="1" lang="en">
                <a:solidFill>
                  <a:schemeClr val="dk1"/>
                </a:solidFill>
              </a:rPr>
              <a:t>predicting cosmetic product reformulations</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aim to predict when a product is reformulated based on historical data.</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Sub-Objectives: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Class Imbalance:</a:t>
            </a:r>
            <a:r>
              <a:rPr lang="en">
                <a:solidFill>
                  <a:schemeClr val="dk1"/>
                </a:solidFill>
              </a:rPr>
              <a:t> Reformulation is a rare event, so the first task is to </a:t>
            </a:r>
            <a:r>
              <a:rPr b="1" lang="en">
                <a:solidFill>
                  <a:schemeClr val="dk1"/>
                </a:solidFill>
              </a:rPr>
              <a:t>address the class imbalance</a:t>
            </a:r>
            <a:r>
              <a:rPr lang="en">
                <a:solidFill>
                  <a:schemeClr val="dk1"/>
                </a:solidFill>
              </a:rPr>
              <a:t> in the dataset. We need techniques that can handle imbalanced data to improve model performance.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Model Comparison:</a:t>
            </a:r>
            <a:r>
              <a:rPr lang="en">
                <a:solidFill>
                  <a:schemeClr val="dk1"/>
                </a:solidFill>
              </a:rPr>
              <a:t> We'll experiment with multiple machine learning models to identify the </a:t>
            </a:r>
            <a:r>
              <a:rPr b="1" lang="en">
                <a:solidFill>
                  <a:schemeClr val="dk1"/>
                </a:solidFill>
              </a:rPr>
              <a:t>most effective approach</a:t>
            </a:r>
            <a:r>
              <a:rPr lang="en">
                <a:solidFill>
                  <a:schemeClr val="dk1"/>
                </a:solidFill>
              </a:rPr>
              <a:t> for this specific problem.</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Feature Importance:</a:t>
            </a:r>
            <a:r>
              <a:rPr lang="en">
                <a:solidFill>
                  <a:schemeClr val="dk1"/>
                </a:solidFill>
              </a:rPr>
              <a:t> After building the models, we’ll analyze the </a:t>
            </a:r>
            <a:r>
              <a:rPr b="1" lang="en">
                <a:solidFill>
                  <a:schemeClr val="dk1"/>
                </a:solidFill>
              </a:rPr>
              <a:t>feature importance</a:t>
            </a:r>
            <a:r>
              <a:rPr lang="en">
                <a:solidFill>
                  <a:schemeClr val="dk1"/>
                </a:solidFill>
              </a:rPr>
              <a:t> to understand which product and ingredient characteristics are most predictive of reformulation.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Anomaly Detection &amp; Clustering:</a:t>
            </a:r>
            <a:r>
              <a:rPr lang="en">
                <a:solidFill>
                  <a:schemeClr val="dk1"/>
                </a:solidFill>
              </a:rPr>
              <a:t> Finally, we’ll explore </a:t>
            </a:r>
            <a:r>
              <a:rPr b="1" lang="en">
                <a:solidFill>
                  <a:schemeClr val="dk1"/>
                </a:solidFill>
              </a:rPr>
              <a:t>anomaly detection</a:t>
            </a:r>
            <a:r>
              <a:rPr lang="en">
                <a:solidFill>
                  <a:schemeClr val="dk1"/>
                </a:solidFill>
              </a:rPr>
              <a:t> and </a:t>
            </a:r>
            <a:r>
              <a:rPr b="1" lang="en">
                <a:solidFill>
                  <a:schemeClr val="dk1"/>
                </a:solidFill>
              </a:rPr>
              <a:t>clustering techniques</a:t>
            </a:r>
            <a:r>
              <a:rPr lang="en">
                <a:solidFill>
                  <a:schemeClr val="dk1"/>
                </a:solidFill>
              </a:rPr>
              <a:t> to uncover deeper insights into the data.</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54cd786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54cd786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
                <a:solidFill>
                  <a:schemeClr val="dk1"/>
                </a:solidFill>
              </a:rPr>
              <a:t>Problem Definition:</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Reformulation is a rare event</a:t>
            </a:r>
            <a:r>
              <a:rPr lang="en">
                <a:solidFill>
                  <a:schemeClr val="dk1"/>
                </a:solidFill>
              </a:rPr>
              <a:t>—it’s an infrequent occurrence in the dataset, leading to a </a:t>
            </a:r>
            <a:r>
              <a:rPr b="1" lang="en">
                <a:solidFill>
                  <a:schemeClr val="dk1"/>
                </a:solidFill>
              </a:rPr>
              <a:t>highly imbalanced dataset</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Traditional classifiers struggle to learn from imbalanced data, leading to poor performance in predicting rare events like reformulation.</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Features:</a:t>
            </a:r>
            <a:br>
              <a:rPr b="1" lang="en">
                <a:solidFill>
                  <a:schemeClr val="dk1"/>
                </a:solidFill>
              </a:rPr>
            </a:br>
            <a:r>
              <a:rPr lang="en">
                <a:solidFill>
                  <a:schemeClr val="dk1"/>
                </a:solidFill>
              </a:rPr>
              <a:t> We have </a:t>
            </a:r>
            <a:r>
              <a:rPr b="1" lang="en">
                <a:solidFill>
                  <a:schemeClr val="dk1"/>
                </a:solidFill>
              </a:rPr>
              <a:t>15 numerical variables</a:t>
            </a:r>
            <a:r>
              <a:rPr lang="en">
                <a:solidFill>
                  <a:schemeClr val="dk1"/>
                </a:solidFill>
              </a:rPr>
              <a:t> representing characteristics of the product and ingredients, which form the input to our machine learning models.</a:t>
            </a:r>
            <a:br>
              <a:rPr lang="en">
                <a:solidFill>
                  <a:schemeClr val="dk1"/>
                </a:solidFill>
              </a:rPr>
            </a:br>
            <a:endParaRPr>
              <a:solidFill>
                <a:schemeClr val="dk1"/>
              </a:solidFill>
            </a:endParaRPr>
          </a:p>
          <a:p>
            <a:pPr indent="-228600" lvl="0" marL="457200" rtl="0" algn="l">
              <a:lnSpc>
                <a:spcPct val="115000"/>
              </a:lnSpc>
              <a:spcBef>
                <a:spcPts val="1200"/>
              </a:spcBef>
              <a:spcAft>
                <a:spcPts val="0"/>
              </a:spcAft>
              <a:buNone/>
            </a:pPr>
            <a:r>
              <a:rPr b="1" lang="en">
                <a:solidFill>
                  <a:schemeClr val="dk1"/>
                </a:solidFill>
              </a:rPr>
              <a:t>Challenges: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Class Imbalance:</a:t>
            </a:r>
            <a:r>
              <a:rPr lang="en">
                <a:solidFill>
                  <a:schemeClr val="dk1"/>
                </a:solidFill>
              </a:rPr>
              <a:t> Reformulation cases are much fewer than non-reformulation cases, so we need to use techniques like </a:t>
            </a:r>
            <a:r>
              <a:rPr b="1" lang="en">
                <a:solidFill>
                  <a:schemeClr val="dk1"/>
                </a:solidFill>
              </a:rPr>
              <a:t>SMOTE</a:t>
            </a:r>
            <a:r>
              <a:rPr lang="en">
                <a:solidFill>
                  <a:schemeClr val="dk1"/>
                </a:solidFill>
              </a:rPr>
              <a:t>, </a:t>
            </a:r>
            <a:r>
              <a:rPr b="1" lang="en">
                <a:solidFill>
                  <a:schemeClr val="dk1"/>
                </a:solidFill>
              </a:rPr>
              <a:t>Weighted Loss</a:t>
            </a:r>
            <a:r>
              <a:rPr lang="en">
                <a:solidFill>
                  <a:schemeClr val="dk1"/>
                </a:solidFill>
              </a:rPr>
              <a:t>, </a:t>
            </a:r>
            <a:r>
              <a:rPr b="1" lang="en">
                <a:solidFill>
                  <a:schemeClr val="dk1"/>
                </a:solidFill>
              </a:rPr>
              <a:t>Easy Ensemble</a:t>
            </a:r>
            <a:r>
              <a:rPr lang="en">
                <a:solidFill>
                  <a:schemeClr val="dk1"/>
                </a:solidFill>
              </a:rPr>
              <a:t>, and </a:t>
            </a:r>
            <a:r>
              <a:rPr b="1" lang="en">
                <a:solidFill>
                  <a:schemeClr val="dk1"/>
                </a:solidFill>
              </a:rPr>
              <a:t>SMOTE-NET</a:t>
            </a:r>
            <a:r>
              <a:rPr lang="en">
                <a:solidFill>
                  <a:schemeClr val="dk1"/>
                </a:solidFill>
              </a:rPr>
              <a:t> to balance the data.</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Model Performance:</a:t>
            </a:r>
            <a:r>
              <a:rPr lang="en">
                <a:solidFill>
                  <a:schemeClr val="dk1"/>
                </a:solidFill>
              </a:rPr>
              <a:t> Since </a:t>
            </a:r>
            <a:r>
              <a:rPr b="1" lang="en">
                <a:solidFill>
                  <a:schemeClr val="dk1"/>
                </a:solidFill>
              </a:rPr>
              <a:t>precision</a:t>
            </a:r>
            <a:r>
              <a:rPr lang="en">
                <a:solidFill>
                  <a:schemeClr val="dk1"/>
                </a:solidFill>
              </a:rPr>
              <a:t> is more important than accuracy in our case (we want to correctly predict reformulations when they happen), we will evaluate models using </a:t>
            </a:r>
            <a:r>
              <a:rPr b="1" lang="en">
                <a:solidFill>
                  <a:schemeClr val="dk1"/>
                </a:solidFill>
              </a:rPr>
              <a:t>PR-AUC</a:t>
            </a:r>
            <a:r>
              <a:rPr lang="en">
                <a:solidFill>
                  <a:schemeClr val="dk1"/>
                </a:solidFill>
              </a:rPr>
              <a:t> (Precision-Recall AUC) rather than traditional accuracy metrics.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Explainability:</a:t>
            </a:r>
            <a:r>
              <a:rPr lang="en">
                <a:solidFill>
                  <a:schemeClr val="dk1"/>
                </a:solidFill>
              </a:rPr>
              <a:t> Since machine learning models can often be a "black box," we will use </a:t>
            </a:r>
            <a:r>
              <a:rPr b="1" lang="en">
                <a:solidFill>
                  <a:schemeClr val="dk1"/>
                </a:solidFill>
              </a:rPr>
              <a:t>SHAP values</a:t>
            </a:r>
            <a:r>
              <a:rPr lang="en">
                <a:solidFill>
                  <a:schemeClr val="dk1"/>
                </a:solidFill>
              </a:rPr>
              <a:t> to interpret the feature importance and understand how the model is making its predictions.</a:t>
            </a:r>
            <a:endParaRPr>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b6187b3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3b6187b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Takeaways: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There’s </a:t>
            </a:r>
            <a:r>
              <a:rPr b="1" lang="en">
                <a:solidFill>
                  <a:schemeClr val="dk1"/>
                </a:solidFill>
              </a:rPr>
              <a:t>extremely low recall for reformulation cases</a:t>
            </a:r>
            <a:r>
              <a:rPr lang="en">
                <a:solidFill>
                  <a:schemeClr val="dk1"/>
                </a:solidFill>
              </a:rPr>
              <a:t> (only 19 reformulations correctly identified out of 572).</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high number of false negatives (553)</a:t>
            </a:r>
            <a:r>
              <a:rPr lang="en">
                <a:solidFill>
                  <a:schemeClr val="dk1"/>
                </a:solidFill>
              </a:rPr>
              <a:t> suggests the model is struggling to </a:t>
            </a:r>
            <a:r>
              <a:rPr b="1" lang="en">
                <a:solidFill>
                  <a:schemeClr val="dk1"/>
                </a:solidFill>
              </a:rPr>
              <a:t>detect reformulations</a:t>
            </a:r>
            <a:r>
              <a:rPr lang="en">
                <a:solidFill>
                  <a:schemeClr val="dk1"/>
                </a:solidFill>
              </a:rPr>
              <a:t>, possibly due to the class imbalance or insufficient feature selection.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poor recall</a:t>
            </a:r>
            <a:r>
              <a:rPr lang="en">
                <a:solidFill>
                  <a:schemeClr val="dk1"/>
                </a:solidFill>
              </a:rPr>
              <a:t> indicates that our model is not effectively identifying reformulations, highlighting the need for further improvements in data processing, feature engineering, and model tuning.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3b6187b3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3b6187b3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Overview:</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Here, we are comparing the performance of several machine learning models based on their </a:t>
            </a:r>
            <a:r>
              <a:rPr b="1" lang="en">
                <a:solidFill>
                  <a:schemeClr val="dk1"/>
                </a:solidFill>
              </a:rPr>
              <a:t>PR-AUC scores</a:t>
            </a:r>
            <a:r>
              <a:rPr lang="en">
                <a:solidFill>
                  <a:schemeClr val="dk1"/>
                </a:solidFill>
              </a:rPr>
              <a:t> (Precision-Recall AUC).</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Logistic Regression with SMOTE</a:t>
            </a:r>
            <a:r>
              <a:rPr lang="en">
                <a:solidFill>
                  <a:schemeClr val="dk1"/>
                </a:solidFill>
              </a:rPr>
              <a:t> achieved the best performance, but let’s go through each model's results.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Results: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Logistic Regression (SMOTE)</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PR-AUC = 0.4496</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model performed the best overall. The SMOTE technique (Synthetic Minority Over-sampling Technique) helped to </a:t>
            </a:r>
            <a:r>
              <a:rPr b="1" lang="en">
                <a:solidFill>
                  <a:schemeClr val="dk1"/>
                </a:solidFill>
              </a:rPr>
              <a:t>oversample</a:t>
            </a:r>
            <a:r>
              <a:rPr lang="en">
                <a:solidFill>
                  <a:schemeClr val="dk1"/>
                </a:solidFill>
              </a:rPr>
              <a:t> the minority class (reformulations), improving the recall while keeping precision in check. The PR curve confirms that this model consistently outperforms the weighted logistic regression model.</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Logistic Regression (Weighted)</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PR-AUC = 0.4218</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approach also performed relatively well, but it didn’t have quite the same effectiveness as SMOTE. By adjusting the class weights, this model made some headway in addressing the imbalance, but </a:t>
            </a:r>
            <a:r>
              <a:rPr b="1" lang="en">
                <a:solidFill>
                  <a:schemeClr val="dk1"/>
                </a:solidFill>
              </a:rPr>
              <a:t>SMOTE</a:t>
            </a:r>
            <a:r>
              <a:rPr lang="en">
                <a:solidFill>
                  <a:schemeClr val="dk1"/>
                </a:solidFill>
              </a:rPr>
              <a:t> had a slight edge, as seen in the PR-AUC scores.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Easy Ensemble</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PR-AUC = 0.1239</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ensemble method did show some improvement, but it still struggled with the severe class imbalance. This suggests that while ensemble methods can help in some cases, they didn’t manage to overcome the extreme imbalance in this dataset.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SMOTE-NET</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PR-AUC = 0.0356</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Unfortunately, SMOTE-NET performed poorly. This might be because this technique, though good for generating synthetic data, might not be effective in scenarios where class imbalance is extremely severe.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Random Forest</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PR-AUC = 0.0319</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Random Forest also underperformed, likely due to its inability to handle the imbalance properly, which caused the model to lean heavily towards predicting the majority class (non-reformulations).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XGBoost</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PR-AUC = 0.0307</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XGBoost showed similarly poor performance, likely for the same reasons as Random Forest. These models tend to focus on the majority class when class imbalance is pronounced, leading to poor recall for the minority class (reformulation cases).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Insights: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t>
            </a:r>
            <a:r>
              <a:rPr b="1" lang="en">
                <a:solidFill>
                  <a:schemeClr val="dk1"/>
                </a:solidFill>
              </a:rPr>
              <a:t>best-performing model</a:t>
            </a:r>
            <a:r>
              <a:rPr lang="en">
                <a:solidFill>
                  <a:schemeClr val="dk1"/>
                </a:solidFill>
              </a:rPr>
              <a:t> was </a:t>
            </a:r>
            <a:r>
              <a:rPr b="1" lang="en">
                <a:solidFill>
                  <a:schemeClr val="dk1"/>
                </a:solidFill>
              </a:rPr>
              <a:t>Logistic Regression with SMOTE</a:t>
            </a:r>
            <a:r>
              <a:rPr lang="en">
                <a:solidFill>
                  <a:schemeClr val="dk1"/>
                </a:solidFill>
              </a:rPr>
              <a:t>, which significantly improved recall by oversampling the minority class. However, there are still a </a:t>
            </a:r>
            <a:r>
              <a:rPr b="1" lang="en">
                <a:solidFill>
                  <a:schemeClr val="dk1"/>
                </a:solidFill>
              </a:rPr>
              <a:t>significant number of missed reformulations</a:t>
            </a:r>
            <a:r>
              <a:rPr lang="en">
                <a:solidFill>
                  <a:schemeClr val="dk1"/>
                </a:solidFill>
              </a:rPr>
              <a:t> (indicated by the false negative count of 89), so further work is needed.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Random Forest, XGBoost, and SMOTE-NET</a:t>
            </a:r>
            <a:r>
              <a:rPr lang="en">
                <a:solidFill>
                  <a:schemeClr val="dk1"/>
                </a:solidFill>
              </a:rPr>
              <a:t> failed to perform well because they could not effectively learn from the data due to the </a:t>
            </a:r>
            <a:r>
              <a:rPr b="1" lang="en">
                <a:solidFill>
                  <a:schemeClr val="dk1"/>
                </a:solidFill>
              </a:rPr>
              <a:t>severe class imbalance</a:t>
            </a:r>
            <a:r>
              <a:rPr lang="en">
                <a:solidFill>
                  <a:schemeClr val="dk1"/>
                </a:solidFill>
              </a:rPr>
              <a:t>. These models favored the majority class too much, resulting in low recall for reformulations.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Next Steps: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Threshold Tuning</a:t>
            </a:r>
            <a:r>
              <a:rPr lang="en">
                <a:solidFill>
                  <a:schemeClr val="dk1"/>
                </a:solidFill>
              </a:rPr>
              <a:t>: One way to improve the model would be to adjust the </a:t>
            </a:r>
            <a:r>
              <a:rPr b="1" lang="en">
                <a:solidFill>
                  <a:schemeClr val="dk1"/>
                </a:solidFill>
              </a:rPr>
              <a:t>decision threshold</a:t>
            </a:r>
            <a:r>
              <a:rPr lang="en">
                <a:solidFill>
                  <a:schemeClr val="dk1"/>
                </a:solidFill>
              </a:rPr>
              <a:t> to balance recall and precision further. This would allow us to catch more reformulation cases while minimizing false positives.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Feature Engineering</a:t>
            </a:r>
            <a:r>
              <a:rPr lang="en">
                <a:solidFill>
                  <a:schemeClr val="dk1"/>
                </a:solidFill>
              </a:rPr>
              <a:t>: Enhancing the features could help improve the differentiation between reformulated and non-reformulated products. New features or more relevant information could give the models a better chance to capture meaningful patterns.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Hybrid Models</a:t>
            </a:r>
            <a:r>
              <a:rPr lang="en">
                <a:solidFill>
                  <a:schemeClr val="dk1"/>
                </a:solidFill>
              </a:rPr>
              <a:t>: Another potential step is exploring </a:t>
            </a:r>
            <a:r>
              <a:rPr b="1" lang="en">
                <a:solidFill>
                  <a:schemeClr val="dk1"/>
                </a:solidFill>
              </a:rPr>
              <a:t>hybrid models</a:t>
            </a:r>
            <a:r>
              <a:rPr lang="en">
                <a:solidFill>
                  <a:schemeClr val="dk1"/>
                </a:solidFill>
              </a:rPr>
              <a:t> that combine </a:t>
            </a:r>
            <a:r>
              <a:rPr b="1" lang="en">
                <a:solidFill>
                  <a:schemeClr val="dk1"/>
                </a:solidFill>
              </a:rPr>
              <a:t>oversampling</a:t>
            </a:r>
            <a:r>
              <a:rPr lang="en">
                <a:solidFill>
                  <a:schemeClr val="dk1"/>
                </a:solidFill>
              </a:rPr>
              <a:t> (like SMOTE) with </a:t>
            </a:r>
            <a:r>
              <a:rPr b="1" lang="en">
                <a:solidFill>
                  <a:schemeClr val="dk1"/>
                </a:solidFill>
              </a:rPr>
              <a:t>ensemble techniques</a:t>
            </a:r>
            <a:r>
              <a:rPr lang="en">
                <a:solidFill>
                  <a:schemeClr val="dk1"/>
                </a:solidFill>
              </a:rPr>
              <a:t>. This could help the models better learn from both the minority and majority classes.</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b6187b3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b6187b3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step, we applied </a:t>
            </a:r>
            <a:r>
              <a:rPr b="1" lang="en">
                <a:solidFill>
                  <a:schemeClr val="dk1"/>
                </a:solidFill>
              </a:rPr>
              <a:t>Isolation Forest</a:t>
            </a:r>
            <a:r>
              <a:rPr lang="en">
                <a:solidFill>
                  <a:schemeClr val="dk1"/>
                </a:solidFill>
              </a:rPr>
              <a:t>, an unsupervised anomaly detection algorithm, to identify </a:t>
            </a:r>
            <a:r>
              <a:rPr b="1" lang="en">
                <a:solidFill>
                  <a:schemeClr val="dk1"/>
                </a:solidFill>
              </a:rPr>
              <a:t>reformulated cosmetic products</a:t>
            </a:r>
            <a:r>
              <a:rPr lang="en">
                <a:solidFill>
                  <a:schemeClr val="dk1"/>
                </a:solidFill>
              </a:rPr>
              <a:t>. The goal was to see if reformulated products deviate significantly from the norm in a way that could be detected as anomalies.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Dimensionality Reduction (PCA):</a:t>
            </a:r>
            <a:br>
              <a:rPr b="1" lang="en">
                <a:solidFill>
                  <a:schemeClr val="dk1"/>
                </a:solidFill>
              </a:rPr>
            </a:br>
            <a:r>
              <a:rPr lang="en">
                <a:solidFill>
                  <a:schemeClr val="dk1"/>
                </a:solidFill>
              </a:rPr>
              <a:t> To better visualize the data and the anomalies, we used </a:t>
            </a:r>
            <a:r>
              <a:rPr b="1" lang="en">
                <a:solidFill>
                  <a:schemeClr val="dk1"/>
                </a:solidFill>
              </a:rPr>
              <a:t>Principal Component Analysis (PCA)</a:t>
            </a:r>
            <a:r>
              <a:rPr lang="en">
                <a:solidFill>
                  <a:schemeClr val="dk1"/>
                </a:solidFill>
              </a:rPr>
              <a:t>. PCA helped reduce the dimensionality of our 15 numerical features into two main components, making it easier to plot and observe patterns in the data.</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Visualization:</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plotted the </a:t>
            </a:r>
            <a:r>
              <a:rPr b="1" lang="en">
                <a:solidFill>
                  <a:schemeClr val="dk1"/>
                </a:solidFill>
              </a:rPr>
              <a:t>PCA components</a:t>
            </a:r>
            <a:r>
              <a:rPr lang="en">
                <a:solidFill>
                  <a:schemeClr val="dk1"/>
                </a:solidFill>
              </a:rPr>
              <a:t> on a 2D graph.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blue points</a:t>
            </a:r>
            <a:r>
              <a:rPr lang="en">
                <a:solidFill>
                  <a:schemeClr val="dk1"/>
                </a:solidFill>
              </a:rPr>
              <a:t> represent the </a:t>
            </a:r>
            <a:r>
              <a:rPr b="1" lang="en">
                <a:solidFill>
                  <a:schemeClr val="dk1"/>
                </a:solidFill>
              </a:rPr>
              <a:t>normal products</a:t>
            </a:r>
            <a:r>
              <a:rPr lang="en">
                <a:solidFill>
                  <a:schemeClr val="dk1"/>
                </a:solidFill>
              </a:rPr>
              <a:t>, while the </a:t>
            </a:r>
            <a:r>
              <a:rPr b="1" lang="en">
                <a:solidFill>
                  <a:schemeClr val="dk1"/>
                </a:solidFill>
              </a:rPr>
              <a:t>red points</a:t>
            </a:r>
            <a:r>
              <a:rPr lang="en">
                <a:solidFill>
                  <a:schemeClr val="dk1"/>
                </a:solidFill>
              </a:rPr>
              <a:t> represent the </a:t>
            </a:r>
            <a:r>
              <a:rPr b="1" lang="en">
                <a:solidFill>
                  <a:schemeClr val="dk1"/>
                </a:solidFill>
              </a:rPr>
              <a:t>anomalous products</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Findings: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Successful Detection of Reformulations: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Some reformulated products were successfully flagged as </a:t>
            </a:r>
            <a:r>
              <a:rPr b="1" lang="en">
                <a:solidFill>
                  <a:schemeClr val="dk1"/>
                </a:solidFill>
              </a:rPr>
              <a:t>anomalies</a:t>
            </a:r>
            <a:r>
              <a:rPr lang="en">
                <a:solidFill>
                  <a:schemeClr val="dk1"/>
                </a:solidFill>
              </a:rPr>
              <a:t>, which supports our hypothesis that </a:t>
            </a:r>
            <a:r>
              <a:rPr b="1" lang="en">
                <a:solidFill>
                  <a:schemeClr val="dk1"/>
                </a:solidFill>
              </a:rPr>
              <a:t>formulation changes</a:t>
            </a:r>
            <a:r>
              <a:rPr lang="en">
                <a:solidFill>
                  <a:schemeClr val="dk1"/>
                </a:solidFill>
              </a:rPr>
              <a:t> create </a:t>
            </a:r>
            <a:r>
              <a:rPr b="1" lang="en">
                <a:solidFill>
                  <a:schemeClr val="dk1"/>
                </a:solidFill>
              </a:rPr>
              <a:t>statistical deviations</a:t>
            </a:r>
            <a:r>
              <a:rPr lang="en">
                <a:solidFill>
                  <a:schemeClr val="dk1"/>
                </a:solidFill>
              </a:rPr>
              <a:t> in the product characteristics.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Noise and Overlapping Clusters: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While some reformulations were identified as anomalies, we also observed </a:t>
            </a:r>
            <a:r>
              <a:rPr b="1" lang="en">
                <a:solidFill>
                  <a:schemeClr val="dk1"/>
                </a:solidFill>
              </a:rPr>
              <a:t>high noise</a:t>
            </a:r>
            <a:r>
              <a:rPr lang="en">
                <a:solidFill>
                  <a:schemeClr val="dk1"/>
                </a:solidFill>
              </a:rPr>
              <a:t> and </a:t>
            </a:r>
            <a:r>
              <a:rPr b="1" lang="en">
                <a:solidFill>
                  <a:schemeClr val="dk1"/>
                </a:solidFill>
              </a:rPr>
              <a:t>overlapping clusters</a:t>
            </a:r>
            <a:r>
              <a:rPr lang="en">
                <a:solidFill>
                  <a:schemeClr val="dk1"/>
                </a:solidFill>
              </a:rPr>
              <a:t>. This means that the separation between normal and reformulated products was not clear-cut, reducing the reliability of the classification.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False Positives: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Interestingly, certain </a:t>
            </a:r>
            <a:r>
              <a:rPr b="1" lang="en">
                <a:solidFill>
                  <a:schemeClr val="dk1"/>
                </a:solidFill>
              </a:rPr>
              <a:t>normal products</a:t>
            </a:r>
            <a:r>
              <a:rPr lang="en">
                <a:solidFill>
                  <a:schemeClr val="dk1"/>
                </a:solidFill>
              </a:rPr>
              <a:t> were also flagged as anomalies. This suggests that the model may be </a:t>
            </a:r>
            <a:r>
              <a:rPr b="1" lang="en">
                <a:solidFill>
                  <a:schemeClr val="dk1"/>
                </a:solidFill>
              </a:rPr>
              <a:t>misclassifying some normal products</a:t>
            </a:r>
            <a:r>
              <a:rPr lang="en">
                <a:solidFill>
                  <a:schemeClr val="dk1"/>
                </a:solidFill>
              </a:rPr>
              <a:t>, possibly due to </a:t>
            </a:r>
            <a:r>
              <a:rPr b="1" lang="en">
                <a:solidFill>
                  <a:schemeClr val="dk1"/>
                </a:solidFill>
              </a:rPr>
              <a:t>insufficient feature separation</a:t>
            </a:r>
            <a:r>
              <a:rPr lang="en">
                <a:solidFill>
                  <a:schemeClr val="dk1"/>
                </a:solidFill>
              </a:rPr>
              <a:t> or </a:t>
            </a:r>
            <a:r>
              <a:rPr b="1" lang="en">
                <a:solidFill>
                  <a:schemeClr val="dk1"/>
                </a:solidFill>
              </a:rPr>
              <a:t>feature selection issues</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Next Steps: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Explore Additional Anomaly Detection Methods: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plan to experiment with other anomaly detection techniques like </a:t>
            </a:r>
            <a:r>
              <a:rPr b="1" lang="en">
                <a:solidFill>
                  <a:schemeClr val="dk1"/>
                </a:solidFill>
              </a:rPr>
              <a:t>One-Class SVM</a:t>
            </a:r>
            <a:r>
              <a:rPr lang="en">
                <a:solidFill>
                  <a:schemeClr val="dk1"/>
                </a:solidFill>
              </a:rPr>
              <a:t> and </a:t>
            </a:r>
            <a:r>
              <a:rPr b="1" lang="en">
                <a:solidFill>
                  <a:schemeClr val="dk1"/>
                </a:solidFill>
              </a:rPr>
              <a:t>Autoencoders</a:t>
            </a:r>
            <a:r>
              <a:rPr lang="en">
                <a:solidFill>
                  <a:schemeClr val="dk1"/>
                </a:solidFill>
              </a:rPr>
              <a:t>, which might offer better performance or handle the data differently.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Improve Feature Selection: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 improve the separation between normal and reformulated products, we need to focus on </a:t>
            </a:r>
            <a:r>
              <a:rPr b="1" lang="en">
                <a:solidFill>
                  <a:schemeClr val="dk1"/>
                </a:solidFill>
              </a:rPr>
              <a:t>refining feature selection</a:t>
            </a:r>
            <a:r>
              <a:rPr lang="en">
                <a:solidFill>
                  <a:schemeClr val="dk1"/>
                </a:solidFill>
              </a:rPr>
              <a:t>. By identifying the most relevant features, we can potentially reduce noise and make the distinction between classes clearer.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Hybrid Models: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also plan to explore </a:t>
            </a:r>
            <a:r>
              <a:rPr b="1" lang="en">
                <a:solidFill>
                  <a:schemeClr val="dk1"/>
                </a:solidFill>
              </a:rPr>
              <a:t>hybrid models</a:t>
            </a:r>
            <a:r>
              <a:rPr lang="en">
                <a:solidFill>
                  <a:schemeClr val="dk1"/>
                </a:solidFill>
              </a:rPr>
              <a:t> that combine </a:t>
            </a:r>
            <a:r>
              <a:rPr b="1" lang="en">
                <a:solidFill>
                  <a:schemeClr val="dk1"/>
                </a:solidFill>
              </a:rPr>
              <a:t>supervised learning</a:t>
            </a:r>
            <a:r>
              <a:rPr lang="en">
                <a:solidFill>
                  <a:schemeClr val="dk1"/>
                </a:solidFill>
              </a:rPr>
              <a:t> (e.g., logistic regression, random forest) with </a:t>
            </a:r>
            <a:r>
              <a:rPr b="1" lang="en">
                <a:solidFill>
                  <a:schemeClr val="dk1"/>
                </a:solidFill>
              </a:rPr>
              <a:t>unsupervised techniques</a:t>
            </a:r>
            <a:r>
              <a:rPr lang="en">
                <a:solidFill>
                  <a:schemeClr val="dk1"/>
                </a:solidFill>
              </a:rPr>
              <a:t> like Isolation Forest. This combination might improve our ability to detect anomalies while still making use of labeled data to guide the process.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3b6187b3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3b6187b3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this step, we used </a:t>
            </a:r>
            <a:r>
              <a:rPr b="1" lang="en">
                <a:solidFill>
                  <a:schemeClr val="dk1"/>
                </a:solidFill>
              </a:rPr>
              <a:t>Gaussian Mixture Models (GMM)</a:t>
            </a:r>
            <a:r>
              <a:rPr lang="en">
                <a:solidFill>
                  <a:schemeClr val="dk1"/>
                </a:solidFill>
              </a:rPr>
              <a:t> to uncover potential </a:t>
            </a:r>
            <a:r>
              <a:rPr b="1" lang="en">
                <a:solidFill>
                  <a:schemeClr val="dk1"/>
                </a:solidFill>
              </a:rPr>
              <a:t>hidden patterns</a:t>
            </a:r>
            <a:r>
              <a:rPr lang="en">
                <a:solidFill>
                  <a:schemeClr val="dk1"/>
                </a:solidFill>
              </a:rPr>
              <a:t> in the reformulated products.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goal was to identify clusters of products that could indicate different </a:t>
            </a:r>
            <a:r>
              <a:rPr b="1" lang="en">
                <a:solidFill>
                  <a:schemeClr val="dk1"/>
                </a:solidFill>
              </a:rPr>
              <a:t>structural differences</a:t>
            </a:r>
            <a:r>
              <a:rPr lang="en">
                <a:solidFill>
                  <a:schemeClr val="dk1"/>
                </a:solidFill>
              </a:rPr>
              <a:t> between reformulated and non-reformulated products.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Clustering Approach:</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applied GMM to the </a:t>
            </a:r>
            <a:r>
              <a:rPr b="1" lang="en">
                <a:solidFill>
                  <a:schemeClr val="dk1"/>
                </a:solidFill>
              </a:rPr>
              <a:t>PCA components</a:t>
            </a:r>
            <a:r>
              <a:rPr lang="en">
                <a:solidFill>
                  <a:schemeClr val="dk1"/>
                </a:solidFill>
              </a:rPr>
              <a:t>, which were already reduced to two dimensions. This allowed us to cluster products based on their principal components and see if any natural groupings emerge, potentially pointing to reformulation changes.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Findings: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Distinct Clusters Identified:</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GMM successfully identified some </a:t>
            </a:r>
            <a:r>
              <a:rPr b="1" lang="en">
                <a:solidFill>
                  <a:schemeClr val="dk1"/>
                </a:solidFill>
              </a:rPr>
              <a:t>distinct clusters</a:t>
            </a:r>
            <a:r>
              <a:rPr lang="en">
                <a:solidFill>
                  <a:schemeClr val="dk1"/>
                </a:solidFill>
              </a:rPr>
              <a:t>, suggesting that there might be meaningful differences in the formulations of products—reformulated products might form a separate group from the non-reformulated ones.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Overlap Between Clusters: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However, we also noticed significant </a:t>
            </a:r>
            <a:r>
              <a:rPr b="1" lang="en">
                <a:solidFill>
                  <a:schemeClr val="dk1"/>
                </a:solidFill>
              </a:rPr>
              <a:t>overlap</a:t>
            </a:r>
            <a:r>
              <a:rPr lang="en">
                <a:solidFill>
                  <a:schemeClr val="dk1"/>
                </a:solidFill>
              </a:rPr>
              <a:t> between the clusters representing reformulated and non-reformulated products. This indicates that while GMM identified some structural differences, it wasn’t able to reliably distinguish between the two classes.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Insufficient Separation for Classification: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Although the GMM picked up on some underlying structure in the data, the separation wasn’t strong enough to make </a:t>
            </a:r>
            <a:r>
              <a:rPr b="1" lang="en">
                <a:solidFill>
                  <a:schemeClr val="dk1"/>
                </a:solidFill>
              </a:rPr>
              <a:t>clustering alone a reliable classification method</a:t>
            </a:r>
            <a:r>
              <a:rPr lang="en">
                <a:solidFill>
                  <a:schemeClr val="dk1"/>
                </a:solidFill>
              </a:rPr>
              <a:t>. In other words, while the clusters are useful for understanding the data, they do not offer clear, direct classification.</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Takeaways &amp; Next Steps: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Feature Engineering with GMM:</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GMM could still be very useful for </a:t>
            </a:r>
            <a:r>
              <a:rPr b="1" lang="en">
                <a:solidFill>
                  <a:schemeClr val="dk1"/>
                </a:solidFill>
              </a:rPr>
              <a:t>feature engineering</a:t>
            </a:r>
            <a:r>
              <a:rPr lang="en">
                <a:solidFill>
                  <a:schemeClr val="dk1"/>
                </a:solidFill>
              </a:rPr>
              <a:t>. The clusters identified by GMM could be treated as </a:t>
            </a:r>
            <a:r>
              <a:rPr b="1" lang="en">
                <a:solidFill>
                  <a:schemeClr val="dk1"/>
                </a:solidFill>
              </a:rPr>
              <a:t>additional features or labels</a:t>
            </a:r>
            <a:r>
              <a:rPr lang="en">
                <a:solidFill>
                  <a:schemeClr val="dk1"/>
                </a:solidFill>
              </a:rPr>
              <a:t> to feed into a supervised learning model, which might improve predictions by providing more structured information about the data.</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Combine with Anomaly Detection or Feature Selection: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Another approach could be to </a:t>
            </a:r>
            <a:r>
              <a:rPr b="1" lang="en">
                <a:solidFill>
                  <a:schemeClr val="dk1"/>
                </a:solidFill>
              </a:rPr>
              <a:t>combine clustering</a:t>
            </a:r>
            <a:r>
              <a:rPr lang="en">
                <a:solidFill>
                  <a:schemeClr val="dk1"/>
                </a:solidFill>
              </a:rPr>
              <a:t> with </a:t>
            </a:r>
            <a:r>
              <a:rPr b="1" lang="en">
                <a:solidFill>
                  <a:schemeClr val="dk1"/>
                </a:solidFill>
              </a:rPr>
              <a:t>anomaly detection</a:t>
            </a:r>
            <a:r>
              <a:rPr lang="en">
                <a:solidFill>
                  <a:schemeClr val="dk1"/>
                </a:solidFill>
              </a:rPr>
              <a:t> or </a:t>
            </a:r>
            <a:r>
              <a:rPr b="1" lang="en">
                <a:solidFill>
                  <a:schemeClr val="dk1"/>
                </a:solidFill>
              </a:rPr>
              <a:t>feature selection</a:t>
            </a:r>
            <a:r>
              <a:rPr lang="en">
                <a:solidFill>
                  <a:schemeClr val="dk1"/>
                </a:solidFill>
              </a:rPr>
              <a:t> techniques. This could help refine the model and improve the detection of reformulated products by leveraging both unsupervised and supervised methods.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Explore Alternative Clustering Methods: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 improve the separation between reformulated and non-reformulated products, we could also explore other clustering methods, such as:</a:t>
            </a:r>
            <a:br>
              <a:rPr lang="en">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DBSCAN</a:t>
            </a:r>
            <a:r>
              <a:rPr lang="en">
                <a:solidFill>
                  <a:schemeClr val="dk1"/>
                </a:solidFill>
              </a:rPr>
              <a:t> (Density-Based Spatial Clustering of Applications with Noise), which can handle overlapping clusters better.</a:t>
            </a:r>
            <a:br>
              <a:rPr lang="en">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K-means</a:t>
            </a:r>
            <a:r>
              <a:rPr lang="en">
                <a:solidFill>
                  <a:schemeClr val="dk1"/>
                </a:solidFill>
              </a:rPr>
              <a:t> with additional </a:t>
            </a:r>
            <a:r>
              <a:rPr b="1" lang="en">
                <a:solidFill>
                  <a:schemeClr val="dk1"/>
                </a:solidFill>
              </a:rPr>
              <a:t>feature transformations</a:t>
            </a:r>
            <a:r>
              <a:rPr lang="en">
                <a:solidFill>
                  <a:schemeClr val="dk1"/>
                </a:solidFill>
              </a:rPr>
              <a:t> to help better separate the clusters.</a:t>
            </a:r>
            <a:br>
              <a:rPr lang="en">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Hierarchical clustering</a:t>
            </a:r>
            <a:r>
              <a:rPr lang="en">
                <a:solidFill>
                  <a:schemeClr val="dk1"/>
                </a:solidFill>
              </a:rPr>
              <a:t> to build a tree of clusters and possibly reveal more granular relationships between the products.</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b6187b34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b6187b34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this step, we used </a:t>
            </a:r>
            <a:r>
              <a:rPr b="1" lang="en">
                <a:solidFill>
                  <a:schemeClr val="dk1"/>
                </a:solidFill>
              </a:rPr>
              <a:t>SHAP (SHapley Additive Explanations)</a:t>
            </a:r>
            <a:r>
              <a:rPr lang="en">
                <a:solidFill>
                  <a:schemeClr val="dk1"/>
                </a:solidFill>
              </a:rPr>
              <a:t> to interpret our model’s predictions and identify the most influential features. SHAP helps us understand the </a:t>
            </a:r>
            <a:r>
              <a:rPr b="1" lang="en">
                <a:solidFill>
                  <a:schemeClr val="dk1"/>
                </a:solidFill>
              </a:rPr>
              <a:t>contribution of each feature</a:t>
            </a:r>
            <a:r>
              <a:rPr lang="en">
                <a:solidFill>
                  <a:schemeClr val="dk1"/>
                </a:solidFill>
              </a:rPr>
              <a:t> to the model’s decision, providing transparency into how the model works.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also visualized </a:t>
            </a:r>
            <a:r>
              <a:rPr b="1" lang="en">
                <a:solidFill>
                  <a:schemeClr val="dk1"/>
                </a:solidFill>
              </a:rPr>
              <a:t>SHAP interaction values</a:t>
            </a:r>
            <a:r>
              <a:rPr lang="en">
                <a:solidFill>
                  <a:schemeClr val="dk1"/>
                </a:solidFill>
              </a:rPr>
              <a:t>, which show how features interact with each other to influence the model’s predictions. This helps us assess whether certain features have a combined effect on reformulation classification.</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Insights: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Feature X's High Impact:</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Feature X</a:t>
            </a:r>
            <a:r>
              <a:rPr lang="en">
                <a:solidFill>
                  <a:schemeClr val="dk1"/>
                </a:solidFill>
              </a:rPr>
              <a:t> had the highest impact on predicting reformulations. This suggests that </a:t>
            </a:r>
            <a:r>
              <a:rPr b="1" lang="en">
                <a:solidFill>
                  <a:schemeClr val="dk1"/>
                </a:solidFill>
              </a:rPr>
              <a:t>Feature X</a:t>
            </a:r>
            <a:r>
              <a:rPr lang="en">
                <a:solidFill>
                  <a:schemeClr val="dk1"/>
                </a:solidFill>
              </a:rPr>
              <a:t> captures key differences between reformulated and non-reformulated products, making it a critical feature for classification. We can infer that this feature is highly relevant to understanding formulation changes.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Feature Y's Minimal Impact:</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Feature Y</a:t>
            </a:r>
            <a:r>
              <a:rPr lang="en">
                <a:solidFill>
                  <a:schemeClr val="dk1"/>
                </a:solidFill>
              </a:rPr>
              <a:t>, on the other hand, showed minimal impact on the model's predictions. This could mean that </a:t>
            </a:r>
            <a:r>
              <a:rPr b="1" lang="en">
                <a:solidFill>
                  <a:schemeClr val="dk1"/>
                </a:solidFill>
              </a:rPr>
              <a:t>Feature Y</a:t>
            </a:r>
            <a:r>
              <a:rPr lang="en">
                <a:solidFill>
                  <a:schemeClr val="dk1"/>
                </a:solidFill>
              </a:rPr>
              <a:t> is either </a:t>
            </a:r>
            <a:r>
              <a:rPr b="1" lang="en">
                <a:solidFill>
                  <a:schemeClr val="dk1"/>
                </a:solidFill>
              </a:rPr>
              <a:t>redundant</a:t>
            </a:r>
            <a:r>
              <a:rPr lang="en">
                <a:solidFill>
                  <a:schemeClr val="dk1"/>
                </a:solidFill>
              </a:rPr>
              <a:t> or simply not useful for distinguishing between reformulated and non-reformulated products. Removing such features can help streamline the model and improve efficiency.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Refining Feature Selection: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insights from SHAP suggest that there is potential to </a:t>
            </a:r>
            <a:r>
              <a:rPr b="1" lang="en">
                <a:solidFill>
                  <a:schemeClr val="dk1"/>
                </a:solidFill>
              </a:rPr>
              <a:t>refine feature selection</a:t>
            </a:r>
            <a:r>
              <a:rPr lang="en">
                <a:solidFill>
                  <a:schemeClr val="dk1"/>
                </a:solidFill>
              </a:rPr>
              <a:t> by removing low-impact features, such as </a:t>
            </a:r>
            <a:r>
              <a:rPr b="1" lang="en">
                <a:solidFill>
                  <a:schemeClr val="dk1"/>
                </a:solidFill>
              </a:rPr>
              <a:t>Feature Y</a:t>
            </a:r>
            <a:r>
              <a:rPr lang="en">
                <a:solidFill>
                  <a:schemeClr val="dk1"/>
                </a:solidFill>
              </a:rPr>
              <a:t>. This could enhance model efficiency, reduce complexity, and possibly improve prediction accuracy.</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Next Steps: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Feature Selection or Dimensionality Reduction: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could conduct </a:t>
            </a:r>
            <a:r>
              <a:rPr b="1" lang="en">
                <a:solidFill>
                  <a:schemeClr val="dk1"/>
                </a:solidFill>
              </a:rPr>
              <a:t>feature selection</a:t>
            </a:r>
            <a:r>
              <a:rPr lang="en">
                <a:solidFill>
                  <a:schemeClr val="dk1"/>
                </a:solidFill>
              </a:rPr>
              <a:t> or </a:t>
            </a:r>
            <a:r>
              <a:rPr b="1" lang="en">
                <a:solidFill>
                  <a:schemeClr val="dk1"/>
                </a:solidFill>
              </a:rPr>
              <a:t>dimensionality reduction</a:t>
            </a:r>
            <a:r>
              <a:rPr lang="en">
                <a:solidFill>
                  <a:schemeClr val="dk1"/>
                </a:solidFill>
              </a:rPr>
              <a:t> techniques. For example, removing </a:t>
            </a:r>
            <a:r>
              <a:rPr b="1" lang="en">
                <a:solidFill>
                  <a:schemeClr val="dk1"/>
                </a:solidFill>
              </a:rPr>
              <a:t>Feature Y</a:t>
            </a:r>
            <a:r>
              <a:rPr lang="en">
                <a:solidFill>
                  <a:schemeClr val="dk1"/>
                </a:solidFill>
              </a:rPr>
              <a:t> (if it does not contribute meaningfully) could simplify the model and improve performance.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Investigate Feature Interactions: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It's also important to investigate potential </a:t>
            </a:r>
            <a:r>
              <a:rPr b="1" lang="en">
                <a:solidFill>
                  <a:schemeClr val="dk1"/>
                </a:solidFill>
              </a:rPr>
              <a:t>interactions</a:t>
            </a:r>
            <a:r>
              <a:rPr lang="en">
                <a:solidFill>
                  <a:schemeClr val="dk1"/>
                </a:solidFill>
              </a:rPr>
              <a:t> between features. Understanding how certain features work together might reveal deeper insights into the reformulation process and improve model interpretability.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Validate with Domain Knowledge:</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Finally, comparing the </a:t>
            </a:r>
            <a:r>
              <a:rPr b="1" lang="en">
                <a:solidFill>
                  <a:schemeClr val="dk1"/>
                </a:solidFill>
              </a:rPr>
              <a:t>SHAP results with domain knowledge</a:t>
            </a:r>
            <a:r>
              <a:rPr lang="en">
                <a:solidFill>
                  <a:schemeClr val="dk1"/>
                </a:solidFill>
              </a:rPr>
              <a:t> is crucial. This step will help ensure that the features identified as important by the model are truly relevant from a business or product development perspective, allowing us to validate the model’s predictions.</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2d713dc2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2d713dc2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Feature_1 is the most influential feature</a:t>
            </a:r>
            <a:r>
              <a:rPr lang="en">
                <a:solidFill>
                  <a:schemeClr val="dk1"/>
                </a:solidFill>
              </a:rPr>
              <a:t> – It has the highest correlation with the target (0.365), making it a strong predictor of reformulation.</a:t>
            </a:r>
            <a:br>
              <a:rPr lang="en">
                <a:solidFill>
                  <a:schemeClr val="dk1"/>
                </a:solidFill>
              </a:rPr>
            </a:br>
            <a:r>
              <a:rPr lang="en">
                <a:solidFill>
                  <a:schemeClr val="dk1"/>
                </a:solidFill>
              </a:rPr>
              <a:t>✅ </a:t>
            </a:r>
            <a:r>
              <a:rPr b="1" lang="en">
                <a:solidFill>
                  <a:schemeClr val="dk1"/>
                </a:solidFill>
              </a:rPr>
              <a:t>Risk of Overfitting</a:t>
            </a:r>
            <a:r>
              <a:rPr lang="en">
                <a:solidFill>
                  <a:schemeClr val="dk1"/>
                </a:solidFill>
              </a:rPr>
              <a:t> – Since Feature_1 is much more correlated than other features, the model might overly rely on it, leading to poor generalization.</a:t>
            </a:r>
            <a:br>
              <a:rPr lang="en">
                <a:solidFill>
                  <a:schemeClr val="dk1"/>
                </a:solidFill>
              </a:rPr>
            </a:br>
            <a:r>
              <a:rPr lang="en">
                <a:solidFill>
                  <a:schemeClr val="dk1"/>
                </a:solidFill>
              </a:rPr>
              <a:t>✅ </a:t>
            </a:r>
            <a:r>
              <a:rPr b="1" lang="en">
                <a:solidFill>
                  <a:schemeClr val="dk1"/>
                </a:solidFill>
              </a:rPr>
              <a:t>Potential Data Leakage Concern?</a:t>
            </a:r>
            <a:r>
              <a:rPr lang="en">
                <a:solidFill>
                  <a:schemeClr val="dk1"/>
                </a:solidFill>
              </a:rPr>
              <a:t> – While not extreme (correlation &lt; 0.9), Feature_1's influence suggests it could be capturing information too closely tied to the target.</a:t>
            </a:r>
            <a:br>
              <a:rPr lang="en">
                <a:solidFill>
                  <a:schemeClr val="dk1"/>
                </a:solidFill>
              </a:rPr>
            </a:br>
            <a:r>
              <a:rPr lang="en">
                <a:solidFill>
                  <a:schemeClr val="dk1"/>
                </a:solidFill>
              </a:rPr>
              <a:t>✅ </a:t>
            </a:r>
            <a:r>
              <a:rPr b="1" lang="en">
                <a:solidFill>
                  <a:schemeClr val="dk1"/>
                </a:solidFill>
              </a:rPr>
              <a:t>Next Steps</a:t>
            </a:r>
            <a:r>
              <a:rPr lang="en">
                <a:solidFill>
                  <a:schemeClr val="dk1"/>
                </a:solidFill>
              </a:rPr>
              <a:t>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Test models with and without Feature_1</a:t>
            </a:r>
            <a:r>
              <a:rPr lang="en">
                <a:solidFill>
                  <a:schemeClr val="dk1"/>
                </a:solidFill>
              </a:rPr>
              <a:t> to evaluate its true impact.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Check feature importance in tree models</a:t>
            </a:r>
            <a:r>
              <a:rPr lang="en">
                <a:solidFill>
                  <a:schemeClr val="dk1"/>
                </a:solidFill>
              </a:rPr>
              <a:t> to confirm reliance.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Apply regularization or feature selection</a:t>
            </a:r>
            <a:r>
              <a:rPr lang="en">
                <a:solidFill>
                  <a:schemeClr val="dk1"/>
                </a:solidFill>
              </a:rPr>
              <a:t> if overfitting persists.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704475"/>
            <a:ext cx="3697500" cy="18462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i="1" sz="5600">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6" y="3906275"/>
            <a:ext cx="2353500" cy="70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ph idx="2" type="pic"/>
          </p:nvPr>
        </p:nvSpPr>
        <p:spPr>
          <a:xfrm>
            <a:off x="5211401" y="0"/>
            <a:ext cx="3932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713225" y="2193075"/>
            <a:ext cx="3764100" cy="10854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i="1"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t>xx%</a:t>
            </a:r>
          </a:p>
        </p:txBody>
      </p:sp>
      <p:sp>
        <p:nvSpPr>
          <p:cNvPr id="48" name="Google Shape;48;p11"/>
          <p:cNvSpPr txBox="1"/>
          <p:nvPr>
            <p:ph idx="1" type="subTitle"/>
          </p:nvPr>
        </p:nvSpPr>
        <p:spPr>
          <a:xfrm>
            <a:off x="713225" y="3925075"/>
            <a:ext cx="2421600" cy="68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sz="1600">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1"/>
          <p:cNvSpPr/>
          <p:nvPr>
            <p:ph idx="2" type="pic"/>
          </p:nvPr>
        </p:nvSpPr>
        <p:spPr>
          <a:xfrm>
            <a:off x="5211401" y="0"/>
            <a:ext cx="3930900" cy="51435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6">
    <p:spTree>
      <p:nvGrpSpPr>
        <p:cNvPr id="51" name="Shape 51"/>
        <p:cNvGrpSpPr/>
        <p:nvPr/>
      </p:nvGrpSpPr>
      <p:grpSpPr>
        <a:xfrm>
          <a:off x="0" y="0"/>
          <a:ext cx="0" cy="0"/>
          <a:chOff x="0" y="0"/>
          <a:chExt cx="0" cy="0"/>
        </a:xfrm>
      </p:grpSpPr>
      <p:sp>
        <p:nvSpPr>
          <p:cNvPr id="52" name="Google Shape;52;p13"/>
          <p:cNvSpPr txBox="1"/>
          <p:nvPr>
            <p:ph type="title"/>
          </p:nvPr>
        </p:nvSpPr>
        <p:spPr>
          <a:xfrm>
            <a:off x="5371375" y="2190900"/>
            <a:ext cx="3059400" cy="136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i="1" sz="4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3" name="Google Shape;53;p13"/>
          <p:cNvSpPr txBox="1"/>
          <p:nvPr>
            <p:ph hasCustomPrompt="1" idx="2" type="title"/>
          </p:nvPr>
        </p:nvSpPr>
        <p:spPr>
          <a:xfrm>
            <a:off x="7516375" y="518375"/>
            <a:ext cx="914400" cy="489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i="1" sz="3600">
                <a:solidFill>
                  <a:schemeClr val="dk2"/>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54" name="Google Shape;54;p13"/>
          <p:cNvSpPr txBox="1"/>
          <p:nvPr>
            <p:ph idx="1" type="subTitle"/>
          </p:nvPr>
        </p:nvSpPr>
        <p:spPr>
          <a:xfrm>
            <a:off x="5945575" y="3922175"/>
            <a:ext cx="2485200" cy="68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atin typeface="Lato"/>
                <a:ea typeface="Lato"/>
                <a:cs typeface="Lato"/>
                <a:sym typeface="Lato"/>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55" name="Google Shape;55;p13"/>
          <p:cNvSpPr/>
          <p:nvPr>
            <p:ph idx="3" type="pic"/>
          </p:nvPr>
        </p:nvSpPr>
        <p:spPr>
          <a:xfrm>
            <a:off x="-9625" y="0"/>
            <a:ext cx="3930000" cy="51411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6" name="Shape 56"/>
        <p:cNvGrpSpPr/>
        <p:nvPr/>
      </p:nvGrpSpPr>
      <p:grpSpPr>
        <a:xfrm>
          <a:off x="0" y="0"/>
          <a:ext cx="0" cy="0"/>
          <a:chOff x="0" y="0"/>
          <a:chExt cx="0" cy="0"/>
        </a:xfrm>
      </p:grpSpPr>
      <p:sp>
        <p:nvSpPr>
          <p:cNvPr id="57" name="Google Shape;57;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14"/>
          <p:cNvSpPr txBox="1"/>
          <p:nvPr>
            <p:ph idx="1" type="subTitle"/>
          </p:nvPr>
        </p:nvSpPr>
        <p:spPr>
          <a:xfrm>
            <a:off x="1350775" y="2215913"/>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4"/>
          <p:cNvSpPr txBox="1"/>
          <p:nvPr>
            <p:ph idx="2" type="subTitle"/>
          </p:nvPr>
        </p:nvSpPr>
        <p:spPr>
          <a:xfrm>
            <a:off x="1350775" y="1306613"/>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 name="Google Shape;60;p14"/>
          <p:cNvSpPr txBox="1"/>
          <p:nvPr>
            <p:ph hasCustomPrompt="1" idx="3" type="title"/>
          </p:nvPr>
        </p:nvSpPr>
        <p:spPr>
          <a:xfrm>
            <a:off x="713225" y="1306613"/>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61" name="Google Shape;61;p14"/>
          <p:cNvSpPr txBox="1"/>
          <p:nvPr>
            <p:ph idx="4" type="subTitle"/>
          </p:nvPr>
        </p:nvSpPr>
        <p:spPr>
          <a:xfrm>
            <a:off x="4987150" y="2215850"/>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4"/>
          <p:cNvSpPr txBox="1"/>
          <p:nvPr>
            <p:ph idx="5" type="subTitle"/>
          </p:nvPr>
        </p:nvSpPr>
        <p:spPr>
          <a:xfrm>
            <a:off x="4987150" y="1306550"/>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4"/>
          <p:cNvSpPr txBox="1"/>
          <p:nvPr>
            <p:ph hasCustomPrompt="1" idx="6" type="title"/>
          </p:nvPr>
        </p:nvSpPr>
        <p:spPr>
          <a:xfrm>
            <a:off x="4349650" y="1306625"/>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64" name="Google Shape;64;p14"/>
          <p:cNvSpPr txBox="1"/>
          <p:nvPr>
            <p:ph idx="7" type="subTitle"/>
          </p:nvPr>
        </p:nvSpPr>
        <p:spPr>
          <a:xfrm>
            <a:off x="1350775" y="3986675"/>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4"/>
          <p:cNvSpPr txBox="1"/>
          <p:nvPr>
            <p:ph idx="8" type="subTitle"/>
          </p:nvPr>
        </p:nvSpPr>
        <p:spPr>
          <a:xfrm>
            <a:off x="1350775" y="3077500"/>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4"/>
          <p:cNvSpPr txBox="1"/>
          <p:nvPr>
            <p:ph hasCustomPrompt="1" idx="9" type="title"/>
          </p:nvPr>
        </p:nvSpPr>
        <p:spPr>
          <a:xfrm>
            <a:off x="713225" y="3077500"/>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67" name="Google Shape;67;p14"/>
          <p:cNvSpPr txBox="1"/>
          <p:nvPr>
            <p:ph idx="13" type="subTitle"/>
          </p:nvPr>
        </p:nvSpPr>
        <p:spPr>
          <a:xfrm>
            <a:off x="4987150" y="3986675"/>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4"/>
          <p:cNvSpPr txBox="1"/>
          <p:nvPr>
            <p:ph idx="14" type="subTitle"/>
          </p:nvPr>
        </p:nvSpPr>
        <p:spPr>
          <a:xfrm>
            <a:off x="4987150" y="3077375"/>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4"/>
          <p:cNvSpPr txBox="1"/>
          <p:nvPr>
            <p:ph hasCustomPrompt="1" idx="15" type="title"/>
          </p:nvPr>
        </p:nvSpPr>
        <p:spPr>
          <a:xfrm>
            <a:off x="4349650" y="3077500"/>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pic>
        <p:nvPicPr>
          <p:cNvPr id="70" name="Google Shape;70;p14"/>
          <p:cNvPicPr preferRelativeResize="0"/>
          <p:nvPr/>
        </p:nvPicPr>
        <p:blipFill rotWithShape="1">
          <a:blip r:embed="rId2">
            <a:alphaModFix/>
          </a:blip>
          <a:srcRect b="33993" l="0" r="0" t="0"/>
          <a:stretch/>
        </p:blipFill>
        <p:spPr>
          <a:xfrm rot="6012452">
            <a:off x="6450481" y="890478"/>
            <a:ext cx="5510689" cy="198184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71" name="Shape 71"/>
        <p:cNvGrpSpPr/>
        <p:nvPr/>
      </p:nvGrpSpPr>
      <p:grpSpPr>
        <a:xfrm>
          <a:off x="0" y="0"/>
          <a:ext cx="0" cy="0"/>
          <a:chOff x="0" y="0"/>
          <a:chExt cx="0" cy="0"/>
        </a:xfrm>
      </p:grpSpPr>
      <p:sp>
        <p:nvSpPr>
          <p:cNvPr id="72" name="Google Shape;72;p15"/>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5"/>
          <p:cNvSpPr txBox="1"/>
          <p:nvPr>
            <p:ph idx="1" type="subTitle"/>
          </p:nvPr>
        </p:nvSpPr>
        <p:spPr>
          <a:xfrm>
            <a:off x="713225" y="1865068"/>
            <a:ext cx="3600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5"/>
          <p:cNvSpPr txBox="1"/>
          <p:nvPr>
            <p:ph idx="2" type="subTitle"/>
          </p:nvPr>
        </p:nvSpPr>
        <p:spPr>
          <a:xfrm>
            <a:off x="713225" y="1338486"/>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5"/>
          <p:cNvSpPr txBox="1"/>
          <p:nvPr>
            <p:ph idx="3" type="subTitle"/>
          </p:nvPr>
        </p:nvSpPr>
        <p:spPr>
          <a:xfrm>
            <a:off x="713228" y="3443878"/>
            <a:ext cx="3600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5"/>
          <p:cNvSpPr txBox="1"/>
          <p:nvPr>
            <p:ph idx="4" type="subTitle"/>
          </p:nvPr>
        </p:nvSpPr>
        <p:spPr>
          <a:xfrm>
            <a:off x="713228" y="2917350"/>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 name="Google Shape;77;p15"/>
          <p:cNvSpPr/>
          <p:nvPr>
            <p:ph idx="5" type="pic"/>
          </p:nvPr>
        </p:nvSpPr>
        <p:spPr>
          <a:xfrm>
            <a:off x="5211401" y="0"/>
            <a:ext cx="3933900" cy="5142600"/>
          </a:xfrm>
          <a:prstGeom prst="rect">
            <a:avLst/>
          </a:prstGeom>
          <a:noFill/>
          <a:ln>
            <a:noFill/>
          </a:ln>
        </p:spPr>
      </p:sp>
      <p:pic>
        <p:nvPicPr>
          <p:cNvPr id="78" name="Google Shape;78;p15"/>
          <p:cNvPicPr preferRelativeResize="0"/>
          <p:nvPr/>
        </p:nvPicPr>
        <p:blipFill rotWithShape="1">
          <a:blip r:embed="rId2">
            <a:alphaModFix/>
          </a:blip>
          <a:srcRect b="0" l="5455" r="0" t="6314"/>
          <a:stretch/>
        </p:blipFill>
        <p:spPr>
          <a:xfrm flipH="1" rot="-5400000">
            <a:off x="-799162" y="-28638"/>
            <a:ext cx="1692774" cy="1257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79" name="Shape 79"/>
        <p:cNvGrpSpPr/>
        <p:nvPr/>
      </p:nvGrpSpPr>
      <p:grpSpPr>
        <a:xfrm>
          <a:off x="0" y="0"/>
          <a:ext cx="0" cy="0"/>
          <a:chOff x="0" y="0"/>
          <a:chExt cx="0" cy="0"/>
        </a:xfrm>
      </p:grpSpPr>
      <p:sp>
        <p:nvSpPr>
          <p:cNvPr id="80" name="Google Shape;8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6"/>
          <p:cNvSpPr txBox="1"/>
          <p:nvPr>
            <p:ph idx="1" type="subTitle"/>
          </p:nvPr>
        </p:nvSpPr>
        <p:spPr>
          <a:xfrm>
            <a:off x="713225" y="3996274"/>
            <a:ext cx="2290500" cy="61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6"/>
          <p:cNvSpPr txBox="1"/>
          <p:nvPr>
            <p:ph idx="2" type="subTitle"/>
          </p:nvPr>
        </p:nvSpPr>
        <p:spPr>
          <a:xfrm>
            <a:off x="713225" y="3469675"/>
            <a:ext cx="2290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 name="Google Shape;83;p16"/>
          <p:cNvSpPr txBox="1"/>
          <p:nvPr>
            <p:ph idx="3" type="subTitle"/>
          </p:nvPr>
        </p:nvSpPr>
        <p:spPr>
          <a:xfrm>
            <a:off x="3691161" y="3996274"/>
            <a:ext cx="2290500" cy="61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6"/>
          <p:cNvSpPr txBox="1"/>
          <p:nvPr>
            <p:ph idx="4" type="subTitle"/>
          </p:nvPr>
        </p:nvSpPr>
        <p:spPr>
          <a:xfrm>
            <a:off x="3691161" y="3469675"/>
            <a:ext cx="2290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1">
    <p:spTree>
      <p:nvGrpSpPr>
        <p:cNvPr id="85" name="Shape 85"/>
        <p:cNvGrpSpPr/>
        <p:nvPr/>
      </p:nvGrpSpPr>
      <p:grpSpPr>
        <a:xfrm>
          <a:off x="0" y="0"/>
          <a:ext cx="0" cy="0"/>
          <a:chOff x="0" y="0"/>
          <a:chExt cx="0" cy="0"/>
        </a:xfrm>
      </p:grpSpPr>
      <p:sp>
        <p:nvSpPr>
          <p:cNvPr id="86" name="Google Shape;86;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7"/>
          <p:cNvSpPr txBox="1"/>
          <p:nvPr>
            <p:ph idx="1" type="body"/>
          </p:nvPr>
        </p:nvSpPr>
        <p:spPr>
          <a:xfrm>
            <a:off x="713225" y="1152475"/>
            <a:ext cx="3858600" cy="345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8" name="Google Shape;88;p17"/>
          <p:cNvSpPr txBox="1"/>
          <p:nvPr>
            <p:ph idx="2" type="body"/>
          </p:nvPr>
        </p:nvSpPr>
        <p:spPr>
          <a:xfrm>
            <a:off x="4571975" y="1152475"/>
            <a:ext cx="3858600" cy="345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sz="1400" u="sng"/>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89" name="Google Shape;89;p17"/>
          <p:cNvPicPr preferRelativeResize="0"/>
          <p:nvPr/>
        </p:nvPicPr>
        <p:blipFill>
          <a:blip r:embed="rId2">
            <a:alphaModFix/>
          </a:blip>
          <a:stretch>
            <a:fillRect/>
          </a:stretch>
        </p:blipFill>
        <p:spPr>
          <a:xfrm rot="-6113343">
            <a:off x="7177751" y="2285450"/>
            <a:ext cx="4427200" cy="2263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90" name="Shape 90"/>
        <p:cNvGrpSpPr/>
        <p:nvPr/>
      </p:nvGrpSpPr>
      <p:grpSpPr>
        <a:xfrm>
          <a:off x="0" y="0"/>
          <a:ext cx="0" cy="0"/>
          <a:chOff x="0" y="0"/>
          <a:chExt cx="0" cy="0"/>
        </a:xfrm>
      </p:grpSpPr>
      <p:sp>
        <p:nvSpPr>
          <p:cNvPr id="91" name="Google Shape;91;p18"/>
          <p:cNvSpPr txBox="1"/>
          <p:nvPr>
            <p:ph type="title"/>
          </p:nvPr>
        </p:nvSpPr>
        <p:spPr>
          <a:xfrm>
            <a:off x="457187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8"/>
          <p:cNvSpPr txBox="1"/>
          <p:nvPr>
            <p:ph idx="1" type="subTitle"/>
          </p:nvPr>
        </p:nvSpPr>
        <p:spPr>
          <a:xfrm>
            <a:off x="4571875" y="1721398"/>
            <a:ext cx="360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8"/>
          <p:cNvSpPr txBox="1"/>
          <p:nvPr>
            <p:ph idx="2" type="subTitle"/>
          </p:nvPr>
        </p:nvSpPr>
        <p:spPr>
          <a:xfrm>
            <a:off x="4571875" y="1194811"/>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 name="Google Shape;94;p18"/>
          <p:cNvSpPr txBox="1"/>
          <p:nvPr>
            <p:ph idx="3" type="subTitle"/>
          </p:nvPr>
        </p:nvSpPr>
        <p:spPr>
          <a:xfrm>
            <a:off x="4571875" y="2877551"/>
            <a:ext cx="360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8"/>
          <p:cNvSpPr txBox="1"/>
          <p:nvPr>
            <p:ph idx="4" type="subTitle"/>
          </p:nvPr>
        </p:nvSpPr>
        <p:spPr>
          <a:xfrm>
            <a:off x="4571878" y="2351025"/>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8"/>
          <p:cNvSpPr txBox="1"/>
          <p:nvPr>
            <p:ph idx="5" type="subTitle"/>
          </p:nvPr>
        </p:nvSpPr>
        <p:spPr>
          <a:xfrm>
            <a:off x="4571875" y="4033776"/>
            <a:ext cx="360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8"/>
          <p:cNvSpPr txBox="1"/>
          <p:nvPr>
            <p:ph idx="6" type="subTitle"/>
          </p:nvPr>
        </p:nvSpPr>
        <p:spPr>
          <a:xfrm>
            <a:off x="4571878" y="3507250"/>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8"/>
          <p:cNvSpPr/>
          <p:nvPr>
            <p:ph idx="7" type="pic"/>
          </p:nvPr>
        </p:nvSpPr>
        <p:spPr>
          <a:xfrm flipH="1">
            <a:off x="-90" y="100"/>
            <a:ext cx="3804000" cy="5142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7">
    <p:spTree>
      <p:nvGrpSpPr>
        <p:cNvPr id="99" name="Shape 99"/>
        <p:cNvGrpSpPr/>
        <p:nvPr/>
      </p:nvGrpSpPr>
      <p:grpSpPr>
        <a:xfrm>
          <a:off x="0" y="0"/>
          <a:ext cx="0" cy="0"/>
          <a:chOff x="0" y="0"/>
          <a:chExt cx="0" cy="0"/>
        </a:xfrm>
      </p:grpSpPr>
      <p:sp>
        <p:nvSpPr>
          <p:cNvPr id="100" name="Google Shape;100;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9"/>
          <p:cNvSpPr txBox="1"/>
          <p:nvPr>
            <p:ph idx="1" type="subTitle"/>
          </p:nvPr>
        </p:nvSpPr>
        <p:spPr>
          <a:xfrm>
            <a:off x="713225" y="2624675"/>
            <a:ext cx="2412300" cy="12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2" name="Google Shape;102;p19"/>
          <p:cNvSpPr txBox="1"/>
          <p:nvPr>
            <p:ph idx="2" type="subTitle"/>
          </p:nvPr>
        </p:nvSpPr>
        <p:spPr>
          <a:xfrm>
            <a:off x="713225" y="2098075"/>
            <a:ext cx="24123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9"/>
          <p:cNvSpPr txBox="1"/>
          <p:nvPr>
            <p:ph idx="3" type="subTitle"/>
          </p:nvPr>
        </p:nvSpPr>
        <p:spPr>
          <a:xfrm>
            <a:off x="3365825" y="2624675"/>
            <a:ext cx="2412300" cy="12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4" name="Google Shape;104;p19"/>
          <p:cNvSpPr txBox="1"/>
          <p:nvPr>
            <p:ph idx="4" type="subTitle"/>
          </p:nvPr>
        </p:nvSpPr>
        <p:spPr>
          <a:xfrm>
            <a:off x="3365814" y="2098075"/>
            <a:ext cx="24123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9"/>
          <p:cNvSpPr txBox="1"/>
          <p:nvPr>
            <p:ph idx="5" type="subTitle"/>
          </p:nvPr>
        </p:nvSpPr>
        <p:spPr>
          <a:xfrm>
            <a:off x="6018400" y="2624675"/>
            <a:ext cx="2412300" cy="12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6" name="Google Shape;106;p19"/>
          <p:cNvSpPr txBox="1"/>
          <p:nvPr>
            <p:ph idx="6" type="subTitle"/>
          </p:nvPr>
        </p:nvSpPr>
        <p:spPr>
          <a:xfrm>
            <a:off x="6018403" y="2098075"/>
            <a:ext cx="24123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07" name="Google Shape;107;p19"/>
          <p:cNvPicPr preferRelativeResize="0"/>
          <p:nvPr/>
        </p:nvPicPr>
        <p:blipFill>
          <a:blip r:embed="rId2">
            <a:alphaModFix/>
          </a:blip>
          <a:stretch>
            <a:fillRect/>
          </a:stretch>
        </p:blipFill>
        <p:spPr>
          <a:xfrm rot="2">
            <a:off x="5295050" y="3885276"/>
            <a:ext cx="4954900" cy="21788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08" name="Shape 108"/>
        <p:cNvGrpSpPr/>
        <p:nvPr/>
      </p:nvGrpSpPr>
      <p:grpSpPr>
        <a:xfrm>
          <a:off x="0" y="0"/>
          <a:ext cx="0" cy="0"/>
          <a:chOff x="0" y="0"/>
          <a:chExt cx="0" cy="0"/>
        </a:xfrm>
      </p:grpSpPr>
      <p:sp>
        <p:nvSpPr>
          <p:cNvPr id="109" name="Google Shape;109;p20"/>
          <p:cNvSpPr txBox="1"/>
          <p:nvPr>
            <p:ph type="title"/>
          </p:nvPr>
        </p:nvSpPr>
        <p:spPr>
          <a:xfrm>
            <a:off x="713225" y="445025"/>
            <a:ext cx="4092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 name="Google Shape;110;p20"/>
          <p:cNvSpPr txBox="1"/>
          <p:nvPr>
            <p:ph idx="1" type="subTitle"/>
          </p:nvPr>
        </p:nvSpPr>
        <p:spPr>
          <a:xfrm>
            <a:off x="713225" y="1865052"/>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 name="Google Shape;111;p20"/>
          <p:cNvSpPr txBox="1"/>
          <p:nvPr>
            <p:ph idx="2" type="subTitle"/>
          </p:nvPr>
        </p:nvSpPr>
        <p:spPr>
          <a:xfrm>
            <a:off x="713225" y="1338475"/>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20"/>
          <p:cNvSpPr txBox="1"/>
          <p:nvPr>
            <p:ph idx="3" type="subTitle"/>
          </p:nvPr>
        </p:nvSpPr>
        <p:spPr>
          <a:xfrm>
            <a:off x="713225" y="3443875"/>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 name="Google Shape;113;p20"/>
          <p:cNvSpPr txBox="1"/>
          <p:nvPr>
            <p:ph idx="4" type="subTitle"/>
          </p:nvPr>
        </p:nvSpPr>
        <p:spPr>
          <a:xfrm>
            <a:off x="713227" y="2917344"/>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20"/>
          <p:cNvSpPr txBox="1"/>
          <p:nvPr>
            <p:ph idx="5" type="subTitle"/>
          </p:nvPr>
        </p:nvSpPr>
        <p:spPr>
          <a:xfrm>
            <a:off x="2858924" y="1865052"/>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20"/>
          <p:cNvSpPr txBox="1"/>
          <p:nvPr>
            <p:ph idx="6" type="subTitle"/>
          </p:nvPr>
        </p:nvSpPr>
        <p:spPr>
          <a:xfrm>
            <a:off x="2858924" y="1338475"/>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 name="Google Shape;116;p20"/>
          <p:cNvSpPr txBox="1"/>
          <p:nvPr>
            <p:ph idx="7" type="subTitle"/>
          </p:nvPr>
        </p:nvSpPr>
        <p:spPr>
          <a:xfrm>
            <a:off x="2858924" y="3443875"/>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 name="Google Shape;117;p20"/>
          <p:cNvSpPr txBox="1"/>
          <p:nvPr>
            <p:ph idx="8" type="subTitle"/>
          </p:nvPr>
        </p:nvSpPr>
        <p:spPr>
          <a:xfrm>
            <a:off x="2858925" y="2917344"/>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20"/>
          <p:cNvSpPr/>
          <p:nvPr>
            <p:ph idx="9" type="pic"/>
          </p:nvPr>
        </p:nvSpPr>
        <p:spPr>
          <a:xfrm>
            <a:off x="5211401" y="0"/>
            <a:ext cx="3933900" cy="5143500"/>
          </a:xfrm>
          <a:prstGeom prst="rect">
            <a:avLst/>
          </a:prstGeom>
          <a:noFill/>
          <a:ln>
            <a:noFill/>
          </a:ln>
        </p:spPr>
      </p:sp>
      <p:pic>
        <p:nvPicPr>
          <p:cNvPr id="119" name="Google Shape;119;p20"/>
          <p:cNvPicPr preferRelativeResize="0"/>
          <p:nvPr/>
        </p:nvPicPr>
        <p:blipFill rotWithShape="1">
          <a:blip r:embed="rId2">
            <a:alphaModFix/>
          </a:blip>
          <a:srcRect b="0" l="5455" r="0" t="6314"/>
          <a:stretch/>
        </p:blipFill>
        <p:spPr>
          <a:xfrm>
            <a:off x="-328712" y="3926662"/>
            <a:ext cx="1692774" cy="1257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225" y="2190900"/>
            <a:ext cx="3059400" cy="1368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i="1"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518375"/>
            <a:ext cx="914400" cy="48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i="1" sz="3600">
                <a:solidFill>
                  <a:schemeClr val="dk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5" name="Google Shape;15;p3"/>
          <p:cNvSpPr txBox="1"/>
          <p:nvPr>
            <p:ph idx="1" type="subTitle"/>
          </p:nvPr>
        </p:nvSpPr>
        <p:spPr>
          <a:xfrm>
            <a:off x="713225" y="3922175"/>
            <a:ext cx="2485200" cy="68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3"/>
          <p:cNvSpPr/>
          <p:nvPr>
            <p:ph idx="3" type="pic"/>
          </p:nvPr>
        </p:nvSpPr>
        <p:spPr>
          <a:xfrm>
            <a:off x="5213250" y="0"/>
            <a:ext cx="39309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20" name="Shape 120"/>
        <p:cNvGrpSpPr/>
        <p:nvPr/>
      </p:nvGrpSpPr>
      <p:grpSpPr>
        <a:xfrm>
          <a:off x="0" y="0"/>
          <a:ext cx="0" cy="0"/>
          <a:chOff x="0" y="0"/>
          <a:chExt cx="0" cy="0"/>
        </a:xfrm>
      </p:grpSpPr>
      <p:sp>
        <p:nvSpPr>
          <p:cNvPr id="121" name="Google Shape;121;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21"/>
          <p:cNvSpPr txBox="1"/>
          <p:nvPr>
            <p:ph idx="1" type="subTitle"/>
          </p:nvPr>
        </p:nvSpPr>
        <p:spPr>
          <a:xfrm>
            <a:off x="713225" y="1865052"/>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21"/>
          <p:cNvSpPr txBox="1"/>
          <p:nvPr>
            <p:ph idx="2" type="subTitle"/>
          </p:nvPr>
        </p:nvSpPr>
        <p:spPr>
          <a:xfrm>
            <a:off x="713225" y="133847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21"/>
          <p:cNvSpPr txBox="1"/>
          <p:nvPr>
            <p:ph idx="3" type="subTitle"/>
          </p:nvPr>
        </p:nvSpPr>
        <p:spPr>
          <a:xfrm>
            <a:off x="713225" y="3443875"/>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5" name="Google Shape;125;p21"/>
          <p:cNvSpPr txBox="1"/>
          <p:nvPr>
            <p:ph idx="4" type="subTitle"/>
          </p:nvPr>
        </p:nvSpPr>
        <p:spPr>
          <a:xfrm>
            <a:off x="713227" y="291734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21"/>
          <p:cNvSpPr txBox="1"/>
          <p:nvPr>
            <p:ph idx="5" type="subTitle"/>
          </p:nvPr>
        </p:nvSpPr>
        <p:spPr>
          <a:xfrm>
            <a:off x="3154275" y="1865052"/>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 name="Google Shape;127;p21"/>
          <p:cNvSpPr txBox="1"/>
          <p:nvPr>
            <p:ph idx="6" type="subTitle"/>
          </p:nvPr>
        </p:nvSpPr>
        <p:spPr>
          <a:xfrm>
            <a:off x="3154275" y="133847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 name="Google Shape;128;p21"/>
          <p:cNvSpPr txBox="1"/>
          <p:nvPr>
            <p:ph idx="7" type="subTitle"/>
          </p:nvPr>
        </p:nvSpPr>
        <p:spPr>
          <a:xfrm>
            <a:off x="3154275" y="3443875"/>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 name="Google Shape;129;p21"/>
          <p:cNvSpPr txBox="1"/>
          <p:nvPr>
            <p:ph idx="8" type="subTitle"/>
          </p:nvPr>
        </p:nvSpPr>
        <p:spPr>
          <a:xfrm>
            <a:off x="3154277" y="291734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 name="Google Shape;130;p21"/>
          <p:cNvSpPr txBox="1"/>
          <p:nvPr>
            <p:ph idx="9" type="subTitle"/>
          </p:nvPr>
        </p:nvSpPr>
        <p:spPr>
          <a:xfrm>
            <a:off x="5595325" y="1865052"/>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21"/>
          <p:cNvSpPr txBox="1"/>
          <p:nvPr>
            <p:ph idx="13" type="subTitle"/>
          </p:nvPr>
        </p:nvSpPr>
        <p:spPr>
          <a:xfrm>
            <a:off x="5595325" y="133847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 name="Google Shape;132;p21"/>
          <p:cNvSpPr txBox="1"/>
          <p:nvPr>
            <p:ph idx="14" type="subTitle"/>
          </p:nvPr>
        </p:nvSpPr>
        <p:spPr>
          <a:xfrm>
            <a:off x="5595325" y="3443875"/>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21"/>
          <p:cNvSpPr txBox="1"/>
          <p:nvPr>
            <p:ph idx="15" type="subTitle"/>
          </p:nvPr>
        </p:nvSpPr>
        <p:spPr>
          <a:xfrm>
            <a:off x="5595327" y="291734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34" name="Google Shape;134;p21"/>
          <p:cNvPicPr preferRelativeResize="0"/>
          <p:nvPr/>
        </p:nvPicPr>
        <p:blipFill>
          <a:blip r:embed="rId2">
            <a:alphaModFix/>
          </a:blip>
          <a:stretch>
            <a:fillRect/>
          </a:stretch>
        </p:blipFill>
        <p:spPr>
          <a:xfrm rot="-5400000">
            <a:off x="6762900" y="3247150"/>
            <a:ext cx="4427201" cy="2263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18">
    <p:spTree>
      <p:nvGrpSpPr>
        <p:cNvPr id="135" name="Shape 135"/>
        <p:cNvGrpSpPr/>
        <p:nvPr/>
      </p:nvGrpSpPr>
      <p:grpSpPr>
        <a:xfrm>
          <a:off x="0" y="0"/>
          <a:ext cx="0" cy="0"/>
          <a:chOff x="0" y="0"/>
          <a:chExt cx="0" cy="0"/>
        </a:xfrm>
      </p:grpSpPr>
      <p:sp>
        <p:nvSpPr>
          <p:cNvPr id="136" name="Google Shape;13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22"/>
          <p:cNvSpPr txBox="1"/>
          <p:nvPr>
            <p:ph idx="1" type="subTitle"/>
          </p:nvPr>
        </p:nvSpPr>
        <p:spPr>
          <a:xfrm>
            <a:off x="713225"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22"/>
          <p:cNvSpPr txBox="1"/>
          <p:nvPr>
            <p:ph idx="2" type="subTitle"/>
          </p:nvPr>
        </p:nvSpPr>
        <p:spPr>
          <a:xfrm>
            <a:off x="713225"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 name="Google Shape;139;p22"/>
          <p:cNvSpPr txBox="1"/>
          <p:nvPr>
            <p:ph idx="3" type="subTitle"/>
          </p:nvPr>
        </p:nvSpPr>
        <p:spPr>
          <a:xfrm>
            <a:off x="713225"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0" name="Google Shape;140;p22"/>
          <p:cNvSpPr txBox="1"/>
          <p:nvPr>
            <p:ph idx="4" type="subTitle"/>
          </p:nvPr>
        </p:nvSpPr>
        <p:spPr>
          <a:xfrm>
            <a:off x="713226"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22"/>
          <p:cNvSpPr txBox="1"/>
          <p:nvPr>
            <p:ph idx="5" type="subTitle"/>
          </p:nvPr>
        </p:nvSpPr>
        <p:spPr>
          <a:xfrm>
            <a:off x="2716745"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22"/>
          <p:cNvSpPr txBox="1"/>
          <p:nvPr>
            <p:ph idx="6" type="subTitle"/>
          </p:nvPr>
        </p:nvSpPr>
        <p:spPr>
          <a:xfrm>
            <a:off x="2716745"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3" name="Google Shape;143;p22"/>
          <p:cNvSpPr txBox="1"/>
          <p:nvPr>
            <p:ph idx="7" type="subTitle"/>
          </p:nvPr>
        </p:nvSpPr>
        <p:spPr>
          <a:xfrm>
            <a:off x="2716745"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22"/>
          <p:cNvSpPr txBox="1"/>
          <p:nvPr>
            <p:ph idx="8" type="subTitle"/>
          </p:nvPr>
        </p:nvSpPr>
        <p:spPr>
          <a:xfrm>
            <a:off x="2716746"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5" name="Google Shape;145;p22"/>
          <p:cNvSpPr txBox="1"/>
          <p:nvPr>
            <p:ph idx="9" type="subTitle"/>
          </p:nvPr>
        </p:nvSpPr>
        <p:spPr>
          <a:xfrm>
            <a:off x="4720264"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22"/>
          <p:cNvSpPr txBox="1"/>
          <p:nvPr>
            <p:ph idx="13" type="subTitle"/>
          </p:nvPr>
        </p:nvSpPr>
        <p:spPr>
          <a:xfrm>
            <a:off x="4720264"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2"/>
          <p:cNvSpPr txBox="1"/>
          <p:nvPr>
            <p:ph idx="14" type="subTitle"/>
          </p:nvPr>
        </p:nvSpPr>
        <p:spPr>
          <a:xfrm>
            <a:off x="4720264"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22"/>
          <p:cNvSpPr txBox="1"/>
          <p:nvPr>
            <p:ph idx="15" type="subTitle"/>
          </p:nvPr>
        </p:nvSpPr>
        <p:spPr>
          <a:xfrm>
            <a:off x="4720266"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22"/>
          <p:cNvSpPr txBox="1"/>
          <p:nvPr>
            <p:ph idx="16" type="subTitle"/>
          </p:nvPr>
        </p:nvSpPr>
        <p:spPr>
          <a:xfrm>
            <a:off x="6723784"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22"/>
          <p:cNvSpPr txBox="1"/>
          <p:nvPr>
            <p:ph idx="17" type="subTitle"/>
          </p:nvPr>
        </p:nvSpPr>
        <p:spPr>
          <a:xfrm>
            <a:off x="6723784"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22"/>
          <p:cNvSpPr txBox="1"/>
          <p:nvPr>
            <p:ph idx="18" type="subTitle"/>
          </p:nvPr>
        </p:nvSpPr>
        <p:spPr>
          <a:xfrm>
            <a:off x="6723784"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2" name="Google Shape;152;p22"/>
          <p:cNvSpPr txBox="1"/>
          <p:nvPr>
            <p:ph idx="19" type="subTitle"/>
          </p:nvPr>
        </p:nvSpPr>
        <p:spPr>
          <a:xfrm>
            <a:off x="6723785"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53" name="Google Shape;153;p22"/>
          <p:cNvPicPr preferRelativeResize="0"/>
          <p:nvPr/>
        </p:nvPicPr>
        <p:blipFill>
          <a:blip r:embed="rId2">
            <a:alphaModFix/>
          </a:blip>
          <a:stretch>
            <a:fillRect/>
          </a:stretch>
        </p:blipFill>
        <p:spPr>
          <a:xfrm>
            <a:off x="-1500375" y="3924975"/>
            <a:ext cx="4427201" cy="2263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154" name="Shape 154"/>
        <p:cNvGrpSpPr/>
        <p:nvPr/>
      </p:nvGrpSpPr>
      <p:grpSpPr>
        <a:xfrm>
          <a:off x="0" y="0"/>
          <a:ext cx="0" cy="0"/>
          <a:chOff x="0" y="0"/>
          <a:chExt cx="0" cy="0"/>
        </a:xfrm>
      </p:grpSpPr>
      <p:sp>
        <p:nvSpPr>
          <p:cNvPr id="155" name="Google Shape;155;p23"/>
          <p:cNvSpPr txBox="1"/>
          <p:nvPr>
            <p:ph type="title"/>
          </p:nvPr>
        </p:nvSpPr>
        <p:spPr>
          <a:xfrm>
            <a:off x="4227000" y="1500943"/>
            <a:ext cx="3737100" cy="1098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23"/>
          <p:cNvSpPr txBox="1"/>
          <p:nvPr>
            <p:ph idx="1" type="subTitle"/>
          </p:nvPr>
        </p:nvSpPr>
        <p:spPr>
          <a:xfrm>
            <a:off x="4227000" y="2818757"/>
            <a:ext cx="3737100" cy="82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23"/>
          <p:cNvSpPr/>
          <p:nvPr>
            <p:ph idx="2" type="pic"/>
          </p:nvPr>
        </p:nvSpPr>
        <p:spPr>
          <a:xfrm>
            <a:off x="0" y="100"/>
            <a:ext cx="3804300" cy="5142000"/>
          </a:xfrm>
          <a:prstGeom prst="rect">
            <a:avLst/>
          </a:prstGeom>
          <a:noFill/>
          <a:ln>
            <a:noFill/>
          </a:ln>
        </p:spPr>
      </p:sp>
      <p:pic>
        <p:nvPicPr>
          <p:cNvPr id="158" name="Google Shape;158;p23"/>
          <p:cNvPicPr preferRelativeResize="0"/>
          <p:nvPr/>
        </p:nvPicPr>
        <p:blipFill rotWithShape="1">
          <a:blip r:embed="rId2">
            <a:alphaModFix/>
          </a:blip>
          <a:srcRect b="0" l="0" r="0" t="4761"/>
          <a:stretch/>
        </p:blipFill>
        <p:spPr>
          <a:xfrm rot="6515798">
            <a:off x="7646235" y="3561636"/>
            <a:ext cx="2155676" cy="14109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159" name="Shape 159"/>
        <p:cNvGrpSpPr/>
        <p:nvPr/>
      </p:nvGrpSpPr>
      <p:grpSpPr>
        <a:xfrm>
          <a:off x="0" y="0"/>
          <a:ext cx="0" cy="0"/>
          <a:chOff x="0" y="0"/>
          <a:chExt cx="0" cy="0"/>
        </a:xfrm>
      </p:grpSpPr>
      <p:sp>
        <p:nvSpPr>
          <p:cNvPr id="160" name="Google Shape;160;p24"/>
          <p:cNvSpPr txBox="1"/>
          <p:nvPr>
            <p:ph type="title"/>
          </p:nvPr>
        </p:nvSpPr>
        <p:spPr>
          <a:xfrm>
            <a:off x="713225" y="1522225"/>
            <a:ext cx="2549700" cy="1098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24"/>
          <p:cNvSpPr txBox="1"/>
          <p:nvPr>
            <p:ph idx="1" type="subTitle"/>
          </p:nvPr>
        </p:nvSpPr>
        <p:spPr>
          <a:xfrm>
            <a:off x="713225" y="2620475"/>
            <a:ext cx="2549700" cy="100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62" name="Google Shape;162;p24"/>
          <p:cNvPicPr preferRelativeResize="0"/>
          <p:nvPr/>
        </p:nvPicPr>
        <p:blipFill>
          <a:blip r:embed="rId2">
            <a:alphaModFix/>
          </a:blip>
          <a:stretch>
            <a:fillRect/>
          </a:stretch>
        </p:blipFill>
        <p:spPr>
          <a:xfrm flipH="1" rot="10800000">
            <a:off x="-1500375" y="-936900"/>
            <a:ext cx="4427201" cy="2263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163" name="Shape 163"/>
        <p:cNvGrpSpPr/>
        <p:nvPr/>
      </p:nvGrpSpPr>
      <p:grpSpPr>
        <a:xfrm>
          <a:off x="0" y="0"/>
          <a:ext cx="0" cy="0"/>
          <a:chOff x="0" y="0"/>
          <a:chExt cx="0" cy="0"/>
        </a:xfrm>
      </p:grpSpPr>
      <p:sp>
        <p:nvSpPr>
          <p:cNvPr id="164" name="Google Shape;164;p25"/>
          <p:cNvSpPr txBox="1"/>
          <p:nvPr>
            <p:ph type="title"/>
          </p:nvPr>
        </p:nvSpPr>
        <p:spPr>
          <a:xfrm>
            <a:off x="5678624" y="1522225"/>
            <a:ext cx="2541600" cy="109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165" name="Google Shape;165;p25"/>
          <p:cNvSpPr txBox="1"/>
          <p:nvPr>
            <p:ph idx="1" type="subTitle"/>
          </p:nvPr>
        </p:nvSpPr>
        <p:spPr>
          <a:xfrm>
            <a:off x="5678624" y="2620475"/>
            <a:ext cx="2541600" cy="100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pic>
        <p:nvPicPr>
          <p:cNvPr id="166" name="Google Shape;166;p25"/>
          <p:cNvPicPr preferRelativeResize="0"/>
          <p:nvPr/>
        </p:nvPicPr>
        <p:blipFill rotWithShape="1">
          <a:blip r:embed="rId2">
            <a:alphaModFix/>
          </a:blip>
          <a:srcRect b="0" l="0" r="0" t="4761"/>
          <a:stretch/>
        </p:blipFill>
        <p:spPr>
          <a:xfrm flipH="1" rot="10800000">
            <a:off x="87735" y="3771735"/>
            <a:ext cx="2155675" cy="14109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67" name="Shape 167"/>
        <p:cNvGrpSpPr/>
        <p:nvPr/>
      </p:nvGrpSpPr>
      <p:grpSpPr>
        <a:xfrm>
          <a:off x="0" y="0"/>
          <a:ext cx="0" cy="0"/>
          <a:chOff x="0" y="0"/>
          <a:chExt cx="0" cy="0"/>
        </a:xfrm>
      </p:grpSpPr>
      <p:sp>
        <p:nvSpPr>
          <p:cNvPr id="168" name="Google Shape;168;p26"/>
          <p:cNvSpPr txBox="1"/>
          <p:nvPr>
            <p:ph type="title"/>
          </p:nvPr>
        </p:nvSpPr>
        <p:spPr>
          <a:xfrm>
            <a:off x="1502450" y="1522225"/>
            <a:ext cx="2528400" cy="1098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6"/>
          <p:cNvSpPr txBox="1"/>
          <p:nvPr>
            <p:ph idx="1" type="subTitle"/>
          </p:nvPr>
        </p:nvSpPr>
        <p:spPr>
          <a:xfrm>
            <a:off x="1502450" y="2620475"/>
            <a:ext cx="2528400" cy="100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70" name="Google Shape;170;p26"/>
          <p:cNvGrpSpPr/>
          <p:nvPr/>
        </p:nvGrpSpPr>
        <p:grpSpPr>
          <a:xfrm>
            <a:off x="-102899" y="-1005938"/>
            <a:ext cx="10772249" cy="5774674"/>
            <a:chOff x="-102899" y="-1005938"/>
            <a:chExt cx="10772249" cy="5774674"/>
          </a:xfrm>
        </p:grpSpPr>
        <p:pic>
          <p:nvPicPr>
            <p:cNvPr id="171" name="Google Shape;171;p26"/>
            <p:cNvPicPr preferRelativeResize="0"/>
            <p:nvPr/>
          </p:nvPicPr>
          <p:blipFill rotWithShape="1">
            <a:blip r:embed="rId2">
              <a:alphaModFix/>
            </a:blip>
            <a:srcRect b="33993" l="0" r="0" t="0"/>
            <a:stretch/>
          </p:blipFill>
          <p:spPr>
            <a:xfrm rot="6012452">
              <a:off x="6450481" y="890478"/>
              <a:ext cx="5510689" cy="1981844"/>
            </a:xfrm>
            <a:prstGeom prst="rect">
              <a:avLst/>
            </a:prstGeom>
            <a:noFill/>
            <a:ln>
              <a:noFill/>
            </a:ln>
          </p:spPr>
        </p:pic>
        <p:pic>
          <p:nvPicPr>
            <p:cNvPr id="172" name="Google Shape;172;p26"/>
            <p:cNvPicPr preferRelativeResize="0"/>
            <p:nvPr/>
          </p:nvPicPr>
          <p:blipFill rotWithShape="1">
            <a:blip r:embed="rId3">
              <a:alphaModFix/>
            </a:blip>
            <a:srcRect b="0" l="5455" r="0" t="6314"/>
            <a:stretch/>
          </p:blipFill>
          <p:spPr>
            <a:xfrm flipH="1" rot="-5400000">
              <a:off x="-320687" y="47237"/>
              <a:ext cx="1692774" cy="1257200"/>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9">
    <p:spTree>
      <p:nvGrpSpPr>
        <p:cNvPr id="173" name="Shape 173"/>
        <p:cNvGrpSpPr/>
        <p:nvPr/>
      </p:nvGrpSpPr>
      <p:grpSpPr>
        <a:xfrm>
          <a:off x="0" y="0"/>
          <a:ext cx="0" cy="0"/>
          <a:chOff x="0" y="0"/>
          <a:chExt cx="0" cy="0"/>
        </a:xfrm>
      </p:grpSpPr>
      <p:sp>
        <p:nvSpPr>
          <p:cNvPr id="174" name="Google Shape;174;p27"/>
          <p:cNvSpPr txBox="1"/>
          <p:nvPr>
            <p:ph type="title"/>
          </p:nvPr>
        </p:nvSpPr>
        <p:spPr>
          <a:xfrm>
            <a:off x="713225" y="1554175"/>
            <a:ext cx="3933900" cy="61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27"/>
          <p:cNvSpPr txBox="1"/>
          <p:nvPr>
            <p:ph idx="1" type="subTitle"/>
          </p:nvPr>
        </p:nvSpPr>
        <p:spPr>
          <a:xfrm>
            <a:off x="713225" y="2171525"/>
            <a:ext cx="3933900" cy="16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27"/>
          <p:cNvSpPr/>
          <p:nvPr>
            <p:ph idx="2" type="pic"/>
          </p:nvPr>
        </p:nvSpPr>
        <p:spPr>
          <a:xfrm>
            <a:off x="5211401" y="0"/>
            <a:ext cx="3933900" cy="51447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77" name="Shape 177"/>
        <p:cNvGrpSpPr/>
        <p:nvPr/>
      </p:nvGrpSpPr>
      <p:grpSpPr>
        <a:xfrm>
          <a:off x="0" y="0"/>
          <a:ext cx="0" cy="0"/>
          <a:chOff x="0" y="0"/>
          <a:chExt cx="0" cy="0"/>
        </a:xfrm>
      </p:grpSpPr>
      <p:sp>
        <p:nvSpPr>
          <p:cNvPr id="178" name="Google Shape;178;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79" name="Google Shape;179;p28"/>
          <p:cNvPicPr preferRelativeResize="0"/>
          <p:nvPr/>
        </p:nvPicPr>
        <p:blipFill rotWithShape="1">
          <a:blip r:embed="rId2">
            <a:alphaModFix/>
          </a:blip>
          <a:srcRect b="0" l="5455" r="0" t="6314"/>
          <a:stretch/>
        </p:blipFill>
        <p:spPr>
          <a:xfrm>
            <a:off x="-328712" y="3926662"/>
            <a:ext cx="1692774" cy="1257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80" name="Shape 180"/>
        <p:cNvGrpSpPr/>
        <p:nvPr/>
      </p:nvGrpSpPr>
      <p:grpSpPr>
        <a:xfrm>
          <a:off x="0" y="0"/>
          <a:ext cx="0" cy="0"/>
          <a:chOff x="0" y="0"/>
          <a:chExt cx="0" cy="0"/>
        </a:xfrm>
      </p:grpSpPr>
      <p:sp>
        <p:nvSpPr>
          <p:cNvPr id="181" name="Google Shape;181;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2" name="Google Shape;182;p29"/>
          <p:cNvPicPr preferRelativeResize="0"/>
          <p:nvPr/>
        </p:nvPicPr>
        <p:blipFill>
          <a:blip r:embed="rId2">
            <a:alphaModFix/>
          </a:blip>
          <a:stretch>
            <a:fillRect/>
          </a:stretch>
        </p:blipFill>
        <p:spPr>
          <a:xfrm flipH="1" rot="-5400000">
            <a:off x="6814575" y="-664275"/>
            <a:ext cx="4427201" cy="22630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
    <p:spTree>
      <p:nvGrpSpPr>
        <p:cNvPr id="183" name="Shape 183"/>
        <p:cNvGrpSpPr/>
        <p:nvPr/>
      </p:nvGrpSpPr>
      <p:grpSpPr>
        <a:xfrm>
          <a:off x="0" y="0"/>
          <a:ext cx="0" cy="0"/>
          <a:chOff x="0" y="0"/>
          <a:chExt cx="0" cy="0"/>
        </a:xfrm>
      </p:grpSpPr>
      <p:sp>
        <p:nvSpPr>
          <p:cNvPr id="184" name="Google Shape;184;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0" l="0" r="0" t="5526"/>
          <a:stretch/>
        </p:blipFill>
        <p:spPr>
          <a:xfrm rot="-3563000">
            <a:off x="-835975" y="23552"/>
            <a:ext cx="2180449" cy="1415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i="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713225" y="1152475"/>
            <a:ext cx="7717500" cy="34539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pic>
        <p:nvPicPr>
          <p:cNvPr id="20" name="Google Shape;20;p4"/>
          <p:cNvPicPr preferRelativeResize="0"/>
          <p:nvPr/>
        </p:nvPicPr>
        <p:blipFill rotWithShape="1">
          <a:blip r:embed="rId2">
            <a:alphaModFix/>
          </a:blip>
          <a:srcRect b="0" l="0" r="0" t="4761"/>
          <a:stretch/>
        </p:blipFill>
        <p:spPr>
          <a:xfrm rot="10800000">
            <a:off x="6902110" y="4183685"/>
            <a:ext cx="2155675" cy="14109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
    <p:spTree>
      <p:nvGrpSpPr>
        <p:cNvPr id="186" name="Shape 186"/>
        <p:cNvGrpSpPr/>
        <p:nvPr/>
      </p:nvGrpSpPr>
      <p:grpSpPr>
        <a:xfrm>
          <a:off x="0" y="0"/>
          <a:ext cx="0" cy="0"/>
          <a:chOff x="0" y="0"/>
          <a:chExt cx="0" cy="0"/>
        </a:xfrm>
      </p:grpSpPr>
      <p:sp>
        <p:nvSpPr>
          <p:cNvPr id="187" name="Google Shape;187;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8" name="Google Shape;188;p31"/>
          <p:cNvPicPr preferRelativeResize="0"/>
          <p:nvPr/>
        </p:nvPicPr>
        <p:blipFill>
          <a:blip r:embed="rId2">
            <a:alphaModFix/>
          </a:blip>
          <a:stretch>
            <a:fillRect/>
          </a:stretch>
        </p:blipFill>
        <p:spPr>
          <a:xfrm rot="5845734">
            <a:off x="6689574" y="4295125"/>
            <a:ext cx="3979174" cy="174977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89" name="Shape 189"/>
        <p:cNvGrpSpPr/>
        <p:nvPr/>
      </p:nvGrpSpPr>
      <p:grpSpPr>
        <a:xfrm>
          <a:off x="0" y="0"/>
          <a:ext cx="0" cy="0"/>
          <a:chOff x="0" y="0"/>
          <a:chExt cx="0" cy="0"/>
        </a:xfrm>
      </p:grpSpPr>
      <p:grpSp>
        <p:nvGrpSpPr>
          <p:cNvPr id="190" name="Google Shape;190;p32"/>
          <p:cNvGrpSpPr/>
          <p:nvPr/>
        </p:nvGrpSpPr>
        <p:grpSpPr>
          <a:xfrm>
            <a:off x="-386374" y="-1188826"/>
            <a:ext cx="10013787" cy="7608362"/>
            <a:chOff x="-386374" y="-1188826"/>
            <a:chExt cx="10013787" cy="7608362"/>
          </a:xfrm>
        </p:grpSpPr>
        <p:pic>
          <p:nvPicPr>
            <p:cNvPr id="191" name="Google Shape;191;p32"/>
            <p:cNvPicPr preferRelativeResize="0"/>
            <p:nvPr/>
          </p:nvPicPr>
          <p:blipFill>
            <a:blip r:embed="rId2">
              <a:alphaModFix/>
            </a:blip>
            <a:stretch>
              <a:fillRect/>
            </a:stretch>
          </p:blipFill>
          <p:spPr>
            <a:xfrm rot="5400002">
              <a:off x="6060550" y="2852676"/>
              <a:ext cx="4954900" cy="2178822"/>
            </a:xfrm>
            <a:prstGeom prst="rect">
              <a:avLst/>
            </a:prstGeom>
            <a:noFill/>
            <a:ln>
              <a:noFill/>
            </a:ln>
          </p:spPr>
        </p:pic>
        <p:pic>
          <p:nvPicPr>
            <p:cNvPr id="192" name="Google Shape;192;p32"/>
            <p:cNvPicPr preferRelativeResize="0"/>
            <p:nvPr/>
          </p:nvPicPr>
          <p:blipFill>
            <a:blip r:embed="rId3">
              <a:alphaModFix/>
            </a:blip>
            <a:stretch>
              <a:fillRect/>
            </a:stretch>
          </p:blipFill>
          <p:spPr>
            <a:xfrm rot="5400000">
              <a:off x="-1468475" y="-106725"/>
              <a:ext cx="4427201" cy="2263000"/>
            </a:xfrm>
            <a:prstGeom prst="rect">
              <a:avLst/>
            </a:prstGeom>
            <a:noFill/>
            <a:ln>
              <a:noFill/>
            </a:ln>
          </p:spPr>
        </p:pic>
      </p:grpSp>
      <p:sp>
        <p:nvSpPr>
          <p:cNvPr id="193" name="Google Shape;193;p32"/>
          <p:cNvSpPr txBox="1"/>
          <p:nvPr>
            <p:ph hasCustomPrompt="1" type="title"/>
          </p:nvPr>
        </p:nvSpPr>
        <p:spPr>
          <a:xfrm>
            <a:off x="2689950" y="563936"/>
            <a:ext cx="3764100" cy="72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i="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4" name="Google Shape;194;p32"/>
          <p:cNvSpPr txBox="1"/>
          <p:nvPr>
            <p:ph idx="1" type="subTitle"/>
          </p:nvPr>
        </p:nvSpPr>
        <p:spPr>
          <a:xfrm>
            <a:off x="2689950" y="1285736"/>
            <a:ext cx="3764100" cy="4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32"/>
          <p:cNvSpPr txBox="1"/>
          <p:nvPr>
            <p:ph hasCustomPrompt="1" idx="2" type="title"/>
          </p:nvPr>
        </p:nvSpPr>
        <p:spPr>
          <a:xfrm>
            <a:off x="2689950" y="1956211"/>
            <a:ext cx="3764100" cy="72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i="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6" name="Google Shape;196;p32"/>
          <p:cNvSpPr txBox="1"/>
          <p:nvPr>
            <p:ph idx="3" type="subTitle"/>
          </p:nvPr>
        </p:nvSpPr>
        <p:spPr>
          <a:xfrm>
            <a:off x="2689950" y="2678011"/>
            <a:ext cx="3764100" cy="4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32"/>
          <p:cNvSpPr txBox="1"/>
          <p:nvPr>
            <p:ph hasCustomPrompt="1" idx="4" type="title"/>
          </p:nvPr>
        </p:nvSpPr>
        <p:spPr>
          <a:xfrm>
            <a:off x="2689950" y="3348486"/>
            <a:ext cx="3764100" cy="72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i="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8" name="Google Shape;198;p32"/>
          <p:cNvSpPr txBox="1"/>
          <p:nvPr>
            <p:ph idx="5" type="subTitle"/>
          </p:nvPr>
        </p:nvSpPr>
        <p:spPr>
          <a:xfrm>
            <a:off x="2689950" y="4070286"/>
            <a:ext cx="3764100" cy="4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199" name="Shape 199"/>
        <p:cNvGrpSpPr/>
        <p:nvPr/>
      </p:nvGrpSpPr>
      <p:grpSpPr>
        <a:xfrm>
          <a:off x="0" y="0"/>
          <a:ext cx="0" cy="0"/>
          <a:chOff x="0" y="0"/>
          <a:chExt cx="0" cy="0"/>
        </a:xfrm>
      </p:grpSpPr>
      <p:sp>
        <p:nvSpPr>
          <p:cNvPr id="200" name="Google Shape;200;p33"/>
          <p:cNvSpPr txBox="1"/>
          <p:nvPr>
            <p:ph type="title"/>
          </p:nvPr>
        </p:nvSpPr>
        <p:spPr>
          <a:xfrm>
            <a:off x="713225" y="3841399"/>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1" name="Google Shape;201;p33"/>
          <p:cNvSpPr txBox="1"/>
          <p:nvPr>
            <p:ph idx="1" type="subTitle"/>
          </p:nvPr>
        </p:nvSpPr>
        <p:spPr>
          <a:xfrm>
            <a:off x="713225" y="729400"/>
            <a:ext cx="3858900" cy="237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800"/>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sp>
        <p:nvSpPr>
          <p:cNvPr id="202" name="Google Shape;202;p33"/>
          <p:cNvSpPr/>
          <p:nvPr>
            <p:ph idx="2" type="pic"/>
          </p:nvPr>
        </p:nvSpPr>
        <p:spPr>
          <a:xfrm>
            <a:off x="5211401" y="0"/>
            <a:ext cx="3932700" cy="51435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spTree>
      <p:nvGrpSpPr>
        <p:cNvPr id="203" name="Shape 203"/>
        <p:cNvGrpSpPr/>
        <p:nvPr/>
      </p:nvGrpSpPr>
      <p:grpSpPr>
        <a:xfrm>
          <a:off x="0" y="0"/>
          <a:ext cx="0" cy="0"/>
          <a:chOff x="0" y="0"/>
          <a:chExt cx="0" cy="0"/>
        </a:xfrm>
      </p:grpSpPr>
      <p:sp>
        <p:nvSpPr>
          <p:cNvPr id="204" name="Google Shape;204;p34"/>
          <p:cNvSpPr txBox="1"/>
          <p:nvPr>
            <p:ph type="title"/>
          </p:nvPr>
        </p:nvSpPr>
        <p:spPr>
          <a:xfrm>
            <a:off x="3779575" y="537025"/>
            <a:ext cx="4098900" cy="11400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i="1"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05" name="Google Shape;205;p34"/>
          <p:cNvSpPr txBox="1"/>
          <p:nvPr>
            <p:ph idx="1" type="subTitle"/>
          </p:nvPr>
        </p:nvSpPr>
        <p:spPr>
          <a:xfrm>
            <a:off x="3779575" y="1677025"/>
            <a:ext cx="4098900" cy="102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34"/>
          <p:cNvSpPr txBox="1"/>
          <p:nvPr/>
        </p:nvSpPr>
        <p:spPr>
          <a:xfrm>
            <a:off x="3779575" y="4105775"/>
            <a:ext cx="4651200" cy="50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b="1" lang="en" sz="1200" u="sng">
                <a:solidFill>
                  <a:schemeClr val="dk1"/>
                </a:solid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b="1"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
        <p:nvSpPr>
          <p:cNvPr id="207" name="Google Shape;207;p34"/>
          <p:cNvSpPr/>
          <p:nvPr>
            <p:ph idx="2" type="pic"/>
          </p:nvPr>
        </p:nvSpPr>
        <p:spPr>
          <a:xfrm>
            <a:off x="0" y="0"/>
            <a:ext cx="3134700" cy="5143500"/>
          </a:xfrm>
          <a:prstGeom prst="rect">
            <a:avLst/>
          </a:prstGeom>
          <a:noFill/>
          <a:ln>
            <a:noFill/>
          </a:ln>
        </p:spPr>
      </p:sp>
      <p:pic>
        <p:nvPicPr>
          <p:cNvPr id="208" name="Google Shape;208;p34"/>
          <p:cNvPicPr preferRelativeResize="0"/>
          <p:nvPr/>
        </p:nvPicPr>
        <p:blipFill rotWithShape="1">
          <a:blip r:embed="rId5">
            <a:alphaModFix/>
          </a:blip>
          <a:srcRect b="33993" l="0" r="0" t="0"/>
          <a:stretch/>
        </p:blipFill>
        <p:spPr>
          <a:xfrm rot="6012452">
            <a:off x="6450481" y="890478"/>
            <a:ext cx="5510689" cy="198184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209" name="Shape 209"/>
        <p:cNvGrpSpPr/>
        <p:nvPr/>
      </p:nvGrpSpPr>
      <p:grpSpPr>
        <a:xfrm>
          <a:off x="0" y="0"/>
          <a:ext cx="0" cy="0"/>
          <a:chOff x="0" y="0"/>
          <a:chExt cx="0" cy="0"/>
        </a:xfrm>
      </p:grpSpPr>
      <p:grpSp>
        <p:nvGrpSpPr>
          <p:cNvPr id="210" name="Google Shape;210;p35"/>
          <p:cNvGrpSpPr/>
          <p:nvPr/>
        </p:nvGrpSpPr>
        <p:grpSpPr>
          <a:xfrm>
            <a:off x="146360" y="-38365"/>
            <a:ext cx="9657591" cy="7294383"/>
            <a:chOff x="146360" y="-38365"/>
            <a:chExt cx="9657591" cy="7294383"/>
          </a:xfrm>
        </p:grpSpPr>
        <p:pic>
          <p:nvPicPr>
            <p:cNvPr id="211" name="Google Shape;211;p35"/>
            <p:cNvPicPr preferRelativeResize="0"/>
            <p:nvPr/>
          </p:nvPicPr>
          <p:blipFill rotWithShape="1">
            <a:blip r:embed="rId2">
              <a:alphaModFix/>
            </a:blip>
            <a:srcRect b="0" l="0" r="0" t="4761"/>
            <a:stretch/>
          </p:blipFill>
          <p:spPr>
            <a:xfrm>
              <a:off x="146360" y="-38365"/>
              <a:ext cx="2155675" cy="1410951"/>
            </a:xfrm>
            <a:prstGeom prst="rect">
              <a:avLst/>
            </a:prstGeom>
            <a:noFill/>
            <a:ln>
              <a:noFill/>
            </a:ln>
          </p:spPr>
        </p:pic>
        <p:pic>
          <p:nvPicPr>
            <p:cNvPr id="212" name="Google Shape;212;p35"/>
            <p:cNvPicPr preferRelativeResize="0"/>
            <p:nvPr/>
          </p:nvPicPr>
          <p:blipFill>
            <a:blip r:embed="rId3">
              <a:alphaModFix/>
            </a:blip>
            <a:stretch>
              <a:fillRect/>
            </a:stretch>
          </p:blipFill>
          <p:spPr>
            <a:xfrm rot="5845734">
              <a:off x="6689574" y="4295125"/>
              <a:ext cx="3979174" cy="1749775"/>
            </a:xfrm>
            <a:prstGeom prst="rect">
              <a:avLst/>
            </a:prstGeom>
            <a:noFill/>
            <a:ln>
              <a:noFill/>
            </a:ln>
          </p:spPr>
        </p:pic>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_1">
    <p:spTree>
      <p:nvGrpSpPr>
        <p:cNvPr id="213" name="Shape 213"/>
        <p:cNvGrpSpPr/>
        <p:nvPr/>
      </p:nvGrpSpPr>
      <p:grpSpPr>
        <a:xfrm>
          <a:off x="0" y="0"/>
          <a:ext cx="0" cy="0"/>
          <a:chOff x="0" y="0"/>
          <a:chExt cx="0" cy="0"/>
        </a:xfrm>
      </p:grpSpPr>
      <p:grpSp>
        <p:nvGrpSpPr>
          <p:cNvPr id="214" name="Google Shape;214;p36"/>
          <p:cNvGrpSpPr/>
          <p:nvPr/>
        </p:nvGrpSpPr>
        <p:grpSpPr>
          <a:xfrm flipH="1">
            <a:off x="-1694961" y="-246425"/>
            <a:ext cx="11050021" cy="6279712"/>
            <a:chOff x="-581374" y="-246425"/>
            <a:chExt cx="11050021" cy="6279712"/>
          </a:xfrm>
        </p:grpSpPr>
        <p:pic>
          <p:nvPicPr>
            <p:cNvPr id="215" name="Google Shape;215;p36"/>
            <p:cNvPicPr preferRelativeResize="0"/>
            <p:nvPr/>
          </p:nvPicPr>
          <p:blipFill rotWithShape="1">
            <a:blip r:embed="rId2">
              <a:alphaModFix/>
            </a:blip>
            <a:srcRect b="33993" l="0" r="0" t="0"/>
            <a:stretch/>
          </p:blipFill>
          <p:spPr>
            <a:xfrm rot="10237106">
              <a:off x="4833280" y="3615553"/>
              <a:ext cx="5510690" cy="1981843"/>
            </a:xfrm>
            <a:prstGeom prst="rect">
              <a:avLst/>
            </a:prstGeom>
            <a:noFill/>
            <a:ln>
              <a:noFill/>
            </a:ln>
          </p:spPr>
        </p:pic>
        <p:pic>
          <p:nvPicPr>
            <p:cNvPr id="216" name="Google Shape;216;p36"/>
            <p:cNvPicPr preferRelativeResize="0"/>
            <p:nvPr/>
          </p:nvPicPr>
          <p:blipFill rotWithShape="1">
            <a:blip r:embed="rId3">
              <a:alphaModFix/>
            </a:blip>
            <a:srcRect b="0" l="5455" r="0" t="6314"/>
            <a:stretch/>
          </p:blipFill>
          <p:spPr>
            <a:xfrm flipH="1" rot="-5400000">
              <a:off x="-799162" y="-28638"/>
              <a:ext cx="1692774" cy="12572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i="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subTitle"/>
          </p:nvPr>
        </p:nvSpPr>
        <p:spPr>
          <a:xfrm>
            <a:off x="713225" y="1381174"/>
            <a:ext cx="3059700" cy="273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 name="Google Shape;24;p5"/>
          <p:cNvSpPr txBox="1"/>
          <p:nvPr>
            <p:ph idx="2" type="subTitle"/>
          </p:nvPr>
        </p:nvSpPr>
        <p:spPr>
          <a:xfrm>
            <a:off x="4254984" y="1380875"/>
            <a:ext cx="3059700" cy="273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25" name="Google Shape;25;p5"/>
          <p:cNvPicPr preferRelativeResize="0"/>
          <p:nvPr/>
        </p:nvPicPr>
        <p:blipFill rotWithShape="1">
          <a:blip r:embed="rId2">
            <a:alphaModFix/>
          </a:blip>
          <a:srcRect b="0" l="0" r="0" t="4761"/>
          <a:stretch/>
        </p:blipFill>
        <p:spPr>
          <a:xfrm rot="5400000">
            <a:off x="7366085" y="3229485"/>
            <a:ext cx="2155675" cy="14109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i="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pic>
        <p:nvPicPr>
          <p:cNvPr id="28" name="Google Shape;28;p6"/>
          <p:cNvPicPr preferRelativeResize="0"/>
          <p:nvPr/>
        </p:nvPicPr>
        <p:blipFill>
          <a:blip r:embed="rId2">
            <a:alphaModFix/>
          </a:blip>
          <a:stretch>
            <a:fillRect/>
          </a:stretch>
        </p:blipFill>
        <p:spPr>
          <a:xfrm flipH="1" rot="4954266">
            <a:off x="-2015201" y="-1298150"/>
            <a:ext cx="3979174" cy="17497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flipH="1" rot="10800000">
            <a:off x="1839225" y="-936900"/>
            <a:ext cx="4427201" cy="2263000"/>
          </a:xfrm>
          <a:prstGeom prst="rect">
            <a:avLst/>
          </a:prstGeom>
          <a:noFill/>
          <a:ln>
            <a:noFill/>
          </a:ln>
        </p:spPr>
      </p:pic>
      <p:sp>
        <p:nvSpPr>
          <p:cNvPr id="31" name="Google Shape;31;p7"/>
          <p:cNvSpPr txBox="1"/>
          <p:nvPr>
            <p:ph type="title"/>
          </p:nvPr>
        </p:nvSpPr>
        <p:spPr>
          <a:xfrm>
            <a:off x="4091625" y="1621025"/>
            <a:ext cx="4339200" cy="639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7"/>
          <p:cNvSpPr txBox="1"/>
          <p:nvPr>
            <p:ph idx="1" type="subTitle"/>
          </p:nvPr>
        </p:nvSpPr>
        <p:spPr>
          <a:xfrm>
            <a:off x="4091625" y="2260775"/>
            <a:ext cx="4339200" cy="197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33" name="Google Shape;33;p7"/>
          <p:cNvSpPr/>
          <p:nvPr>
            <p:ph idx="2" type="pic"/>
          </p:nvPr>
        </p:nvSpPr>
        <p:spPr>
          <a:xfrm>
            <a:off x="0" y="100"/>
            <a:ext cx="35094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707575" y="1647750"/>
            <a:ext cx="3601500" cy="1848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p:nvPr>
            <p:ph idx="2" type="pic"/>
          </p:nvPr>
        </p:nvSpPr>
        <p:spPr>
          <a:xfrm>
            <a:off x="0" y="100"/>
            <a:ext cx="4027500" cy="5143500"/>
          </a:xfrm>
          <a:prstGeom prst="rect">
            <a:avLst/>
          </a:prstGeom>
          <a:noFill/>
          <a:ln>
            <a:noFill/>
          </a:ln>
        </p:spPr>
      </p:sp>
      <p:pic>
        <p:nvPicPr>
          <p:cNvPr id="37" name="Google Shape;37;p8"/>
          <p:cNvPicPr preferRelativeResize="0"/>
          <p:nvPr/>
        </p:nvPicPr>
        <p:blipFill>
          <a:blip r:embed="rId2">
            <a:alphaModFix/>
          </a:blip>
          <a:stretch>
            <a:fillRect/>
          </a:stretch>
        </p:blipFill>
        <p:spPr>
          <a:xfrm rot="-10383046">
            <a:off x="5976150" y="-850575"/>
            <a:ext cx="4427202" cy="2263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txBox="1"/>
          <p:nvPr>
            <p:ph type="title"/>
          </p:nvPr>
        </p:nvSpPr>
        <p:spPr>
          <a:xfrm>
            <a:off x="5056500" y="1286838"/>
            <a:ext cx="3374400" cy="1140000"/>
          </a:xfrm>
          <a:prstGeom prst="rect">
            <a:avLst/>
          </a:prstGeom>
        </p:spPr>
        <p:txBody>
          <a:bodyPr anchorCtr="0" anchor="b" bIns="91425" lIns="91425" spcFirstLastPara="1" rIns="91425" wrap="square" tIns="91425">
            <a:noAutofit/>
          </a:bodyPr>
          <a:lstStyle>
            <a:lvl1pPr lvl="0" algn="r">
              <a:spcBef>
                <a:spcPts val="0"/>
              </a:spcBef>
              <a:spcAft>
                <a:spcPts val="0"/>
              </a:spcAft>
              <a:buSzPts val="6000"/>
              <a:buNone/>
              <a:defRPr i="1"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0" name="Google Shape;40;p9"/>
          <p:cNvSpPr txBox="1"/>
          <p:nvPr>
            <p:ph idx="1" type="subTitle"/>
          </p:nvPr>
        </p:nvSpPr>
        <p:spPr>
          <a:xfrm>
            <a:off x="5056525" y="2929063"/>
            <a:ext cx="3374400" cy="927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41" name="Google Shape;41;p9"/>
          <p:cNvSpPr/>
          <p:nvPr>
            <p:ph idx="2" type="pic"/>
          </p:nvPr>
        </p:nvSpPr>
        <p:spPr>
          <a:xfrm>
            <a:off x="-65824" y="-38214"/>
            <a:ext cx="3990000" cy="5220000"/>
          </a:xfrm>
          <a:prstGeom prst="rect">
            <a:avLst/>
          </a:prstGeom>
          <a:noFill/>
          <a:ln>
            <a:noFill/>
          </a:ln>
        </p:spPr>
      </p:sp>
      <p:pic>
        <p:nvPicPr>
          <p:cNvPr id="42" name="Google Shape;42;p9"/>
          <p:cNvPicPr preferRelativeResize="0"/>
          <p:nvPr/>
        </p:nvPicPr>
        <p:blipFill>
          <a:blip r:embed="rId2">
            <a:alphaModFix/>
          </a:blip>
          <a:stretch>
            <a:fillRect/>
          </a:stretch>
        </p:blipFill>
        <p:spPr>
          <a:xfrm rot="10800000">
            <a:off x="6217175" y="-936900"/>
            <a:ext cx="4427201" cy="2263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p:nvPr>
            <p:ph idx="2" type="pic"/>
          </p:nvPr>
        </p:nvSpPr>
        <p:spPr>
          <a:xfrm>
            <a:off x="0" y="-125"/>
            <a:ext cx="9144000" cy="5143500"/>
          </a:xfrm>
          <a:prstGeom prst="rect">
            <a:avLst/>
          </a:prstGeom>
          <a:noFill/>
          <a:ln>
            <a:noFill/>
          </a:ln>
        </p:spPr>
      </p:sp>
      <p:sp>
        <p:nvSpPr>
          <p:cNvPr id="45" name="Google Shape;45;p10"/>
          <p:cNvSpPr txBox="1"/>
          <p:nvPr>
            <p:ph idx="1" type="body"/>
          </p:nvPr>
        </p:nvSpPr>
        <p:spPr>
          <a:xfrm>
            <a:off x="5662675" y="537025"/>
            <a:ext cx="2768100" cy="971700"/>
          </a:xfrm>
          <a:prstGeom prst="rect">
            <a:avLst/>
          </a:prstGeom>
          <a:solidFill>
            <a:schemeClr val="lt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400">
                <a:latin typeface="Playfair Display"/>
                <a:ea typeface="Playfair Display"/>
                <a:cs typeface="Playfair Display"/>
                <a:sym typeface="Playfair Display"/>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13225" y="1152475"/>
            <a:ext cx="7717500" cy="3453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flipH="1" rot="10383046">
            <a:off x="37788" y="-521066"/>
            <a:ext cx="3906002" cy="1996581"/>
          </a:xfrm>
          <a:prstGeom prst="rect">
            <a:avLst/>
          </a:prstGeom>
          <a:noFill/>
          <a:ln>
            <a:noFill/>
          </a:ln>
        </p:spPr>
      </p:pic>
      <p:pic>
        <p:nvPicPr>
          <p:cNvPr id="222" name="Google Shape;222;p37"/>
          <p:cNvPicPr preferRelativeResize="0"/>
          <p:nvPr/>
        </p:nvPicPr>
        <p:blipFill>
          <a:blip r:embed="rId3">
            <a:alphaModFix/>
          </a:blip>
          <a:stretch>
            <a:fillRect/>
          </a:stretch>
        </p:blipFill>
        <p:spPr>
          <a:xfrm flipH="1">
            <a:off x="5820725" y="4020425"/>
            <a:ext cx="4427201" cy="2263000"/>
          </a:xfrm>
          <a:prstGeom prst="rect">
            <a:avLst/>
          </a:prstGeom>
          <a:noFill/>
          <a:ln>
            <a:noFill/>
          </a:ln>
        </p:spPr>
      </p:pic>
      <p:sp>
        <p:nvSpPr>
          <p:cNvPr id="223" name="Google Shape;223;p37"/>
          <p:cNvSpPr txBox="1"/>
          <p:nvPr>
            <p:ph type="ctrTitle"/>
          </p:nvPr>
        </p:nvSpPr>
        <p:spPr>
          <a:xfrm>
            <a:off x="713225" y="1704475"/>
            <a:ext cx="8196600" cy="18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Optimizing Cosmetic Formulations </a:t>
            </a:r>
            <a:r>
              <a:rPr lang="en" sz="4200">
                <a:solidFill>
                  <a:schemeClr val="dk2"/>
                </a:solidFill>
              </a:rPr>
              <a:t>Using Product Reformulation Trends</a:t>
            </a:r>
            <a:endParaRPr sz="4200">
              <a:solidFill>
                <a:schemeClr val="dk2"/>
              </a:solidFill>
            </a:endParaRPr>
          </a:p>
        </p:txBody>
      </p:sp>
      <p:sp>
        <p:nvSpPr>
          <p:cNvPr id="224" name="Google Shape;224;p37"/>
          <p:cNvSpPr txBox="1"/>
          <p:nvPr>
            <p:ph idx="1" type="subTitle"/>
          </p:nvPr>
        </p:nvSpPr>
        <p:spPr>
          <a:xfrm>
            <a:off x="713226" y="3906275"/>
            <a:ext cx="23535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 Folly-Gah </a:t>
            </a:r>
            <a:endParaRPr/>
          </a:p>
        </p:txBody>
      </p:sp>
      <p:cxnSp>
        <p:nvCxnSpPr>
          <p:cNvPr id="225" name="Google Shape;225;p37"/>
          <p:cNvCxnSpPr/>
          <p:nvPr/>
        </p:nvCxnSpPr>
        <p:spPr>
          <a:xfrm>
            <a:off x="798957" y="3715034"/>
            <a:ext cx="3370200" cy="0"/>
          </a:xfrm>
          <a:prstGeom prst="straightConnector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idx="1" type="subTitle"/>
          </p:nvPr>
        </p:nvSpPr>
        <p:spPr>
          <a:xfrm>
            <a:off x="727600" y="1585105"/>
            <a:ext cx="3600900" cy="273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Severe class imbalance → Risk of biased models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Tree models overfitting → Perfect 1.0 scores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Finding the right balance → How much undersampling is too much?</a:t>
            </a:r>
            <a:endParaRPr/>
          </a:p>
        </p:txBody>
      </p:sp>
      <p:sp>
        <p:nvSpPr>
          <p:cNvPr id="303" name="Google Shape;303;p46"/>
          <p:cNvSpPr txBox="1"/>
          <p:nvPr>
            <p:ph idx="2" type="subTitle"/>
          </p:nvPr>
        </p:nvSpPr>
        <p:spPr>
          <a:xfrm>
            <a:off x="727600" y="1058499"/>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a:t>
            </a:r>
            <a:endParaRPr/>
          </a:p>
        </p:txBody>
      </p:sp>
      <p:sp>
        <p:nvSpPr>
          <p:cNvPr id="304" name="Google Shape;304;p46"/>
          <p:cNvSpPr txBox="1"/>
          <p:nvPr>
            <p:ph idx="3" type="subTitle"/>
          </p:nvPr>
        </p:nvSpPr>
        <p:spPr>
          <a:xfrm>
            <a:off x="5266825" y="1585014"/>
            <a:ext cx="3600900" cy="297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Undersampling – Tested 1,000-10,000 samples to find an optimal balance. Applied </a:t>
            </a:r>
            <a:r>
              <a:rPr b="1" lang="en"/>
              <a:t>SMOTE, weighted loss, Easy Ensemble.</a:t>
            </a:r>
            <a:endParaRPr b="1"/>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Feature Analysis – Identified Feature_1 (0.365 correlation) as a potential overfitting source.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Model Complexity – Limited tree depth &amp; estimators to reduce overfitting.</a:t>
            </a:r>
            <a:endParaRPr/>
          </a:p>
        </p:txBody>
      </p:sp>
      <p:sp>
        <p:nvSpPr>
          <p:cNvPr id="305" name="Google Shape;305;p46"/>
          <p:cNvSpPr txBox="1"/>
          <p:nvPr>
            <p:ph idx="4" type="subTitle"/>
          </p:nvPr>
        </p:nvSpPr>
        <p:spPr>
          <a:xfrm>
            <a:off x="5266828" y="1058488"/>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306" name="Google Shape;306;p46"/>
          <p:cNvSpPr txBox="1"/>
          <p:nvPr>
            <p:ph type="title"/>
          </p:nvPr>
        </p:nvSpPr>
        <p:spPr>
          <a:xfrm>
            <a:off x="727600" y="268775"/>
            <a:ext cx="630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 Model Challenges </a:t>
            </a:r>
            <a:endParaRPr/>
          </a:p>
        </p:txBody>
      </p:sp>
      <p:cxnSp>
        <p:nvCxnSpPr>
          <p:cNvPr id="307" name="Google Shape;307;p46"/>
          <p:cNvCxnSpPr/>
          <p:nvPr/>
        </p:nvCxnSpPr>
        <p:spPr>
          <a:xfrm flipH="1">
            <a:off x="4513150" y="1134950"/>
            <a:ext cx="28800" cy="3575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idx="1" type="subTitle"/>
          </p:nvPr>
        </p:nvSpPr>
        <p:spPr>
          <a:xfrm>
            <a:off x="713225" y="1066475"/>
            <a:ext cx="4202700" cy="2262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100"/>
              <a:t>🎯 </a:t>
            </a:r>
            <a:r>
              <a:rPr b="1" lang="en" sz="1100"/>
              <a:t>Feature Selection:</a:t>
            </a:r>
            <a:endParaRPr b="1" sz="1100"/>
          </a:p>
          <a:p>
            <a:pPr indent="-298450" lvl="0" marL="457200" rtl="0" algn="l">
              <a:lnSpc>
                <a:spcPct val="200000"/>
              </a:lnSpc>
              <a:spcBef>
                <a:spcPts val="0"/>
              </a:spcBef>
              <a:spcAft>
                <a:spcPts val="0"/>
              </a:spcAft>
              <a:buSzPts val="1100"/>
              <a:buChar char="●"/>
            </a:pPr>
            <a:r>
              <a:rPr lang="en" sz="1100"/>
              <a:t>Remove Feature_1 and re-run models.</a:t>
            </a:r>
            <a:endParaRPr sz="1100"/>
          </a:p>
          <a:p>
            <a:pPr indent="-298450" lvl="0" marL="457200" rtl="0" algn="l">
              <a:lnSpc>
                <a:spcPct val="200000"/>
              </a:lnSpc>
              <a:spcBef>
                <a:spcPts val="0"/>
              </a:spcBef>
              <a:spcAft>
                <a:spcPts val="0"/>
              </a:spcAft>
              <a:buSzPts val="1100"/>
              <a:buChar char="●"/>
            </a:pPr>
            <a:r>
              <a:rPr lang="en" sz="1100"/>
              <a:t>Compare model performance with &amp; without Feature_1.</a:t>
            </a:r>
            <a:endParaRPr sz="1100"/>
          </a:p>
          <a:p>
            <a:pPr indent="0" lvl="0" marL="0" rtl="0" algn="l">
              <a:lnSpc>
                <a:spcPct val="200000"/>
              </a:lnSpc>
              <a:spcBef>
                <a:spcPts val="0"/>
              </a:spcBef>
              <a:spcAft>
                <a:spcPts val="0"/>
              </a:spcAft>
              <a:buNone/>
            </a:pPr>
            <a:r>
              <a:t/>
            </a:r>
            <a:endParaRPr sz="1100"/>
          </a:p>
          <a:p>
            <a:pPr indent="0" lvl="0" marL="0" rtl="0" algn="l">
              <a:lnSpc>
                <a:spcPct val="200000"/>
              </a:lnSpc>
              <a:spcBef>
                <a:spcPts val="0"/>
              </a:spcBef>
              <a:spcAft>
                <a:spcPts val="0"/>
              </a:spcAft>
              <a:buNone/>
            </a:pPr>
            <a:r>
              <a:rPr lang="en" sz="1100"/>
              <a:t>🛠️ </a:t>
            </a:r>
            <a:r>
              <a:rPr b="1" lang="en" sz="1100"/>
              <a:t>Hyperparameter Tuning:</a:t>
            </a:r>
            <a:endParaRPr b="1" sz="1100"/>
          </a:p>
          <a:p>
            <a:pPr indent="-298450" lvl="0" marL="457200" rtl="0" algn="l">
              <a:lnSpc>
                <a:spcPct val="200000"/>
              </a:lnSpc>
              <a:spcBef>
                <a:spcPts val="0"/>
              </a:spcBef>
              <a:spcAft>
                <a:spcPts val="0"/>
              </a:spcAft>
              <a:buSzPts val="1100"/>
              <a:buChar char="●"/>
            </a:pPr>
            <a:r>
              <a:rPr lang="en" sz="1100"/>
              <a:t>Reduce complexity in Random Forest, Gradient Boosting, XGBoost by:</a:t>
            </a:r>
            <a:endParaRPr sz="1100"/>
          </a:p>
          <a:p>
            <a:pPr indent="-298450" lvl="1" marL="914400" rtl="0" algn="l">
              <a:lnSpc>
                <a:spcPct val="200000"/>
              </a:lnSpc>
              <a:spcBef>
                <a:spcPts val="0"/>
              </a:spcBef>
              <a:spcAft>
                <a:spcPts val="0"/>
              </a:spcAft>
              <a:buSzPts val="1100"/>
              <a:buChar char="○"/>
            </a:pPr>
            <a:r>
              <a:rPr lang="en" sz="1100"/>
              <a:t>Limiting tree depth</a:t>
            </a:r>
            <a:endParaRPr sz="1100"/>
          </a:p>
          <a:p>
            <a:pPr indent="-298450" lvl="1" marL="914400" rtl="0" algn="l">
              <a:lnSpc>
                <a:spcPct val="200000"/>
              </a:lnSpc>
              <a:spcBef>
                <a:spcPts val="0"/>
              </a:spcBef>
              <a:spcAft>
                <a:spcPts val="0"/>
              </a:spcAft>
              <a:buSzPts val="1100"/>
              <a:buChar char="○"/>
            </a:pPr>
            <a:r>
              <a:rPr lang="en" sz="1100"/>
              <a:t>Adjusting the number of estimators</a:t>
            </a:r>
            <a:endParaRPr sz="1100"/>
          </a:p>
          <a:p>
            <a:pPr indent="-298450" lvl="1" marL="914400" rtl="0" algn="l">
              <a:lnSpc>
                <a:spcPct val="200000"/>
              </a:lnSpc>
              <a:spcBef>
                <a:spcPts val="0"/>
              </a:spcBef>
              <a:spcAft>
                <a:spcPts val="0"/>
              </a:spcAft>
              <a:buSzPts val="1100"/>
              <a:buChar char="○"/>
            </a:pPr>
            <a:r>
              <a:rPr lang="en" sz="1100"/>
              <a:t>Setting min_samples_split &amp; min_samples_leaf</a:t>
            </a:r>
            <a:endParaRPr sz="1100"/>
          </a:p>
        </p:txBody>
      </p:sp>
      <p:sp>
        <p:nvSpPr>
          <p:cNvPr id="313" name="Google Shape;313;p47"/>
          <p:cNvSpPr txBox="1"/>
          <p:nvPr>
            <p:ph idx="2" type="subTitle"/>
          </p:nvPr>
        </p:nvSpPr>
        <p:spPr>
          <a:xfrm>
            <a:off x="713225" y="53998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Plans</a:t>
            </a:r>
            <a:endParaRPr/>
          </a:p>
        </p:txBody>
      </p:sp>
      <p:pic>
        <p:nvPicPr>
          <p:cNvPr id="314" name="Google Shape;314;p47"/>
          <p:cNvPicPr preferRelativeResize="0"/>
          <p:nvPr/>
        </p:nvPicPr>
        <p:blipFill>
          <a:blip r:embed="rId3">
            <a:alphaModFix/>
          </a:blip>
          <a:stretch>
            <a:fillRect/>
          </a:stretch>
        </p:blipFill>
        <p:spPr>
          <a:xfrm flipH="1">
            <a:off x="5820725" y="4020425"/>
            <a:ext cx="4427201" cy="2263000"/>
          </a:xfrm>
          <a:prstGeom prst="rect">
            <a:avLst/>
          </a:prstGeom>
          <a:noFill/>
          <a:ln>
            <a:noFill/>
          </a:ln>
        </p:spPr>
      </p:pic>
      <p:sp>
        <p:nvSpPr>
          <p:cNvPr id="315" name="Google Shape;315;p47"/>
          <p:cNvSpPr txBox="1"/>
          <p:nvPr/>
        </p:nvSpPr>
        <p:spPr>
          <a:xfrm>
            <a:off x="4987975" y="1066475"/>
            <a:ext cx="3913500" cy="360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Alternative Sampling Methods:</a:t>
            </a:r>
            <a:endParaRPr b="1" sz="1100">
              <a:solidFill>
                <a:schemeClr val="dk1"/>
              </a:solidFill>
              <a:latin typeface="Lato"/>
              <a:ea typeface="Lato"/>
              <a:cs typeface="Lato"/>
              <a:sym typeface="Lato"/>
            </a:endParaRPr>
          </a:p>
          <a:p>
            <a:pPr indent="-298450" lvl="0" marL="457200" rtl="0" algn="l">
              <a:lnSpc>
                <a:spcPct val="20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Test SMOTE (synthetic data generation) instead of undersampling.</a:t>
            </a:r>
            <a:endParaRPr sz="1100">
              <a:solidFill>
                <a:schemeClr val="dk1"/>
              </a:solidFill>
              <a:latin typeface="Lato"/>
              <a:ea typeface="Lato"/>
              <a:cs typeface="Lato"/>
              <a:sym typeface="Lato"/>
            </a:endParaRPr>
          </a:p>
          <a:p>
            <a:pPr indent="-298450" lvl="0" marL="457200" rtl="0" algn="l">
              <a:lnSpc>
                <a:spcPct val="20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Compare performance &amp; generalization across different resampling techniques.</a:t>
            </a:r>
            <a:endParaRPr sz="1100">
              <a:solidFill>
                <a:schemeClr val="dk1"/>
              </a:solidFill>
              <a:latin typeface="Lato"/>
              <a:ea typeface="Lato"/>
              <a:cs typeface="Lato"/>
              <a:sym typeface="Lato"/>
            </a:endParaRPr>
          </a:p>
          <a:p>
            <a:pPr indent="0" lvl="0" marL="0" rtl="0" algn="l">
              <a:lnSpc>
                <a:spcPct val="200000"/>
              </a:lnSpc>
              <a:spcBef>
                <a:spcPts val="0"/>
              </a:spcBef>
              <a:spcAft>
                <a:spcPts val="0"/>
              </a:spcAft>
              <a:buNone/>
            </a:pPr>
            <a:r>
              <a:t/>
            </a:r>
            <a:endParaRPr sz="1100">
              <a:solidFill>
                <a:schemeClr val="dk1"/>
              </a:solidFill>
              <a:latin typeface="Lato"/>
              <a:ea typeface="Lato"/>
              <a:cs typeface="Lato"/>
              <a:sym typeface="Lato"/>
            </a:endParaRPr>
          </a:p>
          <a:p>
            <a:pPr indent="0" lvl="0" marL="0" rtl="0" algn="l">
              <a:lnSpc>
                <a:spcPct val="200000"/>
              </a:lnSpc>
              <a:spcBef>
                <a:spcPts val="0"/>
              </a:spcBef>
              <a:spcAft>
                <a:spcPts val="0"/>
              </a:spcAft>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Model Generalization:</a:t>
            </a:r>
            <a:endParaRPr b="1" sz="1100">
              <a:solidFill>
                <a:schemeClr val="dk1"/>
              </a:solidFill>
              <a:latin typeface="Lato"/>
              <a:ea typeface="Lato"/>
              <a:cs typeface="Lato"/>
              <a:sym typeface="Lato"/>
            </a:endParaRPr>
          </a:p>
          <a:p>
            <a:pPr indent="-298450" lvl="0" marL="457200" rtl="0" algn="l">
              <a:lnSpc>
                <a:spcPct val="20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Evaluate models on an unseen validation set to verify reliability.</a:t>
            </a:r>
            <a:endParaRPr sz="1100">
              <a:solidFill>
                <a:schemeClr val="dk1"/>
              </a:solidFill>
              <a:latin typeface="Lato"/>
              <a:ea typeface="Lato"/>
              <a:cs typeface="Lato"/>
              <a:sym typeface="Lato"/>
            </a:endParaRPr>
          </a:p>
          <a:p>
            <a:pPr indent="-298450" lvl="0" marL="457200" rtl="0" algn="l">
              <a:lnSpc>
                <a:spcPct val="20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Check if overfitting is reduced after adjustments.</a:t>
            </a:r>
            <a:endParaRPr sz="11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id="321" name="Google Shape;321;p48"/>
          <p:cNvPicPr preferRelativeResize="0"/>
          <p:nvPr/>
        </p:nvPicPr>
        <p:blipFill>
          <a:blip r:embed="rId3">
            <a:alphaModFix/>
          </a:blip>
          <a:stretch>
            <a:fillRect/>
          </a:stretch>
        </p:blipFill>
        <p:spPr>
          <a:xfrm flipH="1">
            <a:off x="5820725" y="4020425"/>
            <a:ext cx="4427201" cy="2263000"/>
          </a:xfrm>
          <a:prstGeom prst="rect">
            <a:avLst/>
          </a:prstGeom>
          <a:noFill/>
          <a:ln>
            <a:noFill/>
          </a:ln>
        </p:spPr>
      </p:pic>
      <p:graphicFrame>
        <p:nvGraphicFramePr>
          <p:cNvPr id="322" name="Google Shape;322;p48"/>
          <p:cNvGraphicFramePr/>
          <p:nvPr/>
        </p:nvGraphicFramePr>
        <p:xfrm>
          <a:off x="952500" y="1809750"/>
          <a:ext cx="3000000" cy="3000000"/>
        </p:xfrm>
        <a:graphic>
          <a:graphicData uri="http://schemas.openxmlformats.org/drawingml/2006/table">
            <a:tbl>
              <a:tblPr>
                <a:noFill/>
                <a:tableStyleId>{96015F8A-A47D-4FFE-BA2D-BAD5C67425AC}</a:tableStyleId>
              </a:tblPr>
              <a:tblGrid>
                <a:gridCol w="2413000"/>
                <a:gridCol w="2413000"/>
                <a:gridCol w="2413000"/>
              </a:tblGrid>
              <a:tr h="381000">
                <a:tc>
                  <a:txBody>
                    <a:bodyPr/>
                    <a:lstStyle/>
                    <a:p>
                      <a:pPr indent="0" lvl="0" marL="0" rtl="0" algn="l">
                        <a:spcBef>
                          <a:spcPts val="0"/>
                        </a:spcBef>
                        <a:spcAft>
                          <a:spcPts val="0"/>
                        </a:spcAft>
                        <a:buNone/>
                      </a:pPr>
                      <a:r>
                        <a:rPr lang="en">
                          <a:latin typeface="Lato"/>
                          <a:ea typeface="Lato"/>
                          <a:cs typeface="Lato"/>
                          <a:sym typeface="Lato"/>
                        </a:rPr>
                        <a:t>Key Issue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Findings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Next Steps</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Tree-Based Models Overfitting</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Perfect Scores (1.0) → Indicates overfitting</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Feature selection &amp; tuning </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Logistic Regression (SMOTE)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More reasonable (PR-AUC 0.4496)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Best Model to move forward</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Model Generalization</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Need better balance &amp; feature selection</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Test on unseen validation data</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38"/>
          <p:cNvGrpSpPr/>
          <p:nvPr/>
        </p:nvGrpSpPr>
        <p:grpSpPr>
          <a:xfrm>
            <a:off x="1411057" y="2260768"/>
            <a:ext cx="1539250" cy="1463330"/>
            <a:chOff x="5049725" y="1435050"/>
            <a:chExt cx="486550" cy="481850"/>
          </a:xfrm>
        </p:grpSpPr>
        <p:sp>
          <p:nvSpPr>
            <p:cNvPr id="231" name="Google Shape;231;p38"/>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2" name="Google Shape;232;p38"/>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3" name="Google Shape;233;p38"/>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4" name="Google Shape;234;p38"/>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35" name="Google Shape;235;p38"/>
          <p:cNvSpPr txBox="1"/>
          <p:nvPr>
            <p:ph idx="4294967295" type="subTitle"/>
          </p:nvPr>
        </p:nvSpPr>
        <p:spPr>
          <a:xfrm>
            <a:off x="3356650" y="1813700"/>
            <a:ext cx="5751900" cy="2506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Develop a machine learning model to predict cosmetic product reformulation.</a:t>
            </a:r>
            <a:endParaRPr sz="1200"/>
          </a:p>
          <a:p>
            <a:pPr indent="0" lvl="0" marL="0" rtl="0" algn="l">
              <a:lnSpc>
                <a:spcPct val="100000"/>
              </a:lnSpc>
              <a:spcBef>
                <a:spcPts val="1200"/>
              </a:spcBef>
              <a:spcAft>
                <a:spcPts val="0"/>
              </a:spcAft>
              <a:buNone/>
            </a:pPr>
            <a:r>
              <a:t/>
            </a:r>
            <a:endParaRPr sz="1200"/>
          </a:p>
          <a:p>
            <a:pPr indent="-304800" lvl="0" marL="457200" rtl="0" algn="l">
              <a:spcBef>
                <a:spcPts val="0"/>
              </a:spcBef>
              <a:spcAft>
                <a:spcPts val="0"/>
              </a:spcAft>
              <a:buSzPts val="1200"/>
              <a:buChar char="●"/>
            </a:pPr>
            <a:r>
              <a:rPr lang="en" sz="1200"/>
              <a:t>Sub-Objectives:</a:t>
            </a:r>
            <a:endParaRPr sz="1200"/>
          </a:p>
          <a:p>
            <a:pPr indent="-304800" lvl="1" marL="914400" rtl="0" algn="l">
              <a:lnSpc>
                <a:spcPct val="115000"/>
              </a:lnSpc>
              <a:spcBef>
                <a:spcPts val="0"/>
              </a:spcBef>
              <a:spcAft>
                <a:spcPts val="0"/>
              </a:spcAft>
              <a:buSzPts val="1200"/>
              <a:buChar char="○"/>
            </a:pPr>
            <a:r>
              <a:rPr lang="en" sz="1200"/>
              <a:t>Address </a:t>
            </a:r>
            <a:r>
              <a:rPr b="1" lang="en" sz="1200"/>
              <a:t>class </a:t>
            </a:r>
            <a:r>
              <a:rPr b="1" lang="en" sz="1200"/>
              <a:t>imbalance</a:t>
            </a:r>
            <a:r>
              <a:rPr lang="en" sz="1200"/>
              <a:t> in reformulation data.</a:t>
            </a:r>
            <a:endParaRPr sz="1200"/>
          </a:p>
          <a:p>
            <a:pPr indent="-304800" lvl="1" marL="914400" rtl="0" algn="l">
              <a:lnSpc>
                <a:spcPct val="115000"/>
              </a:lnSpc>
              <a:spcBef>
                <a:spcPts val="0"/>
              </a:spcBef>
              <a:spcAft>
                <a:spcPts val="0"/>
              </a:spcAft>
              <a:buSzPts val="1200"/>
              <a:buChar char="○"/>
            </a:pPr>
            <a:r>
              <a:rPr lang="en" sz="1200"/>
              <a:t>Compare multiple models to determine the most effective approach.</a:t>
            </a:r>
            <a:endParaRPr sz="1200"/>
          </a:p>
          <a:p>
            <a:pPr indent="-304800" lvl="1" marL="914400" rtl="0" algn="l">
              <a:lnSpc>
                <a:spcPct val="115000"/>
              </a:lnSpc>
              <a:spcBef>
                <a:spcPts val="0"/>
              </a:spcBef>
              <a:spcAft>
                <a:spcPts val="0"/>
              </a:spcAft>
              <a:buSzPts val="1200"/>
              <a:buChar char="○"/>
            </a:pPr>
            <a:r>
              <a:rPr lang="en" sz="1200"/>
              <a:t>Analyze feature importance and interpret model predictions.</a:t>
            </a:r>
            <a:endParaRPr sz="1200"/>
          </a:p>
          <a:p>
            <a:pPr indent="-304800" lvl="1" marL="914400" rtl="0" algn="l">
              <a:lnSpc>
                <a:spcPct val="115000"/>
              </a:lnSpc>
              <a:spcBef>
                <a:spcPts val="0"/>
              </a:spcBef>
              <a:spcAft>
                <a:spcPts val="0"/>
              </a:spcAft>
              <a:buSzPts val="1200"/>
              <a:buChar char="○"/>
            </a:pPr>
            <a:r>
              <a:rPr lang="en" sz="1200"/>
              <a:t>Explore </a:t>
            </a:r>
            <a:r>
              <a:rPr b="1" lang="en" sz="1200"/>
              <a:t>anomaly detection and clustering</a:t>
            </a:r>
            <a:r>
              <a:rPr lang="en" sz="1200"/>
              <a:t> techniques to gain deeper </a:t>
            </a:r>
            <a:r>
              <a:rPr lang="en" sz="1200"/>
              <a:t>insights.</a:t>
            </a:r>
            <a:endParaRPr sz="1200"/>
          </a:p>
        </p:txBody>
      </p:sp>
      <p:sp>
        <p:nvSpPr>
          <p:cNvPr id="236" name="Google Shape;236;p38"/>
          <p:cNvSpPr txBox="1"/>
          <p:nvPr>
            <p:ph idx="1" type="subTitle"/>
          </p:nvPr>
        </p:nvSpPr>
        <p:spPr>
          <a:xfrm>
            <a:off x="5162700" y="1287211"/>
            <a:ext cx="36009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600">
                <a:solidFill>
                  <a:schemeClr val="dk2"/>
                </a:solidFill>
                <a:latin typeface="Playfair Display"/>
                <a:ea typeface="Playfair Display"/>
                <a:cs typeface="Playfair Display"/>
                <a:sym typeface="Playfair Display"/>
              </a:rPr>
              <a:t>Objective</a:t>
            </a:r>
            <a:endParaRPr sz="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subTitle"/>
          </p:nvPr>
        </p:nvSpPr>
        <p:spPr>
          <a:xfrm>
            <a:off x="447075" y="1836200"/>
            <a:ext cx="4548000" cy="288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Overview of the Dataset</a:t>
            </a:r>
            <a:r>
              <a:rPr lang="en"/>
              <a:t>: The Target column is whether a product has been reformulated.</a:t>
            </a:r>
            <a:endParaRPr/>
          </a:p>
          <a:p>
            <a:pPr indent="-317500" lvl="0" marL="457200" rtl="0" algn="l">
              <a:spcBef>
                <a:spcPts val="0"/>
              </a:spcBef>
              <a:spcAft>
                <a:spcPts val="0"/>
              </a:spcAft>
              <a:buSzPts val="1400"/>
              <a:buChar char="●"/>
            </a:pPr>
            <a:r>
              <a:rPr b="1" lang="en"/>
              <a:t>Undersampling: </a:t>
            </a:r>
            <a:r>
              <a:rPr lang="en"/>
              <a:t>Kept all 597 reformulated cases and sampled 1,000-10,000 non-reformulated cases ton balance training data.</a:t>
            </a:r>
            <a:endParaRPr/>
          </a:p>
          <a:p>
            <a:pPr indent="-317500" lvl="0" marL="457200" rtl="0" algn="l">
              <a:spcBef>
                <a:spcPts val="0"/>
              </a:spcBef>
              <a:spcAft>
                <a:spcPts val="0"/>
              </a:spcAft>
              <a:buSzPts val="1400"/>
              <a:buChar char="●"/>
            </a:pPr>
            <a:r>
              <a:rPr b="1" lang="en"/>
              <a:t>Machine Learning Models</a:t>
            </a:r>
            <a:r>
              <a:rPr lang="en"/>
              <a:t>: Logistic Regression (Baseline) and using ROC- AUC as a primary metric</a:t>
            </a:r>
            <a:endParaRPr/>
          </a:p>
        </p:txBody>
      </p:sp>
      <p:sp>
        <p:nvSpPr>
          <p:cNvPr id="242" name="Google Shape;242;p39"/>
          <p:cNvSpPr txBox="1"/>
          <p:nvPr>
            <p:ph idx="2" type="subTitle"/>
          </p:nvPr>
        </p:nvSpPr>
        <p:spPr>
          <a:xfrm>
            <a:off x="447075" y="1309711"/>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a:t>
            </a:r>
            <a:endParaRPr/>
          </a:p>
        </p:txBody>
      </p:sp>
      <p:pic>
        <p:nvPicPr>
          <p:cNvPr id="243" name="Google Shape;243;p39"/>
          <p:cNvPicPr preferRelativeResize="0"/>
          <p:nvPr/>
        </p:nvPicPr>
        <p:blipFill>
          <a:blip r:embed="rId3">
            <a:alphaModFix/>
          </a:blip>
          <a:stretch>
            <a:fillRect/>
          </a:stretch>
        </p:blipFill>
        <p:spPr>
          <a:xfrm flipH="1">
            <a:off x="5820725" y="4020425"/>
            <a:ext cx="4427201" cy="2263000"/>
          </a:xfrm>
          <a:prstGeom prst="rect">
            <a:avLst/>
          </a:prstGeom>
          <a:noFill/>
          <a:ln>
            <a:noFill/>
          </a:ln>
        </p:spPr>
      </p:pic>
      <p:pic>
        <p:nvPicPr>
          <p:cNvPr id="244" name="Google Shape;244;p39"/>
          <p:cNvPicPr preferRelativeResize="0"/>
          <p:nvPr/>
        </p:nvPicPr>
        <p:blipFill>
          <a:blip r:embed="rId4">
            <a:alphaModFix/>
          </a:blip>
          <a:stretch>
            <a:fillRect/>
          </a:stretch>
        </p:blipFill>
        <p:spPr>
          <a:xfrm>
            <a:off x="5370500" y="1115475"/>
            <a:ext cx="3577975" cy="2703597"/>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713225" y="445025"/>
            <a:ext cx="731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 &amp; Confusion Matrix</a:t>
            </a:r>
            <a:endParaRPr/>
          </a:p>
        </p:txBody>
      </p:sp>
      <p:sp>
        <p:nvSpPr>
          <p:cNvPr id="250" name="Google Shape;250;p40"/>
          <p:cNvSpPr txBox="1"/>
          <p:nvPr>
            <p:ph idx="1" type="subTitle"/>
          </p:nvPr>
        </p:nvSpPr>
        <p:spPr>
          <a:xfrm>
            <a:off x="713225" y="1865068"/>
            <a:ext cx="36009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True Negatives (Top-left: 16,885) → Correctly predicted non-reformulation cases.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False Positives (Top-right: 524) → Incorrectly predicted reformulations when there was none.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False Negatives (Bottom-left: 553) → Missed reformulation cases (true reformulations predicted as non-reformulations).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True Positives (Bottom-right: 19) → Correctly identified reformulations.</a:t>
            </a:r>
            <a:endParaRPr sz="1300"/>
          </a:p>
        </p:txBody>
      </p:sp>
      <p:sp>
        <p:nvSpPr>
          <p:cNvPr id="251" name="Google Shape;251;p40"/>
          <p:cNvSpPr txBox="1"/>
          <p:nvPr>
            <p:ph idx="2" type="subTitle"/>
          </p:nvPr>
        </p:nvSpPr>
        <p:spPr>
          <a:xfrm>
            <a:off x="713225" y="133848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Baseline Model: Random Forest</a:t>
            </a:r>
            <a:endParaRPr sz="1900"/>
          </a:p>
        </p:txBody>
      </p:sp>
      <p:pic>
        <p:nvPicPr>
          <p:cNvPr id="252" name="Google Shape;252;p40"/>
          <p:cNvPicPr preferRelativeResize="0"/>
          <p:nvPr/>
        </p:nvPicPr>
        <p:blipFill>
          <a:blip r:embed="rId3">
            <a:alphaModFix/>
          </a:blip>
          <a:stretch>
            <a:fillRect/>
          </a:stretch>
        </p:blipFill>
        <p:spPr>
          <a:xfrm>
            <a:off x="4538450" y="1076600"/>
            <a:ext cx="4400420" cy="38209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13225" y="142900"/>
            <a:ext cx="63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Comparisons (PR-AUC Scores)</a:t>
            </a:r>
            <a:endParaRPr/>
          </a:p>
        </p:txBody>
      </p:sp>
      <p:sp>
        <p:nvSpPr>
          <p:cNvPr id="258" name="Google Shape;258;p41"/>
          <p:cNvSpPr txBox="1"/>
          <p:nvPr>
            <p:ph idx="3" type="subTitle"/>
          </p:nvPr>
        </p:nvSpPr>
        <p:spPr>
          <a:xfrm>
            <a:off x="232900" y="3737975"/>
            <a:ext cx="4373700" cy="82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Logistic Regression with SMOTE performed best.</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Easy Ensemble showed improvement, but still struggled.</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XGBoost and Random Forest had poor performance, likely due to the imbalance.</a:t>
            </a:r>
            <a:endParaRPr sz="1200"/>
          </a:p>
          <a:p>
            <a:pPr indent="0" lvl="0" marL="457200" rtl="0" algn="l">
              <a:spcBef>
                <a:spcPts val="0"/>
              </a:spcBef>
              <a:spcAft>
                <a:spcPts val="0"/>
              </a:spcAft>
              <a:buNone/>
            </a:pPr>
            <a:r>
              <a:t/>
            </a:r>
            <a:endParaRPr/>
          </a:p>
        </p:txBody>
      </p:sp>
      <p:sp>
        <p:nvSpPr>
          <p:cNvPr id="259" name="Google Shape;259;p41"/>
          <p:cNvSpPr txBox="1"/>
          <p:nvPr>
            <p:ph idx="4" type="subTitle"/>
          </p:nvPr>
        </p:nvSpPr>
        <p:spPr>
          <a:xfrm>
            <a:off x="670053" y="3211450"/>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Findings </a:t>
            </a:r>
            <a:endParaRPr sz="2100"/>
          </a:p>
        </p:txBody>
      </p:sp>
      <p:graphicFrame>
        <p:nvGraphicFramePr>
          <p:cNvPr id="260" name="Google Shape;260;p41"/>
          <p:cNvGraphicFramePr/>
          <p:nvPr/>
        </p:nvGraphicFramePr>
        <p:xfrm>
          <a:off x="4743525" y="715600"/>
          <a:ext cx="3000000" cy="3000000"/>
        </p:xfrm>
        <a:graphic>
          <a:graphicData uri="http://schemas.openxmlformats.org/drawingml/2006/table">
            <a:tbl>
              <a:tblPr>
                <a:noFill/>
                <a:tableStyleId>{96015F8A-A47D-4FFE-BA2D-BAD5C67425AC}</a:tableStyleId>
              </a:tblPr>
              <a:tblGrid>
                <a:gridCol w="2198825"/>
                <a:gridCol w="1926525"/>
              </a:tblGrid>
              <a:tr h="374825">
                <a:tc>
                  <a:txBody>
                    <a:bodyPr/>
                    <a:lstStyle/>
                    <a:p>
                      <a:pPr indent="0" lvl="0" marL="0" rtl="0" algn="l">
                        <a:spcBef>
                          <a:spcPts val="0"/>
                        </a:spcBef>
                        <a:spcAft>
                          <a:spcPts val="0"/>
                        </a:spcAft>
                        <a:buNone/>
                      </a:pPr>
                      <a:r>
                        <a:rPr b="1" lang="en" sz="1200">
                          <a:latin typeface="Playfair Display"/>
                          <a:ea typeface="Playfair Display"/>
                          <a:cs typeface="Playfair Display"/>
                          <a:sym typeface="Playfair Display"/>
                        </a:rPr>
                        <a:t>MODEL</a:t>
                      </a:r>
                      <a:endParaRPr b="1" sz="12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b="1" lang="en" sz="1200">
                          <a:latin typeface="Playfair Display"/>
                          <a:ea typeface="Playfair Display"/>
                          <a:cs typeface="Playfair Display"/>
                          <a:sym typeface="Playfair Display"/>
                        </a:rPr>
                        <a:t>PR-AUC SCORE</a:t>
                      </a:r>
                      <a:endParaRPr b="1" sz="1200">
                        <a:latin typeface="Playfair Display"/>
                        <a:ea typeface="Playfair Display"/>
                        <a:cs typeface="Playfair Display"/>
                        <a:sym typeface="Playfair Display"/>
                      </a:endParaRPr>
                    </a:p>
                  </a:txBody>
                  <a:tcPr marT="91425" marB="91425" marR="91425" marL="91425"/>
                </a:tc>
              </a:tr>
              <a:tr h="576675">
                <a:tc>
                  <a:txBody>
                    <a:bodyPr/>
                    <a:lstStyle/>
                    <a:p>
                      <a:pPr indent="0" lvl="0" marL="0" rtl="0" algn="l">
                        <a:spcBef>
                          <a:spcPts val="0"/>
                        </a:spcBef>
                        <a:spcAft>
                          <a:spcPts val="0"/>
                        </a:spcAft>
                        <a:buNone/>
                      </a:pPr>
                      <a:r>
                        <a:rPr b="1" lang="en" sz="1200">
                          <a:solidFill>
                            <a:schemeClr val="dk2"/>
                          </a:solidFill>
                          <a:latin typeface="Playfair Display"/>
                          <a:ea typeface="Playfair Display"/>
                          <a:cs typeface="Playfair Display"/>
                          <a:sym typeface="Playfair Display"/>
                        </a:rPr>
                        <a:t>Logistic Regression (SMOTE)</a:t>
                      </a:r>
                      <a:endParaRPr b="1" sz="1200">
                        <a:solidFill>
                          <a:schemeClr val="dk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Playfair Display"/>
                          <a:ea typeface="Playfair Display"/>
                          <a:cs typeface="Playfair Display"/>
                          <a:sym typeface="Playfair Display"/>
                        </a:rPr>
                        <a:t>0.4496</a:t>
                      </a:r>
                      <a:endParaRPr b="1" sz="1200">
                        <a:solidFill>
                          <a:schemeClr val="dk2"/>
                        </a:solidFill>
                        <a:latin typeface="Playfair Display"/>
                        <a:ea typeface="Playfair Display"/>
                        <a:cs typeface="Playfair Display"/>
                        <a:sym typeface="Playfair Display"/>
                      </a:endParaRPr>
                    </a:p>
                  </a:txBody>
                  <a:tcPr marT="91425" marB="91425" marR="91425" marL="91425"/>
                </a:tc>
              </a:tr>
              <a:tr h="576675">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Logistic Regression (Weighted)</a:t>
                      </a:r>
                      <a:endParaRPr sz="12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0.4218</a:t>
                      </a:r>
                      <a:endParaRPr sz="1200">
                        <a:latin typeface="Playfair Display"/>
                        <a:ea typeface="Playfair Display"/>
                        <a:cs typeface="Playfair Display"/>
                        <a:sym typeface="Playfair Display"/>
                      </a:endParaRPr>
                    </a:p>
                  </a:txBody>
                  <a:tcPr marT="91425" marB="91425" marR="91425" marL="91425"/>
                </a:tc>
              </a:tr>
              <a:tr h="374825">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Easy Ensemble </a:t>
                      </a:r>
                      <a:endParaRPr sz="12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0.1239</a:t>
                      </a:r>
                      <a:endParaRPr sz="1200">
                        <a:latin typeface="Playfair Display"/>
                        <a:ea typeface="Playfair Display"/>
                        <a:cs typeface="Playfair Display"/>
                        <a:sym typeface="Playfair Display"/>
                      </a:endParaRPr>
                    </a:p>
                  </a:txBody>
                  <a:tcPr marT="91425" marB="91425" marR="91425" marL="91425"/>
                </a:tc>
              </a:tr>
              <a:tr h="374825">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SMOTE-NET</a:t>
                      </a:r>
                      <a:endParaRPr sz="12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0.0356</a:t>
                      </a:r>
                      <a:endParaRPr sz="1200">
                        <a:latin typeface="Playfair Display"/>
                        <a:ea typeface="Playfair Display"/>
                        <a:cs typeface="Playfair Display"/>
                        <a:sym typeface="Playfair Display"/>
                      </a:endParaRPr>
                    </a:p>
                  </a:txBody>
                  <a:tcPr marT="91425" marB="91425" marR="91425" marL="91425"/>
                </a:tc>
              </a:tr>
              <a:tr h="374825">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Random Forest </a:t>
                      </a:r>
                      <a:endParaRPr sz="12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0.0319</a:t>
                      </a:r>
                      <a:endParaRPr sz="1200">
                        <a:latin typeface="Playfair Display"/>
                        <a:ea typeface="Playfair Display"/>
                        <a:cs typeface="Playfair Display"/>
                        <a:sym typeface="Playfair Display"/>
                      </a:endParaRPr>
                    </a:p>
                  </a:txBody>
                  <a:tcPr marT="91425" marB="91425" marR="91425" marL="91425"/>
                </a:tc>
              </a:tr>
              <a:tr h="374825">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XGBoost</a:t>
                      </a:r>
                      <a:endParaRPr sz="1200">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sz="1200">
                          <a:latin typeface="Playfair Display"/>
                          <a:ea typeface="Playfair Display"/>
                          <a:cs typeface="Playfair Display"/>
                          <a:sym typeface="Playfair Display"/>
                        </a:rPr>
                        <a:t>0.0307</a:t>
                      </a:r>
                      <a:endParaRPr sz="1200">
                        <a:latin typeface="Playfair Display"/>
                        <a:ea typeface="Playfair Display"/>
                        <a:cs typeface="Playfair Display"/>
                        <a:sym typeface="Playfair Display"/>
                      </a:endParaRPr>
                    </a:p>
                  </a:txBody>
                  <a:tcPr marT="91425" marB="91425" marR="91425" marL="91425"/>
                </a:tc>
              </a:tr>
            </a:tbl>
          </a:graphicData>
        </a:graphic>
      </p:graphicFrame>
      <p:pic>
        <p:nvPicPr>
          <p:cNvPr id="261" name="Google Shape;261;p41"/>
          <p:cNvPicPr preferRelativeResize="0"/>
          <p:nvPr/>
        </p:nvPicPr>
        <p:blipFill>
          <a:blip r:embed="rId3">
            <a:alphaModFix/>
          </a:blip>
          <a:stretch>
            <a:fillRect/>
          </a:stretch>
        </p:blipFill>
        <p:spPr>
          <a:xfrm>
            <a:off x="1204038" y="746850"/>
            <a:ext cx="2619275" cy="2073425"/>
          </a:xfrm>
          <a:prstGeom prst="rect">
            <a:avLst/>
          </a:prstGeom>
          <a:noFill/>
          <a:ln>
            <a:noFill/>
          </a:ln>
        </p:spPr>
      </p:pic>
      <p:pic>
        <p:nvPicPr>
          <p:cNvPr id="262" name="Google Shape;262;p41"/>
          <p:cNvPicPr preferRelativeResize="0"/>
          <p:nvPr/>
        </p:nvPicPr>
        <p:blipFill>
          <a:blip r:embed="rId4">
            <a:alphaModFix/>
          </a:blip>
          <a:stretch>
            <a:fillRect/>
          </a:stretch>
        </p:blipFill>
        <p:spPr>
          <a:xfrm>
            <a:off x="5512488" y="3856825"/>
            <a:ext cx="2587425" cy="11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713225" y="445025"/>
            <a:ext cx="682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with Isolation Forest</a:t>
            </a:r>
            <a:endParaRPr/>
          </a:p>
        </p:txBody>
      </p:sp>
      <p:sp>
        <p:nvSpPr>
          <p:cNvPr id="268" name="Google Shape;268;p42"/>
          <p:cNvSpPr txBox="1"/>
          <p:nvPr>
            <p:ph idx="1" type="subTitle"/>
          </p:nvPr>
        </p:nvSpPr>
        <p:spPr>
          <a:xfrm>
            <a:off x="713225" y="1865068"/>
            <a:ext cx="36009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PCA for visualization, labeled normal vs anomalous products.</a:t>
            </a:r>
            <a:endParaRPr/>
          </a:p>
        </p:txBody>
      </p:sp>
      <p:sp>
        <p:nvSpPr>
          <p:cNvPr id="269" name="Google Shape;269;p42"/>
          <p:cNvSpPr txBox="1"/>
          <p:nvPr>
            <p:ph idx="2" type="subTitle"/>
          </p:nvPr>
        </p:nvSpPr>
        <p:spPr>
          <a:xfrm>
            <a:off x="713225" y="133848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70" name="Google Shape;270;p42"/>
          <p:cNvSpPr txBox="1"/>
          <p:nvPr>
            <p:ph idx="3" type="subTitle"/>
          </p:nvPr>
        </p:nvSpPr>
        <p:spPr>
          <a:xfrm>
            <a:off x="713228" y="3443878"/>
            <a:ext cx="36009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reformulated</a:t>
            </a:r>
            <a:r>
              <a:rPr lang="en"/>
              <a:t> products were detected as anomalies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high noise made it less reliable for classification</a:t>
            </a:r>
            <a:endParaRPr/>
          </a:p>
        </p:txBody>
      </p:sp>
      <p:sp>
        <p:nvSpPr>
          <p:cNvPr id="271" name="Google Shape;271;p42"/>
          <p:cNvSpPr txBox="1"/>
          <p:nvPr>
            <p:ph idx="4" type="subTitle"/>
          </p:nvPr>
        </p:nvSpPr>
        <p:spPr>
          <a:xfrm>
            <a:off x="713228" y="2917350"/>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t>
            </a:r>
            <a:endParaRPr/>
          </a:p>
        </p:txBody>
      </p:sp>
      <p:pic>
        <p:nvPicPr>
          <p:cNvPr id="272" name="Google Shape;272;p42"/>
          <p:cNvPicPr preferRelativeResize="0"/>
          <p:nvPr/>
        </p:nvPicPr>
        <p:blipFill>
          <a:blip r:embed="rId3">
            <a:alphaModFix/>
          </a:blip>
          <a:stretch>
            <a:fillRect/>
          </a:stretch>
        </p:blipFill>
        <p:spPr>
          <a:xfrm>
            <a:off x="4466525" y="1170125"/>
            <a:ext cx="4525075" cy="3546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713225" y="445025"/>
            <a:ext cx="808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with Gaussian Mixture Model (GMM)</a:t>
            </a:r>
            <a:endParaRPr/>
          </a:p>
        </p:txBody>
      </p:sp>
      <p:sp>
        <p:nvSpPr>
          <p:cNvPr id="278" name="Google Shape;278;p43"/>
          <p:cNvSpPr txBox="1"/>
          <p:nvPr>
            <p:ph idx="1" type="subTitle"/>
          </p:nvPr>
        </p:nvSpPr>
        <p:spPr>
          <a:xfrm>
            <a:off x="713225" y="1865068"/>
            <a:ext cx="36009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hidden patterns in reformulated products.</a:t>
            </a:r>
            <a:endParaRPr/>
          </a:p>
          <a:p>
            <a:pPr indent="0" lvl="0" marL="0" rtl="0" algn="l">
              <a:spcBef>
                <a:spcPts val="0"/>
              </a:spcBef>
              <a:spcAft>
                <a:spcPts val="0"/>
              </a:spcAft>
              <a:buNone/>
            </a:pPr>
            <a:r>
              <a:t/>
            </a:r>
            <a:endParaRPr/>
          </a:p>
        </p:txBody>
      </p:sp>
      <p:sp>
        <p:nvSpPr>
          <p:cNvPr id="279" name="Google Shape;279;p43"/>
          <p:cNvSpPr txBox="1"/>
          <p:nvPr>
            <p:ph idx="2" type="subTitle"/>
          </p:nvPr>
        </p:nvSpPr>
        <p:spPr>
          <a:xfrm>
            <a:off x="713225" y="133848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280" name="Google Shape;280;p43"/>
          <p:cNvSpPr txBox="1"/>
          <p:nvPr>
            <p:ph idx="3" type="subTitle"/>
          </p:nvPr>
        </p:nvSpPr>
        <p:spPr>
          <a:xfrm>
            <a:off x="713228" y="3443878"/>
            <a:ext cx="36009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GMM separated some clusters, but overlap existed between reformulated and non-reformulated products.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Clustering alone is insufficient but might assist feature engineering.</a:t>
            </a:r>
            <a:endParaRPr/>
          </a:p>
          <a:p>
            <a:pPr indent="0" lvl="0" marL="0" rtl="0" algn="l">
              <a:spcBef>
                <a:spcPts val="0"/>
              </a:spcBef>
              <a:spcAft>
                <a:spcPts val="0"/>
              </a:spcAft>
              <a:buNone/>
            </a:pPr>
            <a:r>
              <a:t/>
            </a:r>
            <a:endParaRPr/>
          </a:p>
        </p:txBody>
      </p:sp>
      <p:sp>
        <p:nvSpPr>
          <p:cNvPr id="281" name="Google Shape;281;p43"/>
          <p:cNvSpPr txBox="1"/>
          <p:nvPr>
            <p:ph idx="4" type="subTitle"/>
          </p:nvPr>
        </p:nvSpPr>
        <p:spPr>
          <a:xfrm>
            <a:off x="713228" y="2917350"/>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t>
            </a:r>
            <a:endParaRPr/>
          </a:p>
        </p:txBody>
      </p:sp>
      <p:pic>
        <p:nvPicPr>
          <p:cNvPr id="282" name="Google Shape;282;p43"/>
          <p:cNvPicPr preferRelativeResize="0"/>
          <p:nvPr/>
        </p:nvPicPr>
        <p:blipFill>
          <a:blip r:embed="rId3">
            <a:alphaModFix/>
          </a:blip>
          <a:stretch>
            <a:fillRect/>
          </a:stretch>
        </p:blipFill>
        <p:spPr>
          <a:xfrm>
            <a:off x="4466525" y="1170125"/>
            <a:ext cx="4525075" cy="36453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713225" y="445025"/>
            <a:ext cx="63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&amp; Explainability </a:t>
            </a:r>
            <a:endParaRPr/>
          </a:p>
        </p:txBody>
      </p:sp>
      <p:sp>
        <p:nvSpPr>
          <p:cNvPr id="288" name="Google Shape;288;p44"/>
          <p:cNvSpPr txBox="1"/>
          <p:nvPr>
            <p:ph idx="1" type="subTitle"/>
          </p:nvPr>
        </p:nvSpPr>
        <p:spPr>
          <a:xfrm>
            <a:off x="5389125" y="1821893"/>
            <a:ext cx="36009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SHAP to interpret top features influencing predictions </a:t>
            </a:r>
            <a:endParaRPr/>
          </a:p>
        </p:txBody>
      </p:sp>
      <p:sp>
        <p:nvSpPr>
          <p:cNvPr id="289" name="Google Shape;289;p44"/>
          <p:cNvSpPr txBox="1"/>
          <p:nvPr>
            <p:ph idx="3" type="subTitle"/>
          </p:nvPr>
        </p:nvSpPr>
        <p:spPr>
          <a:xfrm>
            <a:off x="5389128" y="3400703"/>
            <a:ext cx="36009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X contributed most to reformulation prediction.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 Y had minimal impact, suggesting possible redundancy.</a:t>
            </a:r>
            <a:endParaRPr/>
          </a:p>
          <a:p>
            <a:pPr indent="0" lvl="0" marL="0" rtl="0" algn="l">
              <a:spcBef>
                <a:spcPts val="0"/>
              </a:spcBef>
              <a:spcAft>
                <a:spcPts val="0"/>
              </a:spcAft>
              <a:buNone/>
            </a:pPr>
            <a:r>
              <a:t/>
            </a:r>
            <a:endParaRPr/>
          </a:p>
        </p:txBody>
      </p:sp>
      <p:sp>
        <p:nvSpPr>
          <p:cNvPr id="290" name="Google Shape;290;p44"/>
          <p:cNvSpPr txBox="1"/>
          <p:nvPr>
            <p:ph idx="4" type="subTitle"/>
          </p:nvPr>
        </p:nvSpPr>
        <p:spPr>
          <a:xfrm>
            <a:off x="5389128" y="2874175"/>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Insights</a:t>
            </a:r>
            <a:endParaRPr/>
          </a:p>
        </p:txBody>
      </p:sp>
      <p:pic>
        <p:nvPicPr>
          <p:cNvPr id="291" name="Google Shape;291;p44"/>
          <p:cNvPicPr preferRelativeResize="0"/>
          <p:nvPr/>
        </p:nvPicPr>
        <p:blipFill>
          <a:blip r:embed="rId3">
            <a:alphaModFix/>
          </a:blip>
          <a:stretch>
            <a:fillRect/>
          </a:stretch>
        </p:blipFill>
        <p:spPr>
          <a:xfrm>
            <a:off x="181175" y="1659925"/>
            <a:ext cx="5084326" cy="29549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706050" y="243600"/>
            <a:ext cx="497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Correlation Analysis</a:t>
            </a:r>
            <a:endParaRPr/>
          </a:p>
        </p:txBody>
      </p:sp>
      <p:pic>
        <p:nvPicPr>
          <p:cNvPr id="297" name="Google Shape;297;p45"/>
          <p:cNvPicPr preferRelativeResize="0"/>
          <p:nvPr/>
        </p:nvPicPr>
        <p:blipFill>
          <a:blip r:embed="rId3">
            <a:alphaModFix/>
          </a:blip>
          <a:stretch>
            <a:fillRect/>
          </a:stretch>
        </p:blipFill>
        <p:spPr>
          <a:xfrm>
            <a:off x="751275" y="1017725"/>
            <a:ext cx="7324891" cy="38209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Hair Color Palette by Slidesgo">
  <a:themeElements>
    <a:clrScheme name="Simple Light">
      <a:dk1>
        <a:srgbClr val="413334"/>
      </a:dk1>
      <a:lt1>
        <a:srgbClr val="E9E1DE"/>
      </a:lt1>
      <a:dk2>
        <a:srgbClr val="63373E"/>
      </a:dk2>
      <a:lt2>
        <a:srgbClr val="51302F"/>
      </a:lt2>
      <a:accent1>
        <a:srgbClr val="845145"/>
      </a:accent1>
      <a:accent2>
        <a:srgbClr val="DBC2BD"/>
      </a:accent2>
      <a:accent3>
        <a:srgbClr val="E5D1CD"/>
      </a:accent3>
      <a:accent4>
        <a:srgbClr val="FFFFFF"/>
      </a:accent4>
      <a:accent5>
        <a:srgbClr val="FFFFFF"/>
      </a:accent5>
      <a:accent6>
        <a:srgbClr val="FFFFFF"/>
      </a:accent6>
      <a:hlink>
        <a:srgbClr val="413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