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c7e2cc687_2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3c7e2cc687_2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c7e2cc687_2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3c7e2cc687_2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78105b90c_0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378105b90c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378105b90c_0_1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78105b90c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378105b90c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c16e4ecf4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3c16e4ecf4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c7e2cc687_1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3c7e2cc687_1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c7e2cc687_1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3c7e2cc687_1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c7e2cc687_1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3c7e2cc687_1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c7e2cc687_2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3c7e2cc687_2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&#10;文本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app.diagrams.net/?page-id=97916047-d0de-89f5-080d-49f4d83e522f&amp;scale=auto#G1KPjXvG9GjBIBxM19vSHZGqsaUJpN3U4k" TargetMode="External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3"/>
          <p:cNvGrpSpPr/>
          <p:nvPr/>
        </p:nvGrpSpPr>
        <p:grpSpPr>
          <a:xfrm>
            <a:off x="691296" y="4487692"/>
            <a:ext cx="10809414" cy="2106154"/>
            <a:chOff x="696246" y="3624692"/>
            <a:chExt cx="10809414" cy="2106154"/>
          </a:xfrm>
        </p:grpSpPr>
        <p:sp>
          <p:nvSpPr>
            <p:cNvPr id="90" name="Google Shape;90;p13"/>
            <p:cNvSpPr/>
            <p:nvPr/>
          </p:nvSpPr>
          <p:spPr>
            <a:xfrm rot="2700000">
              <a:off x="1882026" y="3933108"/>
              <a:ext cx="1489167" cy="1489167"/>
            </a:xfrm>
            <a:prstGeom prst="rect">
              <a:avLst/>
            </a:prstGeom>
            <a:solidFill>
              <a:srgbClr val="18478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 rot="2700000">
              <a:off x="932963" y="4106193"/>
              <a:ext cx="1142967" cy="1142967"/>
            </a:xfrm>
            <a:prstGeom prst="rect">
              <a:avLst/>
            </a:prstGeom>
            <a:solidFill>
              <a:srgbClr val="18478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 rot="-8100000">
              <a:off x="8830713" y="3933262"/>
              <a:ext cx="1489167" cy="1489167"/>
            </a:xfrm>
            <a:prstGeom prst="rect">
              <a:avLst/>
            </a:prstGeom>
            <a:solidFill>
              <a:srgbClr val="18478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 rot="-8100000">
              <a:off x="10125976" y="4106375"/>
              <a:ext cx="1142967" cy="1142967"/>
            </a:xfrm>
            <a:prstGeom prst="rect">
              <a:avLst/>
            </a:prstGeom>
            <a:solidFill>
              <a:srgbClr val="18478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13"/>
          <p:cNvSpPr/>
          <p:nvPr/>
        </p:nvSpPr>
        <p:spPr>
          <a:xfrm>
            <a:off x="3752100" y="4905600"/>
            <a:ext cx="4838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Olivia Han </a:t>
            </a:r>
            <a:endParaRPr sz="24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&amp;</a:t>
            </a:r>
            <a:endParaRPr sz="24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Ripudaman Singh Bevli</a:t>
            </a:r>
            <a:endParaRPr sz="24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-1" y="491600"/>
            <a:ext cx="12342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18478F"/>
                </a:solidFill>
                <a:latin typeface="Open Sans"/>
                <a:ea typeface="Open Sans"/>
                <a:cs typeface="Open Sans"/>
                <a:sym typeface="Open Sans"/>
              </a:rPr>
              <a:t>Midterm Project:</a:t>
            </a:r>
            <a:endParaRPr sz="4100">
              <a:solidFill>
                <a:srgbClr val="18478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18478F"/>
                </a:solidFill>
                <a:latin typeface="Open Sans"/>
                <a:ea typeface="Open Sans"/>
                <a:cs typeface="Open Sans"/>
                <a:sym typeface="Open Sans"/>
              </a:rPr>
              <a:t>Flight Delay Prediction</a:t>
            </a:r>
            <a:endParaRPr sz="4100">
              <a:solidFill>
                <a:srgbClr val="18478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/>
          <p:nvPr/>
        </p:nvSpPr>
        <p:spPr>
          <a:xfrm rot="-8100000">
            <a:off x="1337990" y="553133"/>
            <a:ext cx="291469" cy="291469"/>
          </a:xfrm>
          <a:prstGeom prst="rect">
            <a:avLst/>
          </a:prstGeom>
          <a:solidFill>
            <a:srgbClr val="18478F">
              <a:alpha val="6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2"/>
          <p:cNvSpPr/>
          <p:nvPr/>
        </p:nvSpPr>
        <p:spPr>
          <a:xfrm rot="-8100000">
            <a:off x="1591518" y="587173"/>
            <a:ext cx="223587" cy="223587"/>
          </a:xfrm>
          <a:prstGeom prst="rect">
            <a:avLst/>
          </a:prstGeom>
          <a:solidFill>
            <a:srgbClr val="18478F">
              <a:alpha val="6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2"/>
          <p:cNvSpPr/>
          <p:nvPr/>
        </p:nvSpPr>
        <p:spPr>
          <a:xfrm rot="2700000">
            <a:off x="451446" y="347656"/>
            <a:ext cx="702581" cy="70258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100000">
                <a:srgbClr val="F2F2F2"/>
              </a:gs>
            </a:gsLst>
            <a:lin ang="14999920" scaled="0"/>
          </a:gra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3000" rotWithShape="0" algn="ctr" sy="103000">
              <a:srgbClr val="000000">
                <a:alpha val="1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1994100" y="421825"/>
            <a:ext cx="9515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18478F"/>
                </a:solidFill>
                <a:latin typeface="Open Sans"/>
                <a:ea typeface="Open Sans"/>
                <a:cs typeface="Open Sans"/>
                <a:sym typeface="Open Sans"/>
              </a:rPr>
              <a:t>Modeling and evaluation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8478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1014550" y="1464300"/>
            <a:ext cx="10582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8478F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rgbClr val="18478F"/>
                </a:solidFill>
                <a:latin typeface="Open Sans"/>
                <a:ea typeface="Open Sans"/>
                <a:cs typeface="Open Sans"/>
                <a:sym typeface="Open Sans"/>
              </a:rPr>
              <a:t>Random Forest Regression and XGboost Regression</a:t>
            </a:r>
            <a:endParaRPr sz="2400">
              <a:solidFill>
                <a:srgbClr val="18478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8478F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rgbClr val="18478F"/>
                </a:solidFill>
                <a:latin typeface="Open Sans"/>
                <a:ea typeface="Open Sans"/>
                <a:cs typeface="Open Sans"/>
                <a:sym typeface="Open Sans"/>
              </a:rPr>
              <a:t>Randomized Search cross validation for </a:t>
            </a:r>
            <a:r>
              <a:rPr lang="en-US" sz="2400">
                <a:solidFill>
                  <a:srgbClr val="18478F"/>
                </a:solidFill>
                <a:latin typeface="Open Sans"/>
                <a:ea typeface="Open Sans"/>
                <a:cs typeface="Open Sans"/>
                <a:sym typeface="Open Sans"/>
              </a:rPr>
              <a:t>hyperparameters</a:t>
            </a:r>
            <a:r>
              <a:rPr lang="en-US" sz="2400">
                <a:solidFill>
                  <a:srgbClr val="18478F"/>
                </a:solidFill>
                <a:latin typeface="Open Sans"/>
                <a:ea typeface="Open Sans"/>
                <a:cs typeface="Open Sans"/>
                <a:sym typeface="Open Sans"/>
              </a:rPr>
              <a:t> tuning</a:t>
            </a:r>
            <a:endParaRPr sz="2400">
              <a:solidFill>
                <a:srgbClr val="18478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8478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8478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78F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rgbClr val="18478F"/>
                </a:solidFill>
                <a:latin typeface="Open Sans"/>
                <a:ea typeface="Open Sans"/>
                <a:cs typeface="Open Sans"/>
                <a:sym typeface="Open Sans"/>
              </a:rPr>
              <a:t>R^2 RFR : 0.199</a:t>
            </a:r>
            <a:endParaRPr sz="2400">
              <a:solidFill>
                <a:srgbClr val="18478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78F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rgbClr val="18478F"/>
                </a:solidFill>
                <a:latin typeface="Open Sans"/>
                <a:ea typeface="Open Sans"/>
                <a:cs typeface="Open Sans"/>
                <a:sym typeface="Open Sans"/>
              </a:rPr>
              <a:t>R^2 after Validation: 0.21</a:t>
            </a:r>
            <a:endParaRPr sz="2400">
              <a:solidFill>
                <a:srgbClr val="18478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8478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/>
          <p:nvPr/>
        </p:nvSpPr>
        <p:spPr>
          <a:xfrm rot="-8100000">
            <a:off x="1337990" y="553133"/>
            <a:ext cx="291469" cy="291469"/>
          </a:xfrm>
          <a:prstGeom prst="rect">
            <a:avLst/>
          </a:prstGeom>
          <a:solidFill>
            <a:srgbClr val="18478F">
              <a:alpha val="6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3"/>
          <p:cNvSpPr/>
          <p:nvPr/>
        </p:nvSpPr>
        <p:spPr>
          <a:xfrm rot="-8100000">
            <a:off x="1591518" y="587173"/>
            <a:ext cx="223587" cy="223587"/>
          </a:xfrm>
          <a:prstGeom prst="rect">
            <a:avLst/>
          </a:prstGeom>
          <a:solidFill>
            <a:srgbClr val="18478F">
              <a:alpha val="6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3"/>
          <p:cNvSpPr/>
          <p:nvPr/>
        </p:nvSpPr>
        <p:spPr>
          <a:xfrm rot="2700000">
            <a:off x="451446" y="347656"/>
            <a:ext cx="702581" cy="70258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100000">
                <a:srgbClr val="F2F2F2"/>
              </a:gs>
            </a:gsLst>
            <a:lin ang="14999920" scaled="0"/>
          </a:gra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3000" rotWithShape="0" algn="ctr" sy="103000">
              <a:srgbClr val="000000">
                <a:alpha val="1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1994100" y="421825"/>
            <a:ext cx="951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8478F"/>
                </a:solidFill>
                <a:latin typeface="Open Sans"/>
                <a:ea typeface="Open Sans"/>
                <a:cs typeface="Open Sans"/>
                <a:sym typeface="Open Sans"/>
              </a:rPr>
              <a:t>Challenges and Future Recommendations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1014550" y="3984575"/>
            <a:ext cx="7535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18478F"/>
                </a:solidFill>
                <a:latin typeface="Open Sans"/>
                <a:ea typeface="Open Sans"/>
                <a:cs typeface="Open Sans"/>
                <a:sym typeface="Open Sans"/>
              </a:rPr>
              <a:t>Recommendations</a:t>
            </a:r>
            <a:endParaRPr sz="2400">
              <a:solidFill>
                <a:srgbClr val="18478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8478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8478F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rgbClr val="18478F"/>
                </a:solidFill>
                <a:latin typeface="Open Sans"/>
                <a:ea typeface="Open Sans"/>
                <a:cs typeface="Open Sans"/>
                <a:sym typeface="Open Sans"/>
              </a:rPr>
              <a:t>Multi classification: delay time range</a:t>
            </a:r>
            <a:endParaRPr sz="2400">
              <a:solidFill>
                <a:srgbClr val="18478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8478F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rgbClr val="18478F"/>
                </a:solidFill>
                <a:latin typeface="Open Sans"/>
                <a:ea typeface="Open Sans"/>
                <a:cs typeface="Open Sans"/>
                <a:sym typeface="Open Sans"/>
              </a:rPr>
              <a:t>Include more data</a:t>
            </a:r>
            <a:endParaRPr sz="2400">
              <a:solidFill>
                <a:srgbClr val="18478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8478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8478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1014550" y="1464300"/>
            <a:ext cx="10582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8478F"/>
                </a:solidFill>
                <a:latin typeface="Open Sans"/>
                <a:ea typeface="Open Sans"/>
                <a:cs typeface="Open Sans"/>
                <a:sym typeface="Open Sans"/>
              </a:rPr>
              <a:t>Challenges </a:t>
            </a:r>
            <a:endParaRPr sz="2400">
              <a:solidFill>
                <a:srgbClr val="18478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8478F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rgbClr val="18478F"/>
                </a:solidFill>
                <a:latin typeface="Open Sans"/>
                <a:ea typeface="Open Sans"/>
                <a:cs typeface="Open Sans"/>
                <a:sym typeface="Open Sans"/>
              </a:rPr>
              <a:t>Data Gathering</a:t>
            </a:r>
            <a:endParaRPr sz="2400">
              <a:solidFill>
                <a:srgbClr val="18478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8478F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rgbClr val="18478F"/>
                </a:solidFill>
                <a:latin typeface="Open Sans"/>
                <a:ea typeface="Open Sans"/>
                <a:cs typeface="Open Sans"/>
                <a:sym typeface="Open Sans"/>
              </a:rPr>
              <a:t>Feature Engineering</a:t>
            </a:r>
            <a:endParaRPr sz="2400">
              <a:solidFill>
                <a:srgbClr val="18478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8478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4"/>
          <p:cNvGrpSpPr/>
          <p:nvPr/>
        </p:nvGrpSpPr>
        <p:grpSpPr>
          <a:xfrm>
            <a:off x="691296" y="1793492"/>
            <a:ext cx="10809414" cy="2106154"/>
            <a:chOff x="696246" y="3624692"/>
            <a:chExt cx="10809414" cy="2106154"/>
          </a:xfrm>
        </p:grpSpPr>
        <p:sp>
          <p:nvSpPr>
            <p:cNvPr id="230" name="Google Shape;230;p24"/>
            <p:cNvSpPr/>
            <p:nvPr/>
          </p:nvSpPr>
          <p:spPr>
            <a:xfrm rot="2700000">
              <a:off x="1882026" y="3933108"/>
              <a:ext cx="1489167" cy="1489167"/>
            </a:xfrm>
            <a:prstGeom prst="rect">
              <a:avLst/>
            </a:prstGeom>
            <a:solidFill>
              <a:srgbClr val="18478F">
                <a:alpha val="6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4"/>
            <p:cNvSpPr/>
            <p:nvPr/>
          </p:nvSpPr>
          <p:spPr>
            <a:xfrm rot="2700000">
              <a:off x="932963" y="4106193"/>
              <a:ext cx="1142967" cy="1142967"/>
            </a:xfrm>
            <a:prstGeom prst="rect">
              <a:avLst/>
            </a:prstGeom>
            <a:solidFill>
              <a:srgbClr val="18478F">
                <a:alpha val="6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4"/>
            <p:cNvSpPr/>
            <p:nvPr/>
          </p:nvSpPr>
          <p:spPr>
            <a:xfrm rot="-8100000">
              <a:off x="8830713" y="3933262"/>
              <a:ext cx="1489167" cy="1489167"/>
            </a:xfrm>
            <a:prstGeom prst="rect">
              <a:avLst/>
            </a:prstGeom>
            <a:solidFill>
              <a:srgbClr val="18478F">
                <a:alpha val="6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4"/>
            <p:cNvSpPr/>
            <p:nvPr/>
          </p:nvSpPr>
          <p:spPr>
            <a:xfrm rot="-8100000">
              <a:off x="10125976" y="4106375"/>
              <a:ext cx="1142967" cy="1142967"/>
            </a:xfrm>
            <a:prstGeom prst="rect">
              <a:avLst/>
            </a:prstGeom>
            <a:solidFill>
              <a:srgbClr val="18478F">
                <a:alpha val="6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24"/>
          <p:cNvSpPr/>
          <p:nvPr/>
        </p:nvSpPr>
        <p:spPr>
          <a:xfrm>
            <a:off x="-1" y="2192500"/>
            <a:ext cx="12342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18478F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  <a:endParaRPr b="0" i="0" sz="4100" u="none" cap="none" strike="noStrike">
              <a:solidFill>
                <a:srgbClr val="18478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 id="100" name="Google Shape;100;p14"/>
          <p:cNvSpPr/>
          <p:nvPr/>
        </p:nvSpPr>
        <p:spPr>
          <a:xfrm>
            <a:off x="1139650" y="1662175"/>
            <a:ext cx="101136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18478F"/>
                </a:solidFill>
                <a:latin typeface="Open Sans"/>
                <a:ea typeface="Open Sans"/>
                <a:cs typeface="Open Sans"/>
                <a:sym typeface="Open Sans"/>
              </a:rPr>
              <a:t>Objective:</a:t>
            </a:r>
            <a:endParaRPr sz="1750">
              <a:solidFill>
                <a:srgbClr val="18478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97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Open Sans"/>
              <a:buChar char="●"/>
            </a:pPr>
            <a:r>
              <a:rPr lang="en-US" sz="17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Using departure and arrival information about flights in US in years 2018 and 2019.</a:t>
            </a:r>
            <a:endParaRPr sz="17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972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Open Sans"/>
              <a:buChar char="●"/>
            </a:pPr>
            <a:r>
              <a:rPr lang="en-US" sz="17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Explore data and use the found relationships to perform Feature Engineering</a:t>
            </a:r>
            <a:endParaRPr sz="17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972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Open Sans"/>
              <a:buChar char="●"/>
            </a:pPr>
            <a:r>
              <a:rPr lang="en-US" sz="17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Get familiar with supervised machine learning models</a:t>
            </a:r>
            <a:endParaRPr sz="17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972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Open Sans"/>
              <a:buChar char="●"/>
            </a:pPr>
            <a:r>
              <a:rPr lang="en-US" sz="17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Predict flight delay for the first week of January, 2020</a:t>
            </a:r>
            <a:endParaRPr sz="17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4"/>
          <p:cNvSpPr/>
          <p:nvPr/>
        </p:nvSpPr>
        <p:spPr>
          <a:xfrm rot="-8100000">
            <a:off x="1337990" y="553133"/>
            <a:ext cx="291469" cy="291469"/>
          </a:xfrm>
          <a:prstGeom prst="rect">
            <a:avLst/>
          </a:prstGeom>
          <a:solidFill>
            <a:srgbClr val="18478F">
              <a:alpha val="6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 rot="-8100000">
            <a:off x="1591518" y="587173"/>
            <a:ext cx="223587" cy="223587"/>
          </a:xfrm>
          <a:prstGeom prst="rect">
            <a:avLst/>
          </a:prstGeom>
          <a:solidFill>
            <a:srgbClr val="18478F">
              <a:alpha val="6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1935445" y="393958"/>
            <a:ext cx="241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8478F"/>
                </a:solidFill>
                <a:latin typeface="Open Sans"/>
                <a:ea typeface="Open Sans"/>
                <a:cs typeface="Open Sans"/>
                <a:sym typeface="Open Sans"/>
              </a:rPr>
              <a:t>Motivation</a:t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 rot="2700000">
            <a:off x="451446" y="347656"/>
            <a:ext cx="702581" cy="70258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100000">
                <a:srgbClr val="F2F2F2"/>
              </a:gs>
            </a:gsLst>
            <a:lin ang="14999920" scaled="0"/>
          </a:gra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3000" rotWithShape="0" algn="ctr" sy="103000">
              <a:srgbClr val="000000">
                <a:alpha val="1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486854" y="399268"/>
            <a:ext cx="652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18478F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sz="3200">
              <a:solidFill>
                <a:srgbClr val="1847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/>
          <p:nvPr/>
        </p:nvSpPr>
        <p:spPr>
          <a:xfrm rot="-81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 rot="-81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1935452" y="393950"/>
            <a:ext cx="354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18478F"/>
                </a:solidFill>
                <a:latin typeface="Open Sans"/>
                <a:ea typeface="Open Sans"/>
                <a:cs typeface="Open Sans"/>
                <a:sym typeface="Open Sans"/>
              </a:rPr>
              <a:t>Project WorkFlow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8478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5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100000">
                <a:srgbClr val="F2F2F2"/>
              </a:gs>
            </a:gsLst>
            <a:lin ang="15000000" scaled="0"/>
          </a:gra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3000" rotWithShape="0" algn="ctr" sy="103000">
              <a:srgbClr val="000000">
                <a:alpha val="1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486854" y="399268"/>
            <a:ext cx="65274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18478F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 sz="3200">
              <a:solidFill>
                <a:srgbClr val="1847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3096000" y="3784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298" y="1195650"/>
            <a:ext cx="11238899" cy="527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 rot="-8100000">
            <a:off x="1337990" y="553133"/>
            <a:ext cx="291469" cy="291469"/>
          </a:xfrm>
          <a:prstGeom prst="rect">
            <a:avLst/>
          </a:prstGeom>
          <a:solidFill>
            <a:srgbClr val="18478F">
              <a:alpha val="6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/>
          <p:nvPr/>
        </p:nvSpPr>
        <p:spPr>
          <a:xfrm rot="-8100000">
            <a:off x="1591518" y="587173"/>
            <a:ext cx="223587" cy="223587"/>
          </a:xfrm>
          <a:prstGeom prst="rect">
            <a:avLst/>
          </a:prstGeom>
          <a:solidFill>
            <a:srgbClr val="18478F">
              <a:alpha val="6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1935449" y="393950"/>
            <a:ext cx="550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18478F"/>
                </a:solidFill>
                <a:latin typeface="Open Sans"/>
                <a:ea typeface="Open Sans"/>
                <a:cs typeface="Open Sans"/>
                <a:sym typeface="Open Sans"/>
              </a:rPr>
              <a:t>Weather API Feature </a:t>
            </a:r>
            <a:r>
              <a:rPr lang="en-US" sz="2400">
                <a:solidFill>
                  <a:srgbClr val="18478F"/>
                </a:solidFill>
                <a:latin typeface="Open Sans"/>
                <a:ea typeface="Open Sans"/>
                <a:cs typeface="Open Sans"/>
                <a:sym typeface="Open Sans"/>
              </a:rPr>
              <a:t>Analysis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8478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16"/>
          <p:cNvSpPr/>
          <p:nvPr/>
        </p:nvSpPr>
        <p:spPr>
          <a:xfrm rot="2700000">
            <a:off x="451446" y="347656"/>
            <a:ext cx="702581" cy="70258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100000">
                <a:srgbClr val="F2F2F2"/>
              </a:gs>
            </a:gsLst>
            <a:lin ang="14999920" scaled="0"/>
          </a:gra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3000" rotWithShape="0" algn="ctr" sy="103000">
              <a:srgbClr val="000000">
                <a:alpha val="1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 rotWithShape="1">
          <a:blip r:embed="rId4">
            <a:alphaModFix/>
          </a:blip>
          <a:srcRect b="32773" l="0" r="0" t="0"/>
          <a:stretch/>
        </p:blipFill>
        <p:spPr>
          <a:xfrm>
            <a:off x="152400" y="2210599"/>
            <a:ext cx="11887198" cy="29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 rot="-8100000">
            <a:off x="1337990" y="553133"/>
            <a:ext cx="291469" cy="291469"/>
          </a:xfrm>
          <a:prstGeom prst="rect">
            <a:avLst/>
          </a:prstGeom>
          <a:solidFill>
            <a:srgbClr val="18478F">
              <a:alpha val="6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/>
          <p:nvPr/>
        </p:nvSpPr>
        <p:spPr>
          <a:xfrm rot="-8100000">
            <a:off x="1591518" y="587173"/>
            <a:ext cx="223587" cy="223587"/>
          </a:xfrm>
          <a:prstGeom prst="rect">
            <a:avLst/>
          </a:prstGeom>
          <a:solidFill>
            <a:srgbClr val="18478F">
              <a:alpha val="6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1935448" y="393950"/>
            <a:ext cx="584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18478F"/>
                </a:solidFill>
                <a:latin typeface="Open Sans"/>
                <a:ea typeface="Open Sans"/>
                <a:cs typeface="Open Sans"/>
                <a:sym typeface="Open Sans"/>
              </a:rPr>
              <a:t>Weather API Feature Engineering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18478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8478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17"/>
          <p:cNvSpPr/>
          <p:nvPr/>
        </p:nvSpPr>
        <p:spPr>
          <a:xfrm rot="2700000">
            <a:off x="451446" y="347656"/>
            <a:ext cx="702581" cy="70258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100000">
                <a:srgbClr val="F2F2F2"/>
              </a:gs>
            </a:gsLst>
            <a:lin ang="14999920" scaled="0"/>
          </a:gra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3000" rotWithShape="0" algn="ctr" sy="103000">
              <a:srgbClr val="000000">
                <a:alpha val="1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672100" y="1583525"/>
            <a:ext cx="1778700" cy="400200"/>
          </a:xfrm>
          <a:prstGeom prst="rect">
            <a:avLst/>
          </a:prstGeom>
          <a:noFill/>
          <a:ln cap="flat" cmpd="sng" w="9525">
            <a:solidFill>
              <a:srgbClr val="383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Origincloudcover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672100" y="2371488"/>
            <a:ext cx="1778700" cy="400200"/>
          </a:xfrm>
          <a:prstGeom prst="rect">
            <a:avLst/>
          </a:prstGeom>
          <a:noFill/>
          <a:ln cap="flat" cmpd="sng" w="9525">
            <a:solidFill>
              <a:srgbClr val="383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OriginprecipMM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6" name="Google Shape;136;p17"/>
          <p:cNvCxnSpPr>
            <a:stCxn id="134" idx="3"/>
            <a:endCxn id="137" idx="1"/>
          </p:cNvCxnSpPr>
          <p:nvPr/>
        </p:nvCxnSpPr>
        <p:spPr>
          <a:xfrm>
            <a:off x="2450800" y="1783625"/>
            <a:ext cx="626400" cy="435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7"/>
          <p:cNvSpPr txBox="1"/>
          <p:nvPr/>
        </p:nvSpPr>
        <p:spPr>
          <a:xfrm>
            <a:off x="7784250" y="2091025"/>
            <a:ext cx="1555200" cy="400200"/>
          </a:xfrm>
          <a:prstGeom prst="rect">
            <a:avLst/>
          </a:prstGeom>
          <a:noFill/>
          <a:ln cap="flat" cmpd="sng" w="9525">
            <a:solidFill>
              <a:srgbClr val="383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'Weather_origin'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3077250" y="1414224"/>
            <a:ext cx="4258500" cy="1610100"/>
          </a:xfrm>
          <a:prstGeom prst="rect">
            <a:avLst/>
          </a:prstGeom>
          <a:noFill/>
          <a:ln cap="flat" cmpd="sng" w="9525">
            <a:solidFill>
              <a:srgbClr val="383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Clear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Cloudy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LightRain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Storm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672100" y="4286125"/>
            <a:ext cx="1778700" cy="400200"/>
          </a:xfrm>
          <a:prstGeom prst="rect">
            <a:avLst/>
          </a:prstGeom>
          <a:noFill/>
          <a:ln cap="flat" cmpd="sng" w="9525">
            <a:solidFill>
              <a:srgbClr val="383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Originvisibility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7784250" y="4279525"/>
            <a:ext cx="1555200" cy="400200"/>
          </a:xfrm>
          <a:prstGeom prst="rect">
            <a:avLst/>
          </a:prstGeom>
          <a:noFill/>
          <a:ln cap="flat" cmpd="sng" w="9525">
            <a:solidFill>
              <a:srgbClr val="383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Visibility_origin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2988275" y="3910150"/>
            <a:ext cx="4258500" cy="1139100"/>
          </a:xfrm>
          <a:prstGeom prst="rect">
            <a:avLst/>
          </a:prstGeom>
          <a:noFill/>
          <a:ln cap="flat" cmpd="sng" w="9525">
            <a:solidFill>
              <a:srgbClr val="383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LowVisibility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MediumVisbility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HighVisibility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672100" y="5734975"/>
            <a:ext cx="1778700" cy="400200"/>
          </a:xfrm>
          <a:prstGeom prst="rect">
            <a:avLst/>
          </a:prstGeom>
          <a:noFill/>
          <a:ln cap="flat" cmpd="sng" w="9525">
            <a:solidFill>
              <a:srgbClr val="383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OriginwindgustKmph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7784250" y="5734975"/>
            <a:ext cx="1555200" cy="400200"/>
          </a:xfrm>
          <a:prstGeom prst="rect">
            <a:avLst/>
          </a:prstGeom>
          <a:noFill/>
          <a:ln cap="flat" cmpd="sng" w="9525">
            <a:solidFill>
              <a:srgbClr val="383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windspeed_origin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3025300" y="5548675"/>
            <a:ext cx="4258500" cy="772800"/>
          </a:xfrm>
          <a:prstGeom prst="rect">
            <a:avLst/>
          </a:prstGeom>
          <a:noFill/>
          <a:ln cap="flat" cmpd="sng" w="9525">
            <a:solidFill>
              <a:srgbClr val="383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LowWindSpeed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HighWindSpeed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10132300" y="3523675"/>
            <a:ext cx="1778700" cy="1911900"/>
          </a:xfrm>
          <a:prstGeom prst="rect">
            <a:avLst/>
          </a:prstGeom>
          <a:noFill/>
          <a:ln cap="flat" cmpd="sng" w="9525">
            <a:solidFill>
              <a:srgbClr val="383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‘Weather_origin' 'Weather_destin'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'Visibility_origin' 'Visibility_destin'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'windspeed_origin'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‘windspeed_destin'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6" name="Google Shape;146;p17"/>
          <p:cNvCxnSpPr>
            <a:stCxn id="135" idx="3"/>
            <a:endCxn id="137" idx="1"/>
          </p:cNvCxnSpPr>
          <p:nvPr/>
        </p:nvCxnSpPr>
        <p:spPr>
          <a:xfrm flipH="1" rot="10800000">
            <a:off x="2450800" y="2219388"/>
            <a:ext cx="626400" cy="35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7"/>
          <p:cNvCxnSpPr>
            <a:stCxn id="134" idx="3"/>
            <a:endCxn id="137" idx="1"/>
          </p:cNvCxnSpPr>
          <p:nvPr/>
        </p:nvCxnSpPr>
        <p:spPr>
          <a:xfrm>
            <a:off x="2450800" y="1783625"/>
            <a:ext cx="626400" cy="435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7"/>
          <p:cNvCxnSpPr>
            <a:stCxn id="139" idx="3"/>
            <a:endCxn id="141" idx="1"/>
          </p:cNvCxnSpPr>
          <p:nvPr/>
        </p:nvCxnSpPr>
        <p:spPr>
          <a:xfrm flipH="1" rot="10800000">
            <a:off x="2450800" y="4479625"/>
            <a:ext cx="537600" cy="6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7"/>
          <p:cNvCxnSpPr>
            <a:stCxn id="142" idx="3"/>
            <a:endCxn id="144" idx="1"/>
          </p:cNvCxnSpPr>
          <p:nvPr/>
        </p:nvCxnSpPr>
        <p:spPr>
          <a:xfrm>
            <a:off x="2450800" y="5935075"/>
            <a:ext cx="574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7"/>
          <p:cNvCxnSpPr>
            <a:stCxn id="144" idx="3"/>
            <a:endCxn id="143" idx="1"/>
          </p:cNvCxnSpPr>
          <p:nvPr/>
        </p:nvCxnSpPr>
        <p:spPr>
          <a:xfrm>
            <a:off x="7283800" y="5935075"/>
            <a:ext cx="5004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7"/>
          <p:cNvCxnSpPr>
            <a:stCxn id="141" idx="3"/>
            <a:endCxn id="140" idx="1"/>
          </p:cNvCxnSpPr>
          <p:nvPr/>
        </p:nvCxnSpPr>
        <p:spPr>
          <a:xfrm>
            <a:off x="7246775" y="4479700"/>
            <a:ext cx="537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7"/>
          <p:cNvCxnSpPr>
            <a:stCxn id="137" idx="3"/>
            <a:endCxn id="138" idx="1"/>
          </p:cNvCxnSpPr>
          <p:nvPr/>
        </p:nvCxnSpPr>
        <p:spPr>
          <a:xfrm>
            <a:off x="7335750" y="2219274"/>
            <a:ext cx="448500" cy="72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7"/>
          <p:cNvCxnSpPr>
            <a:stCxn id="143" idx="3"/>
            <a:endCxn id="145" idx="1"/>
          </p:cNvCxnSpPr>
          <p:nvPr/>
        </p:nvCxnSpPr>
        <p:spPr>
          <a:xfrm flipH="1" rot="10800000">
            <a:off x="9339450" y="4479775"/>
            <a:ext cx="792900" cy="1455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7"/>
          <p:cNvCxnSpPr>
            <a:stCxn id="140" idx="3"/>
            <a:endCxn id="145" idx="1"/>
          </p:cNvCxnSpPr>
          <p:nvPr/>
        </p:nvCxnSpPr>
        <p:spPr>
          <a:xfrm>
            <a:off x="9339450" y="4479625"/>
            <a:ext cx="792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7"/>
          <p:cNvCxnSpPr>
            <a:stCxn id="138" idx="3"/>
            <a:endCxn id="145" idx="1"/>
          </p:cNvCxnSpPr>
          <p:nvPr/>
        </p:nvCxnSpPr>
        <p:spPr>
          <a:xfrm>
            <a:off x="9339450" y="2291125"/>
            <a:ext cx="792900" cy="2188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/>
          <p:nvPr/>
        </p:nvSpPr>
        <p:spPr>
          <a:xfrm rot="-8100000">
            <a:off x="1337990" y="553133"/>
            <a:ext cx="291469" cy="291469"/>
          </a:xfrm>
          <a:prstGeom prst="rect">
            <a:avLst/>
          </a:prstGeom>
          <a:solidFill>
            <a:srgbClr val="18478F">
              <a:alpha val="6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/>
          <p:nvPr/>
        </p:nvSpPr>
        <p:spPr>
          <a:xfrm rot="-8100000">
            <a:off x="1591518" y="587173"/>
            <a:ext cx="223587" cy="223587"/>
          </a:xfrm>
          <a:prstGeom prst="rect">
            <a:avLst/>
          </a:prstGeom>
          <a:solidFill>
            <a:srgbClr val="18478F">
              <a:alpha val="6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1935451" y="393950"/>
            <a:ext cx="790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18478F"/>
                </a:solidFill>
                <a:latin typeface="Open Sans"/>
                <a:ea typeface="Open Sans"/>
                <a:cs typeface="Open Sans"/>
                <a:sym typeface="Open Sans"/>
              </a:rPr>
              <a:t>Which day of week is likely to have delayed flights?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18478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8478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8"/>
          <p:cNvSpPr/>
          <p:nvPr/>
        </p:nvSpPr>
        <p:spPr>
          <a:xfrm rot="2700000">
            <a:off x="451446" y="347656"/>
            <a:ext cx="702581" cy="70258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100000">
                <a:srgbClr val="F2F2F2"/>
              </a:gs>
            </a:gsLst>
            <a:lin ang="14999920" scaled="0"/>
          </a:gra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3000" rotWithShape="0" algn="ctr" sy="103000">
              <a:srgbClr val="000000">
                <a:alpha val="1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7117" y="1590955"/>
            <a:ext cx="5017775" cy="40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/>
          <p:nvPr/>
        </p:nvSpPr>
        <p:spPr>
          <a:xfrm rot="-8100000">
            <a:off x="1337990" y="553133"/>
            <a:ext cx="291469" cy="291469"/>
          </a:xfrm>
          <a:prstGeom prst="rect">
            <a:avLst/>
          </a:prstGeom>
          <a:solidFill>
            <a:srgbClr val="18478F">
              <a:alpha val="6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9"/>
          <p:cNvSpPr/>
          <p:nvPr/>
        </p:nvSpPr>
        <p:spPr>
          <a:xfrm rot="-8100000">
            <a:off x="1591518" y="587173"/>
            <a:ext cx="223587" cy="223587"/>
          </a:xfrm>
          <a:prstGeom prst="rect">
            <a:avLst/>
          </a:prstGeom>
          <a:solidFill>
            <a:srgbClr val="18478F">
              <a:alpha val="6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1935451" y="393950"/>
            <a:ext cx="846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18478F"/>
                </a:solidFill>
                <a:latin typeface="Open Sans"/>
                <a:ea typeface="Open Sans"/>
                <a:cs typeface="Open Sans"/>
                <a:sym typeface="Open Sans"/>
              </a:rPr>
              <a:t>Airline Analysis: which airline is likely to delay?</a:t>
            </a:r>
            <a:endParaRPr sz="2400">
              <a:solidFill>
                <a:srgbClr val="18478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8478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19"/>
          <p:cNvSpPr/>
          <p:nvPr/>
        </p:nvSpPr>
        <p:spPr>
          <a:xfrm rot="2700000">
            <a:off x="451446" y="347656"/>
            <a:ext cx="702581" cy="70258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100000">
                <a:srgbClr val="F2F2F2"/>
              </a:gs>
            </a:gsLst>
            <a:lin ang="14999920" scaled="0"/>
          </a:gra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3000" rotWithShape="0" algn="ctr" sy="103000">
              <a:srgbClr val="000000">
                <a:alpha val="1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7625" y="1919284"/>
            <a:ext cx="10267950" cy="30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 txBox="1"/>
          <p:nvPr/>
        </p:nvSpPr>
        <p:spPr>
          <a:xfrm>
            <a:off x="1277625" y="5662225"/>
            <a:ext cx="6968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40.1% of </a:t>
            </a:r>
            <a:r>
              <a:rPr lang="en-US" sz="1500">
                <a:solidFill>
                  <a:schemeClr val="dk1"/>
                </a:solidFill>
              </a:rPr>
              <a:t>JetBlue Airways are delayed among the top 10 </a:t>
            </a:r>
            <a:r>
              <a:rPr lang="en-US" sz="1500">
                <a:solidFill>
                  <a:schemeClr val="dk1"/>
                </a:solidFill>
              </a:rPr>
              <a:t>busiest</a:t>
            </a:r>
            <a:r>
              <a:rPr lang="en-US" sz="1500">
                <a:solidFill>
                  <a:schemeClr val="dk1"/>
                </a:solidFill>
              </a:rPr>
              <a:t> airline</a:t>
            </a:r>
            <a:endParaRPr sz="2000"/>
          </a:p>
        </p:txBody>
      </p:sp>
      <p:sp>
        <p:nvSpPr>
          <p:cNvPr id="175" name="Google Shape;175;p19"/>
          <p:cNvSpPr/>
          <p:nvPr/>
        </p:nvSpPr>
        <p:spPr>
          <a:xfrm>
            <a:off x="9663550" y="2864475"/>
            <a:ext cx="207900" cy="176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9663550" y="2521525"/>
            <a:ext cx="207900" cy="17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9871450" y="2432875"/>
            <a:ext cx="162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Total No. of flights</a:t>
            </a:r>
            <a:endParaRPr sz="1100"/>
          </a:p>
        </p:txBody>
      </p:sp>
      <p:sp>
        <p:nvSpPr>
          <p:cNvPr id="178" name="Google Shape;178;p19"/>
          <p:cNvSpPr txBox="1"/>
          <p:nvPr/>
        </p:nvSpPr>
        <p:spPr>
          <a:xfrm>
            <a:off x="9871450" y="2775825"/>
            <a:ext cx="1537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No. of delayed flights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/>
          <p:nvPr/>
        </p:nvSpPr>
        <p:spPr>
          <a:xfrm rot="-8100000">
            <a:off x="1337990" y="553133"/>
            <a:ext cx="291469" cy="291469"/>
          </a:xfrm>
          <a:prstGeom prst="rect">
            <a:avLst/>
          </a:prstGeom>
          <a:solidFill>
            <a:srgbClr val="18478F">
              <a:alpha val="6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/>
          <p:nvPr/>
        </p:nvSpPr>
        <p:spPr>
          <a:xfrm rot="-8100000">
            <a:off x="1591518" y="587173"/>
            <a:ext cx="223587" cy="223587"/>
          </a:xfrm>
          <a:prstGeom prst="rect">
            <a:avLst/>
          </a:prstGeom>
          <a:solidFill>
            <a:srgbClr val="18478F">
              <a:alpha val="6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1935451" y="393950"/>
            <a:ext cx="846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18478F"/>
                </a:solidFill>
                <a:latin typeface="Open Sans"/>
                <a:ea typeface="Open Sans"/>
                <a:cs typeface="Open Sans"/>
                <a:sym typeface="Open Sans"/>
              </a:rPr>
              <a:t>Airline Analysis: which airline is likely to delay?</a:t>
            </a:r>
            <a:endParaRPr sz="2400">
              <a:solidFill>
                <a:srgbClr val="18478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8478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0"/>
          <p:cNvSpPr/>
          <p:nvPr/>
        </p:nvSpPr>
        <p:spPr>
          <a:xfrm rot="2700000">
            <a:off x="451446" y="347656"/>
            <a:ext cx="702581" cy="70258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100000">
                <a:srgbClr val="F2F2F2"/>
              </a:gs>
            </a:gsLst>
            <a:lin ang="14999920" scaled="0"/>
          </a:gra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3000" rotWithShape="0" algn="ctr" sy="103000">
              <a:srgbClr val="000000">
                <a:alpha val="1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5200" y="1395221"/>
            <a:ext cx="10020300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 txBox="1"/>
          <p:nvPr/>
        </p:nvSpPr>
        <p:spPr>
          <a:xfrm>
            <a:off x="1277625" y="5662225"/>
            <a:ext cx="5507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Peninsula airway has 60% of delayed flights</a:t>
            </a:r>
            <a:endParaRPr sz="2200"/>
          </a:p>
        </p:txBody>
      </p:sp>
      <p:sp>
        <p:nvSpPr>
          <p:cNvPr id="189" name="Google Shape;189;p20"/>
          <p:cNvSpPr txBox="1"/>
          <p:nvPr/>
        </p:nvSpPr>
        <p:spPr>
          <a:xfrm>
            <a:off x="5039575" y="2078150"/>
            <a:ext cx="1840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41.1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/>
          <p:nvPr/>
        </p:nvSpPr>
        <p:spPr>
          <a:xfrm rot="-8100000">
            <a:off x="1337990" y="553133"/>
            <a:ext cx="291469" cy="291469"/>
          </a:xfrm>
          <a:prstGeom prst="rect">
            <a:avLst/>
          </a:prstGeom>
          <a:solidFill>
            <a:srgbClr val="18478F">
              <a:alpha val="6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1"/>
          <p:cNvSpPr/>
          <p:nvPr/>
        </p:nvSpPr>
        <p:spPr>
          <a:xfrm rot="-8100000">
            <a:off x="1591518" y="587173"/>
            <a:ext cx="223587" cy="223587"/>
          </a:xfrm>
          <a:prstGeom prst="rect">
            <a:avLst/>
          </a:prstGeom>
          <a:solidFill>
            <a:srgbClr val="18478F">
              <a:alpha val="6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1"/>
          <p:cNvSpPr/>
          <p:nvPr/>
        </p:nvSpPr>
        <p:spPr>
          <a:xfrm>
            <a:off x="1935451" y="393950"/>
            <a:ext cx="846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8478F"/>
                </a:solidFill>
                <a:latin typeface="Open Sans"/>
                <a:ea typeface="Open Sans"/>
                <a:cs typeface="Open Sans"/>
                <a:sym typeface="Open Sans"/>
              </a:rPr>
              <a:t>Feature Engineering: </a:t>
            </a:r>
            <a:endParaRPr sz="2400">
              <a:solidFill>
                <a:srgbClr val="18478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21"/>
          <p:cNvSpPr/>
          <p:nvPr/>
        </p:nvSpPr>
        <p:spPr>
          <a:xfrm rot="2700000">
            <a:off x="451446" y="347656"/>
            <a:ext cx="702581" cy="70258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100000">
                <a:srgbClr val="F2F2F2"/>
              </a:gs>
            </a:gsLst>
            <a:lin ang="14999920" scaled="0"/>
          </a:gra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3000" rotWithShape="0" algn="ctr" sy="103000">
              <a:srgbClr val="000000">
                <a:alpha val="1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1"/>
          <p:cNvSpPr/>
          <p:nvPr/>
        </p:nvSpPr>
        <p:spPr>
          <a:xfrm>
            <a:off x="1689826" y="990900"/>
            <a:ext cx="846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8478F"/>
                </a:solidFill>
                <a:latin typeface="Open Sans"/>
                <a:ea typeface="Open Sans"/>
                <a:cs typeface="Open Sans"/>
                <a:sym typeface="Open Sans"/>
              </a:rPr>
              <a:t>Historical information about average delay</a:t>
            </a:r>
            <a:endParaRPr sz="2400">
              <a:solidFill>
                <a:srgbClr val="18478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3925150" y="1672125"/>
            <a:ext cx="74616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8478F"/>
              </a:buClr>
              <a:buSzPts val="2200"/>
              <a:buFont typeface="Open Sans"/>
              <a:buChar char="●"/>
            </a:pPr>
            <a:r>
              <a:rPr lang="en-US" sz="2200">
                <a:solidFill>
                  <a:srgbClr val="18478F"/>
                </a:solidFill>
                <a:latin typeface="Open Sans"/>
                <a:ea typeface="Open Sans"/>
                <a:cs typeface="Open Sans"/>
                <a:sym typeface="Open Sans"/>
              </a:rPr>
              <a:t>Departure and Destination airports pairs</a:t>
            </a:r>
            <a:endParaRPr sz="2200">
              <a:solidFill>
                <a:srgbClr val="18478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4044500" y="3031000"/>
            <a:ext cx="74616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8478F"/>
              </a:buClr>
              <a:buSzPts val="2200"/>
              <a:buFont typeface="Open Sans"/>
              <a:buChar char="●"/>
            </a:pPr>
            <a:r>
              <a:rPr lang="en-US" sz="2200">
                <a:solidFill>
                  <a:srgbClr val="18478F"/>
                </a:solidFill>
                <a:latin typeface="Open Sans"/>
                <a:ea typeface="Open Sans"/>
                <a:cs typeface="Open Sans"/>
                <a:sym typeface="Open Sans"/>
              </a:rPr>
              <a:t>Using unique carrier code</a:t>
            </a:r>
            <a:endParaRPr sz="2200">
              <a:solidFill>
                <a:srgbClr val="18478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4044500" y="4389875"/>
            <a:ext cx="2367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8478F"/>
              </a:buClr>
              <a:buSzPts val="2200"/>
              <a:buFont typeface="Open Sans"/>
              <a:buChar char="●"/>
            </a:pPr>
            <a:r>
              <a:rPr lang="en-US" sz="2200">
                <a:solidFill>
                  <a:srgbClr val="18478F"/>
                </a:solidFill>
                <a:latin typeface="Open Sans"/>
                <a:ea typeface="Open Sans"/>
                <a:cs typeface="Open Sans"/>
                <a:sym typeface="Open Sans"/>
              </a:rPr>
              <a:t>7:00-12:00</a:t>
            </a:r>
            <a:endParaRPr sz="2200">
              <a:solidFill>
                <a:srgbClr val="18478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8478F"/>
              </a:buClr>
              <a:buSzPts val="2200"/>
              <a:buFont typeface="Open Sans"/>
              <a:buChar char="●"/>
            </a:pPr>
            <a:r>
              <a:rPr lang="en-US" sz="2200">
                <a:solidFill>
                  <a:srgbClr val="18478F"/>
                </a:solidFill>
                <a:latin typeface="Open Sans"/>
                <a:ea typeface="Open Sans"/>
                <a:cs typeface="Open Sans"/>
                <a:sym typeface="Open Sans"/>
              </a:rPr>
              <a:t>12:01-18:00</a:t>
            </a:r>
            <a:endParaRPr sz="2200">
              <a:solidFill>
                <a:srgbClr val="18478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4044500" y="5748750"/>
            <a:ext cx="74616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8478F"/>
              </a:buClr>
              <a:buSzPts val="2200"/>
              <a:buFont typeface="Open Sans"/>
              <a:buChar char="●"/>
            </a:pPr>
            <a:r>
              <a:rPr lang="en-US" sz="2200">
                <a:solidFill>
                  <a:srgbClr val="18478F"/>
                </a:solidFill>
                <a:latin typeface="Open Sans"/>
                <a:ea typeface="Open Sans"/>
                <a:cs typeface="Open Sans"/>
                <a:sym typeface="Open Sans"/>
              </a:rPr>
              <a:t>Calculate the average arrival delay</a:t>
            </a:r>
            <a:endParaRPr sz="2200">
              <a:solidFill>
                <a:srgbClr val="18478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6531150" y="4313675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8478F"/>
              </a:buClr>
              <a:buSzPts val="2200"/>
              <a:buFont typeface="Open Sans"/>
              <a:buChar char="●"/>
            </a:pPr>
            <a:r>
              <a:rPr lang="en-US" sz="2200">
                <a:solidFill>
                  <a:srgbClr val="18478F"/>
                </a:solidFill>
                <a:latin typeface="Open Sans"/>
                <a:ea typeface="Open Sans"/>
                <a:cs typeface="Open Sans"/>
                <a:sym typeface="Open Sans"/>
              </a:rPr>
              <a:t>18:01-23:00</a:t>
            </a:r>
            <a:endParaRPr sz="2200">
              <a:solidFill>
                <a:srgbClr val="18478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8478F"/>
              </a:buClr>
              <a:buSzPts val="2200"/>
              <a:buFont typeface="Open Sans"/>
              <a:buChar char="●"/>
            </a:pPr>
            <a:r>
              <a:rPr lang="en-US" sz="2200">
                <a:solidFill>
                  <a:srgbClr val="18478F"/>
                </a:solidFill>
                <a:latin typeface="Open Sans"/>
                <a:ea typeface="Open Sans"/>
                <a:cs typeface="Open Sans"/>
                <a:sym typeface="Open Sans"/>
              </a:rPr>
              <a:t>23:01-6:59</a:t>
            </a:r>
            <a:endParaRPr sz="2200">
              <a:solidFill>
                <a:srgbClr val="18478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4" name="Google Shape;204;p21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7625" y="1538525"/>
            <a:ext cx="2838604" cy="4931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