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5" r:id="rId7"/>
    <p:sldId id="260" r:id="rId8"/>
    <p:sldId id="261" r:id="rId9"/>
    <p:sldId id="267" r:id="rId10"/>
    <p:sldId id="266" r:id="rId11"/>
    <p:sldId id="262" r:id="rId12"/>
    <p:sldId id="263" r:id="rId13"/>
    <p:sldId id="269" r:id="rId14"/>
    <p:sldId id="264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ia Imn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12" autoAdjust="0"/>
  </p:normalViewPr>
  <p:slideViewPr>
    <p:cSldViewPr snapToGrid="0" snapToObjects="1">
      <p:cViewPr>
        <p:scale>
          <a:sx n="103" d="100"/>
          <a:sy n="103" d="100"/>
        </p:scale>
        <p:origin x="-125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05T19:19:36.504" idx="1">
    <p:pos x="5394" y="2536"/>
    <p:text>You resized this picture and now it is totally fucked up</p:text>
  </p:cm>
  <p:cm authorId="0" dt="2019-02-05T19:29:43.321" idx="2">
    <p:pos x="5099" y="1231"/>
    <p:text>I would skip all this now. Instead I would just introduce that the study is performed in 2 phases, interview and evaluation, and walk the audience through the flow chart.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8929-5CCB-AA46-9985-D9F6DD8700A2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E1B89-C8F8-664A-A32D-5606C0AF9B9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03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sv-SE" dirty="0" smtClean="0"/>
              <a:t>E-lärande</a:t>
            </a:r>
            <a:r>
              <a:rPr lang="sv-SE" baseline="0" dirty="0" smtClean="0"/>
              <a:t>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är en form av undervisning som sker via distans via internet.</a:t>
            </a:r>
            <a:r>
              <a:rPr lang="sv-SE" dirty="0" smtClean="0"/>
              <a:t>--&gt;</a:t>
            </a:r>
          </a:p>
          <a:p>
            <a:pPr marL="171450" indent="-171450">
              <a:buFont typeface="Arial"/>
              <a:buChar char="•"/>
            </a:pPr>
            <a:r>
              <a:rPr lang="sv-SE" dirty="0" smtClean="0"/>
              <a:t>E-lärande kurse</a:t>
            </a:r>
            <a:r>
              <a:rPr lang="sv-SE" baseline="0" dirty="0" smtClean="0"/>
              <a:t>r görs ofta av företag som specialiserar sig på e-lärande. (i denna studie har jag valt att benämna dessa förteg till ELF, förtag som skapar e-kurser) </a:t>
            </a:r>
            <a:r>
              <a:rPr lang="sv-SE" dirty="0" smtClean="0"/>
              <a:t>--&gt;</a:t>
            </a:r>
          </a:p>
          <a:p>
            <a:pPr marL="171450" indent="-171450">
              <a:buFont typeface="Arial"/>
              <a:buChar char="•"/>
            </a:pPr>
            <a:r>
              <a:rPr lang="sv-SE" dirty="0" smtClean="0"/>
              <a:t>ELF designar </a:t>
            </a:r>
            <a:r>
              <a:rPr lang="sv-SE" baseline="0" dirty="0" smtClean="0"/>
              <a:t>e-kurser genom att fokusera på att användargränssnitt och tekniska funktioner. En viktigt del är att e-kurserna även ska utformas pedagogiskt för att student ska lära sig av kursen. En av de brister som finns inom e-lärande är att ett flertal ELF företag inte använder sig av pedagogiska perspektiv och modeller. </a:t>
            </a:r>
          </a:p>
          <a:p>
            <a:pPr marL="171450" indent="-171450">
              <a:buFont typeface="Arial"/>
              <a:buChar char="•"/>
            </a:pPr>
            <a:r>
              <a:rPr lang="sv-SE" baseline="0" dirty="0" smtClean="0"/>
              <a:t>Pedagogik kan delas in i tre olika perspektiv, associativt perspektiv, kognitivt perspektiv, sociokulturellt perspektiv. Perspektiven består av ett flertal olika modeller, dessa modeller innehåller olika faser och element som behövs för att uppnå pedagogiken.</a:t>
            </a:r>
          </a:p>
          <a:p>
            <a:pPr marL="171450" indent="-171450">
              <a:buFont typeface="Arial"/>
              <a:buChar char="•"/>
            </a:pPr>
            <a:endParaRPr lang="sv-SE" baseline="0" dirty="0" smtClean="0"/>
          </a:p>
          <a:p>
            <a:pPr marL="0" indent="0">
              <a:buFont typeface="Arial"/>
              <a:buNone/>
            </a:pPr>
            <a:endParaRPr lang="sv-SE" baseline="0" dirty="0" smtClean="0"/>
          </a:p>
          <a:p>
            <a:pPr marL="0" indent="0">
              <a:buFont typeface="Arial"/>
              <a:buNone/>
            </a:pPr>
            <a:r>
              <a:rPr lang="sv-SE" baseline="0" dirty="0" smtClean="0"/>
              <a:t> </a:t>
            </a:r>
            <a:r>
              <a:rPr lang="sv-SE" dirty="0" smtClean="0"/>
              <a:t>designing </a:t>
            </a:r>
            <a:r>
              <a:rPr lang="sv-SE" dirty="0" smtClean="0"/>
              <a:t>e-</a:t>
            </a:r>
            <a:r>
              <a:rPr lang="sv-SE" dirty="0" err="1" smtClean="0"/>
              <a:t>course</a:t>
            </a:r>
            <a:r>
              <a:rPr lang="sv-SE" dirty="0" smtClean="0"/>
              <a:t> (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aspects</a:t>
            </a:r>
            <a:r>
              <a:rPr lang="sv-SE" dirty="0" smtClean="0"/>
              <a:t>, etc. and </a:t>
            </a:r>
            <a:r>
              <a:rPr lang="sv-SE" dirty="0" err="1" smtClean="0"/>
              <a:t>mention</a:t>
            </a:r>
            <a:r>
              <a:rPr lang="sv-SE" dirty="0" smtClean="0"/>
              <a:t> </a:t>
            </a:r>
            <a:r>
              <a:rPr lang="sv-SE" dirty="0" err="1" smtClean="0"/>
              <a:t>pedagogic</a:t>
            </a:r>
            <a:r>
              <a:rPr lang="sv-SE" dirty="0" smtClean="0"/>
              <a:t> last) (1-2 </a:t>
            </a:r>
            <a:r>
              <a:rPr lang="sv-SE" dirty="0" err="1" smtClean="0"/>
              <a:t>sentances</a:t>
            </a:r>
            <a:r>
              <a:rPr lang="sv-SE" dirty="0" smtClean="0"/>
              <a:t>) -&gt; </a:t>
            </a:r>
            <a:r>
              <a:rPr lang="sv-SE" baseline="0" dirty="0" smtClean="0"/>
              <a:t>ELF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= brister (1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</a:t>
            </a:r>
          </a:p>
          <a:p>
            <a:endParaRPr lang="sv-SE" baseline="0" dirty="0" smtClean="0"/>
          </a:p>
          <a:p>
            <a:r>
              <a:rPr lang="sv-SE" dirty="0" err="1" smtClean="0"/>
              <a:t>Figure</a:t>
            </a:r>
            <a:r>
              <a:rPr lang="sv-SE" dirty="0" smtClean="0"/>
              <a:t> (?):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hierarchy</a:t>
            </a:r>
            <a:r>
              <a:rPr lang="sv-SE" baseline="0" dirty="0" smtClean="0"/>
              <a:t>- </a:t>
            </a:r>
            <a:r>
              <a:rPr lang="sv-SE" baseline="0" dirty="0" err="1" smtClean="0"/>
              <a:t>perspective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 -&gt; element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talk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perspectives</a:t>
            </a:r>
            <a:r>
              <a:rPr lang="sv-SE" baseline="0" dirty="0" smtClean="0"/>
              <a:t>??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? </a:t>
            </a:r>
            <a:r>
              <a:rPr lang="sv-SE" baseline="0" dirty="0" err="1" smtClean="0"/>
              <a:t>Next</a:t>
            </a:r>
            <a:r>
              <a:rPr lang="sv-SE" baseline="0" dirty="0" smtClean="0"/>
              <a:t>?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416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52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utvärdering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8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and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26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Grade: </a:t>
            </a: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 är ett ELF som har gjort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e-kurser i 20 år här i Stockholm och i Lund. </a:t>
            </a: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I sin verksamhet använder Grade ett antal pedagogiska riktlinjer, men utgår inte från en specifik pedagogisk modell. </a:t>
            </a:r>
          </a:p>
          <a:p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in </a:t>
            </a:r>
            <a:r>
              <a:rPr lang="sv-SE" dirty="0" smtClean="0"/>
              <a:t>Stockholm Grade</a:t>
            </a:r>
            <a:r>
              <a:rPr lang="sv-SE" baseline="0" dirty="0" smtClean="0"/>
              <a:t> is an ELF -&gt;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Grade 20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month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 -&gt; </a:t>
            </a:r>
            <a:r>
              <a:rPr lang="sv-SE" baseline="0" dirty="0" err="1" smtClean="0"/>
              <a:t>despite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established</a:t>
            </a:r>
            <a:r>
              <a:rPr lang="sv-SE" baseline="0" dirty="0" smtClean="0"/>
              <a:t> ELF Grade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pedagogiska riktlinjer not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Fördelar:</a:t>
            </a:r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fördelar med att använda en pedagogisk modell i Grade är att deras e-kurser skulle få bättre lärandestrategier (strategier för att studenten ska faktiskt lära sig),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kursinnehåll, delkursens tid och takt, gränssnittdesign, och uppnåendet av tillfredsställande studentfokus.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Målet: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Utgångspunkten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stödjs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av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övergångsprocessen från Grades nuvarande pedagogiska riktlinjer till en modellbaserad strategi.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Det genomförs genom att förstå relationen mellan Grades pedagogiska riktlinjer och pedagogiska modeller.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12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Grades befintliga pedagogiska riktlinjer passar in i de pedagogiska perspektiven (Associativ, Kognitivt och Sociokulturellt)?</a:t>
            </a:r>
            <a:r>
              <a:rPr lang="sv-SE" sz="12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assumptions</a:t>
            </a:r>
            <a:r>
              <a:rPr lang="sv-SE" baseline="0" dirty="0" smtClean="0"/>
              <a:t> </a:t>
            </a:r>
            <a:r>
              <a:rPr lang="sv-SE" baseline="0" dirty="0" smtClean="0"/>
              <a:t>1) </a:t>
            </a:r>
            <a:r>
              <a:rPr lang="sv-SE" baseline="0" dirty="0" err="1" smtClean="0"/>
              <a:t>benifit</a:t>
            </a:r>
            <a:r>
              <a:rPr lang="sv-SE" baseline="0" dirty="0" smtClean="0"/>
              <a:t> Grade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ped.model</a:t>
            </a:r>
            <a:r>
              <a:rPr lang="sv-SE" baseline="0" dirty="0" smtClean="0"/>
              <a:t>, 2) ”övergångsprocessen </a:t>
            </a:r>
            <a:r>
              <a:rPr lang="sv-SE" baseline="0" dirty="0" err="1" smtClean="0"/>
              <a:t>supported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understanding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relationship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Grades ped. rikt. and ped. </a:t>
            </a:r>
            <a:r>
              <a:rPr lang="sv-SE" baseline="0" dirty="0" err="1" smtClean="0"/>
              <a:t>models</a:t>
            </a:r>
            <a:endParaRPr lang="sv-SE" baseline="0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För att kunna undersöka Grade befintliga riktlinjer och förstå</a:t>
            </a:r>
            <a:r>
              <a:rPr lang="sv-SE" baseline="0" dirty="0" smtClean="0"/>
              <a:t> hur de passar in i de pedagogiska perspektiven utfördes två moment. </a:t>
            </a:r>
          </a:p>
          <a:p>
            <a:r>
              <a:rPr lang="sv-SE" baseline="0" dirty="0" smtClean="0"/>
              <a:t>Intervjumomentet bestod av:</a:t>
            </a:r>
          </a:p>
          <a:p>
            <a:r>
              <a:rPr lang="sv-SE" baseline="0" dirty="0" smtClean="0"/>
              <a:t>- Granska de pedagogiska perspektiven och innehållande modeller </a:t>
            </a:r>
          </a:p>
          <a:p>
            <a:r>
              <a:rPr lang="sv-SE" baseline="0" dirty="0" smtClean="0"/>
              <a:t>- Framtagning av intervjufrågor.</a:t>
            </a:r>
          </a:p>
          <a:p>
            <a:r>
              <a:rPr lang="sv-SE" baseline="0" dirty="0" smtClean="0"/>
              <a:t>- För att sen intervju den pedagogiska ansvarige hos Grade och kunna dra en slutsats vilket perspektiv passande modell som speglar Grade nuvarande riktlinjer.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Grades befintliga pedagogiska riktlinjer passar in i de pedagogiska perspektiven (Associativ, Kognitivt och Sociokulturellt)?</a:t>
            </a:r>
            <a:r>
              <a:rPr lang="sv-SE" sz="12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dirty="0" smtClean="0"/>
          </a:p>
          <a:p>
            <a:r>
              <a:rPr lang="sv-SE" dirty="0" smtClean="0"/>
              <a:t>Utvärderingsmoment</a:t>
            </a:r>
            <a:r>
              <a:rPr lang="sv-SE" baseline="0" dirty="0" smtClean="0"/>
              <a:t> bestod av: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Utformning av utvärderings påstående enligt val pedagogisk modell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För att sen göra en utvärdering av Grades tidigare kurser. 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Därefter analyserades resultat och en slutsats efter hur Grades riktlinjer passar med en pedagogisk modell.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Koppla </a:t>
            </a:r>
            <a:r>
              <a:rPr lang="sv-SE" dirty="0" smtClean="0"/>
              <a:t>syfte/mål</a:t>
            </a:r>
            <a:r>
              <a:rPr lang="sv-SE" baseline="0" dirty="0" smtClean="0"/>
              <a:t> till de 2 moment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01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Meningen med att intervjua</a:t>
            </a:r>
            <a:r>
              <a:rPr lang="sv-SE" baseline="0" dirty="0" smtClean="0"/>
              <a:t> Grades pedagogisk ansvarige var för att ta reda på hur deras befintliga pedagogiska riktlinjer är i dagsläget.  </a:t>
            </a:r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interview</a:t>
            </a:r>
            <a:r>
              <a:rPr lang="sv-SE" dirty="0" smtClean="0"/>
              <a:t>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62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 smtClean="0"/>
              <a:t>Figurer visar resultatet från intervjun.</a:t>
            </a:r>
            <a:r>
              <a:rPr lang="sv-SE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A) Punkterna representerar de tilldelade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intervjufrågorna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standardavvikelsen.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sv-SE" baseline="0" dirty="0" smtClean="0"/>
              <a:t>Resultatet visar att DIM (Direkt instruktion) modellen fick ett högt medelvärde jämfört med ATM (Aktivitets teori)  och KLM (Konstruktiv Läromiljö).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3) Det betyder att DIM passar bäst in med Grades pedagogiska riktlinjer.</a:t>
            </a: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endParaRPr lang="sv-SE" baseline="0" dirty="0" smtClean="0"/>
          </a:p>
          <a:p>
            <a:pPr marL="0" indent="0">
              <a:buNone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43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1)</a:t>
            </a:r>
            <a:r>
              <a:rPr lang="sv-SE" baseline="0" dirty="0" smtClean="0"/>
              <a:t> </a:t>
            </a: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72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interview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32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utvärdering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6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3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6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5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3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3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0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2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C5B4-AC2E-B041-BC59-4B3EDCDB5E3E}" type="datetimeFigureOut">
              <a:rPr lang="sv-SE" smtClean="0"/>
              <a:t>19-02-07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61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10327" y="1087144"/>
            <a:ext cx="7772400" cy="35131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Utvärdering av pedagogiska modeller som en plattform för förädling av kurser inom </a:t>
            </a: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-lärande företaget Grade</a:t>
            </a: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05566" y="4826648"/>
            <a:ext cx="1724025" cy="135255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081310" y="5608376"/>
            <a:ext cx="226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Olivia Imner </a:t>
            </a:r>
            <a:endParaRPr lang="sv-SE" sz="24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1764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4586642" y="2650578"/>
            <a:ext cx="4557358" cy="157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Bildobjekt 2" descr="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" y="2792480"/>
            <a:ext cx="8892480" cy="12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2a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590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693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av 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3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721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och slutsatser 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79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37934"/>
          </a:xfrm>
        </p:spPr>
        <p:txBody>
          <a:bodyPr>
            <a:normAutofit/>
          </a:bodyPr>
          <a:lstStyle/>
          <a:p>
            <a:r>
              <a:rPr lang="sv-SE" dirty="0" err="1" smtClean="0"/>
              <a:t>Acknowledgments</a:t>
            </a:r>
            <a:r>
              <a:rPr lang="sv-SE" dirty="0" smtClean="0"/>
              <a:t> (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desired</a:t>
            </a:r>
            <a:r>
              <a:rPr lang="sv-SE" dirty="0" smtClean="0"/>
              <a:t>) and ”</a:t>
            </a:r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” </a:t>
            </a:r>
            <a:r>
              <a:rPr lang="sv-SE" dirty="0" err="1" smtClean="0"/>
              <a:t>slide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06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685800" y="847792"/>
            <a:ext cx="7772400" cy="1470025"/>
          </a:xfrm>
        </p:spPr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Bakgrund</a:t>
            </a:r>
            <a:endParaRPr lang="sv-SE" strike="sngStrik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779550" y="2753889"/>
            <a:ext cx="7678650" cy="3357480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Elektroniskt lärande (e-lärande) 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algn="l"/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ELF </a:t>
            </a:r>
            <a:r>
              <a:rPr lang="mr-IN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–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E-Lärande Företag</a:t>
            </a:r>
          </a:p>
          <a:p>
            <a:pPr algn="l"/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Pedagogiska perspektiv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Modell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Faser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Element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5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Problem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823338"/>
            <a:ext cx="7669770" cy="2317850"/>
          </a:xfrm>
        </p:spPr>
        <p:txBody>
          <a:bodyPr>
            <a:normAutofit/>
          </a:bodyPr>
          <a:lstStyle/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</a:t>
            </a:r>
          </a:p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edagogiska riktlinjer och pedagogisk modell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Målet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260152"/>
            <a:ext cx="7669770" cy="2942681"/>
          </a:xfrm>
        </p:spPr>
        <p:txBody>
          <a:bodyPr>
            <a:normAutofit/>
          </a:bodyPr>
          <a:lstStyle/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Fördelar med att använda en pedagogisk modell</a:t>
            </a:r>
          </a:p>
          <a:p>
            <a:pPr marL="0" indent="0">
              <a:buNone/>
            </a:pP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Från Grades pedagogiska riktlinjer till en modellbaseradstrategi </a:t>
            </a: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489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5" name="Bildobjekt 4" descr="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2834372"/>
            <a:ext cx="8604448" cy="12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4638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Intervju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84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82505" y="459701"/>
            <a:ext cx="1650611" cy="316177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</a:t>
            </a:r>
            <a:r>
              <a:rPr lang="sv-SE" sz="2800" dirty="0">
                <a:solidFill>
                  <a:srgbClr val="17375E"/>
                </a:solidFill>
                <a:latin typeface="Times New Roman"/>
                <a:cs typeface="Times New Roman"/>
              </a:rPr>
              <a:t>2</a:t>
            </a:r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lang="sv-SE" sz="28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Bildobjekt 3" descr="figure1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5" y="430596"/>
            <a:ext cx="3649135" cy="62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1B</a:t>
            </a:r>
            <a:endParaRPr lang="sv-SE" dirty="0"/>
          </a:p>
        </p:txBody>
      </p:sp>
      <p:pic>
        <p:nvPicPr>
          <p:cNvPr id="4" name="Platshållare för innehåll 3" descr="figure1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3" b="17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02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av resultat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4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771</Words>
  <Application>Microsoft Macintosh PowerPoint</Application>
  <PresentationFormat>Bildspel på skärmen (4:3)</PresentationFormat>
  <Paragraphs>109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Office-tema</vt:lpstr>
      <vt:lpstr>Utvärdering av pedagogiska modeller som en plattform för förädling av kurser inom  e-lärande företaget Grade</vt:lpstr>
      <vt:lpstr>Bakgrund</vt:lpstr>
      <vt:lpstr>Problem</vt:lpstr>
      <vt:lpstr>Målet</vt:lpstr>
      <vt:lpstr>Metod</vt:lpstr>
      <vt:lpstr>Intervju</vt:lpstr>
      <vt:lpstr>Figur 2A</vt:lpstr>
      <vt:lpstr>Figure 1B</vt:lpstr>
      <vt:lpstr>PowerPoint-presentation</vt:lpstr>
      <vt:lpstr>Utvärdering</vt:lpstr>
      <vt:lpstr>Figur 2a</vt:lpstr>
      <vt:lpstr>Figur 2b</vt:lpstr>
      <vt:lpstr>PowerPoint-presentation</vt:lpstr>
      <vt:lpstr> </vt:lpstr>
      <vt:lpstr>Acknowledgments (if desired) and ”thank you”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Olivia Imner</dc:creator>
  <cp:lastModifiedBy>Olivia Imner</cp:lastModifiedBy>
  <cp:revision>37</cp:revision>
  <dcterms:created xsi:type="dcterms:W3CDTF">2019-01-24T06:50:34Z</dcterms:created>
  <dcterms:modified xsi:type="dcterms:W3CDTF">2019-02-08T06:54:50Z</dcterms:modified>
</cp:coreProperties>
</file>