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78" r:id="rId4"/>
    <p:sldId id="272" r:id="rId5"/>
    <p:sldId id="259" r:id="rId6"/>
    <p:sldId id="265" r:id="rId7"/>
    <p:sldId id="260" r:id="rId8"/>
    <p:sldId id="267" r:id="rId9"/>
    <p:sldId id="266" r:id="rId10"/>
    <p:sldId id="262" r:id="rId11"/>
    <p:sldId id="274" r:id="rId12"/>
    <p:sldId id="279" r:id="rId13"/>
    <p:sldId id="280" r:id="rId14"/>
    <p:sldId id="269" r:id="rId15"/>
    <p:sldId id="264" r:id="rId16"/>
    <p:sldId id="275" r:id="rId17"/>
    <p:sldId id="261" r:id="rId18"/>
    <p:sldId id="277" r:id="rId19"/>
    <p:sldId id="276" r:id="rId20"/>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livia Imner" initial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57" autoAdjust="0"/>
  </p:normalViewPr>
  <p:slideViewPr>
    <p:cSldViewPr snapToGrid="0" snapToObjects="1">
      <p:cViewPr>
        <p:scale>
          <a:sx n="103" d="100"/>
          <a:sy n="103" d="100"/>
        </p:scale>
        <p:origin x="-121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2-14T22:09:37.234" idx="11">
    <p:pos x="5289" y="2097"/>
    <p:text>I think it could be important here to mention that by understanding which pros and cons exist with Grades current pedagogical guidelines, we can better understand which parts of their courses they should focus on utilizing the model-based strategi first during the transition period.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08929-5CCB-AA46-9985-D9F6DD8700A2}" type="datetimeFigureOut">
              <a:rPr lang="sv-SE" smtClean="0"/>
              <a:t>19-02-10</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E1B89-C8F8-664A-A32D-5606C0AF9B96}" type="slidenum">
              <a:rPr lang="sv-SE" smtClean="0"/>
              <a:t>‹Nr.›</a:t>
            </a:fld>
            <a:endParaRPr lang="sv-SE"/>
          </a:p>
        </p:txBody>
      </p:sp>
    </p:spTree>
    <p:extLst>
      <p:ext uri="{BB962C8B-B14F-4D97-AF65-F5344CB8AC3E}">
        <p14:creationId xmlns:p14="http://schemas.microsoft.com/office/powerpoint/2010/main" val="29203827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Hej och välkommen till min</a:t>
            </a:r>
            <a:r>
              <a:rPr lang="sv-SE" baseline="0" dirty="0" smtClean="0"/>
              <a:t> presentation och idag ska jag presentera min studien, </a:t>
            </a:r>
            <a:endParaRPr lang="sv-SE" dirty="0" smtClean="0"/>
          </a:p>
          <a:p>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1</a:t>
            </a:fld>
            <a:endParaRPr lang="sv-SE"/>
          </a:p>
        </p:txBody>
      </p:sp>
    </p:spTree>
    <p:extLst>
      <p:ext uri="{BB962C8B-B14F-4D97-AF65-F5344CB8AC3E}">
        <p14:creationId xmlns:p14="http://schemas.microsoft.com/office/powerpoint/2010/main" val="38631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sz="1200" b="0" kern="1200" dirty="0" smtClean="0">
                <a:solidFill>
                  <a:schemeClr val="tx1"/>
                </a:solidFill>
                <a:effectLst/>
                <a:latin typeface="+mn-lt"/>
                <a:ea typeface="+mn-ea"/>
                <a:cs typeface="+mn-cs"/>
              </a:rPr>
              <a:t>Figuren</a:t>
            </a:r>
            <a:r>
              <a:rPr lang="sv-SE" sz="1200" b="0" kern="1200" baseline="0" dirty="0" smtClean="0">
                <a:solidFill>
                  <a:schemeClr val="tx1"/>
                </a:solidFill>
                <a:effectLst/>
                <a:latin typeface="+mn-lt"/>
                <a:ea typeface="+mn-ea"/>
                <a:cs typeface="+mn-cs"/>
              </a:rPr>
              <a:t> visar </a:t>
            </a:r>
            <a:r>
              <a:rPr lang="sv-SE" sz="1200" b="0" kern="1200" dirty="0" smtClean="0">
                <a:solidFill>
                  <a:schemeClr val="tx1"/>
                </a:solidFill>
                <a:effectLst/>
                <a:latin typeface="+mn-lt"/>
                <a:ea typeface="+mn-ea"/>
                <a:cs typeface="+mn-cs"/>
              </a:rPr>
              <a:t>DIM resultat per fas/element </a:t>
            </a:r>
            <a:r>
              <a:rPr lang="sv-SE" sz="1200" b="0" kern="1200" dirty="0" err="1" smtClean="0">
                <a:solidFill>
                  <a:schemeClr val="tx1"/>
                </a:solidFill>
                <a:effectLst/>
                <a:latin typeface="+mn-lt"/>
                <a:ea typeface="+mn-ea"/>
                <a:cs typeface="+mn-cs"/>
              </a:rPr>
              <a:t>för</a:t>
            </a:r>
            <a:r>
              <a:rPr lang="sv-SE" sz="1200" b="0" kern="1200" dirty="0" smtClean="0">
                <a:solidFill>
                  <a:schemeClr val="tx1"/>
                </a:solidFill>
                <a:effectLst/>
                <a:latin typeface="+mn-lt"/>
                <a:ea typeface="+mn-ea"/>
                <a:cs typeface="+mn-cs"/>
              </a:rPr>
              <a:t> fyra av Grades tidigare kurser</a:t>
            </a:r>
            <a:r>
              <a:rPr lang="sv-SE" sz="1200" kern="1200" dirty="0" smtClean="0">
                <a:solidFill>
                  <a:schemeClr val="tx1"/>
                </a:solidFill>
                <a:effectLst/>
                <a:latin typeface="+mn-lt"/>
                <a:ea typeface="+mn-ea"/>
                <a:cs typeface="+mn-cs"/>
              </a:rPr>
              <a:t>, den </a:t>
            </a:r>
            <a:r>
              <a:rPr lang="sv-SE" sz="1200" kern="1200" dirty="0" err="1" smtClean="0">
                <a:solidFill>
                  <a:schemeClr val="tx1"/>
                </a:solidFill>
                <a:effectLst/>
                <a:latin typeface="+mn-lt"/>
                <a:ea typeface="+mn-ea"/>
                <a:cs typeface="+mn-cs"/>
              </a:rPr>
              <a:t>vågräta</a:t>
            </a:r>
            <a:r>
              <a:rPr lang="sv-SE" sz="1200" kern="1200" dirty="0" smtClean="0">
                <a:solidFill>
                  <a:schemeClr val="tx1"/>
                </a:solidFill>
                <a:effectLst/>
                <a:latin typeface="+mn-lt"/>
                <a:ea typeface="+mn-ea"/>
                <a:cs typeface="+mn-cs"/>
              </a:rPr>
              <a:t>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medelvärdet</a:t>
            </a:r>
            <a:r>
              <a:rPr lang="sv-SE" sz="1200" kern="1200" dirty="0" smtClean="0">
                <a:solidFill>
                  <a:schemeClr val="tx1"/>
                </a:solidFill>
                <a:effectLst/>
                <a:latin typeface="+mn-lt"/>
                <a:ea typeface="+mn-ea"/>
                <a:cs typeface="+mn-cs"/>
              </a:rPr>
              <a:t> och den vertikala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standardavvikelsen. </a:t>
            </a:r>
          </a:p>
          <a:p>
            <a:pPr marL="0" indent="0">
              <a:buNone/>
            </a:pPr>
            <a:endParaRPr lang="sv-SE" sz="1200" kern="1200" dirty="0" smtClean="0">
              <a:solidFill>
                <a:schemeClr val="tx1"/>
              </a:solidFill>
              <a:effectLst/>
              <a:latin typeface="+mn-lt"/>
              <a:ea typeface="+mn-ea"/>
              <a:cs typeface="+mn-cs"/>
            </a:endParaRPr>
          </a:p>
          <a:p>
            <a:pPr marL="228600" indent="-228600">
              <a:buAutoNum type="arabicParenR"/>
            </a:pPr>
            <a:r>
              <a:rPr lang="sv-SE" sz="1200" kern="1200" dirty="0" smtClean="0">
                <a:solidFill>
                  <a:schemeClr val="tx1"/>
                </a:solidFill>
                <a:effectLst/>
                <a:latin typeface="+mn-lt"/>
                <a:ea typeface="+mn-ea"/>
                <a:cs typeface="+mn-cs"/>
              </a:rPr>
              <a:t>Resultatet</a:t>
            </a:r>
            <a:r>
              <a:rPr lang="sv-SE" sz="1200" kern="1200" baseline="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visade att </a:t>
            </a:r>
            <a:r>
              <a:rPr lang="sv-SE" sz="1200" i="1" kern="1200" dirty="0" smtClean="0">
                <a:solidFill>
                  <a:schemeClr val="tx1"/>
                </a:solidFill>
                <a:effectLst/>
                <a:latin typeface="+mn-lt"/>
                <a:ea typeface="+mn-ea"/>
                <a:cs typeface="+mn-cs"/>
              </a:rPr>
              <a:t>Presentations</a:t>
            </a:r>
            <a:r>
              <a:rPr lang="sv-SE" sz="1200" kern="1200" dirty="0" smtClean="0">
                <a:solidFill>
                  <a:schemeClr val="tx1"/>
                </a:solidFill>
                <a:effectLst/>
                <a:latin typeface="+mn-lt"/>
                <a:ea typeface="+mn-ea"/>
                <a:cs typeface="+mn-cs"/>
              </a:rPr>
              <a:t>-fasen samt </a:t>
            </a:r>
            <a:r>
              <a:rPr lang="sv-SE" sz="1200" i="1" kern="1200" dirty="0" smtClean="0">
                <a:solidFill>
                  <a:schemeClr val="tx1"/>
                </a:solidFill>
                <a:effectLst/>
                <a:latin typeface="+mn-lt"/>
                <a:ea typeface="+mn-ea"/>
                <a:cs typeface="+mn-cs"/>
              </a:rPr>
              <a:t>Praktik</a:t>
            </a:r>
            <a:r>
              <a:rPr lang="sv-SE" sz="1200" kern="1200" dirty="0" smtClean="0">
                <a:solidFill>
                  <a:schemeClr val="tx1"/>
                </a:solidFill>
                <a:effectLst/>
                <a:latin typeface="+mn-lt"/>
                <a:ea typeface="+mn-ea"/>
                <a:cs typeface="+mn-cs"/>
              </a:rPr>
              <a:t>-fasen hade relativt </a:t>
            </a:r>
            <a:r>
              <a:rPr lang="sv-SE" sz="1200" kern="1200" dirty="0" err="1" smtClean="0">
                <a:solidFill>
                  <a:schemeClr val="tx1"/>
                </a:solidFill>
                <a:effectLst/>
                <a:latin typeface="+mn-lt"/>
                <a:ea typeface="+mn-ea"/>
                <a:cs typeface="+mn-cs"/>
              </a:rPr>
              <a:t>höga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medelpoäng</a:t>
            </a:r>
            <a:r>
              <a:rPr lang="sv-SE" sz="1200" kern="1200" dirty="0" smtClean="0">
                <a:solidFill>
                  <a:schemeClr val="tx1"/>
                </a:solidFill>
                <a:effectLst/>
                <a:latin typeface="+mn-lt"/>
                <a:ea typeface="+mn-ea"/>
                <a:cs typeface="+mn-cs"/>
              </a:rPr>
              <a:t> = 3,5 och 2,8) i kontrast till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Utvärderings</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Övervakning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Återkopplings</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som hade relativt </a:t>
            </a:r>
            <a:r>
              <a:rPr lang="sv-SE" sz="1200" kern="1200" dirty="0" err="1" smtClean="0">
                <a:solidFill>
                  <a:schemeClr val="tx1"/>
                </a:solidFill>
                <a:effectLst/>
                <a:latin typeface="+mn-lt"/>
                <a:ea typeface="+mn-ea"/>
                <a:cs typeface="+mn-cs"/>
              </a:rPr>
              <a:t>låga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medelpoäng</a:t>
            </a:r>
            <a:r>
              <a:rPr lang="sv-SE" sz="1200" kern="1200" dirty="0" smtClean="0">
                <a:solidFill>
                  <a:schemeClr val="tx1"/>
                </a:solidFill>
                <a:effectLst/>
                <a:latin typeface="+mn-lt"/>
                <a:ea typeface="+mn-ea"/>
                <a:cs typeface="+mn-cs"/>
              </a:rPr>
              <a:t> = 2,2 och 1,5).</a:t>
            </a:r>
          </a:p>
          <a:p>
            <a:pPr marL="228600" indent="-228600">
              <a:buAutoNum type="arabicParenR"/>
            </a:pPr>
            <a:endParaRPr lang="sv-SE" sz="1200" kern="1200" dirty="0" smtClean="0">
              <a:solidFill>
                <a:schemeClr val="tx1"/>
              </a:solidFill>
              <a:effectLst/>
              <a:latin typeface="+mn-lt"/>
              <a:ea typeface="+mn-ea"/>
              <a:cs typeface="+mn-cs"/>
            </a:endParaRPr>
          </a:p>
          <a:p>
            <a:pPr marL="228600" indent="-228600">
              <a:buAutoNum type="arabicParenR"/>
            </a:pPr>
            <a:r>
              <a:rPr lang="sv-SE" sz="1200" kern="1200" dirty="0" smtClean="0">
                <a:solidFill>
                  <a:schemeClr val="tx1"/>
                </a:solidFill>
                <a:effectLst/>
                <a:latin typeface="+mn-lt"/>
                <a:ea typeface="+mn-ea"/>
                <a:cs typeface="+mn-cs"/>
              </a:rPr>
              <a:t>Grade</a:t>
            </a:r>
            <a:r>
              <a:rPr lang="sv-SE" sz="1200" kern="1200" baseline="0" dirty="0" smtClean="0">
                <a:solidFill>
                  <a:schemeClr val="tx1"/>
                </a:solidFill>
                <a:effectLst/>
                <a:latin typeface="+mn-lt"/>
                <a:ea typeface="+mn-ea"/>
                <a:cs typeface="+mn-cs"/>
              </a:rPr>
              <a:t> har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förmågor</a:t>
            </a:r>
            <a:r>
              <a:rPr lang="sv-SE" sz="1200" kern="1200" dirty="0" smtClean="0">
                <a:solidFill>
                  <a:schemeClr val="tx1"/>
                </a:solidFill>
                <a:effectLst/>
                <a:latin typeface="+mn-lt"/>
                <a:ea typeface="+mn-ea"/>
                <a:cs typeface="+mn-cs"/>
              </a:rPr>
              <a:t> att presentera information och meningen bakom kursen till studenterna och </a:t>
            </a:r>
          </a:p>
          <a:p>
            <a:pPr marL="0" indent="0">
              <a:buNone/>
            </a:pPr>
            <a:r>
              <a:rPr lang="sv-SE" sz="1200" kern="1200" dirty="0" smtClean="0">
                <a:solidFill>
                  <a:schemeClr val="tx1"/>
                </a:solidFill>
                <a:effectLst/>
                <a:latin typeface="+mn-lt"/>
                <a:ea typeface="+mn-ea"/>
                <a:cs typeface="+mn-cs"/>
              </a:rPr>
              <a:t>	-</a:t>
            </a:r>
            <a:r>
              <a:rPr lang="sv-SE" sz="1200" kern="1200" baseline="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samtidigt ha något</a:t>
            </a:r>
            <a:r>
              <a:rPr lang="sv-SE" sz="1200" kern="1200" baseline="0" dirty="0" smtClean="0">
                <a:solidFill>
                  <a:schemeClr val="tx1"/>
                </a:solidFill>
                <a:effectLst/>
                <a:latin typeface="+mn-lt"/>
                <a:ea typeface="+mn-ea"/>
                <a:cs typeface="+mn-cs"/>
              </a:rPr>
              <a:t> som </a:t>
            </a:r>
            <a:r>
              <a:rPr lang="sv-SE" sz="1200" kern="1200" dirty="0" err="1" smtClean="0">
                <a:solidFill>
                  <a:schemeClr val="tx1"/>
                </a:solidFill>
                <a:effectLst/>
                <a:latin typeface="+mn-lt"/>
                <a:ea typeface="+mn-ea"/>
                <a:cs typeface="+mn-cs"/>
              </a:rPr>
              <a:t>understödjer</a:t>
            </a:r>
            <a:r>
              <a:rPr lang="sv-SE" sz="1200" kern="1200" dirty="0" smtClean="0">
                <a:solidFill>
                  <a:schemeClr val="tx1"/>
                </a:solidFill>
                <a:effectLst/>
                <a:latin typeface="+mn-lt"/>
                <a:ea typeface="+mn-ea"/>
                <a:cs typeface="+mn-cs"/>
              </a:rPr>
              <a:t> deras </a:t>
            </a:r>
            <a:r>
              <a:rPr lang="sv-SE" sz="1200" kern="1200" dirty="0" err="1" smtClean="0">
                <a:solidFill>
                  <a:schemeClr val="tx1"/>
                </a:solidFill>
                <a:effectLst/>
                <a:latin typeface="+mn-lt"/>
                <a:ea typeface="+mn-ea"/>
                <a:cs typeface="+mn-cs"/>
              </a:rPr>
              <a:t>lärande</a:t>
            </a:r>
            <a:r>
              <a:rPr lang="sv-SE" sz="1200" kern="1200" dirty="0" smtClean="0">
                <a:solidFill>
                  <a:schemeClr val="tx1"/>
                </a:solidFill>
                <a:effectLst/>
                <a:latin typeface="+mn-lt"/>
                <a:ea typeface="+mn-ea"/>
                <a:cs typeface="+mn-cs"/>
              </a:rPr>
              <a:t> genom sammanfattningar av materialet och </a:t>
            </a:r>
            <a:r>
              <a:rPr lang="sv-SE" sz="1200" kern="1200" dirty="0" err="1" smtClean="0">
                <a:solidFill>
                  <a:schemeClr val="tx1"/>
                </a:solidFill>
                <a:effectLst/>
                <a:latin typeface="+mn-lt"/>
                <a:ea typeface="+mn-ea"/>
                <a:cs typeface="+mn-cs"/>
              </a:rPr>
              <a:t>övningar</a:t>
            </a:r>
            <a:r>
              <a:rPr lang="sv-SE" sz="1200" kern="1200" dirty="0" smtClean="0">
                <a:solidFill>
                  <a:schemeClr val="tx1"/>
                </a:solidFill>
                <a:effectLst/>
                <a:latin typeface="+mn-lt"/>
                <a:ea typeface="+mn-ea"/>
                <a:cs typeface="+mn-cs"/>
              </a:rPr>
              <a:t>.</a:t>
            </a:r>
          </a:p>
          <a:p>
            <a:pPr marL="0" indent="0">
              <a:buFontTx/>
              <a:buNone/>
            </a:pPr>
            <a:r>
              <a:rPr lang="sv-SE" sz="1200" kern="1200" dirty="0" smtClean="0">
                <a:solidFill>
                  <a:schemeClr val="tx1"/>
                </a:solidFill>
                <a:effectLst/>
                <a:latin typeface="+mn-lt"/>
                <a:ea typeface="+mn-ea"/>
                <a:cs typeface="+mn-cs"/>
              </a:rPr>
              <a:t>	- generellt skulle Grade </a:t>
            </a:r>
            <a:r>
              <a:rPr lang="sv-SE" sz="1200" kern="1200" baseline="0" dirty="0" smtClean="0">
                <a:solidFill>
                  <a:schemeClr val="tx1"/>
                </a:solidFill>
                <a:effectLst/>
                <a:latin typeface="+mn-lt"/>
                <a:ea typeface="+mn-ea"/>
                <a:cs typeface="+mn-cs"/>
              </a:rPr>
              <a:t>kunna </a:t>
            </a:r>
            <a:r>
              <a:rPr lang="sv-SE" sz="1200" kern="1200" dirty="0" err="1" smtClean="0">
                <a:solidFill>
                  <a:schemeClr val="tx1"/>
                </a:solidFill>
                <a:effectLst/>
                <a:latin typeface="+mn-lt"/>
                <a:ea typeface="+mn-ea"/>
                <a:cs typeface="+mn-cs"/>
              </a:rPr>
              <a:t>förbättra</a:t>
            </a:r>
            <a:r>
              <a:rPr lang="sv-SE" sz="1200" kern="1200" dirty="0" smtClean="0">
                <a:solidFill>
                  <a:schemeClr val="tx1"/>
                </a:solidFill>
                <a:effectLst/>
                <a:latin typeface="+mn-lt"/>
                <a:ea typeface="+mn-ea"/>
                <a:cs typeface="+mn-cs"/>
              </a:rPr>
              <a:t> sin  e-kurser genom att </a:t>
            </a:r>
            <a:r>
              <a:rPr lang="sv-SE" sz="1200" kern="1200" dirty="0" err="1" smtClean="0">
                <a:solidFill>
                  <a:schemeClr val="tx1"/>
                </a:solidFill>
                <a:effectLst/>
                <a:latin typeface="+mn-lt"/>
                <a:ea typeface="+mn-ea"/>
                <a:cs typeface="+mn-cs"/>
              </a:rPr>
              <a:t>lägga</a:t>
            </a:r>
            <a:r>
              <a:rPr lang="sv-SE" sz="1200" kern="1200" dirty="0" smtClean="0">
                <a:solidFill>
                  <a:schemeClr val="tx1"/>
                </a:solidFill>
                <a:effectLst/>
                <a:latin typeface="+mn-lt"/>
                <a:ea typeface="+mn-ea"/>
                <a:cs typeface="+mn-cs"/>
              </a:rPr>
              <a:t> mer fokus på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Utvärderings</a:t>
            </a:r>
            <a:r>
              <a:rPr lang="sv-SE" sz="1200" kern="1200" dirty="0" err="1" smtClean="0">
                <a:solidFill>
                  <a:schemeClr val="tx1"/>
                </a:solidFill>
                <a:effectLst/>
                <a:latin typeface="+mn-lt"/>
                <a:ea typeface="+mn-ea"/>
                <a:cs typeface="+mn-cs"/>
              </a:rPr>
              <a:t>-fasen</a:t>
            </a:r>
            <a:r>
              <a:rPr lang="sv-SE" sz="1200" kern="1200" baseline="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Övervakning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Återkopplings</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genom att till exempel</a:t>
            </a:r>
          </a:p>
          <a:p>
            <a:pPr marL="0" indent="0">
              <a:buFontTx/>
              <a:buNone/>
            </a:pPr>
            <a:r>
              <a:rPr lang="sv-SE" sz="1200" kern="1200" dirty="0" smtClean="0">
                <a:solidFill>
                  <a:schemeClr val="tx1"/>
                </a:solidFill>
                <a:effectLst/>
                <a:latin typeface="+mn-lt"/>
                <a:ea typeface="+mn-ea"/>
                <a:cs typeface="+mn-cs"/>
              </a:rPr>
              <a:t> använda feedback, </a:t>
            </a:r>
            <a:r>
              <a:rPr lang="sv-SE" sz="1200" kern="1200" dirty="0" err="1" smtClean="0">
                <a:solidFill>
                  <a:schemeClr val="tx1"/>
                </a:solidFill>
                <a:effectLst/>
                <a:latin typeface="+mn-lt"/>
                <a:ea typeface="+mn-ea"/>
                <a:cs typeface="+mn-cs"/>
              </a:rPr>
              <a:t>avslutningstester</a:t>
            </a:r>
            <a:r>
              <a:rPr lang="sv-SE" sz="1200" kern="1200" dirty="0" smtClean="0">
                <a:solidFill>
                  <a:schemeClr val="tx1"/>
                </a:solidFill>
                <a:effectLst/>
                <a:latin typeface="+mn-lt"/>
                <a:ea typeface="+mn-ea"/>
                <a:cs typeface="+mn-cs"/>
              </a:rPr>
              <a:t>, och fler </a:t>
            </a:r>
            <a:r>
              <a:rPr lang="sv-SE" sz="1200" kern="1200" dirty="0" err="1" smtClean="0">
                <a:solidFill>
                  <a:schemeClr val="tx1"/>
                </a:solidFill>
                <a:effectLst/>
                <a:latin typeface="+mn-lt"/>
                <a:ea typeface="+mn-ea"/>
                <a:cs typeface="+mn-cs"/>
              </a:rPr>
              <a:t>rättningar</a:t>
            </a:r>
            <a:r>
              <a:rPr lang="sv-SE" sz="1200" kern="1200" baseline="0" dirty="0" smtClean="0">
                <a:solidFill>
                  <a:schemeClr val="tx1"/>
                </a:solidFill>
                <a:effectLst/>
                <a:latin typeface="+mn-lt"/>
                <a:ea typeface="+mn-ea"/>
                <a:cs typeface="+mn-cs"/>
              </a:rPr>
              <a:t>. </a:t>
            </a:r>
          </a:p>
          <a:p>
            <a:pPr marL="0" indent="0">
              <a:buFontTx/>
              <a:buNone/>
            </a:pPr>
            <a:endParaRPr lang="sv-SE"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sv-SE" sz="1200" kern="1200" baseline="0" dirty="0" smtClean="0">
                <a:solidFill>
                  <a:schemeClr val="tx1"/>
                </a:solidFill>
                <a:effectLst/>
                <a:latin typeface="+mn-lt"/>
                <a:ea typeface="+mn-ea"/>
                <a:cs typeface="+mn-cs"/>
              </a:rPr>
              <a:t>4)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att få en djupare inblick inom Grades prestation i varje fas, delades de </a:t>
            </a:r>
            <a:r>
              <a:rPr lang="sv-SE" sz="1200" kern="1200" dirty="0" err="1" smtClean="0">
                <a:solidFill>
                  <a:schemeClr val="tx1"/>
                </a:solidFill>
                <a:effectLst/>
                <a:latin typeface="+mn-lt"/>
                <a:ea typeface="+mn-ea"/>
                <a:cs typeface="+mn-cs"/>
              </a:rPr>
              <a:t>erhållna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poängen</a:t>
            </a:r>
            <a:r>
              <a:rPr lang="sv-SE" sz="1200" kern="1200" dirty="0" smtClean="0">
                <a:solidFill>
                  <a:schemeClr val="tx1"/>
                </a:solidFill>
                <a:effectLst/>
                <a:latin typeface="+mn-lt"/>
                <a:ea typeface="+mn-ea"/>
                <a:cs typeface="+mn-cs"/>
              </a:rPr>
              <a:t> upp utefter varje element. </a:t>
            </a:r>
            <a:r>
              <a:rPr lang="sv-SE" sz="1200" kern="1200" baseline="0" dirty="0" smtClean="0">
                <a:solidFill>
                  <a:schemeClr val="tx1"/>
                </a:solidFill>
                <a:effectLst/>
                <a:latin typeface="+mn-lt"/>
                <a:ea typeface="+mn-ea"/>
                <a:cs typeface="+mn-cs"/>
              </a:rPr>
              <a:t>-- &gt; byt </a:t>
            </a:r>
            <a:r>
              <a:rPr lang="sv-SE" sz="1200" kern="1200" baseline="0" dirty="0" err="1" smtClean="0">
                <a:solidFill>
                  <a:schemeClr val="tx1"/>
                </a:solidFill>
                <a:effectLst/>
                <a:latin typeface="+mn-lt"/>
                <a:ea typeface="+mn-ea"/>
                <a:cs typeface="+mn-cs"/>
              </a:rPr>
              <a:t>slide</a:t>
            </a:r>
            <a:endParaRPr lang="sv-SE" dirty="0" smtClean="0"/>
          </a:p>
          <a:p>
            <a:endParaRPr lang="sv-SE" dirty="0" smtClean="0">
              <a:effectLst/>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10</a:t>
            </a:fld>
            <a:endParaRPr lang="sv-SE"/>
          </a:p>
        </p:txBody>
      </p:sp>
    </p:spTree>
    <p:extLst>
      <p:ext uri="{BB962C8B-B14F-4D97-AF65-F5344CB8AC3E}">
        <p14:creationId xmlns:p14="http://schemas.microsoft.com/office/powerpoint/2010/main" val="1423520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sz="1200" kern="1200" dirty="0" smtClean="0">
                <a:solidFill>
                  <a:schemeClr val="tx1"/>
                </a:solidFill>
                <a:effectLst/>
                <a:latin typeface="+mn-lt"/>
                <a:ea typeface="+mn-ea"/>
                <a:cs typeface="+mn-cs"/>
              </a:rPr>
              <a:t>X-axeln</a:t>
            </a:r>
            <a:r>
              <a:rPr lang="sv-SE" sz="1200" kern="1200" baseline="0" dirty="0" smtClean="0">
                <a:solidFill>
                  <a:schemeClr val="tx1"/>
                </a:solidFill>
                <a:effectLst/>
                <a:latin typeface="+mn-lt"/>
                <a:ea typeface="+mn-ea"/>
                <a:cs typeface="+mn-cs"/>
              </a:rPr>
              <a:t> visar fasernas olika modellelement och y-axeln visar poängen. Ovanför figuren presenteras faserna genom tilldelad färg. </a:t>
            </a:r>
          </a:p>
          <a:p>
            <a:pPr marL="228600" indent="-228600">
              <a:buAutoNum type="arabicParenR"/>
            </a:pPr>
            <a:r>
              <a:rPr lang="sv-SE" sz="1200" kern="1200" dirty="0" smtClean="0">
                <a:solidFill>
                  <a:schemeClr val="tx1"/>
                </a:solidFill>
                <a:effectLst/>
                <a:latin typeface="+mn-lt"/>
                <a:ea typeface="+mn-ea"/>
                <a:cs typeface="+mn-cs"/>
              </a:rPr>
              <a:t>Den</a:t>
            </a:r>
            <a:r>
              <a:rPr lang="sv-SE" sz="1200" kern="1200" baseline="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vågräta</a:t>
            </a:r>
            <a:r>
              <a:rPr lang="sv-SE" sz="1200" kern="1200" dirty="0" smtClean="0">
                <a:solidFill>
                  <a:schemeClr val="tx1"/>
                </a:solidFill>
                <a:effectLst/>
                <a:latin typeface="+mn-lt"/>
                <a:ea typeface="+mn-ea"/>
                <a:cs typeface="+mn-cs"/>
              </a:rPr>
              <a:t>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medelvärdet</a:t>
            </a:r>
            <a:r>
              <a:rPr lang="sv-SE" sz="1200" kern="1200" dirty="0" smtClean="0">
                <a:solidFill>
                  <a:schemeClr val="tx1"/>
                </a:solidFill>
                <a:effectLst/>
                <a:latin typeface="+mn-lt"/>
                <a:ea typeface="+mn-ea"/>
                <a:cs typeface="+mn-cs"/>
              </a:rPr>
              <a:t>, och den vertikala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standardavvikelsen.</a:t>
            </a:r>
          </a:p>
          <a:p>
            <a:pPr marL="0" indent="0">
              <a:buNone/>
            </a:pPr>
            <a:endParaRPr lang="sv-SE" sz="1200" kern="1200" dirty="0" smtClean="0">
              <a:solidFill>
                <a:schemeClr val="tx1"/>
              </a:solidFill>
              <a:effectLst/>
              <a:latin typeface="+mn-lt"/>
              <a:ea typeface="+mn-ea"/>
              <a:cs typeface="+mn-cs"/>
            </a:endParaRPr>
          </a:p>
          <a:p>
            <a:pPr marL="0" indent="0">
              <a:buNone/>
            </a:pP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Inlärning</a:t>
            </a:r>
            <a:r>
              <a:rPr lang="sv-SE" sz="1200" kern="1200" dirty="0" smtClean="0">
                <a:solidFill>
                  <a:schemeClr val="tx1"/>
                </a:solidFill>
                <a:effectLst/>
                <a:latin typeface="+mn-lt"/>
                <a:ea typeface="+mn-ea"/>
                <a:cs typeface="+mn-cs"/>
              </a:rPr>
              <a:t> av specifik kunskap eller </a:t>
            </a:r>
            <a:r>
              <a:rPr lang="sv-SE" sz="1200" kern="1200" dirty="0" err="1" smtClean="0">
                <a:solidFill>
                  <a:schemeClr val="tx1"/>
                </a:solidFill>
                <a:effectLst/>
                <a:latin typeface="+mn-lt"/>
                <a:ea typeface="+mn-ea"/>
                <a:cs typeface="+mn-cs"/>
              </a:rPr>
              <a:t>färdighet</a:t>
            </a:r>
            <a:r>
              <a:rPr lang="sv-SE" sz="1200" kern="1200" dirty="0" smtClean="0">
                <a:solidFill>
                  <a:schemeClr val="tx1"/>
                </a:solidFill>
                <a:effectLst/>
                <a:latin typeface="+mn-lt"/>
                <a:ea typeface="+mn-ea"/>
                <a:cs typeface="+mn-cs"/>
              </a:rPr>
              <a:t> (ISKF), </a:t>
            </a:r>
            <a:r>
              <a:rPr lang="sv-SE" sz="1200" kern="1200" dirty="0" err="1" smtClean="0">
                <a:solidFill>
                  <a:schemeClr val="tx1"/>
                </a:solidFill>
                <a:effectLst/>
                <a:latin typeface="+mn-lt"/>
                <a:ea typeface="+mn-ea"/>
                <a:cs typeface="+mn-cs"/>
              </a:rPr>
              <a:t>Förklaring</a:t>
            </a:r>
            <a:r>
              <a:rPr lang="sv-SE" sz="1200" kern="1200" dirty="0" smtClean="0">
                <a:solidFill>
                  <a:schemeClr val="tx1"/>
                </a:solidFill>
                <a:effectLst/>
                <a:latin typeface="+mn-lt"/>
                <a:ea typeface="+mn-ea"/>
                <a:cs typeface="+mn-cs"/>
              </a:rPr>
              <a:t> till vad som ska </a:t>
            </a:r>
            <a:r>
              <a:rPr lang="sv-SE" sz="1200" kern="1200" dirty="0" err="1" smtClean="0">
                <a:solidFill>
                  <a:schemeClr val="tx1"/>
                </a:solidFill>
                <a:effectLst/>
                <a:latin typeface="+mn-lt"/>
                <a:ea typeface="+mn-ea"/>
                <a:cs typeface="+mn-cs"/>
              </a:rPr>
              <a:t>läras</a:t>
            </a:r>
            <a:r>
              <a:rPr lang="sv-SE" sz="1200" kern="1200" dirty="0" smtClean="0">
                <a:solidFill>
                  <a:schemeClr val="tx1"/>
                </a:solidFill>
                <a:effectLst/>
                <a:latin typeface="+mn-lt"/>
                <a:ea typeface="+mn-ea"/>
                <a:cs typeface="+mn-cs"/>
              </a:rPr>
              <a:t> (FTL). </a:t>
            </a:r>
          </a:p>
          <a:p>
            <a:pPr marL="0" indent="0">
              <a:buNone/>
            </a:pPr>
            <a:endParaRPr lang="sv-SE" dirty="0" smtClean="0">
              <a:effectLst/>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11</a:t>
            </a:fld>
            <a:endParaRPr lang="sv-SE"/>
          </a:p>
        </p:txBody>
      </p:sp>
    </p:spTree>
    <p:extLst>
      <p:ext uri="{BB962C8B-B14F-4D97-AF65-F5344CB8AC3E}">
        <p14:creationId xmlns:p14="http://schemas.microsoft.com/office/powerpoint/2010/main" val="4271137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1)</a:t>
            </a:r>
            <a:r>
              <a:rPr lang="sv-SE" sz="1200" kern="1200" baseline="0" dirty="0" smtClean="0">
                <a:solidFill>
                  <a:schemeClr val="tx1"/>
                </a:solidFill>
                <a:effectLst/>
                <a:latin typeface="+mn-lt"/>
                <a:ea typeface="+mn-ea"/>
                <a:cs typeface="+mn-cs"/>
              </a:rPr>
              <a:t>  FAST presentation-fasen hade ett element med lågt medelvärde, visar resultatet att presentations-fasens element har konsekvent höga poäng.</a:t>
            </a:r>
          </a:p>
          <a:p>
            <a:endParaRPr lang="sv-SE" sz="1200" kern="1200" baseline="0" dirty="0" smtClean="0">
              <a:solidFill>
                <a:schemeClr val="tx1"/>
              </a:solidFill>
              <a:effectLst/>
              <a:latin typeface="+mn-lt"/>
              <a:ea typeface="+mn-ea"/>
              <a:cs typeface="+mn-cs"/>
            </a:endParaRPr>
          </a:p>
          <a:p>
            <a:r>
              <a:rPr lang="sv-SE" sz="1200" kern="1200" dirty="0" smtClean="0">
                <a:solidFill>
                  <a:schemeClr val="tx1"/>
                </a:solidFill>
                <a:effectLst/>
                <a:latin typeface="+mn-lt"/>
                <a:ea typeface="+mn-ea"/>
                <a:cs typeface="+mn-cs"/>
              </a:rPr>
              <a:t>-</a:t>
            </a:r>
            <a:r>
              <a:rPr lang="sv-SE" sz="1200" kern="1200" baseline="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elementet </a:t>
            </a:r>
            <a:r>
              <a:rPr lang="sv-SE" sz="1200" i="1" kern="1200" dirty="0" err="1" smtClean="0">
                <a:solidFill>
                  <a:schemeClr val="tx1"/>
                </a:solidFill>
                <a:effectLst/>
                <a:latin typeface="+mn-lt"/>
                <a:ea typeface="+mn-ea"/>
                <a:cs typeface="+mn-cs"/>
              </a:rPr>
              <a:t>Förståelse</a:t>
            </a:r>
            <a:r>
              <a:rPr lang="sv-SE" sz="1200" i="1" kern="120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en </a:t>
            </a:r>
            <a:r>
              <a:rPr lang="sv-SE" sz="1200" kern="1200" dirty="0" err="1" smtClean="0">
                <a:solidFill>
                  <a:schemeClr val="tx1"/>
                </a:solidFill>
                <a:effectLst/>
                <a:latin typeface="+mn-lt"/>
                <a:ea typeface="+mn-ea"/>
                <a:cs typeface="+mn-cs"/>
              </a:rPr>
              <a:t>låg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(medelvärde = 1,5) </a:t>
            </a:r>
            <a:r>
              <a:rPr lang="sv-SE" sz="1200" kern="1200" dirty="0" err="1" smtClean="0">
                <a:solidFill>
                  <a:schemeClr val="tx1"/>
                </a:solidFill>
                <a:effectLst/>
                <a:latin typeface="+mn-lt"/>
                <a:ea typeface="+mn-ea"/>
                <a:cs typeface="+mn-cs"/>
              </a:rPr>
              <a:t>jämfört</a:t>
            </a:r>
            <a:r>
              <a:rPr lang="sv-SE" sz="1200" kern="1200" dirty="0" smtClean="0">
                <a:solidFill>
                  <a:schemeClr val="tx1"/>
                </a:solidFill>
                <a:effectLst/>
                <a:latin typeface="+mn-lt"/>
                <a:ea typeface="+mn-ea"/>
                <a:cs typeface="+mn-cs"/>
              </a:rPr>
              <a:t> medelvärde (medelvärde = 3,8, 4,4, och 4,8). </a:t>
            </a:r>
            <a:endParaRPr lang="sv-SE" dirty="0" smtClean="0"/>
          </a:p>
          <a:p>
            <a:pPr marL="0" indent="0">
              <a:buNone/>
            </a:pPr>
            <a:endParaRPr lang="sv-SE" dirty="0" smtClean="0">
              <a:effectLst/>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12</a:t>
            </a:fld>
            <a:endParaRPr lang="sv-SE"/>
          </a:p>
        </p:txBody>
      </p:sp>
    </p:spTree>
    <p:extLst>
      <p:ext uri="{BB962C8B-B14F-4D97-AF65-F5344CB8AC3E}">
        <p14:creationId xmlns:p14="http://schemas.microsoft.com/office/powerpoint/2010/main" val="4271137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sz="1200" i="0" kern="1200" baseline="0" dirty="0" smtClean="0">
                <a:solidFill>
                  <a:schemeClr val="tx1"/>
                </a:solidFill>
                <a:effectLst/>
                <a:latin typeface="+mn-lt"/>
                <a:ea typeface="+mn-ea"/>
                <a:cs typeface="+mn-cs"/>
              </a:rPr>
              <a:t>Dom element i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Utvärderings</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fick</a:t>
            </a:r>
            <a:r>
              <a:rPr lang="sv-SE" sz="1200" kern="1200" baseline="0" dirty="0" smtClean="0">
                <a:solidFill>
                  <a:schemeClr val="tx1"/>
                </a:solidFill>
                <a:effectLst/>
                <a:latin typeface="+mn-lt"/>
                <a:ea typeface="+mn-ea"/>
                <a:cs typeface="+mn-cs"/>
              </a:rPr>
              <a:t> en konsekvent lägre poäng, och är en svag punk i deras pedagogik enligt DIM.</a:t>
            </a:r>
            <a:endParaRPr lang="sv-SE" sz="1200" kern="1200" dirty="0" smtClean="0">
              <a:solidFill>
                <a:schemeClr val="tx1"/>
              </a:solidFill>
              <a:effectLst/>
              <a:latin typeface="+mn-lt"/>
              <a:ea typeface="+mn-ea"/>
              <a:cs typeface="+mn-cs"/>
            </a:endParaRPr>
          </a:p>
          <a:p>
            <a:pPr marL="0" indent="0">
              <a:buNone/>
            </a:pPr>
            <a:endParaRPr lang="sv-SE" sz="1200" kern="1200" dirty="0" smtClean="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13</a:t>
            </a:fld>
            <a:endParaRPr lang="sv-SE"/>
          </a:p>
        </p:txBody>
      </p:sp>
    </p:spTree>
    <p:extLst>
      <p:ext uri="{BB962C8B-B14F-4D97-AF65-F5344CB8AC3E}">
        <p14:creationId xmlns:p14="http://schemas.microsoft.com/office/powerpoint/2010/main" val="4271137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dirty="0" smtClean="0"/>
              <a:t>Det vi kan se i utvärderings</a:t>
            </a:r>
            <a:r>
              <a:rPr lang="sv-SE" baseline="0" dirty="0" smtClean="0"/>
              <a:t> resultatet är att Grade är bra på att presentera sina e-kurser och att de har andra delar i kurserna där mer fokus kan läggas.</a:t>
            </a:r>
          </a:p>
          <a:p>
            <a:pPr marL="0" indent="0">
              <a:buNone/>
            </a:pPr>
            <a:endParaRPr lang="sv-SE" baseline="0" dirty="0" smtClean="0"/>
          </a:p>
          <a:p>
            <a:pPr marL="228600" indent="-228600">
              <a:buAutoNum type="arabicParenR"/>
            </a:pPr>
            <a:r>
              <a:rPr lang="sv-SE" dirty="0" smtClean="0"/>
              <a:t>Utifrån resultatet kan vi dra slutsatsen att </a:t>
            </a:r>
            <a:r>
              <a:rPr lang="sv-SE" baseline="0" dirty="0" smtClean="0"/>
              <a:t>Grades kurser skulle kunna förbättras enligt DIM, </a:t>
            </a:r>
            <a:r>
              <a:rPr lang="sv-SE" sz="1200" kern="1200" dirty="0" err="1" smtClean="0">
                <a:solidFill>
                  <a:schemeClr val="tx1"/>
                </a:solidFill>
                <a:effectLst/>
                <a:latin typeface="+mn-lt"/>
                <a:ea typeface="+mn-ea"/>
                <a:cs typeface="+mn-cs"/>
              </a:rPr>
              <a:t>där</a:t>
            </a:r>
            <a:r>
              <a:rPr lang="sv-SE" sz="1200" kern="1200" baseline="0" dirty="0" smtClean="0">
                <a:solidFill>
                  <a:schemeClr val="tx1"/>
                </a:solidFill>
                <a:effectLst/>
                <a:latin typeface="+mn-lt"/>
                <a:ea typeface="+mn-ea"/>
                <a:cs typeface="+mn-cs"/>
              </a:rPr>
              <a:t>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bör</a:t>
            </a:r>
            <a:r>
              <a:rPr lang="sv-SE" sz="1200" kern="1200" dirty="0" smtClean="0">
                <a:solidFill>
                  <a:schemeClr val="tx1"/>
                </a:solidFill>
                <a:effectLst/>
                <a:latin typeface="+mn-lt"/>
                <a:ea typeface="+mn-ea"/>
                <a:cs typeface="+mn-cs"/>
              </a:rPr>
              <a:t> prioriteras</a:t>
            </a:r>
            <a:r>
              <a:rPr lang="sv-SE" sz="1200" kern="1200" baseline="0" dirty="0" smtClean="0">
                <a:solidFill>
                  <a:schemeClr val="tx1"/>
                </a:solidFill>
                <a:effectLst/>
                <a:latin typeface="+mn-lt"/>
                <a:ea typeface="+mn-ea"/>
                <a:cs typeface="+mn-cs"/>
              </a:rPr>
              <a:t>.</a:t>
            </a:r>
            <a:endParaRPr lang="sv-SE" dirty="0" smtClean="0"/>
          </a:p>
          <a:p>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14</a:t>
            </a:fld>
            <a:endParaRPr lang="sv-SE"/>
          </a:p>
        </p:txBody>
      </p:sp>
    </p:spTree>
    <p:extLst>
      <p:ext uri="{BB962C8B-B14F-4D97-AF65-F5344CB8AC3E}">
        <p14:creationId xmlns:p14="http://schemas.microsoft.com/office/powerpoint/2010/main" val="340287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Sammanfattningsvis kan vi dra följande</a:t>
            </a:r>
            <a:r>
              <a:rPr lang="sv-SE" sz="1200" kern="1200" baseline="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slutsatser</a:t>
            </a:r>
            <a:r>
              <a:rPr lang="sv-SE" sz="1200" kern="1200" baseline="0" dirty="0" smtClean="0">
                <a:solidFill>
                  <a:schemeClr val="tx1"/>
                </a:solidFill>
                <a:effectLst/>
                <a:latin typeface="+mn-lt"/>
                <a:ea typeface="+mn-ea"/>
                <a:cs typeface="+mn-cs"/>
              </a:rPr>
              <a:t> från denna studie:</a:t>
            </a:r>
            <a:endParaRPr lang="sv-SE" sz="1200" kern="1200" dirty="0" smtClean="0">
              <a:solidFill>
                <a:schemeClr val="tx1"/>
              </a:solidFill>
              <a:effectLst/>
              <a:latin typeface="+mn-lt"/>
              <a:ea typeface="+mn-ea"/>
              <a:cs typeface="+mn-cs"/>
            </a:endParaRPr>
          </a:p>
          <a:p>
            <a:endParaRPr lang="sv-SE" sz="1200" kern="1200" dirty="0" smtClean="0">
              <a:solidFill>
                <a:schemeClr val="tx1"/>
              </a:solidFill>
              <a:effectLst/>
              <a:latin typeface="+mn-lt"/>
              <a:ea typeface="+mn-ea"/>
              <a:cs typeface="+mn-cs"/>
            </a:endParaRPr>
          </a:p>
          <a:p>
            <a:r>
              <a:rPr lang="sv-SE" sz="1200" kern="1200" dirty="0" smtClean="0">
                <a:solidFill>
                  <a:schemeClr val="tx1"/>
                </a:solidFill>
                <a:effectLst/>
                <a:latin typeface="+mn-lt"/>
                <a:ea typeface="+mn-ea"/>
                <a:cs typeface="+mn-cs"/>
              </a:rPr>
              <a:t>1) Resultatet från intervjumomentet visade att DIM och</a:t>
            </a:r>
            <a:r>
              <a:rPr lang="sv-SE" sz="1200" kern="1200" baseline="0" dirty="0" smtClean="0">
                <a:solidFill>
                  <a:schemeClr val="tx1"/>
                </a:solidFill>
                <a:effectLst/>
                <a:latin typeface="+mn-lt"/>
                <a:ea typeface="+mn-ea"/>
                <a:cs typeface="+mn-cs"/>
              </a:rPr>
              <a:t> därmed, </a:t>
            </a:r>
            <a:r>
              <a:rPr lang="sv-SE" sz="1200" kern="1200" dirty="0" smtClean="0">
                <a:solidFill>
                  <a:schemeClr val="tx1"/>
                </a:solidFill>
                <a:effectLst/>
                <a:latin typeface="+mn-lt"/>
                <a:ea typeface="+mn-ea"/>
                <a:cs typeface="+mn-cs"/>
              </a:rPr>
              <a:t>det Associativa perspektivet var </a:t>
            </a:r>
            <a:r>
              <a:rPr lang="sv-SE" sz="1200" kern="1200" dirty="0" err="1" smtClean="0">
                <a:solidFill>
                  <a:schemeClr val="tx1"/>
                </a:solidFill>
                <a:effectLst/>
                <a:latin typeface="+mn-lt"/>
                <a:ea typeface="+mn-ea"/>
                <a:cs typeface="+mn-cs"/>
              </a:rPr>
              <a:t>lämpligast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att passa in med Grades pedagogiska riktlinjer. </a:t>
            </a:r>
            <a:endParaRPr lang="sv-SE" dirty="0" smtClean="0">
              <a:effectLst/>
            </a:endParaRPr>
          </a:p>
          <a:p>
            <a:endParaRPr lang="sv-SE" sz="1200" kern="1200" dirty="0" smtClean="0">
              <a:solidFill>
                <a:schemeClr val="tx1"/>
              </a:solidFill>
              <a:effectLst/>
              <a:latin typeface="+mn-lt"/>
              <a:ea typeface="+mn-ea"/>
              <a:cs typeface="+mn-cs"/>
            </a:endParaRPr>
          </a:p>
          <a:p>
            <a:r>
              <a:rPr lang="sv-SE" sz="1200" kern="1200" dirty="0" smtClean="0">
                <a:solidFill>
                  <a:schemeClr val="tx1"/>
                </a:solidFill>
                <a:effectLst/>
                <a:latin typeface="+mn-lt"/>
                <a:ea typeface="+mn-ea"/>
                <a:cs typeface="+mn-cs"/>
              </a:rPr>
              <a:t>Utifrån resultatet</a:t>
            </a:r>
            <a:r>
              <a:rPr lang="sv-SE" sz="1200" kern="1200" baseline="0" dirty="0" smtClean="0">
                <a:solidFill>
                  <a:schemeClr val="tx1"/>
                </a:solidFill>
                <a:effectLst/>
                <a:latin typeface="+mn-lt"/>
                <a:ea typeface="+mn-ea"/>
                <a:cs typeface="+mn-cs"/>
              </a:rPr>
              <a:t> kan vi dra s</a:t>
            </a:r>
            <a:r>
              <a:rPr lang="sv-SE" sz="1200" kern="1200" dirty="0" smtClean="0">
                <a:solidFill>
                  <a:schemeClr val="tx1"/>
                </a:solidFill>
                <a:effectLst/>
                <a:latin typeface="+mn-lt"/>
                <a:ea typeface="+mn-ea"/>
                <a:cs typeface="+mn-cs"/>
              </a:rPr>
              <a:t>lutsatsen att det Associativa perspektivet representerar en rimlig </a:t>
            </a:r>
            <a:r>
              <a:rPr lang="sv-SE" sz="1200" kern="1200" dirty="0" err="1" smtClean="0">
                <a:solidFill>
                  <a:schemeClr val="tx1"/>
                </a:solidFill>
                <a:effectLst/>
                <a:latin typeface="+mn-lt"/>
                <a:ea typeface="+mn-ea"/>
                <a:cs typeface="+mn-cs"/>
              </a:rPr>
              <a:t>utgångspunkt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evaluering av modeller som skulle kunna utnyttjas av Grade i framtiden. </a:t>
            </a:r>
            <a:endParaRPr lang="sv-SE" dirty="0" smtClean="0">
              <a:effectLst/>
            </a:endParaRPr>
          </a:p>
          <a:p>
            <a:endParaRPr lang="sv-SE"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2) </a:t>
            </a:r>
            <a:r>
              <a:rPr lang="sv-SE" sz="1200" kern="1200" baseline="0" dirty="0" smtClean="0">
                <a:solidFill>
                  <a:schemeClr val="tx1"/>
                </a:solidFill>
                <a:effectLst/>
                <a:latin typeface="+mn-lt"/>
                <a:ea typeface="+mn-ea"/>
                <a:cs typeface="+mn-cs"/>
              </a:rPr>
              <a:t>Vi kunde </a:t>
            </a:r>
            <a:r>
              <a:rPr lang="sv-SE" sz="1200" kern="1200" dirty="0" smtClean="0">
                <a:solidFill>
                  <a:schemeClr val="tx1"/>
                </a:solidFill>
                <a:effectLst/>
                <a:latin typeface="+mn-lt"/>
                <a:ea typeface="+mn-ea"/>
                <a:cs typeface="+mn-cs"/>
              </a:rPr>
              <a:t>identifieras </a:t>
            </a:r>
            <a:r>
              <a:rPr lang="sv-SE" sz="1200" kern="1200" dirty="0" err="1" smtClean="0">
                <a:solidFill>
                  <a:schemeClr val="tx1"/>
                </a:solidFill>
                <a:effectLst/>
                <a:latin typeface="+mn-lt"/>
                <a:ea typeface="+mn-ea"/>
                <a:cs typeface="+mn-cs"/>
              </a:rPr>
              <a:t>för-och</a:t>
            </a:r>
            <a:r>
              <a:rPr lang="sv-SE" sz="1200" kern="1200" dirty="0" smtClean="0">
                <a:solidFill>
                  <a:schemeClr val="tx1"/>
                </a:solidFill>
                <a:effectLst/>
                <a:latin typeface="+mn-lt"/>
                <a:ea typeface="+mn-ea"/>
                <a:cs typeface="+mn-cs"/>
              </a:rPr>
              <a:t> nackdelar med Grades nuvarande pedagogiska riktlinjer, enligt DIM</a:t>
            </a:r>
            <a:r>
              <a:rPr lang="sv-SE" sz="1200" kern="1200" baseline="0" dirty="0" smtClean="0">
                <a:solidFill>
                  <a:schemeClr val="tx1"/>
                </a:solidFill>
                <a:effectLst/>
                <a:latin typeface="+mn-lt"/>
                <a:ea typeface="+mn-ea"/>
                <a:cs typeface="+mn-cs"/>
              </a:rPr>
              <a:t> och peka ut förslag till förbättringar.</a:t>
            </a:r>
            <a:endParaRPr lang="sv-SE" sz="1200" kern="1200" dirty="0" smtClean="0">
              <a:solidFill>
                <a:schemeClr val="tx1"/>
              </a:solidFill>
              <a:effectLst/>
              <a:latin typeface="+mn-lt"/>
              <a:ea typeface="+mn-ea"/>
              <a:cs typeface="+mn-cs"/>
            </a:endParaRPr>
          </a:p>
          <a:p>
            <a:r>
              <a:rPr lang="sv-SE" sz="1200" kern="1200" dirty="0" smtClean="0">
                <a:solidFill>
                  <a:schemeClr val="tx1"/>
                </a:solidFill>
                <a:effectLst/>
                <a:latin typeface="+mn-lt"/>
                <a:ea typeface="+mn-ea"/>
                <a:cs typeface="+mn-cs"/>
              </a:rPr>
              <a:t> Resultatet</a:t>
            </a:r>
            <a:r>
              <a:rPr lang="sv-SE" sz="1200" kern="1200" baseline="0" dirty="0" smtClean="0">
                <a:solidFill>
                  <a:schemeClr val="tx1"/>
                </a:solidFill>
                <a:effectLst/>
                <a:latin typeface="+mn-lt"/>
                <a:ea typeface="+mn-ea"/>
                <a:cs typeface="+mn-cs"/>
              </a:rPr>
              <a:t> från utvärderingsmomentet visade att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a:t>
            </a:r>
            <a:r>
              <a:rPr lang="sv-SE" sz="1200" kern="1200" baseline="0" dirty="0" smtClean="0">
                <a:solidFill>
                  <a:schemeClr val="tx1"/>
                </a:solidFill>
                <a:effectLst/>
                <a:latin typeface="+mn-lt"/>
                <a:ea typeface="+mn-ea"/>
                <a:cs typeface="+mn-cs"/>
              </a:rPr>
              <a:t>bör prioriteras. </a:t>
            </a:r>
          </a:p>
          <a:p>
            <a:endParaRPr lang="sv-SE" sz="1200" kern="1200" dirty="0" smtClean="0">
              <a:solidFill>
                <a:schemeClr val="tx1"/>
              </a:solidFill>
              <a:effectLst/>
              <a:latin typeface="+mn-lt"/>
              <a:ea typeface="+mn-ea"/>
              <a:cs typeface="+mn-cs"/>
            </a:endParaRPr>
          </a:p>
          <a:p>
            <a:r>
              <a:rPr lang="sv-SE" sz="1200" kern="1200" dirty="0" smtClean="0">
                <a:solidFill>
                  <a:schemeClr val="tx1"/>
                </a:solidFill>
                <a:effectLst/>
                <a:latin typeface="+mn-lt"/>
                <a:ea typeface="+mn-ea"/>
                <a:cs typeface="+mn-cs"/>
              </a:rPr>
              <a:t>3) Slutligen </a:t>
            </a:r>
            <a:r>
              <a:rPr lang="sv-SE" sz="1200" kern="1200" dirty="0" err="1" smtClean="0">
                <a:solidFill>
                  <a:schemeClr val="tx1"/>
                </a:solidFill>
                <a:effectLst/>
                <a:latin typeface="+mn-lt"/>
                <a:ea typeface="+mn-ea"/>
                <a:cs typeface="+mn-cs"/>
              </a:rPr>
              <a:t>kartlägger</a:t>
            </a:r>
            <a:r>
              <a:rPr lang="sv-SE" sz="1200" kern="1200" dirty="0" smtClean="0">
                <a:solidFill>
                  <a:schemeClr val="tx1"/>
                </a:solidFill>
                <a:effectLst/>
                <a:latin typeface="+mn-lt"/>
                <a:ea typeface="+mn-ea"/>
                <a:cs typeface="+mn-cs"/>
              </a:rPr>
              <a:t> denna studie en </a:t>
            </a:r>
            <a:r>
              <a:rPr lang="sv-SE" sz="1200" kern="1200" dirty="0" err="1" smtClean="0">
                <a:solidFill>
                  <a:schemeClr val="tx1"/>
                </a:solidFill>
                <a:effectLst/>
                <a:latin typeface="+mn-lt"/>
                <a:ea typeface="+mn-ea"/>
                <a:cs typeface="+mn-cs"/>
              </a:rPr>
              <a:t>möjlig</a:t>
            </a:r>
            <a:r>
              <a:rPr lang="sv-SE" sz="1200" kern="1200" dirty="0" smtClean="0">
                <a:solidFill>
                  <a:schemeClr val="tx1"/>
                </a:solidFill>
                <a:effectLst/>
                <a:latin typeface="+mn-lt"/>
                <a:ea typeface="+mn-ea"/>
                <a:cs typeface="+mn-cs"/>
              </a:rPr>
              <a:t> forskningsstrategi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hur pedagogiska modeller kan evalueras hos ELF. </a:t>
            </a:r>
            <a:endParaRPr lang="sv-SE" dirty="0" smtClean="0">
              <a:effectLst/>
            </a:endParaRPr>
          </a:p>
          <a:p>
            <a:endParaRPr lang="sv-SE" dirty="0" smtClean="0"/>
          </a:p>
          <a:p>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15</a:t>
            </a:fld>
            <a:endParaRPr lang="sv-SE"/>
          </a:p>
        </p:txBody>
      </p:sp>
    </p:spTree>
    <p:extLst>
      <p:ext uri="{BB962C8B-B14F-4D97-AF65-F5344CB8AC3E}">
        <p14:creationId xmlns:p14="http://schemas.microsoft.com/office/powerpoint/2010/main" val="1802260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baseline="0" dirty="0" smtClean="0"/>
              <a:t>Figuren visar faser från vardera modell och intervjufrågornas </a:t>
            </a:r>
            <a:r>
              <a:rPr lang="sv-SE" baseline="0" dirty="0" err="1" smtClean="0"/>
              <a:t>indentfieringsnummer</a:t>
            </a:r>
            <a:endParaRPr lang="sv-SE" baseline="0" dirty="0" smtClean="0"/>
          </a:p>
          <a:p>
            <a:pPr marL="171450" indent="-171450">
              <a:buFontTx/>
              <a:buChar char="-"/>
            </a:pPr>
            <a:r>
              <a:rPr lang="sv-SE" sz="1200" kern="1200" dirty="0" smtClean="0">
                <a:solidFill>
                  <a:schemeClr val="tx1"/>
                </a:solidFill>
                <a:effectLst/>
                <a:latin typeface="+mn-lt"/>
                <a:ea typeface="+mn-ea"/>
                <a:cs typeface="+mn-cs"/>
              </a:rPr>
              <a:t>Diagramstaplarna visar de tilldelade poäng uppdelade efter element.</a:t>
            </a:r>
          </a:p>
          <a:p>
            <a:pPr marL="171450" indent="-171450">
              <a:buFontTx/>
              <a:buChar char="-"/>
            </a:pPr>
            <a:r>
              <a:rPr lang="sv-SE" sz="1200" kern="1200" dirty="0" smtClean="0">
                <a:solidFill>
                  <a:schemeClr val="tx1"/>
                </a:solidFill>
                <a:effectLst/>
                <a:latin typeface="+mn-lt"/>
                <a:ea typeface="+mn-ea"/>
                <a:cs typeface="+mn-cs"/>
              </a:rPr>
              <a:t>Identifieringsnummer korresponderar med numrering av intervjufrågorna i bilaga 2.</a:t>
            </a:r>
          </a:p>
          <a:p>
            <a:pPr marL="0" indent="0">
              <a:buFontTx/>
              <a:buNone/>
            </a:pPr>
            <a:endParaRPr lang="sv-SE" sz="1200" kern="1200" dirty="0" smtClean="0">
              <a:solidFill>
                <a:schemeClr val="tx1"/>
              </a:solidFill>
              <a:effectLst/>
              <a:latin typeface="+mn-lt"/>
              <a:ea typeface="+mn-ea"/>
              <a:cs typeface="+mn-cs"/>
            </a:endParaRPr>
          </a:p>
          <a:p>
            <a:pPr marL="0" indent="0">
              <a:buFontTx/>
              <a:buNone/>
            </a:pPr>
            <a:r>
              <a:rPr lang="sv-SE" sz="1200" kern="1200" dirty="0" smtClean="0">
                <a:solidFill>
                  <a:schemeClr val="tx1"/>
                </a:solidFill>
                <a:effectLst/>
                <a:latin typeface="+mn-lt"/>
                <a:ea typeface="+mn-ea"/>
                <a:cs typeface="+mn-cs"/>
              </a:rPr>
              <a:t>2)</a:t>
            </a:r>
            <a:r>
              <a:rPr lang="sv-SE" sz="1200" kern="1200" baseline="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Genom att analysera intervjuresultatet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varje enskilt modellelement, </a:t>
            </a:r>
            <a:r>
              <a:rPr lang="sv-SE" sz="1200" kern="1200" dirty="0" err="1" smtClean="0">
                <a:solidFill>
                  <a:schemeClr val="tx1"/>
                </a:solidFill>
                <a:effectLst/>
                <a:latin typeface="+mn-lt"/>
                <a:ea typeface="+mn-ea"/>
                <a:cs typeface="+mn-cs"/>
              </a:rPr>
              <a:t>framträder</a:t>
            </a:r>
            <a:r>
              <a:rPr lang="sv-SE" sz="1200" kern="1200" dirty="0" smtClean="0">
                <a:solidFill>
                  <a:schemeClr val="tx1"/>
                </a:solidFill>
                <a:effectLst/>
                <a:latin typeface="+mn-lt"/>
                <a:ea typeface="+mn-ea"/>
                <a:cs typeface="+mn-cs"/>
              </a:rPr>
              <a:t> det att DIM hade en konstant </a:t>
            </a:r>
            <a:r>
              <a:rPr lang="sv-SE" sz="1200" kern="1200" dirty="0" err="1" smtClean="0">
                <a:solidFill>
                  <a:schemeClr val="tx1"/>
                </a:solidFill>
                <a:effectLst/>
                <a:latin typeface="+mn-lt"/>
                <a:ea typeface="+mn-ea"/>
                <a:cs typeface="+mn-cs"/>
              </a:rPr>
              <a:t>hög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över</a:t>
            </a:r>
            <a:r>
              <a:rPr lang="sv-SE" sz="1200" kern="1200" dirty="0" smtClean="0">
                <a:solidFill>
                  <a:schemeClr val="tx1"/>
                </a:solidFill>
                <a:effectLst/>
                <a:latin typeface="+mn-lt"/>
                <a:ea typeface="+mn-ea"/>
                <a:cs typeface="+mn-cs"/>
              </a:rPr>
              <a:t> alla element med den </a:t>
            </a:r>
            <a:r>
              <a:rPr lang="sv-SE" sz="1200" kern="1200" dirty="0" err="1" smtClean="0">
                <a:solidFill>
                  <a:schemeClr val="tx1"/>
                </a:solidFill>
                <a:effectLst/>
                <a:latin typeface="+mn-lt"/>
                <a:ea typeface="+mn-ea"/>
                <a:cs typeface="+mn-cs"/>
              </a:rPr>
              <a:t>högsta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 5) eller </a:t>
            </a:r>
            <a:r>
              <a:rPr lang="sv-SE" sz="1200" kern="1200" dirty="0" err="1" smtClean="0">
                <a:solidFill>
                  <a:schemeClr val="tx1"/>
                </a:solidFill>
                <a:effectLst/>
                <a:latin typeface="+mn-lt"/>
                <a:ea typeface="+mn-ea"/>
                <a:cs typeface="+mn-cs"/>
              </a:rPr>
              <a:t>näst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högsta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 4) </a:t>
            </a:r>
            <a:r>
              <a:rPr lang="sv-SE" sz="1200" kern="1200" dirty="0" err="1" smtClean="0">
                <a:solidFill>
                  <a:schemeClr val="tx1"/>
                </a:solidFill>
                <a:effectLst/>
                <a:latin typeface="+mn-lt"/>
                <a:ea typeface="+mn-ea"/>
                <a:cs typeface="+mn-cs"/>
              </a:rPr>
              <a:t>poängen</a:t>
            </a:r>
            <a:r>
              <a:rPr lang="sv-SE" sz="1200" kern="1200" dirty="0" smtClean="0">
                <a:solidFill>
                  <a:schemeClr val="tx1"/>
                </a:solidFill>
                <a:effectLst/>
                <a:latin typeface="+mn-lt"/>
                <a:ea typeface="+mn-ea"/>
                <a:cs typeface="+mn-cs"/>
              </a:rPr>
              <a:t> i samtliga fall.</a:t>
            </a:r>
            <a:r>
              <a:rPr lang="sv-SE" sz="1200" kern="1200" baseline="0" dirty="0" smtClean="0">
                <a:solidFill>
                  <a:schemeClr val="tx1"/>
                </a:solidFill>
                <a:effectLst/>
                <a:latin typeface="+mn-lt"/>
                <a:ea typeface="+mn-ea"/>
                <a:cs typeface="+mn-cs"/>
              </a:rPr>
              <a:t> </a:t>
            </a:r>
          </a:p>
          <a:p>
            <a:pPr marL="0" indent="0">
              <a:buFontTx/>
              <a:buNone/>
            </a:pPr>
            <a:endParaRPr lang="sv-SE" sz="1200" kern="1200" baseline="0" dirty="0" smtClean="0">
              <a:solidFill>
                <a:schemeClr val="tx1"/>
              </a:solidFill>
              <a:effectLst/>
              <a:latin typeface="+mn-lt"/>
              <a:ea typeface="+mn-ea"/>
              <a:cs typeface="+mn-cs"/>
            </a:endParaRPr>
          </a:p>
          <a:p>
            <a:pPr marL="0" indent="0">
              <a:buFontTx/>
              <a:buNone/>
            </a:pPr>
            <a:r>
              <a:rPr lang="sv-SE" sz="1200" kern="1200" baseline="0" dirty="0" smtClean="0">
                <a:solidFill>
                  <a:schemeClr val="tx1"/>
                </a:solidFill>
                <a:effectLst/>
                <a:latin typeface="+mn-lt"/>
                <a:ea typeface="+mn-ea"/>
                <a:cs typeface="+mn-cs"/>
              </a:rPr>
              <a:t>3) </a:t>
            </a:r>
            <a:r>
              <a:rPr lang="sv-SE" sz="1200" kern="1200" dirty="0" err="1" smtClean="0">
                <a:solidFill>
                  <a:schemeClr val="tx1"/>
                </a:solidFill>
                <a:effectLst/>
                <a:latin typeface="+mn-lt"/>
                <a:ea typeface="+mn-ea"/>
                <a:cs typeface="+mn-cs"/>
              </a:rPr>
              <a:t>Utifrån</a:t>
            </a:r>
            <a:r>
              <a:rPr lang="sv-SE" sz="1200" kern="1200" dirty="0" smtClean="0">
                <a:solidFill>
                  <a:schemeClr val="tx1"/>
                </a:solidFill>
                <a:effectLst/>
                <a:latin typeface="+mn-lt"/>
                <a:ea typeface="+mn-ea"/>
                <a:cs typeface="+mn-cs"/>
              </a:rPr>
              <a:t> resultatet kan det sammanfattningsvis </a:t>
            </a:r>
            <a:r>
              <a:rPr lang="sv-SE" sz="1200" kern="1200" dirty="0" err="1" smtClean="0">
                <a:solidFill>
                  <a:schemeClr val="tx1"/>
                </a:solidFill>
                <a:effectLst/>
                <a:latin typeface="+mn-lt"/>
                <a:ea typeface="+mn-ea"/>
                <a:cs typeface="+mn-cs"/>
              </a:rPr>
              <a:t>påstås</a:t>
            </a:r>
            <a:r>
              <a:rPr lang="sv-SE" sz="1200" kern="1200" dirty="0" smtClean="0">
                <a:solidFill>
                  <a:schemeClr val="tx1"/>
                </a:solidFill>
                <a:effectLst/>
                <a:latin typeface="+mn-lt"/>
                <a:ea typeface="+mn-ea"/>
                <a:cs typeface="+mn-cs"/>
              </a:rPr>
              <a:t> att DIM passar in </a:t>
            </a:r>
            <a:r>
              <a:rPr lang="sv-SE" sz="1200" kern="1200" dirty="0" err="1" smtClean="0">
                <a:solidFill>
                  <a:schemeClr val="tx1"/>
                </a:solidFill>
                <a:effectLst/>
                <a:latin typeface="+mn-lt"/>
                <a:ea typeface="+mn-ea"/>
                <a:cs typeface="+mn-cs"/>
              </a:rPr>
              <a:t>bäst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pa</a:t>
            </a:r>
            <a:r>
              <a:rPr lang="sv-SE" sz="1200" kern="1200" dirty="0" smtClean="0">
                <a:solidFill>
                  <a:schemeClr val="tx1"/>
                </a:solidFill>
                <a:effectLst/>
                <a:latin typeface="+mn-lt"/>
                <a:ea typeface="+mn-ea"/>
                <a:cs typeface="+mn-cs"/>
              </a:rPr>
              <a:t>̊ Grades nuvarande pedagogiska riktlinjer, vilket </a:t>
            </a:r>
            <a:r>
              <a:rPr lang="sv-SE" sz="1200" kern="1200" dirty="0" err="1" smtClean="0">
                <a:solidFill>
                  <a:schemeClr val="tx1"/>
                </a:solidFill>
                <a:effectLst/>
                <a:latin typeface="+mn-lt"/>
                <a:ea typeface="+mn-ea"/>
                <a:cs typeface="+mn-cs"/>
              </a:rPr>
              <a:t>innebär</a:t>
            </a:r>
            <a:r>
              <a:rPr lang="sv-SE" sz="1200" kern="1200" dirty="0" smtClean="0">
                <a:solidFill>
                  <a:schemeClr val="tx1"/>
                </a:solidFill>
                <a:effectLst/>
                <a:latin typeface="+mn-lt"/>
                <a:ea typeface="+mn-ea"/>
                <a:cs typeface="+mn-cs"/>
              </a:rPr>
              <a:t> att det Associativa perspektivet representerar en rimlig </a:t>
            </a:r>
            <a:r>
              <a:rPr lang="sv-SE" sz="1200" kern="1200" dirty="0" err="1" smtClean="0">
                <a:solidFill>
                  <a:schemeClr val="tx1"/>
                </a:solidFill>
                <a:effectLst/>
                <a:latin typeface="+mn-lt"/>
                <a:ea typeface="+mn-ea"/>
                <a:cs typeface="+mn-cs"/>
              </a:rPr>
              <a:t>utgångspunkt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evaluering av modeller som skulle kunna utnyttjas av Grade i framtiden. </a:t>
            </a:r>
            <a:endParaRPr lang="sv-SE" dirty="0" smtClean="0">
              <a:effectLst/>
            </a:endParaRPr>
          </a:p>
          <a:p>
            <a:pPr marL="0" indent="0">
              <a:buNone/>
            </a:pPr>
            <a:endParaRPr lang="sv-SE" dirty="0" smtClean="0"/>
          </a:p>
          <a:p>
            <a:pPr marL="228600" indent="-228600">
              <a:buAutoNum type="arabicParenR"/>
            </a:pPr>
            <a:endParaRPr lang="sv-SE" dirty="0" smtClean="0"/>
          </a:p>
          <a:p>
            <a:pPr marL="228600" indent="-228600">
              <a:buAutoNum type="arabicParenR"/>
            </a:pPr>
            <a:endParaRPr lang="sv-SE" dirty="0" smtClean="0"/>
          </a:p>
          <a:p>
            <a:pPr marL="228600" indent="-228600">
              <a:buAutoNum type="arabicParenR"/>
            </a:pPr>
            <a:r>
              <a:rPr lang="sv-SE" dirty="0" err="1" smtClean="0"/>
              <a:t>Aim</a:t>
            </a:r>
            <a:r>
              <a:rPr lang="sv-SE" baseline="0" dirty="0" smtClean="0"/>
              <a:t> </a:t>
            </a:r>
            <a:r>
              <a:rPr lang="sv-SE" baseline="0" dirty="0" err="1" smtClean="0"/>
              <a:t>with</a:t>
            </a:r>
            <a:r>
              <a:rPr lang="sv-SE" baseline="0" dirty="0" smtClean="0"/>
              <a:t> </a:t>
            </a:r>
            <a:r>
              <a:rPr lang="sv-SE" baseline="0" dirty="0" err="1" smtClean="0"/>
              <a:t>figure</a:t>
            </a:r>
            <a:r>
              <a:rPr lang="sv-SE" baseline="0" dirty="0" smtClean="0"/>
              <a:t>: </a:t>
            </a:r>
          </a:p>
          <a:p>
            <a:pPr marL="228600" indent="-228600">
              <a:buAutoNum type="arabicParenR"/>
            </a:pPr>
            <a:r>
              <a:rPr lang="sv-SE" baseline="0" dirty="0" smtClean="0"/>
              <a:t>Present </a:t>
            </a:r>
            <a:r>
              <a:rPr lang="sv-SE" baseline="0" dirty="0" err="1" smtClean="0"/>
              <a:t>result</a:t>
            </a:r>
            <a:r>
              <a:rPr lang="sv-SE" baseline="0" dirty="0" smtClean="0"/>
              <a:t>:</a:t>
            </a:r>
          </a:p>
          <a:p>
            <a:pPr marL="228600" indent="-228600">
              <a:buAutoNum type="arabicParenR"/>
            </a:pPr>
            <a:r>
              <a:rPr lang="sv-SE" baseline="0" dirty="0" err="1" smtClean="0"/>
              <a:t>Conclusions</a:t>
            </a:r>
            <a:r>
              <a:rPr lang="sv-SE" baseline="0" dirty="0" smtClean="0"/>
              <a:t>:</a:t>
            </a:r>
          </a:p>
          <a:p>
            <a:endParaRPr lang="sv-SE" dirty="0"/>
          </a:p>
        </p:txBody>
      </p:sp>
      <p:sp>
        <p:nvSpPr>
          <p:cNvPr id="4" name="Platshållare för bildnummer 3"/>
          <p:cNvSpPr>
            <a:spLocks noGrp="1"/>
          </p:cNvSpPr>
          <p:nvPr>
            <p:ph type="sldNum" sz="quarter" idx="10"/>
          </p:nvPr>
        </p:nvSpPr>
        <p:spPr/>
        <p:txBody>
          <a:bodyPr/>
          <a:lstStyle/>
          <a:p>
            <a:fld id="{37FE1B89-C8F8-664A-A32D-5606C0AF9B96}" type="slidenum">
              <a:rPr lang="sv-SE" smtClean="0"/>
              <a:t>17</a:t>
            </a:fld>
            <a:endParaRPr lang="sv-SE"/>
          </a:p>
        </p:txBody>
      </p:sp>
    </p:spTree>
    <p:extLst>
      <p:ext uri="{BB962C8B-B14F-4D97-AF65-F5344CB8AC3E}">
        <p14:creationId xmlns:p14="http://schemas.microsoft.com/office/powerpoint/2010/main" val="365372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171450" indent="-171450">
              <a:buFont typeface="Arial"/>
              <a:buChar char="•"/>
            </a:pPr>
            <a:r>
              <a:rPr lang="sv-SE" sz="1200" kern="1200" dirty="0" smtClean="0">
                <a:solidFill>
                  <a:schemeClr val="tx1"/>
                </a:solidFill>
                <a:effectLst/>
                <a:latin typeface="+mn-lt"/>
                <a:ea typeface="+mn-ea"/>
                <a:cs typeface="+mn-cs"/>
              </a:rPr>
              <a:t>E-lärande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en typ av </a:t>
            </a:r>
            <a:r>
              <a:rPr lang="sv-SE" sz="1200" kern="1200" dirty="0" err="1" smtClean="0">
                <a:solidFill>
                  <a:schemeClr val="tx1"/>
                </a:solidFill>
                <a:effectLst/>
                <a:latin typeface="+mn-lt"/>
                <a:ea typeface="+mn-ea"/>
                <a:cs typeface="+mn-cs"/>
              </a:rPr>
              <a:t>distanslärande</a:t>
            </a:r>
            <a:r>
              <a:rPr lang="sv-SE" sz="1200" kern="1200" dirty="0" smtClean="0">
                <a:solidFill>
                  <a:schemeClr val="tx1"/>
                </a:solidFill>
                <a:effectLst/>
                <a:latin typeface="+mn-lt"/>
                <a:ea typeface="+mn-ea"/>
                <a:cs typeface="+mn-cs"/>
              </a:rPr>
              <a:t> som sker med </a:t>
            </a:r>
            <a:r>
              <a:rPr lang="sv-SE" sz="1200" kern="1200" dirty="0" err="1" smtClean="0">
                <a:solidFill>
                  <a:schemeClr val="tx1"/>
                </a:solidFill>
                <a:effectLst/>
                <a:latin typeface="+mn-lt"/>
                <a:ea typeface="+mn-ea"/>
                <a:cs typeface="+mn-cs"/>
              </a:rPr>
              <a:t>hjälp</a:t>
            </a:r>
            <a:r>
              <a:rPr lang="sv-SE" sz="1200" kern="1200" dirty="0" smtClean="0">
                <a:solidFill>
                  <a:schemeClr val="tx1"/>
                </a:solidFill>
                <a:effectLst/>
                <a:latin typeface="+mn-lt"/>
                <a:ea typeface="+mn-ea"/>
                <a:cs typeface="+mn-cs"/>
              </a:rPr>
              <a:t> av datorer och onlinekommunikation. </a:t>
            </a:r>
          </a:p>
          <a:p>
            <a:pPr marL="171450" indent="-171450">
              <a:buFont typeface="Arial"/>
              <a:buChar char="•"/>
            </a:pPr>
            <a:endParaRPr lang="sv-SE" sz="1200" kern="1200" dirty="0" smtClean="0">
              <a:solidFill>
                <a:schemeClr val="tx1"/>
              </a:solidFill>
              <a:effectLst/>
              <a:latin typeface="+mn-lt"/>
              <a:ea typeface="+mn-ea"/>
              <a:cs typeface="+mn-cs"/>
            </a:endParaRPr>
          </a:p>
          <a:p>
            <a:pPr marL="171450" indent="-171450">
              <a:buFont typeface="Arial"/>
              <a:buChar char="•"/>
            </a:pPr>
            <a:r>
              <a:rPr lang="sv-SE" sz="1200" kern="1200" dirty="0" smtClean="0">
                <a:solidFill>
                  <a:schemeClr val="tx1"/>
                </a:solidFill>
                <a:effectLst/>
                <a:latin typeface="+mn-lt"/>
                <a:ea typeface="+mn-ea"/>
                <a:cs typeface="+mn-cs"/>
              </a:rPr>
              <a:t>E-kurser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vanligtvis designade av specialiserade e-lärande </a:t>
            </a:r>
            <a:r>
              <a:rPr lang="sv-SE" sz="1200" kern="1200" dirty="0" err="1" smtClean="0">
                <a:solidFill>
                  <a:schemeClr val="tx1"/>
                </a:solidFill>
                <a:effectLst/>
                <a:latin typeface="+mn-lt"/>
                <a:ea typeface="+mn-ea"/>
                <a:cs typeface="+mn-cs"/>
              </a:rPr>
              <a:t>företag</a:t>
            </a:r>
            <a:r>
              <a:rPr lang="sv-SE" sz="1200" kern="1200" dirty="0" smtClean="0">
                <a:solidFill>
                  <a:schemeClr val="tx1"/>
                </a:solidFill>
                <a:effectLst/>
                <a:latin typeface="+mn-lt"/>
                <a:ea typeface="+mn-ea"/>
                <a:cs typeface="+mn-cs"/>
              </a:rPr>
              <a:t> (ELF), vilka </a:t>
            </a:r>
            <a:r>
              <a:rPr lang="sv-SE" sz="1200" kern="1200" dirty="0" err="1" smtClean="0">
                <a:solidFill>
                  <a:schemeClr val="tx1"/>
                </a:solidFill>
                <a:effectLst/>
                <a:latin typeface="+mn-lt"/>
                <a:ea typeface="+mn-ea"/>
                <a:cs typeface="+mn-cs"/>
              </a:rPr>
              <a:t>anställs</a:t>
            </a:r>
            <a:r>
              <a:rPr lang="sv-SE" sz="1200" kern="1200" dirty="0" smtClean="0">
                <a:solidFill>
                  <a:schemeClr val="tx1"/>
                </a:solidFill>
                <a:effectLst/>
                <a:latin typeface="+mn-lt"/>
                <a:ea typeface="+mn-ea"/>
                <a:cs typeface="+mn-cs"/>
              </a:rPr>
              <a:t> av e-lärande </a:t>
            </a:r>
            <a:r>
              <a:rPr lang="sv-SE" sz="1200" kern="1200" dirty="0" err="1" smtClean="0">
                <a:solidFill>
                  <a:schemeClr val="tx1"/>
                </a:solidFill>
                <a:effectLst/>
                <a:latin typeface="+mn-lt"/>
                <a:ea typeface="+mn-ea"/>
                <a:cs typeface="+mn-cs"/>
              </a:rPr>
              <a:t>inköpsföretag</a:t>
            </a:r>
            <a:r>
              <a:rPr lang="sv-SE" sz="1200" kern="1200" dirty="0" smtClean="0">
                <a:solidFill>
                  <a:schemeClr val="tx1"/>
                </a:solidFill>
                <a:effectLst/>
                <a:latin typeface="+mn-lt"/>
                <a:ea typeface="+mn-ea"/>
                <a:cs typeface="+mn-cs"/>
              </a:rPr>
              <a:t> som har ett intresse av att vidareutbilda sin personal med </a:t>
            </a:r>
            <a:r>
              <a:rPr lang="sv-SE" sz="1200" kern="1200" dirty="0" err="1" smtClean="0">
                <a:solidFill>
                  <a:schemeClr val="tx1"/>
                </a:solidFill>
                <a:effectLst/>
                <a:latin typeface="+mn-lt"/>
                <a:ea typeface="+mn-ea"/>
                <a:cs typeface="+mn-cs"/>
              </a:rPr>
              <a:t>hjälp</a:t>
            </a:r>
            <a:r>
              <a:rPr lang="sv-SE" sz="1200" kern="1200" dirty="0" smtClean="0">
                <a:solidFill>
                  <a:schemeClr val="tx1"/>
                </a:solidFill>
                <a:effectLst/>
                <a:latin typeface="+mn-lt"/>
                <a:ea typeface="+mn-ea"/>
                <a:cs typeface="+mn-cs"/>
              </a:rPr>
              <a:t> av e-lärande som metod. </a:t>
            </a:r>
            <a:endParaRPr lang="sv-SE" dirty="0" smtClean="0">
              <a:effectLst/>
            </a:endParaRPr>
          </a:p>
          <a:p>
            <a:pPr marL="171450" indent="-171450">
              <a:buFont typeface="Arial"/>
              <a:buChar char="•"/>
            </a:pPr>
            <a:endParaRPr lang="sv-SE" sz="1200" baseline="0" dirty="0" smtClean="0">
              <a:solidFill>
                <a:srgbClr val="17375E"/>
              </a:solidFill>
              <a:latin typeface="Times New Roman"/>
              <a:cs typeface="Times New Roman"/>
            </a:endParaRPr>
          </a:p>
          <a:p>
            <a:pPr marL="171450" indent="-171450">
              <a:buFont typeface="Arial"/>
              <a:buChar char="•"/>
            </a:pPr>
            <a:r>
              <a:rPr lang="sv-SE" sz="1200" kern="1200" dirty="0" smtClean="0">
                <a:solidFill>
                  <a:schemeClr val="tx1"/>
                </a:solidFill>
                <a:effectLst/>
                <a:latin typeface="+mn-lt"/>
                <a:ea typeface="+mn-ea"/>
                <a:cs typeface="+mn-cs"/>
              </a:rPr>
              <a:t>Det svenska </a:t>
            </a:r>
            <a:r>
              <a:rPr lang="sv-SE" sz="1200" kern="1200" dirty="0" err="1" smtClean="0">
                <a:solidFill>
                  <a:schemeClr val="tx1"/>
                </a:solidFill>
                <a:effectLst/>
                <a:latin typeface="+mn-lt"/>
                <a:ea typeface="+mn-ea"/>
                <a:cs typeface="+mn-cs"/>
              </a:rPr>
              <a:t>företaget</a:t>
            </a:r>
            <a:r>
              <a:rPr lang="sv-SE" sz="1200" kern="1200" dirty="0" smtClean="0">
                <a:solidFill>
                  <a:schemeClr val="tx1"/>
                </a:solidFill>
                <a:effectLst/>
                <a:latin typeface="+mn-lt"/>
                <a:ea typeface="+mn-ea"/>
                <a:cs typeface="+mn-cs"/>
              </a:rPr>
              <a:t> Grade har arbetat med skapande av e-kurser i 20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På Stockholmskontoret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det 10 medarbetare som </a:t>
            </a:r>
            <a:r>
              <a:rPr lang="sv-SE" sz="1200" kern="1200" dirty="0" err="1" smtClean="0">
                <a:solidFill>
                  <a:schemeClr val="tx1"/>
                </a:solidFill>
                <a:effectLst/>
                <a:latin typeface="+mn-lt"/>
                <a:ea typeface="+mn-ea"/>
                <a:cs typeface="+mn-cs"/>
              </a:rPr>
              <a:t>årligen</a:t>
            </a:r>
            <a:r>
              <a:rPr lang="sv-SE" sz="1200" kern="1200" dirty="0" smtClean="0">
                <a:solidFill>
                  <a:schemeClr val="tx1"/>
                </a:solidFill>
                <a:effectLst/>
                <a:latin typeface="+mn-lt"/>
                <a:ea typeface="+mn-ea"/>
                <a:cs typeface="+mn-cs"/>
              </a:rPr>
              <a:t> producerar mellan 20 till 25 e-kurser. </a:t>
            </a:r>
            <a:endParaRPr lang="sv-SE" dirty="0" smtClean="0">
              <a:effectLst/>
            </a:endParaRPr>
          </a:p>
          <a:p>
            <a:pPr marL="0" indent="0">
              <a:buFont typeface="Arial"/>
              <a:buNone/>
            </a:pPr>
            <a:endParaRPr lang="sv-SE" sz="1200" baseline="0" dirty="0" smtClean="0">
              <a:solidFill>
                <a:srgbClr val="17375E"/>
              </a:solidFill>
              <a:latin typeface="Times New Roman"/>
              <a:cs typeface="Times New Roman"/>
            </a:endParaRPr>
          </a:p>
          <a:p>
            <a:pPr marL="171450" indent="-171450">
              <a:buFont typeface="Arial"/>
              <a:buChar char="•"/>
            </a:pPr>
            <a:r>
              <a:rPr lang="sv-SE" sz="1200" kern="1200" dirty="0" smtClean="0">
                <a:solidFill>
                  <a:schemeClr val="tx1"/>
                </a:solidFill>
                <a:effectLst/>
                <a:latin typeface="+mn-lt"/>
                <a:ea typeface="+mn-ea"/>
                <a:cs typeface="+mn-cs"/>
              </a:rPr>
              <a:t>Utvecklingsprocessen inom e-kurser sker vanligtvis i flera olika stadier. Designprocessen </a:t>
            </a:r>
            <a:r>
              <a:rPr lang="sv-SE" sz="1200" kern="1200" dirty="0" err="1" smtClean="0">
                <a:solidFill>
                  <a:schemeClr val="tx1"/>
                </a:solidFill>
                <a:effectLst/>
                <a:latin typeface="+mn-lt"/>
                <a:ea typeface="+mn-ea"/>
                <a:cs typeface="+mn-cs"/>
              </a:rPr>
              <a:t>börjar</a:t>
            </a:r>
            <a:r>
              <a:rPr lang="sv-SE" sz="1200" kern="1200" dirty="0" smtClean="0">
                <a:solidFill>
                  <a:schemeClr val="tx1"/>
                </a:solidFill>
                <a:effectLst/>
                <a:latin typeface="+mn-lt"/>
                <a:ea typeface="+mn-ea"/>
                <a:cs typeface="+mn-cs"/>
              </a:rPr>
              <a:t> vanligen med att ELF skapar en </a:t>
            </a:r>
            <a:r>
              <a:rPr lang="sv-SE" sz="1200" kern="1200" dirty="0" err="1" smtClean="0">
                <a:solidFill>
                  <a:schemeClr val="tx1"/>
                </a:solidFill>
                <a:effectLst/>
                <a:latin typeface="+mn-lt"/>
                <a:ea typeface="+mn-ea"/>
                <a:cs typeface="+mn-cs"/>
              </a:rPr>
              <a:t>förståelse</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inköpsföretaget</a:t>
            </a:r>
            <a:r>
              <a:rPr lang="sv-SE" sz="1200" kern="1200" baseline="0" dirty="0" smtClean="0">
                <a:solidFill>
                  <a:schemeClr val="tx1"/>
                </a:solidFill>
                <a:effectLst/>
                <a:latin typeface="+mn-lt"/>
                <a:ea typeface="+mn-ea"/>
                <a:cs typeface="+mn-cs"/>
              </a:rPr>
              <a:t>s</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mål</a:t>
            </a:r>
            <a:r>
              <a:rPr lang="sv-SE" sz="1200" kern="1200" dirty="0" smtClean="0">
                <a:solidFill>
                  <a:schemeClr val="tx1"/>
                </a:solidFill>
                <a:effectLst/>
                <a:latin typeface="+mn-lt"/>
                <a:ea typeface="+mn-ea"/>
                <a:cs typeface="+mn-cs"/>
              </a:rPr>
              <a:t> med kursen, budget- och </a:t>
            </a:r>
            <a:r>
              <a:rPr lang="sv-SE" sz="1200" kern="1200" dirty="0" err="1" smtClean="0">
                <a:solidFill>
                  <a:schemeClr val="tx1"/>
                </a:solidFill>
                <a:effectLst/>
                <a:latin typeface="+mn-lt"/>
                <a:ea typeface="+mn-ea"/>
                <a:cs typeface="+mn-cs"/>
              </a:rPr>
              <a:t>tidsbegränsningar</a:t>
            </a:r>
            <a:r>
              <a:rPr lang="sv-SE" sz="1200" kern="1200" dirty="0" smtClean="0">
                <a:solidFill>
                  <a:schemeClr val="tx1"/>
                </a:solidFill>
                <a:effectLst/>
                <a:latin typeface="+mn-lt"/>
                <a:ea typeface="+mn-ea"/>
                <a:cs typeface="+mn-cs"/>
              </a:rPr>
              <a:t>, kursens </a:t>
            </a:r>
            <a:r>
              <a:rPr lang="sv-SE" sz="1200" kern="1200" dirty="0" err="1" smtClean="0">
                <a:solidFill>
                  <a:schemeClr val="tx1"/>
                </a:solidFill>
                <a:effectLst/>
                <a:latin typeface="+mn-lt"/>
                <a:ea typeface="+mn-ea"/>
                <a:cs typeface="+mn-cs"/>
              </a:rPr>
              <a:t>åhörare</a:t>
            </a:r>
            <a:endParaRPr lang="sv-SE" sz="1200" kern="1200" dirty="0" smtClean="0">
              <a:solidFill>
                <a:schemeClr val="tx1"/>
              </a:solidFill>
              <a:effectLst/>
              <a:latin typeface="+mn-lt"/>
              <a:ea typeface="+mn-ea"/>
              <a:cs typeface="+mn-cs"/>
            </a:endParaRPr>
          </a:p>
          <a:p>
            <a:pPr marL="0" indent="0">
              <a:buFont typeface="Arial"/>
              <a:buNone/>
            </a:pPr>
            <a:endParaRPr lang="sv-SE" sz="1200" kern="1200" dirty="0" smtClean="0">
              <a:solidFill>
                <a:schemeClr val="tx1"/>
              </a:solidFill>
              <a:effectLst/>
              <a:latin typeface="+mn-lt"/>
              <a:ea typeface="+mn-ea"/>
              <a:cs typeface="+mn-cs"/>
            </a:endParaRPr>
          </a:p>
          <a:p>
            <a:pPr marL="171450" indent="-171450">
              <a:buFont typeface="Arial"/>
              <a:buChar char="•"/>
            </a:pPr>
            <a:r>
              <a:rPr lang="sv-SE" sz="1200" kern="1200" dirty="0" err="1" smtClean="0">
                <a:solidFill>
                  <a:schemeClr val="tx1"/>
                </a:solidFill>
                <a:effectLst/>
                <a:latin typeface="+mn-lt"/>
                <a:ea typeface="+mn-ea"/>
                <a:cs typeface="+mn-cs"/>
              </a:rPr>
              <a:t>Därefter</a:t>
            </a:r>
            <a:r>
              <a:rPr lang="sv-SE" sz="1200" kern="1200" dirty="0" smtClean="0">
                <a:solidFill>
                  <a:schemeClr val="tx1"/>
                </a:solidFill>
                <a:effectLst/>
                <a:latin typeface="+mn-lt"/>
                <a:ea typeface="+mn-ea"/>
                <a:cs typeface="+mn-cs"/>
              </a:rPr>
              <a:t> formulerar ELF ett utkast </a:t>
            </a:r>
            <a:r>
              <a:rPr lang="sv-SE" sz="1200" kern="1200" dirty="0" err="1" smtClean="0">
                <a:solidFill>
                  <a:schemeClr val="tx1"/>
                </a:solidFill>
                <a:effectLst/>
                <a:latin typeface="+mn-lt"/>
                <a:ea typeface="+mn-ea"/>
                <a:cs typeface="+mn-cs"/>
              </a:rPr>
              <a:t>pa</a:t>
            </a:r>
            <a:r>
              <a:rPr lang="sv-SE" sz="1200" kern="1200" dirty="0" smtClean="0">
                <a:solidFill>
                  <a:schemeClr val="tx1"/>
                </a:solidFill>
                <a:effectLst/>
                <a:latin typeface="+mn-lt"/>
                <a:ea typeface="+mn-ea"/>
                <a:cs typeface="+mn-cs"/>
              </a:rPr>
              <a:t>̊ ett koncept som beskriver olika kursaspekter, till exempel sekvens av </a:t>
            </a:r>
            <a:r>
              <a:rPr lang="sv-SE" sz="1200" kern="1200" dirty="0" err="1" smtClean="0">
                <a:solidFill>
                  <a:schemeClr val="tx1"/>
                </a:solidFill>
                <a:effectLst/>
                <a:latin typeface="+mn-lt"/>
                <a:ea typeface="+mn-ea"/>
                <a:cs typeface="+mn-cs"/>
              </a:rPr>
              <a:t>informationsflöde</a:t>
            </a:r>
            <a:r>
              <a:rPr lang="sv-SE" sz="1200" kern="1200" baseline="0" dirty="0" smtClean="0">
                <a:solidFill>
                  <a:schemeClr val="tx1"/>
                </a:solidFill>
                <a:effectLst/>
                <a:latin typeface="+mn-lt"/>
                <a:ea typeface="+mn-ea"/>
                <a:cs typeface="+mn-cs"/>
              </a:rPr>
              <a:t> och </a:t>
            </a:r>
            <a:r>
              <a:rPr lang="sv-SE" sz="1200" kern="1200" dirty="0" err="1" smtClean="0">
                <a:solidFill>
                  <a:schemeClr val="tx1"/>
                </a:solidFill>
                <a:effectLst/>
                <a:latin typeface="+mn-lt"/>
                <a:ea typeface="+mn-ea"/>
                <a:cs typeface="+mn-cs"/>
              </a:rPr>
              <a:t>inlärningsmål</a:t>
            </a:r>
            <a:r>
              <a:rPr lang="sv-SE" sz="1200" kern="1200" dirty="0" smtClean="0">
                <a:solidFill>
                  <a:schemeClr val="tx1"/>
                </a:solidFill>
                <a:effectLst/>
                <a:latin typeface="+mn-lt"/>
                <a:ea typeface="+mn-ea"/>
                <a:cs typeface="+mn-cs"/>
              </a:rPr>
              <a:t>. </a:t>
            </a:r>
          </a:p>
          <a:p>
            <a:pPr marL="171450" indent="-171450">
              <a:buFont typeface="Arial"/>
              <a:buChar char="•"/>
            </a:pPr>
            <a:r>
              <a:rPr lang="sv-SE" sz="1200" kern="1200" dirty="0" smtClean="0">
                <a:solidFill>
                  <a:schemeClr val="tx1"/>
                </a:solidFill>
                <a:effectLst/>
                <a:latin typeface="+mn-lt"/>
                <a:ea typeface="+mn-ea"/>
                <a:cs typeface="+mn-cs"/>
              </a:rPr>
              <a:t>Detta koncept har </a:t>
            </a:r>
            <a:r>
              <a:rPr lang="sv-SE" sz="1200" kern="1200" dirty="0" err="1" smtClean="0">
                <a:solidFill>
                  <a:schemeClr val="tx1"/>
                </a:solidFill>
                <a:effectLst/>
                <a:latin typeface="+mn-lt"/>
                <a:ea typeface="+mn-ea"/>
                <a:cs typeface="+mn-cs"/>
              </a:rPr>
              <a:t>även</a:t>
            </a:r>
            <a:r>
              <a:rPr lang="sv-SE" sz="1200" kern="1200" dirty="0" smtClean="0">
                <a:solidFill>
                  <a:schemeClr val="tx1"/>
                </a:solidFill>
                <a:effectLst/>
                <a:latin typeface="+mn-lt"/>
                <a:ea typeface="+mn-ea"/>
                <a:cs typeface="+mn-cs"/>
              </a:rPr>
              <a:t> som </a:t>
            </a:r>
            <a:r>
              <a:rPr lang="sv-SE" sz="1200" kern="1200" dirty="0" err="1" smtClean="0">
                <a:solidFill>
                  <a:schemeClr val="tx1"/>
                </a:solidFill>
                <a:effectLst/>
                <a:latin typeface="+mn-lt"/>
                <a:ea typeface="+mn-ea"/>
                <a:cs typeface="+mn-cs"/>
              </a:rPr>
              <a:t>mål</a:t>
            </a:r>
            <a:r>
              <a:rPr lang="sv-SE" sz="1200" kern="1200" dirty="0" smtClean="0">
                <a:solidFill>
                  <a:schemeClr val="tx1"/>
                </a:solidFill>
                <a:effectLst/>
                <a:latin typeface="+mn-lt"/>
                <a:ea typeface="+mn-ea"/>
                <a:cs typeface="+mn-cs"/>
              </a:rPr>
              <a:t> att </a:t>
            </a:r>
            <a:r>
              <a:rPr lang="sv-SE" sz="1200" kern="1200" dirty="0" err="1" smtClean="0">
                <a:solidFill>
                  <a:schemeClr val="tx1"/>
                </a:solidFill>
                <a:effectLst/>
                <a:latin typeface="+mn-lt"/>
                <a:ea typeface="+mn-ea"/>
                <a:cs typeface="+mn-cs"/>
              </a:rPr>
              <a:t>lägga</a:t>
            </a:r>
            <a:r>
              <a:rPr lang="sv-SE" sz="1200" kern="1200" dirty="0" smtClean="0">
                <a:solidFill>
                  <a:schemeClr val="tx1"/>
                </a:solidFill>
                <a:effectLst/>
                <a:latin typeface="+mn-lt"/>
                <a:ea typeface="+mn-ea"/>
                <a:cs typeface="+mn-cs"/>
              </a:rPr>
              <a:t> en tydlig plan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hur kursen ska </a:t>
            </a:r>
            <a:r>
              <a:rPr lang="sv-SE" sz="1200" kern="1200" dirty="0" err="1" smtClean="0">
                <a:solidFill>
                  <a:schemeClr val="tx1"/>
                </a:solidFill>
                <a:effectLst/>
                <a:latin typeface="+mn-lt"/>
                <a:ea typeface="+mn-ea"/>
                <a:cs typeface="+mn-cs"/>
              </a:rPr>
              <a:t>uppna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inlärning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pa</a:t>
            </a:r>
            <a:r>
              <a:rPr lang="sv-SE" sz="1200" kern="1200" dirty="0" smtClean="0">
                <a:solidFill>
                  <a:schemeClr val="tx1"/>
                </a:solidFill>
                <a:effectLst/>
                <a:latin typeface="+mn-lt"/>
                <a:ea typeface="+mn-ea"/>
                <a:cs typeface="+mn-cs"/>
              </a:rPr>
              <a:t>̊ ett effektivt </a:t>
            </a:r>
            <a:r>
              <a:rPr lang="sv-SE" sz="1200" kern="1200" dirty="0" err="1" smtClean="0">
                <a:solidFill>
                  <a:schemeClr val="tx1"/>
                </a:solidFill>
                <a:effectLst/>
                <a:latin typeface="+mn-lt"/>
                <a:ea typeface="+mn-ea"/>
                <a:cs typeface="+mn-cs"/>
              </a:rPr>
              <a:t>sätt</a:t>
            </a:r>
            <a:r>
              <a:rPr lang="sv-SE" sz="1200" kern="1200" dirty="0" smtClean="0">
                <a:solidFill>
                  <a:schemeClr val="tx1"/>
                </a:solidFill>
                <a:effectLst/>
                <a:latin typeface="+mn-lt"/>
                <a:ea typeface="+mn-ea"/>
                <a:cs typeface="+mn-cs"/>
              </a:rPr>
              <a:t>, i </a:t>
            </a:r>
            <a:r>
              <a:rPr lang="sv-SE" sz="1200" kern="1200" dirty="0" err="1" smtClean="0">
                <a:solidFill>
                  <a:schemeClr val="tx1"/>
                </a:solidFill>
                <a:effectLst/>
                <a:latin typeface="+mn-lt"/>
                <a:ea typeface="+mn-ea"/>
                <a:cs typeface="+mn-cs"/>
              </a:rPr>
              <a:t>många</a:t>
            </a:r>
            <a:r>
              <a:rPr lang="sv-SE" sz="1200" kern="1200" dirty="0" smtClean="0">
                <a:solidFill>
                  <a:schemeClr val="tx1"/>
                </a:solidFill>
                <a:effectLst/>
                <a:latin typeface="+mn-lt"/>
                <a:ea typeface="+mn-ea"/>
                <a:cs typeface="+mn-cs"/>
              </a:rPr>
              <a:t> fall genom att utnyttja etablerade </a:t>
            </a:r>
            <a:r>
              <a:rPr lang="sv-SE" sz="1200" kern="1200" dirty="0" err="1" smtClean="0">
                <a:solidFill>
                  <a:schemeClr val="tx1"/>
                </a:solidFill>
                <a:effectLst/>
                <a:latin typeface="+mn-lt"/>
                <a:ea typeface="+mn-ea"/>
                <a:cs typeface="+mn-cs"/>
              </a:rPr>
              <a:t>lärometoder</a:t>
            </a:r>
            <a:r>
              <a:rPr lang="sv-SE" sz="1200" kern="1200" dirty="0" smtClean="0">
                <a:solidFill>
                  <a:schemeClr val="tx1"/>
                </a:solidFill>
                <a:effectLst/>
                <a:latin typeface="+mn-lt"/>
                <a:ea typeface="+mn-ea"/>
                <a:cs typeface="+mn-cs"/>
              </a:rPr>
              <a:t> och pedagogiska modeller. </a:t>
            </a:r>
            <a:endParaRPr lang="sv-SE" dirty="0" smtClean="0"/>
          </a:p>
          <a:p>
            <a:pPr marL="171450" indent="-171450">
              <a:buFont typeface="Arial"/>
              <a:buChar char="•"/>
            </a:pPr>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2</a:t>
            </a:fld>
            <a:endParaRPr lang="sv-SE"/>
          </a:p>
        </p:txBody>
      </p:sp>
    </p:spTree>
    <p:extLst>
      <p:ext uri="{BB962C8B-B14F-4D97-AF65-F5344CB8AC3E}">
        <p14:creationId xmlns:p14="http://schemas.microsoft.com/office/powerpoint/2010/main" val="11641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indent="0">
              <a:buFont typeface="Arial"/>
              <a:buNone/>
            </a:pPr>
            <a:r>
              <a:rPr lang="sv-SE" sz="1200" kern="1200" dirty="0" smtClean="0">
                <a:solidFill>
                  <a:schemeClr val="tx1"/>
                </a:solidFill>
                <a:effectLst/>
                <a:latin typeface="+mn-lt"/>
                <a:ea typeface="+mn-ea"/>
                <a:cs typeface="+mn-cs"/>
              </a:rPr>
              <a:t>En viktig aspekt av e-kursens konceptdesign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användning</a:t>
            </a:r>
            <a:r>
              <a:rPr lang="sv-SE" sz="1200" kern="1200" dirty="0" smtClean="0">
                <a:solidFill>
                  <a:schemeClr val="tx1"/>
                </a:solidFill>
                <a:effectLst/>
                <a:latin typeface="+mn-lt"/>
                <a:ea typeface="+mn-ea"/>
                <a:cs typeface="+mn-cs"/>
              </a:rPr>
              <a:t> av pedagogik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att </a:t>
            </a:r>
            <a:r>
              <a:rPr lang="sv-SE" sz="1200" kern="1200" dirty="0" err="1" smtClean="0">
                <a:solidFill>
                  <a:schemeClr val="tx1"/>
                </a:solidFill>
                <a:effectLst/>
                <a:latin typeface="+mn-lt"/>
                <a:ea typeface="+mn-ea"/>
                <a:cs typeface="+mn-cs"/>
              </a:rPr>
              <a:t>försäkra</a:t>
            </a:r>
            <a:r>
              <a:rPr lang="sv-SE" sz="1200" kern="1200" dirty="0" smtClean="0">
                <a:solidFill>
                  <a:schemeClr val="tx1"/>
                </a:solidFill>
                <a:effectLst/>
                <a:latin typeface="+mn-lt"/>
                <a:ea typeface="+mn-ea"/>
                <a:cs typeface="+mn-cs"/>
              </a:rPr>
              <a:t> ett effektivt och </a:t>
            </a:r>
            <a:r>
              <a:rPr lang="sv-SE" sz="1200" kern="1200" dirty="0" err="1" smtClean="0">
                <a:solidFill>
                  <a:schemeClr val="tx1"/>
                </a:solidFill>
                <a:effectLst/>
                <a:latin typeface="+mn-lt"/>
                <a:ea typeface="+mn-ea"/>
                <a:cs typeface="+mn-cs"/>
              </a:rPr>
              <a:t>långvarigt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lärande</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studenterna</a:t>
            </a:r>
            <a:r>
              <a:rPr lang="mr-IN" sz="1200" kern="1200" dirty="0" smtClean="0">
                <a:solidFill>
                  <a:schemeClr val="tx1"/>
                </a:solidFill>
                <a:effectLst/>
                <a:latin typeface="+mn-lt"/>
                <a:ea typeface="+mn-ea"/>
                <a:cs typeface="+mn-cs"/>
              </a:rPr>
              <a:t>…</a:t>
            </a:r>
            <a:endParaRPr lang="sv-SE" sz="1200" kern="1200" dirty="0" smtClean="0">
              <a:solidFill>
                <a:schemeClr val="tx1"/>
              </a:solidFill>
              <a:effectLst/>
              <a:latin typeface="+mn-lt"/>
              <a:ea typeface="+mn-ea"/>
              <a:cs typeface="+mn-cs"/>
            </a:endParaRPr>
          </a:p>
          <a:p>
            <a:pPr marL="0" indent="0">
              <a:buFont typeface="Arial"/>
              <a:buNone/>
            </a:pPr>
            <a:endParaRPr lang="sv-SE"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sv-SE" sz="1200" kern="1200" dirty="0" smtClean="0">
                <a:solidFill>
                  <a:schemeClr val="tx1"/>
                </a:solidFill>
                <a:effectLst/>
                <a:latin typeface="+mn-lt"/>
                <a:ea typeface="+mn-ea"/>
                <a:cs typeface="+mn-cs"/>
              </a:rPr>
              <a:t>Enligt vissa ramverk, delas pedagogik upp i ett flertal olika perspektiv</a:t>
            </a:r>
            <a:r>
              <a:rPr lang="sv-SE" sz="1200" kern="1200" baseline="0" dirty="0" smtClean="0">
                <a:solidFill>
                  <a:schemeClr val="tx1"/>
                </a:solidFill>
                <a:effectLst/>
                <a:latin typeface="+mn-lt"/>
                <a:ea typeface="+mn-ea"/>
                <a:cs typeface="+mn-cs"/>
              </a:rPr>
              <a:t> tex. den</a:t>
            </a:r>
            <a:r>
              <a:rPr lang="sv-SE" sz="1200" kern="1200" dirty="0" smtClean="0">
                <a:solidFill>
                  <a:schemeClr val="tx1"/>
                </a:solidFill>
                <a:effectLst/>
                <a:latin typeface="+mn-lt"/>
                <a:ea typeface="+mn-ea"/>
                <a:cs typeface="+mn-cs"/>
              </a:rPr>
              <a:t> Associativ (Associative), Kognitiv (</a:t>
            </a:r>
            <a:r>
              <a:rPr lang="sv-SE" sz="1200" kern="1200" dirty="0" err="1" smtClean="0">
                <a:solidFill>
                  <a:schemeClr val="tx1"/>
                </a:solidFill>
                <a:effectLst/>
                <a:latin typeface="+mn-lt"/>
                <a:ea typeface="+mn-ea"/>
                <a:cs typeface="+mn-cs"/>
              </a:rPr>
              <a:t>Cognitive</a:t>
            </a:r>
            <a:r>
              <a:rPr lang="sv-SE" sz="1200" kern="1200" dirty="0" smtClean="0">
                <a:solidFill>
                  <a:schemeClr val="tx1"/>
                </a:solidFill>
                <a:effectLst/>
                <a:latin typeface="+mn-lt"/>
                <a:ea typeface="+mn-ea"/>
                <a:cs typeface="+mn-cs"/>
              </a:rPr>
              <a:t>) och Sociokulturellt (</a:t>
            </a:r>
            <a:r>
              <a:rPr lang="sv-SE" sz="1200" kern="1200" dirty="0" err="1" smtClean="0">
                <a:solidFill>
                  <a:schemeClr val="tx1"/>
                </a:solidFill>
                <a:effectLst/>
                <a:latin typeface="+mn-lt"/>
                <a:ea typeface="+mn-ea"/>
                <a:cs typeface="+mn-cs"/>
              </a:rPr>
              <a:t>Situative</a:t>
            </a:r>
            <a:r>
              <a:rPr lang="sv-SE" sz="1200" kern="1200" dirty="0" smtClean="0">
                <a:solidFill>
                  <a:schemeClr val="tx1"/>
                </a:solidFill>
                <a:effectLst/>
                <a:latin typeface="+mn-lt"/>
                <a:ea typeface="+mn-ea"/>
                <a:cs typeface="+mn-cs"/>
              </a:rPr>
              <a:t>).</a:t>
            </a:r>
            <a:r>
              <a:rPr lang="sv-SE" sz="1200" kern="1200" baseline="0" dirty="0" smtClean="0">
                <a:solidFill>
                  <a:schemeClr val="tx1"/>
                </a:solidFill>
                <a:effectLst/>
                <a:latin typeface="+mn-lt"/>
                <a:ea typeface="+mn-ea"/>
                <a:cs typeface="+mn-cs"/>
              </a:rPr>
              <a:t> Pedagogiska perspektiv</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alla former av </a:t>
            </a:r>
            <a:r>
              <a:rPr lang="sv-SE" sz="1200" kern="1200" dirty="0" err="1" smtClean="0">
                <a:solidFill>
                  <a:schemeClr val="tx1"/>
                </a:solidFill>
                <a:effectLst/>
                <a:latin typeface="+mn-lt"/>
                <a:ea typeface="+mn-ea"/>
                <a:cs typeface="+mn-cs"/>
              </a:rPr>
              <a:t>tillvägagångssätt</a:t>
            </a:r>
            <a:r>
              <a:rPr lang="sv-SE" sz="1200" kern="1200" dirty="0" smtClean="0">
                <a:solidFill>
                  <a:schemeClr val="tx1"/>
                </a:solidFill>
                <a:effectLst/>
                <a:latin typeface="+mn-lt"/>
                <a:ea typeface="+mn-ea"/>
                <a:cs typeface="+mn-cs"/>
              </a:rPr>
              <a:t> inom </a:t>
            </a:r>
            <a:r>
              <a:rPr lang="sv-SE" sz="1200" kern="1200" dirty="0" err="1" smtClean="0">
                <a:solidFill>
                  <a:schemeClr val="tx1"/>
                </a:solidFill>
                <a:effectLst/>
                <a:latin typeface="+mn-lt"/>
                <a:ea typeface="+mn-ea"/>
                <a:cs typeface="+mn-cs"/>
              </a:rPr>
              <a:t>lärande</a:t>
            </a:r>
            <a:r>
              <a:rPr lang="sv-SE" sz="1200" kern="1200" baseline="0" dirty="0" smtClean="0">
                <a:solidFill>
                  <a:schemeClr val="tx1"/>
                </a:solidFill>
                <a:effectLst/>
                <a:latin typeface="+mn-lt"/>
                <a:ea typeface="+mn-ea"/>
                <a:cs typeface="+mn-cs"/>
              </a:rPr>
              <a:t> och d</a:t>
            </a:r>
            <a:r>
              <a:rPr lang="sv-SE" sz="1200" kern="1200" dirty="0" smtClean="0">
                <a:solidFill>
                  <a:schemeClr val="tx1"/>
                </a:solidFill>
                <a:effectLst/>
                <a:latin typeface="+mn-lt"/>
                <a:ea typeface="+mn-ea"/>
                <a:cs typeface="+mn-cs"/>
              </a:rPr>
              <a:t>eras </a:t>
            </a:r>
            <a:r>
              <a:rPr lang="sv-SE" sz="1200" kern="1200" dirty="0" err="1" smtClean="0">
                <a:solidFill>
                  <a:schemeClr val="tx1"/>
                </a:solidFill>
                <a:effectLst/>
                <a:latin typeface="+mn-lt"/>
                <a:ea typeface="+mn-ea"/>
                <a:cs typeface="+mn-cs"/>
              </a:rPr>
              <a:t>lämplighet</a:t>
            </a:r>
            <a:r>
              <a:rPr lang="sv-SE" sz="1200" kern="1200" dirty="0" smtClean="0">
                <a:solidFill>
                  <a:schemeClr val="tx1"/>
                </a:solidFill>
                <a:effectLst/>
                <a:latin typeface="+mn-lt"/>
                <a:ea typeface="+mn-ea"/>
                <a:cs typeface="+mn-cs"/>
              </a:rPr>
              <a:t> beror huvudsakligen på vilken slags </a:t>
            </a:r>
            <a:r>
              <a:rPr lang="sv-SE" sz="1200" kern="1200" dirty="0" err="1" smtClean="0">
                <a:solidFill>
                  <a:schemeClr val="tx1"/>
                </a:solidFill>
                <a:effectLst/>
                <a:latin typeface="+mn-lt"/>
                <a:ea typeface="+mn-ea"/>
                <a:cs typeface="+mn-cs"/>
              </a:rPr>
              <a:t>inlärning</a:t>
            </a:r>
            <a:r>
              <a:rPr lang="sv-SE" sz="1200" kern="1200" dirty="0" smtClean="0">
                <a:solidFill>
                  <a:schemeClr val="tx1"/>
                </a:solidFill>
                <a:effectLst/>
                <a:latin typeface="+mn-lt"/>
                <a:ea typeface="+mn-ea"/>
                <a:cs typeface="+mn-cs"/>
              </a:rPr>
              <a:t> som ska tilldelas i undervisningen.</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sv-SE"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sv-SE" sz="1200" kern="1200" dirty="0" smtClean="0">
                <a:solidFill>
                  <a:schemeClr val="tx1"/>
                </a:solidFill>
                <a:effectLst/>
                <a:latin typeface="+mn-lt"/>
                <a:ea typeface="+mn-ea"/>
                <a:cs typeface="+mn-cs"/>
              </a:rPr>
              <a:t>Varje pedagogisk perspektiv inkluderar flera pedagogiska modeller. Pedagogiska modeller kan beskrivas som kognitiva modeller eller teoretiska strukturer. </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sv-SE"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sv-SE" sz="1200" kern="1200" baseline="0" dirty="0" smtClean="0">
                <a:solidFill>
                  <a:schemeClr val="tx1"/>
                </a:solidFill>
                <a:effectLst/>
                <a:latin typeface="+mn-lt"/>
                <a:ea typeface="+mn-ea"/>
                <a:cs typeface="+mn-cs"/>
              </a:rPr>
              <a:t>Varje modell innehåller flera olika faser och faserna har i sin tur olika element.</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sv-SE" sz="1200" kern="1200" dirty="0" smtClean="0">
              <a:solidFill>
                <a:schemeClr val="tx1"/>
              </a:solidFill>
              <a:effectLst/>
              <a:latin typeface="+mn-lt"/>
              <a:ea typeface="+mn-ea"/>
              <a:cs typeface="+mn-cs"/>
            </a:endParaRPr>
          </a:p>
          <a:p>
            <a:pPr marL="0" indent="0">
              <a:buFont typeface="Arial"/>
              <a:buNone/>
            </a:pPr>
            <a:endParaRPr lang="sv-SE" sz="1200" kern="1200" dirty="0" smtClean="0">
              <a:solidFill>
                <a:schemeClr val="tx1"/>
              </a:solidFill>
              <a:effectLst/>
              <a:latin typeface="+mn-lt"/>
              <a:ea typeface="+mn-ea"/>
              <a:cs typeface="+mn-cs"/>
            </a:endParaRPr>
          </a:p>
          <a:p>
            <a:pPr marL="171450" indent="-171450">
              <a:buFont typeface="Arial"/>
              <a:buChar char="•"/>
            </a:pPr>
            <a:endParaRPr lang="sv-SE" dirty="0" smtClean="0">
              <a:effectLst/>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3</a:t>
            </a:fld>
            <a:endParaRPr lang="sv-SE"/>
          </a:p>
        </p:txBody>
      </p:sp>
    </p:spTree>
    <p:extLst>
      <p:ext uri="{BB962C8B-B14F-4D97-AF65-F5344CB8AC3E}">
        <p14:creationId xmlns:p14="http://schemas.microsoft.com/office/powerpoint/2010/main" val="303491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171450" indent="-171450">
              <a:buFont typeface="Arial"/>
              <a:buChar char="•"/>
            </a:pP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nuvarande anpassar Grade sina e-kurser efter vad inköpsföretagen </a:t>
            </a:r>
            <a:r>
              <a:rPr lang="sv-SE" sz="1200" kern="1200" dirty="0" err="1" smtClean="0">
                <a:solidFill>
                  <a:schemeClr val="tx1"/>
                </a:solidFill>
                <a:effectLst/>
                <a:latin typeface="+mn-lt"/>
                <a:ea typeface="+mn-ea"/>
                <a:cs typeface="+mn-cs"/>
              </a:rPr>
              <a:t>kräver</a:t>
            </a:r>
            <a:r>
              <a:rPr lang="sv-SE" sz="1200" kern="1200" dirty="0" smtClean="0">
                <a:solidFill>
                  <a:schemeClr val="tx1"/>
                </a:solidFill>
                <a:effectLst/>
                <a:latin typeface="+mn-lt"/>
                <a:ea typeface="+mn-ea"/>
                <a:cs typeface="+mn-cs"/>
              </a:rPr>
              <a:t> och arbetar genom att </a:t>
            </a:r>
            <a:r>
              <a:rPr lang="sv-SE" sz="1200" kern="1200" dirty="0" err="1" smtClean="0">
                <a:solidFill>
                  <a:schemeClr val="tx1"/>
                </a:solidFill>
                <a:effectLst/>
                <a:latin typeface="+mn-lt"/>
                <a:ea typeface="+mn-ea"/>
                <a:cs typeface="+mn-cs"/>
              </a:rPr>
              <a:t>använda</a:t>
            </a:r>
            <a:r>
              <a:rPr lang="sv-SE" sz="1200" kern="1200" dirty="0" smtClean="0">
                <a:solidFill>
                  <a:schemeClr val="tx1"/>
                </a:solidFill>
                <a:effectLst/>
                <a:latin typeface="+mn-lt"/>
                <a:ea typeface="+mn-ea"/>
                <a:cs typeface="+mn-cs"/>
              </a:rPr>
              <a:t> ett antal pedagogiska riktlinjer. Men dom nuvarande riktlinjerna har ingen koppling till en vetenskapligt utvecklad pedagogisk modell.</a:t>
            </a:r>
          </a:p>
          <a:p>
            <a:pPr marL="171450" indent="-171450">
              <a:buFont typeface="Arial"/>
              <a:buChar char="•"/>
            </a:pPr>
            <a:r>
              <a:rPr lang="sv-SE" dirty="0" smtClean="0">
                <a:effectLst/>
              </a:rPr>
              <a:t>Studier har visat att</a:t>
            </a:r>
            <a:r>
              <a:rPr lang="sv-SE" baseline="0" dirty="0" smtClean="0">
                <a:effectLst/>
              </a:rPr>
              <a:t> </a:t>
            </a:r>
            <a:r>
              <a:rPr lang="sv-SE" sz="1200" kern="1200" dirty="0" smtClean="0">
                <a:solidFill>
                  <a:schemeClr val="tx1"/>
                </a:solidFill>
                <a:effectLst/>
                <a:latin typeface="+mn-lt"/>
                <a:ea typeface="+mn-ea"/>
                <a:cs typeface="+mn-cs"/>
              </a:rPr>
              <a:t>E-lärande </a:t>
            </a:r>
            <a:r>
              <a:rPr lang="sv-SE" sz="1200" kern="1200" dirty="0" err="1" smtClean="0">
                <a:solidFill>
                  <a:schemeClr val="tx1"/>
                </a:solidFill>
                <a:effectLst/>
                <a:latin typeface="+mn-lt"/>
                <a:ea typeface="+mn-ea"/>
                <a:cs typeface="+mn-cs"/>
              </a:rPr>
              <a:t>företag</a:t>
            </a:r>
            <a:r>
              <a:rPr lang="sv-SE" sz="1200" kern="1200" dirty="0" smtClean="0">
                <a:solidFill>
                  <a:schemeClr val="tx1"/>
                </a:solidFill>
                <a:effectLst/>
                <a:latin typeface="+mn-lt"/>
                <a:ea typeface="+mn-ea"/>
                <a:cs typeface="+mn-cs"/>
              </a:rPr>
              <a:t> som inte </a:t>
            </a:r>
            <a:r>
              <a:rPr lang="sv-SE" sz="1200" kern="1200" dirty="0" err="1" smtClean="0">
                <a:solidFill>
                  <a:schemeClr val="tx1"/>
                </a:solidFill>
                <a:effectLst/>
                <a:latin typeface="+mn-lt"/>
                <a:ea typeface="+mn-ea"/>
                <a:cs typeface="+mn-cs"/>
              </a:rPr>
              <a:t>utgår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en pedagogisk modell har ofta uppvisat brister i kurs pedagogiken.</a:t>
            </a:r>
            <a:endParaRPr lang="sv-SE" dirty="0" smtClean="0">
              <a:effectLst/>
            </a:endParaRPr>
          </a:p>
          <a:p>
            <a:pPr marL="0" indent="0">
              <a:buFont typeface="Arial"/>
              <a:buNone/>
            </a:pPr>
            <a:endParaRPr lang="sv-SE" dirty="0" smtClean="0">
              <a:effectLst/>
            </a:endParaRPr>
          </a:p>
          <a:p>
            <a:pPr marL="171450" indent="-171450">
              <a:buFont typeface="Arial"/>
              <a:buChar char="•"/>
            </a:pPr>
            <a:r>
              <a:rPr lang="sv-SE" dirty="0" smtClean="0">
                <a:effectLst/>
              </a:rPr>
              <a:t>Säg</a:t>
            </a:r>
            <a:r>
              <a:rPr lang="sv-SE" baseline="0" dirty="0" smtClean="0">
                <a:effectLst/>
              </a:rPr>
              <a:t> </a:t>
            </a:r>
            <a:r>
              <a:rPr lang="sv-SE" dirty="0" smtClean="0">
                <a:effectLst/>
              </a:rPr>
              <a:t>Mål 1</a:t>
            </a:r>
          </a:p>
          <a:p>
            <a:pPr marL="628650" marR="0" lvl="1" indent="-171450" algn="l" defTabSz="457200" rtl="0" eaLnBrk="1" fontAlgn="auto" latinLnBrk="0" hangingPunct="1">
              <a:lnSpc>
                <a:spcPct val="100000"/>
              </a:lnSpc>
              <a:spcBef>
                <a:spcPts val="0"/>
              </a:spcBef>
              <a:spcAft>
                <a:spcPts val="0"/>
              </a:spcAft>
              <a:buClrTx/>
              <a:buSzTx/>
              <a:buFontTx/>
              <a:buChar char="-"/>
              <a:tabLst/>
              <a:defRPr/>
            </a:pPr>
            <a:r>
              <a:rPr lang="sv-SE" sz="1200" dirty="0" smtClean="0">
                <a:solidFill>
                  <a:srgbClr val="17375E"/>
                </a:solidFill>
                <a:latin typeface="Times New Roman"/>
                <a:cs typeface="Times New Roman"/>
              </a:rPr>
              <a:t>Förstå hur Grade pedagogiska riktlinjer passar in i de pedagogiska perspektiven/modeller.</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sv-SE" dirty="0" smtClean="0">
              <a:effectLst/>
            </a:endParaRPr>
          </a:p>
          <a:p>
            <a:pPr marL="171450" indent="-171450">
              <a:buFont typeface="Arial"/>
              <a:buChar char="•"/>
            </a:pPr>
            <a:r>
              <a:rPr lang="sv-SE" dirty="0" smtClean="0">
                <a:effectLst/>
              </a:rPr>
              <a:t>Sedan, ville vi undersöka </a:t>
            </a:r>
            <a:r>
              <a:rPr lang="sv-SE" baseline="0" dirty="0" smtClean="0">
                <a:effectLst/>
              </a:rPr>
              <a:t>vilka kurselement som ska prioriteras genom att </a:t>
            </a:r>
            <a:endParaRPr lang="sv-SE" dirty="0" smtClean="0">
              <a:effectLst/>
            </a:endParaRPr>
          </a:p>
          <a:p>
            <a:pPr marL="171450" indent="-171450">
              <a:buFont typeface="Arial"/>
              <a:buChar char="•"/>
            </a:pPr>
            <a:r>
              <a:rPr lang="sv-SE" dirty="0" smtClean="0">
                <a:effectLst/>
              </a:rPr>
              <a:t>Säg</a:t>
            </a:r>
            <a:r>
              <a:rPr lang="sv-SE" baseline="0" dirty="0" smtClean="0">
                <a:effectLst/>
              </a:rPr>
              <a:t> Mål 2 </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sv-SE" sz="1200" dirty="0" smtClean="0">
                <a:solidFill>
                  <a:srgbClr val="17375E"/>
                </a:solidFill>
                <a:latin typeface="Times New Roman"/>
                <a:cs typeface="Times New Roman"/>
              </a:rPr>
              <a:t> 	- Förstå vilka för och- nackdelar som finns med Grades nuvarande pedagogiska riktlinjer enligt vald pedagogisk modell</a:t>
            </a:r>
            <a:r>
              <a:rPr lang="sv-SE" sz="1200" baseline="0" dirty="0" smtClean="0">
                <a:solidFill>
                  <a:srgbClr val="17375E"/>
                </a:solidFill>
                <a:latin typeface="Times New Roman"/>
                <a:cs typeface="Times New Roman"/>
              </a:rPr>
              <a:t> </a:t>
            </a:r>
            <a:r>
              <a:rPr lang="sv-SE" sz="1200" baseline="0" dirty="0" smtClean="0">
                <a:solidFill>
                  <a:schemeClr val="tx1"/>
                </a:solidFill>
                <a:effectLst/>
                <a:latin typeface="+mn-lt"/>
                <a:cs typeface="+mn-cs"/>
              </a:rPr>
              <a:t>s</a:t>
            </a:r>
            <a:r>
              <a:rPr lang="sv-SE" baseline="0" dirty="0" smtClean="0">
                <a:effectLst/>
              </a:rPr>
              <a:t>om hittades i mål 1.</a:t>
            </a:r>
            <a:endParaRPr lang="sv-SE" dirty="0" smtClean="0">
              <a:effectLst/>
            </a:endParaRPr>
          </a:p>
          <a:p>
            <a:pPr marL="0" indent="0">
              <a:buFont typeface="Arial"/>
              <a:buNone/>
            </a:pPr>
            <a:endParaRPr lang="sv-SE" sz="1200" kern="1200" dirty="0" smtClean="0">
              <a:solidFill>
                <a:schemeClr val="tx1"/>
              </a:solidFill>
              <a:effectLst/>
              <a:latin typeface="+mn-lt"/>
              <a:ea typeface="+mn-ea"/>
              <a:cs typeface="+mn-cs"/>
            </a:endParaRPr>
          </a:p>
          <a:p>
            <a:pPr marL="171450" indent="-171450">
              <a:buFont typeface="Arial"/>
              <a:buChar char="•"/>
            </a:pPr>
            <a:endParaRPr lang="sv-SE" dirty="0" smtClean="0">
              <a:effectLst/>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4</a:t>
            </a:fld>
            <a:endParaRPr lang="sv-SE"/>
          </a:p>
        </p:txBody>
      </p:sp>
    </p:spTree>
    <p:extLst>
      <p:ext uri="{BB962C8B-B14F-4D97-AF65-F5344CB8AC3E}">
        <p14:creationId xmlns:p14="http://schemas.microsoft.com/office/powerpoint/2010/main" val="139768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Här är en överblick på hur vi uppnådde</a:t>
            </a:r>
            <a:r>
              <a:rPr lang="sv-SE" baseline="0" dirty="0" smtClean="0"/>
              <a:t> dom två olika målen.  Studien utfördes i två olika moment, </a:t>
            </a:r>
          </a:p>
          <a:p>
            <a:endParaRPr lang="sv-SE" baseline="0" dirty="0" smtClean="0"/>
          </a:p>
          <a:p>
            <a:r>
              <a:rPr lang="sv-SE" baseline="0" dirty="0" smtClean="0"/>
              <a:t>Intervjumomentet - För </a:t>
            </a:r>
            <a:r>
              <a:rPr lang="sv-SE" baseline="0" dirty="0" smtClean="0"/>
              <a:t>att sen </a:t>
            </a:r>
            <a:r>
              <a:rPr lang="sv-SE" baseline="0" dirty="0" smtClean="0"/>
              <a:t>intervjua </a:t>
            </a:r>
            <a:r>
              <a:rPr lang="sv-SE" baseline="0" dirty="0" smtClean="0"/>
              <a:t>den pedagogiska ansvarige hos Grade och kunna dra en slutsats vilket </a:t>
            </a:r>
            <a:r>
              <a:rPr lang="sv-SE" baseline="0" dirty="0" smtClean="0"/>
              <a:t>perspektiv och </a:t>
            </a:r>
            <a:r>
              <a:rPr lang="sv-SE" baseline="0" dirty="0" smtClean="0"/>
              <a:t>passande modell som speglar Grade nuvarande riktlinjer.</a:t>
            </a:r>
            <a:endParaRPr lang="sv-SE" dirty="0" smtClean="0"/>
          </a:p>
          <a:p>
            <a:pPr marL="171450" indent="-171450">
              <a:buFontTx/>
              <a:buChar char="-"/>
            </a:pPr>
            <a:endParaRPr lang="sv-SE" dirty="0" smtClean="0"/>
          </a:p>
          <a:p>
            <a:endParaRPr lang="sv-SE" dirty="0" smtClean="0"/>
          </a:p>
          <a:p>
            <a:r>
              <a:rPr lang="sv-SE" dirty="0" smtClean="0"/>
              <a:t>Utvärderingsmoment</a:t>
            </a:r>
            <a:r>
              <a:rPr lang="sv-SE" baseline="0" dirty="0" smtClean="0"/>
              <a:t> </a:t>
            </a:r>
            <a:r>
              <a:rPr lang="sv-SE" baseline="0" dirty="0" smtClean="0"/>
              <a:t>bestod av att utvärdera fyra av Grades tidigare kurser för att sedan kunna dra slutsatsen angående vilka för och nackdelar som finns med Grades e-kurser och hur väl deras kurser följer vald pedagogisk modell.</a:t>
            </a:r>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5</a:t>
            </a:fld>
            <a:endParaRPr lang="sv-SE"/>
          </a:p>
        </p:txBody>
      </p:sp>
    </p:spTree>
    <p:extLst>
      <p:ext uri="{BB962C8B-B14F-4D97-AF65-F5344CB8AC3E}">
        <p14:creationId xmlns:p14="http://schemas.microsoft.com/office/powerpoint/2010/main" val="2214016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 att kunna utföra intervjumomentet </a:t>
            </a:r>
            <a:endParaRPr lang="sv-SE" baseline="0" dirty="0" smtClean="0"/>
          </a:p>
          <a:p>
            <a:endParaRPr lang="sv-SE" baseline="0" dirty="0" smtClean="0"/>
          </a:p>
          <a:p>
            <a:pPr marL="228600" indent="-228600">
              <a:buAutoNum type="arabicParenR"/>
            </a:pPr>
            <a:r>
              <a:rPr lang="sv-SE" sz="1200" kern="1200" dirty="0" smtClean="0">
                <a:solidFill>
                  <a:schemeClr val="tx1"/>
                </a:solidFill>
                <a:effectLst/>
                <a:latin typeface="+mn-lt"/>
                <a:ea typeface="+mn-ea"/>
                <a:cs typeface="+mn-cs"/>
              </a:rPr>
              <a:t>Gjordes en</a:t>
            </a:r>
            <a:r>
              <a:rPr lang="sv-SE" sz="1200" kern="1200" baseline="0" dirty="0" smtClean="0">
                <a:solidFill>
                  <a:schemeClr val="tx1"/>
                </a:solidFill>
                <a:effectLst/>
                <a:latin typeface="+mn-lt"/>
                <a:ea typeface="+mn-ea"/>
                <a:cs typeface="+mn-cs"/>
              </a:rPr>
              <a:t> s</a:t>
            </a:r>
            <a:r>
              <a:rPr lang="sv-SE" sz="1200" kern="1200" dirty="0" smtClean="0">
                <a:solidFill>
                  <a:schemeClr val="tx1"/>
                </a:solidFill>
                <a:effectLst/>
                <a:latin typeface="+mn-lt"/>
                <a:ea typeface="+mn-ea"/>
                <a:cs typeface="+mn-cs"/>
              </a:rPr>
              <a:t>ammanfattning av de pedagogiska perspektiven och modellerna, </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sv-SE" sz="1200" kern="1200" dirty="0" smtClean="0">
                <a:solidFill>
                  <a:schemeClr val="tx1"/>
                </a:solidFill>
                <a:effectLst/>
                <a:latin typeface="+mn-lt"/>
                <a:ea typeface="+mn-ea"/>
                <a:cs typeface="+mn-cs"/>
              </a:rPr>
              <a:t>Utesluta modeller och </a:t>
            </a:r>
            <a:r>
              <a:rPr lang="sv-SE" sz="1200" kern="1200" dirty="0" err="1" smtClean="0">
                <a:solidFill>
                  <a:schemeClr val="tx1"/>
                </a:solidFill>
                <a:effectLst/>
                <a:latin typeface="+mn-lt"/>
                <a:ea typeface="+mn-ea"/>
                <a:cs typeface="+mn-cs"/>
              </a:rPr>
              <a:t>välja</a:t>
            </a:r>
            <a:r>
              <a:rPr lang="sv-SE" sz="1200" kern="1200" dirty="0" smtClean="0">
                <a:solidFill>
                  <a:schemeClr val="tx1"/>
                </a:solidFill>
                <a:effectLst/>
                <a:latin typeface="+mn-lt"/>
                <a:ea typeface="+mn-ea"/>
                <a:cs typeface="+mn-cs"/>
              </a:rPr>
              <a:t> en representativ modell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varje perspektiv (modellerna DIM,</a:t>
            </a:r>
            <a:r>
              <a:rPr lang="sv-SE" sz="1200" kern="1200" baseline="0" dirty="0" smtClean="0">
                <a:solidFill>
                  <a:schemeClr val="tx1"/>
                </a:solidFill>
                <a:effectLst/>
                <a:latin typeface="+mn-lt"/>
                <a:ea typeface="+mn-ea"/>
                <a:cs typeface="+mn-cs"/>
              </a:rPr>
              <a:t> ATM, KLM)</a:t>
            </a:r>
            <a:endParaRPr lang="sv-SE" sz="1200" kern="1200" dirty="0" smtClean="0">
              <a:solidFill>
                <a:schemeClr val="tx1"/>
              </a:solidFill>
              <a:effectLst/>
              <a:latin typeface="+mn-lt"/>
              <a:ea typeface="+mn-ea"/>
              <a:cs typeface="+mn-cs"/>
            </a:endParaRPr>
          </a:p>
          <a:p>
            <a:pPr marL="228600" indent="-228600">
              <a:buAutoNum type="arabicParenR"/>
            </a:pPr>
            <a:r>
              <a:rPr lang="sv-SE" sz="1200" kern="1200" dirty="0" err="1" smtClean="0">
                <a:solidFill>
                  <a:schemeClr val="tx1"/>
                </a:solidFill>
                <a:effectLst/>
                <a:latin typeface="+mn-lt"/>
                <a:ea typeface="+mn-ea"/>
                <a:cs typeface="+mn-cs"/>
              </a:rPr>
              <a:t>Förklarande</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faktauppställning</a:t>
            </a:r>
            <a:r>
              <a:rPr lang="sv-SE" sz="1200" kern="1200" dirty="0" smtClean="0">
                <a:solidFill>
                  <a:schemeClr val="tx1"/>
                </a:solidFill>
                <a:effectLst/>
                <a:latin typeface="+mn-lt"/>
                <a:ea typeface="+mn-ea"/>
                <a:cs typeface="+mn-cs"/>
              </a:rPr>
              <a:t> av modellerna</a:t>
            </a:r>
          </a:p>
          <a:p>
            <a:pPr marL="228600" indent="-228600">
              <a:buAutoNum type="arabicParenR"/>
            </a:pPr>
            <a:r>
              <a:rPr lang="sv-SE" sz="1200" kern="1200" dirty="0" smtClean="0">
                <a:solidFill>
                  <a:schemeClr val="tx1"/>
                </a:solidFill>
                <a:effectLst/>
                <a:latin typeface="+mn-lt"/>
                <a:ea typeface="+mn-ea"/>
                <a:cs typeface="+mn-cs"/>
              </a:rPr>
              <a:t>Skapandet av </a:t>
            </a:r>
            <a:r>
              <a:rPr lang="sv-SE" sz="1200" kern="1200" dirty="0" err="1" smtClean="0">
                <a:solidFill>
                  <a:schemeClr val="tx1"/>
                </a:solidFill>
                <a:effectLst/>
                <a:latin typeface="+mn-lt"/>
                <a:ea typeface="+mn-ea"/>
                <a:cs typeface="+mn-cs"/>
              </a:rPr>
              <a:t>intervjufrågorna</a:t>
            </a:r>
            <a:r>
              <a:rPr lang="sv-SE" sz="1200" kern="1200" dirty="0" smtClean="0">
                <a:solidFill>
                  <a:schemeClr val="tx1"/>
                </a:solidFill>
                <a:effectLst/>
                <a:latin typeface="+mn-lt"/>
                <a:ea typeface="+mn-ea"/>
                <a:cs typeface="+mn-cs"/>
              </a:rPr>
              <a:t> med fasta svarsalternativ enligt skalan </a:t>
            </a:r>
            <a:endParaRPr lang="sv-SE" dirty="0" smtClean="0"/>
          </a:p>
          <a:p>
            <a:endParaRPr lang="sv-SE" baseline="0" dirty="0" smtClean="0"/>
          </a:p>
          <a:p>
            <a:r>
              <a:rPr lang="sv-SE" baseline="0" dirty="0" smtClean="0"/>
              <a:t>Här kan vi få se resultatet av analysen av intervjumomentet.. Byt </a:t>
            </a:r>
            <a:r>
              <a:rPr lang="sv-SE" baseline="0" dirty="0" err="1" smtClean="0"/>
              <a:t>slide</a:t>
            </a:r>
            <a:endParaRPr lang="sv-SE" baseline="0"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6</a:t>
            </a:fld>
            <a:endParaRPr lang="sv-SE"/>
          </a:p>
        </p:txBody>
      </p:sp>
    </p:spTree>
    <p:extLst>
      <p:ext uri="{BB962C8B-B14F-4D97-AF65-F5344CB8AC3E}">
        <p14:creationId xmlns:p14="http://schemas.microsoft.com/office/powerpoint/2010/main" val="187862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dirty="0" smtClean="0"/>
              <a:t>Figurer visar resultatet från intervjun.</a:t>
            </a:r>
            <a:r>
              <a:rPr lang="sv-SE"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	A) Punkterna representerar de tilldelade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intervjufrågorna</a:t>
            </a:r>
            <a:r>
              <a:rPr lang="sv-SE" sz="1200" kern="1200" dirty="0" smtClean="0">
                <a:solidFill>
                  <a:schemeClr val="tx1"/>
                </a:solidFill>
                <a:effectLst/>
                <a:latin typeface="+mn-lt"/>
                <a:ea typeface="+mn-ea"/>
                <a:cs typeface="+mn-cs"/>
              </a:rPr>
              <a:t>, den </a:t>
            </a:r>
            <a:r>
              <a:rPr lang="sv-SE" sz="1200" kern="1200" dirty="0" err="1" smtClean="0">
                <a:solidFill>
                  <a:schemeClr val="tx1"/>
                </a:solidFill>
                <a:effectLst/>
                <a:latin typeface="+mn-lt"/>
                <a:ea typeface="+mn-ea"/>
                <a:cs typeface="+mn-cs"/>
              </a:rPr>
              <a:t>vågräta</a:t>
            </a:r>
            <a:r>
              <a:rPr lang="sv-SE" sz="1200" kern="1200" dirty="0" smtClean="0">
                <a:solidFill>
                  <a:schemeClr val="tx1"/>
                </a:solidFill>
                <a:effectLst/>
                <a:latin typeface="+mn-lt"/>
                <a:ea typeface="+mn-ea"/>
                <a:cs typeface="+mn-cs"/>
              </a:rPr>
              <a:t>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medelvärdet</a:t>
            </a:r>
            <a:r>
              <a:rPr lang="sv-SE" sz="1200" kern="1200" dirty="0" smtClean="0">
                <a:solidFill>
                  <a:schemeClr val="tx1"/>
                </a:solidFill>
                <a:effectLst/>
                <a:latin typeface="+mn-lt"/>
                <a:ea typeface="+mn-ea"/>
                <a:cs typeface="+mn-cs"/>
              </a:rPr>
              <a:t>, och den vertikala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standardavvikelsen. </a:t>
            </a:r>
          </a:p>
          <a:p>
            <a:pPr marL="0" marR="0" indent="0" algn="l" defTabSz="457200" rtl="0" eaLnBrk="1" fontAlgn="auto" latinLnBrk="0" hangingPunct="1">
              <a:lnSpc>
                <a:spcPct val="100000"/>
              </a:lnSpc>
              <a:spcBef>
                <a:spcPts val="0"/>
              </a:spcBef>
              <a:spcAft>
                <a:spcPts val="0"/>
              </a:spcAft>
              <a:buClrTx/>
              <a:buSzTx/>
              <a:buFontTx/>
              <a:buNone/>
              <a:tabLst/>
              <a:defRPr/>
            </a:pPr>
            <a:r>
              <a:rPr lang="sv-SE" sz="1200" kern="1200" baseline="0" dirty="0" smtClean="0">
                <a:solidFill>
                  <a:schemeClr val="tx1"/>
                </a:solidFill>
                <a:effectLst/>
                <a:latin typeface="+mn-lt"/>
                <a:ea typeface="+mn-ea"/>
                <a:cs typeface="+mn-cs"/>
              </a:rPr>
              <a:t>2) </a:t>
            </a:r>
            <a:r>
              <a:rPr lang="sv-SE" baseline="0" dirty="0" smtClean="0"/>
              <a:t>Resultatet </a:t>
            </a:r>
            <a:r>
              <a:rPr lang="sv-SE" baseline="0" dirty="0" smtClean="0"/>
              <a:t>visar att DIM (Direkt instruktion) modellen fick det högsta medelvärdet jämfört </a:t>
            </a:r>
            <a:r>
              <a:rPr lang="sv-SE" baseline="0" dirty="0" smtClean="0"/>
              <a:t>med ATM (Aktivitets teori)  och KLM (Konstruktiv Läromiljö)</a:t>
            </a:r>
            <a:r>
              <a:rPr lang="sv-SE"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sv-SE" baseline="0" dirty="0" smtClean="0"/>
              <a:t>3) Eftersom DIM är den modell som representerar det Associativa perspektivet kan vi dra slutsatsen DIM och det associativa perspektivet passar in bäst på Grades nuvarande pedagogiska riktlinjer. </a:t>
            </a:r>
            <a:endParaRPr lang="sv-SE" baseline="0"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7</a:t>
            </a:fld>
            <a:endParaRPr lang="sv-SE"/>
          </a:p>
        </p:txBody>
      </p:sp>
    </p:spTree>
    <p:extLst>
      <p:ext uri="{BB962C8B-B14F-4D97-AF65-F5344CB8AC3E}">
        <p14:creationId xmlns:p14="http://schemas.microsoft.com/office/powerpoint/2010/main" val="332943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dirty="0" smtClean="0"/>
              <a:t>Utifrån resultatet</a:t>
            </a:r>
            <a:r>
              <a:rPr lang="sv-SE" baseline="0" dirty="0" smtClean="0"/>
              <a:t> drar vi s</a:t>
            </a:r>
            <a:r>
              <a:rPr lang="sv-SE" dirty="0" smtClean="0"/>
              <a:t>lutsatsen att det associativa perspektivet och</a:t>
            </a:r>
            <a:r>
              <a:rPr lang="sv-SE" baseline="0" dirty="0" smtClean="0"/>
              <a:t> DIM passar bäst in på Grades nuvarande pedagogiska riktlinjer.</a:t>
            </a:r>
          </a:p>
          <a:p>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8</a:t>
            </a:fld>
            <a:endParaRPr lang="sv-SE"/>
          </a:p>
        </p:txBody>
      </p:sp>
    </p:spTree>
    <p:extLst>
      <p:ext uri="{BB962C8B-B14F-4D97-AF65-F5344CB8AC3E}">
        <p14:creationId xmlns:p14="http://schemas.microsoft.com/office/powerpoint/2010/main" val="173732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aseline="0" dirty="0" smtClean="0"/>
              <a:t>I och med att DIM var den mest anpassade modellen av dom som undersöktes ville vi nu använda den för att </a:t>
            </a:r>
            <a:r>
              <a:rPr lang="sv-SE" baseline="0" dirty="0" smtClean="0">
                <a:solidFill>
                  <a:srgbClr val="17375E"/>
                </a:solidFill>
                <a:latin typeface="Times New Roman"/>
                <a:cs typeface="Times New Roman"/>
              </a:rPr>
              <a:t>f</a:t>
            </a:r>
            <a:r>
              <a:rPr lang="sv-SE" dirty="0" smtClean="0">
                <a:solidFill>
                  <a:srgbClr val="17375E"/>
                </a:solidFill>
                <a:latin typeface="Times New Roman"/>
                <a:cs typeface="Times New Roman"/>
              </a:rPr>
              <a:t>örstå vilka för och- nackdelar som finns med Grades nuvarande pedagogiska riktlinjer.</a:t>
            </a:r>
          </a:p>
          <a:p>
            <a:pPr marL="0" marR="0" indent="0" algn="l" defTabSz="4572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sv-SE" baseline="0" dirty="0" smtClean="0"/>
              <a:t>För att kunna utföra utvärderingsmomentet </a:t>
            </a:r>
          </a:p>
          <a:p>
            <a:pPr marL="228600" indent="-228600">
              <a:buAutoNum type="arabicParenR"/>
            </a:pPr>
            <a:r>
              <a:rPr lang="sv-SE" sz="1200" kern="1200" dirty="0" smtClean="0">
                <a:solidFill>
                  <a:schemeClr val="tx1"/>
                </a:solidFill>
                <a:effectLst/>
                <a:latin typeface="+mn-lt"/>
                <a:ea typeface="+mn-ea"/>
                <a:cs typeface="+mn-cs"/>
              </a:rPr>
              <a:t>Analys av DIM’s</a:t>
            </a:r>
            <a:r>
              <a:rPr lang="sv-SE" sz="1200" kern="1200" baseline="0" dirty="0" smtClean="0">
                <a:solidFill>
                  <a:schemeClr val="tx1"/>
                </a:solidFill>
                <a:effectLst/>
                <a:latin typeface="+mn-lt"/>
                <a:ea typeface="+mn-ea"/>
                <a:cs typeface="+mn-cs"/>
              </a:rPr>
              <a:t> olika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modellement</a:t>
            </a:r>
            <a:endParaRPr lang="sv-SE" sz="1200" kern="1200" dirty="0" smtClean="0">
              <a:solidFill>
                <a:schemeClr val="tx1"/>
              </a:solidFill>
              <a:effectLst/>
              <a:latin typeface="+mn-lt"/>
              <a:ea typeface="+mn-ea"/>
              <a:cs typeface="+mn-cs"/>
            </a:endParaRPr>
          </a:p>
          <a:p>
            <a:pPr marL="228600" indent="-228600">
              <a:buAutoNum type="arabicParenR"/>
            </a:pPr>
            <a:r>
              <a:rPr lang="sv-SE" sz="1200" kern="1200" dirty="0" smtClean="0">
                <a:solidFill>
                  <a:schemeClr val="tx1"/>
                </a:solidFill>
                <a:effectLst/>
                <a:latin typeface="+mn-lt"/>
                <a:ea typeface="+mn-ea"/>
                <a:cs typeface="+mn-cs"/>
              </a:rPr>
              <a:t>En utformning av ett formulär</a:t>
            </a:r>
            <a:r>
              <a:rPr lang="sv-SE" sz="1200" kern="1200" baseline="0" dirty="0" smtClean="0">
                <a:solidFill>
                  <a:schemeClr val="tx1"/>
                </a:solidFill>
                <a:effectLst/>
                <a:latin typeface="+mn-lt"/>
                <a:ea typeface="+mn-ea"/>
                <a:cs typeface="+mn-cs"/>
              </a:rPr>
              <a:t> </a:t>
            </a:r>
            <a:endParaRPr lang="sv-SE" sz="1200" kern="1200" dirty="0" smtClean="0">
              <a:solidFill>
                <a:schemeClr val="tx1"/>
              </a:solidFill>
              <a:effectLst/>
              <a:latin typeface="+mn-lt"/>
              <a:ea typeface="+mn-ea"/>
              <a:cs typeface="+mn-cs"/>
            </a:endParaRPr>
          </a:p>
          <a:p>
            <a:pPr marL="228600" indent="-228600">
              <a:buAutoNum type="arabicParenR"/>
            </a:pPr>
            <a:r>
              <a:rPr lang="sv-SE" sz="1200" kern="1200" dirty="0" smtClean="0">
                <a:solidFill>
                  <a:schemeClr val="tx1"/>
                </a:solidFill>
                <a:effectLst/>
                <a:latin typeface="+mn-lt"/>
                <a:ea typeface="+mn-ea"/>
                <a:cs typeface="+mn-cs"/>
              </a:rPr>
              <a:t>Med hjälp av formuläret</a:t>
            </a:r>
            <a:r>
              <a:rPr lang="sv-SE" sz="1200" kern="1200" baseline="0" dirty="0" smtClean="0">
                <a:solidFill>
                  <a:schemeClr val="tx1"/>
                </a:solidFill>
                <a:effectLst/>
                <a:latin typeface="+mn-lt"/>
                <a:ea typeface="+mn-ea"/>
                <a:cs typeface="+mn-cs"/>
              </a:rPr>
              <a:t>, sammanställdes </a:t>
            </a:r>
            <a:r>
              <a:rPr lang="sv-SE" sz="1200" kern="1200" dirty="0" smtClean="0">
                <a:solidFill>
                  <a:schemeClr val="tx1"/>
                </a:solidFill>
                <a:effectLst/>
                <a:latin typeface="+mn-lt"/>
                <a:ea typeface="+mn-ea"/>
                <a:cs typeface="+mn-cs"/>
              </a:rPr>
              <a:t>påståenden som korresponderade med modellens element</a:t>
            </a:r>
          </a:p>
          <a:p>
            <a:pPr marL="228600" indent="-228600">
              <a:buAutoNum type="arabicParenR"/>
            </a:pPr>
            <a:r>
              <a:rPr lang="sv-SE" sz="1200" kern="1200" dirty="0" smtClean="0">
                <a:solidFill>
                  <a:schemeClr val="tx1"/>
                </a:solidFill>
                <a:effectLst/>
                <a:latin typeface="+mn-lt"/>
                <a:ea typeface="+mn-ea"/>
                <a:cs typeface="+mn-cs"/>
              </a:rPr>
              <a:t>Tillsammans med påståendena utvärderades fyra</a:t>
            </a:r>
            <a:r>
              <a:rPr lang="sv-SE" sz="1200" kern="1200" baseline="0" dirty="0" smtClean="0">
                <a:solidFill>
                  <a:schemeClr val="tx1"/>
                </a:solidFill>
                <a:effectLst/>
                <a:latin typeface="+mn-lt"/>
                <a:ea typeface="+mn-ea"/>
                <a:cs typeface="+mn-cs"/>
              </a:rPr>
              <a:t> av Grades tidigare kurser</a:t>
            </a:r>
          </a:p>
          <a:p>
            <a:pPr marL="228600" indent="-228600">
              <a:buAutoNum type="arabicParenR"/>
            </a:pPr>
            <a:r>
              <a:rPr lang="sv-SE" sz="1200" kern="1200" dirty="0" smtClean="0">
                <a:solidFill>
                  <a:schemeClr val="tx1"/>
                </a:solidFill>
                <a:effectLst/>
                <a:latin typeface="+mn-lt"/>
                <a:ea typeface="+mn-ea"/>
                <a:cs typeface="+mn-cs"/>
              </a:rPr>
              <a:t>Därefter</a:t>
            </a:r>
            <a:r>
              <a:rPr lang="sv-SE" sz="1200" kern="1200" baseline="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analyserade resultatet</a:t>
            </a:r>
            <a:r>
              <a:rPr lang="sv-SE" sz="1200" kern="1200" baseline="0" dirty="0" smtClean="0">
                <a:solidFill>
                  <a:schemeClr val="tx1"/>
                </a:solidFill>
                <a:effectLst/>
                <a:latin typeface="+mn-lt"/>
                <a:ea typeface="+mn-ea"/>
                <a:cs typeface="+mn-cs"/>
              </a:rPr>
              <a:t> för att kunna se hur väl deras tidigare kurser följer DIM och </a:t>
            </a:r>
            <a:r>
              <a:rPr lang="sv-SE" sz="1200" kern="1200" dirty="0" smtClean="0">
                <a:solidFill>
                  <a:schemeClr val="tx1"/>
                </a:solidFill>
                <a:effectLst/>
                <a:latin typeface="+mn-lt"/>
                <a:ea typeface="+mn-ea"/>
                <a:cs typeface="+mn-cs"/>
              </a:rPr>
              <a:t>vilka kurselement som skulle kunna förbättras</a:t>
            </a:r>
            <a:r>
              <a:rPr lang="sv-SE" sz="1200" kern="1200" baseline="0" dirty="0" smtClean="0">
                <a:solidFill>
                  <a:schemeClr val="tx1"/>
                </a:solidFill>
                <a:effectLst/>
                <a:latin typeface="+mn-lt"/>
                <a:ea typeface="+mn-ea"/>
                <a:cs typeface="+mn-cs"/>
              </a:rPr>
              <a:t> enligt DIM</a:t>
            </a:r>
          </a:p>
          <a:p>
            <a:pPr marL="0" indent="0">
              <a:buNone/>
            </a:pPr>
            <a:endParaRPr lang="sv-SE" sz="1200" kern="1200" baseline="0" dirty="0" smtClean="0">
              <a:solidFill>
                <a:schemeClr val="tx1"/>
              </a:solidFill>
              <a:effectLst/>
              <a:latin typeface="+mn-lt"/>
              <a:ea typeface="+mn-ea"/>
              <a:cs typeface="+mn-cs"/>
            </a:endParaRPr>
          </a:p>
          <a:p>
            <a:pPr marL="0" indent="0">
              <a:buNone/>
            </a:pPr>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9</a:t>
            </a:fld>
            <a:endParaRPr lang="sv-SE"/>
          </a:p>
        </p:txBody>
      </p:sp>
    </p:spTree>
    <p:extLst>
      <p:ext uri="{BB962C8B-B14F-4D97-AF65-F5344CB8AC3E}">
        <p14:creationId xmlns:p14="http://schemas.microsoft.com/office/powerpoint/2010/main" val="51361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418930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325382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75661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20353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318666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A2CCC5B4-AC2E-B041-BC59-4B3EDCDB5E3E}" type="datetimeFigureOut">
              <a:rPr lang="sv-SE" smtClean="0"/>
              <a:t>19-02-10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11747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A2CCC5B4-AC2E-B041-BC59-4B3EDCDB5E3E}" type="datetimeFigureOut">
              <a:rPr lang="sv-SE" smtClean="0"/>
              <a:t>19-02-10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06037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A2CCC5B4-AC2E-B041-BC59-4B3EDCDB5E3E}" type="datetimeFigureOut">
              <a:rPr lang="sv-SE" smtClean="0"/>
              <a:t>19-02-10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45377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2CCC5B4-AC2E-B041-BC59-4B3EDCDB5E3E}" type="datetimeFigureOut">
              <a:rPr lang="sv-SE" smtClean="0"/>
              <a:t>19-02-10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142207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2CCC5B4-AC2E-B041-BC59-4B3EDCDB5E3E}" type="datetimeFigureOut">
              <a:rPr lang="sv-SE" smtClean="0"/>
              <a:t>19-02-10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393042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2CCC5B4-AC2E-B041-BC59-4B3EDCDB5E3E}" type="datetimeFigureOut">
              <a:rPr lang="sv-SE" smtClean="0"/>
              <a:t>19-02-10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15816351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CC5B4-AC2E-B041-BC59-4B3EDCDB5E3E}" type="datetimeFigureOut">
              <a:rPr lang="sv-SE" smtClean="0"/>
              <a:t>19-02-10</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7E639-24A3-6C41-885D-528A29B6427F}" type="slidenum">
              <a:rPr lang="sv-SE" smtClean="0"/>
              <a:t>‹Nr.›</a:t>
            </a:fld>
            <a:endParaRPr lang="sv-SE"/>
          </a:p>
        </p:txBody>
      </p:sp>
    </p:spTree>
    <p:extLst>
      <p:ext uri="{BB962C8B-B14F-4D97-AF65-F5344CB8AC3E}">
        <p14:creationId xmlns:p14="http://schemas.microsoft.com/office/powerpoint/2010/main" val="2301614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p:nvPr/>
        </p:nvPicPr>
        <p:blipFill>
          <a:blip r:embed="rId3"/>
          <a:stretch>
            <a:fillRect/>
          </a:stretch>
        </p:blipFill>
        <p:spPr bwMode="auto">
          <a:xfrm>
            <a:off x="7105566" y="4826648"/>
            <a:ext cx="1724025" cy="1352550"/>
          </a:xfrm>
          <a:prstGeom prst="rect">
            <a:avLst/>
          </a:prstGeom>
        </p:spPr>
      </p:pic>
      <p:sp>
        <p:nvSpPr>
          <p:cNvPr id="8" name="textruta 7"/>
          <p:cNvSpPr txBox="1"/>
          <p:nvPr/>
        </p:nvSpPr>
        <p:spPr>
          <a:xfrm>
            <a:off x="896365" y="5608376"/>
            <a:ext cx="2263211" cy="461665"/>
          </a:xfrm>
          <a:prstGeom prst="rect">
            <a:avLst/>
          </a:prstGeom>
          <a:noFill/>
        </p:spPr>
        <p:txBody>
          <a:bodyPr wrap="square" rtlCol="0">
            <a:spAutoFit/>
          </a:bodyPr>
          <a:lstStyle/>
          <a:p>
            <a:r>
              <a:rPr lang="sv-SE" sz="2400" dirty="0" smtClean="0">
                <a:solidFill>
                  <a:srgbClr val="17375E"/>
                </a:solidFill>
                <a:latin typeface="Times New Roman"/>
                <a:cs typeface="Times New Roman"/>
              </a:rPr>
              <a:t>Olivia Imner </a:t>
            </a:r>
            <a:endParaRPr lang="sv-SE" sz="2400" dirty="0">
              <a:solidFill>
                <a:srgbClr val="17375E"/>
              </a:solidFill>
              <a:latin typeface="Times New Roman"/>
              <a:cs typeface="Times New Roman"/>
            </a:endParaRPr>
          </a:p>
        </p:txBody>
      </p:sp>
      <p:sp>
        <p:nvSpPr>
          <p:cNvPr id="3" name="textruta 2"/>
          <p:cNvSpPr txBox="1"/>
          <p:nvPr/>
        </p:nvSpPr>
        <p:spPr>
          <a:xfrm>
            <a:off x="2465936" y="1405505"/>
            <a:ext cx="184666" cy="369332"/>
          </a:xfrm>
          <a:prstGeom prst="rect">
            <a:avLst/>
          </a:prstGeom>
          <a:noFill/>
        </p:spPr>
        <p:txBody>
          <a:bodyPr wrap="none" rtlCol="0">
            <a:spAutoFit/>
          </a:bodyPr>
          <a:lstStyle/>
          <a:p>
            <a:endParaRPr lang="sv-SE" dirty="0"/>
          </a:p>
        </p:txBody>
      </p:sp>
      <p:sp>
        <p:nvSpPr>
          <p:cNvPr id="6" name="Platshållare för text 5"/>
          <p:cNvSpPr>
            <a:spLocks noGrp="1"/>
          </p:cNvSpPr>
          <p:nvPr>
            <p:ph type="body" idx="1"/>
          </p:nvPr>
        </p:nvSpPr>
        <p:spPr>
          <a:xfrm>
            <a:off x="722313" y="1541124"/>
            <a:ext cx="7772400" cy="2552101"/>
          </a:xfrm>
        </p:spPr>
        <p:txBody>
          <a:bodyPr>
            <a:normAutofit fontScale="85000" lnSpcReduction="10000"/>
          </a:bodyPr>
          <a:lstStyle/>
          <a:p>
            <a:pPr>
              <a:lnSpc>
                <a:spcPct val="120000"/>
              </a:lnSpc>
            </a:pPr>
            <a:r>
              <a:rPr lang="sv-SE" sz="4400" dirty="0" smtClean="0">
                <a:solidFill>
                  <a:srgbClr val="17375E"/>
                </a:solidFill>
                <a:latin typeface="Times New Roman"/>
                <a:cs typeface="Times New Roman"/>
              </a:rPr>
              <a:t>Utvärdering av pedagogiska modeller som en plattform för förädling av kurser inom e-lärande företaget Grade </a:t>
            </a:r>
            <a:endParaRPr lang="sv-SE" sz="4400" dirty="0">
              <a:solidFill>
                <a:srgbClr val="17375E"/>
              </a:solidFill>
              <a:latin typeface="Times New Roman"/>
              <a:cs typeface="Times New Roman"/>
            </a:endParaRPr>
          </a:p>
          <a:p>
            <a:endParaRPr lang="sv-SE" dirty="0"/>
          </a:p>
        </p:txBody>
      </p:sp>
    </p:spTree>
    <p:extLst>
      <p:ext uri="{BB962C8B-B14F-4D97-AF65-F5344CB8AC3E}">
        <p14:creationId xmlns:p14="http://schemas.microsoft.com/office/powerpoint/2010/main" val="8246620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730810"/>
            <a:ext cx="1712824" cy="699352"/>
          </a:xfrm>
        </p:spPr>
        <p:txBody>
          <a:bodyPr>
            <a:normAutofit/>
          </a:bodyPr>
          <a:lstStyle/>
          <a:p>
            <a:r>
              <a:rPr lang="sv-SE" sz="2500" dirty="0" smtClean="0">
                <a:solidFill>
                  <a:srgbClr val="17375E"/>
                </a:solidFill>
                <a:latin typeface="Times New Roman"/>
                <a:cs typeface="Times New Roman"/>
              </a:rPr>
              <a:t>Figur 3a</a:t>
            </a:r>
            <a:endParaRPr lang="sv-SE" sz="2500" dirty="0">
              <a:solidFill>
                <a:srgbClr val="17375E"/>
              </a:solidFill>
              <a:latin typeface="Times New Roman"/>
              <a:cs typeface="Times New Roman"/>
            </a:endParaRPr>
          </a:p>
        </p:txBody>
      </p:sp>
      <p:pic>
        <p:nvPicPr>
          <p:cNvPr id="10" name="Platshållare för innehåll 9" descr="Figure2.png"/>
          <p:cNvPicPr>
            <a:picLocks noGrp="1" noChangeAspect="1"/>
          </p:cNvPicPr>
          <p:nvPr>
            <p:ph idx="1"/>
          </p:nvPr>
        </p:nvPicPr>
        <p:blipFill rotWithShape="1">
          <a:blip r:embed="rId3">
            <a:extLst>
              <a:ext uri="{28A0092B-C50C-407E-A947-70E740481C1C}">
                <a14:useLocalDpi xmlns:a14="http://schemas.microsoft.com/office/drawing/2010/main" val="0"/>
              </a:ext>
            </a:extLst>
          </a:blip>
          <a:srcRect t="4224" r="49522" b="-235"/>
          <a:stretch/>
        </p:blipFill>
        <p:spPr>
          <a:xfrm>
            <a:off x="1924433" y="1081801"/>
            <a:ext cx="4735799" cy="5168995"/>
          </a:xfrm>
        </p:spPr>
      </p:pic>
    </p:spTree>
    <p:extLst>
      <p:ext uri="{BB962C8B-B14F-4D97-AF65-F5344CB8AC3E}">
        <p14:creationId xmlns:p14="http://schemas.microsoft.com/office/powerpoint/2010/main" val="14759082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83222" y="643912"/>
            <a:ext cx="1749813" cy="699352"/>
          </a:xfrm>
        </p:spPr>
        <p:txBody>
          <a:bodyPr>
            <a:normAutofit/>
          </a:bodyPr>
          <a:lstStyle/>
          <a:p>
            <a:r>
              <a:rPr lang="sv-SE" sz="2500" dirty="0" smtClean="0">
                <a:solidFill>
                  <a:srgbClr val="17375E"/>
                </a:solidFill>
                <a:latin typeface="Times New Roman"/>
                <a:cs typeface="Times New Roman"/>
              </a:rPr>
              <a:t>Figur 3b</a:t>
            </a:r>
            <a:endParaRPr lang="sv-SE" sz="2500" dirty="0"/>
          </a:p>
        </p:txBody>
      </p:sp>
      <p:pic>
        <p:nvPicPr>
          <p:cNvPr id="10" name="Platshållare för innehåll 9" descr="Untitled-1.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396" r="-1645"/>
          <a:stretch/>
        </p:blipFill>
        <p:spPr>
          <a:xfrm>
            <a:off x="2133034" y="875665"/>
            <a:ext cx="4944203" cy="5361459"/>
          </a:xfrm>
        </p:spPr>
      </p:pic>
    </p:spTree>
    <p:extLst>
      <p:ext uri="{BB962C8B-B14F-4D97-AF65-F5344CB8AC3E}">
        <p14:creationId xmlns:p14="http://schemas.microsoft.com/office/powerpoint/2010/main" val="961716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83222" y="643912"/>
            <a:ext cx="1749813" cy="699352"/>
          </a:xfrm>
        </p:spPr>
        <p:txBody>
          <a:bodyPr>
            <a:normAutofit/>
          </a:bodyPr>
          <a:lstStyle/>
          <a:p>
            <a:r>
              <a:rPr lang="sv-SE" sz="2500" dirty="0" smtClean="0">
                <a:solidFill>
                  <a:srgbClr val="17375E"/>
                </a:solidFill>
                <a:latin typeface="Times New Roman"/>
                <a:cs typeface="Times New Roman"/>
              </a:rPr>
              <a:t>Figur 3b</a:t>
            </a:r>
            <a:endParaRPr lang="sv-SE" sz="2500" dirty="0"/>
          </a:p>
        </p:txBody>
      </p:sp>
      <p:pic>
        <p:nvPicPr>
          <p:cNvPr id="10" name="Platshållare för innehåll 9" descr="Untitled-1.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396" r="-1645"/>
          <a:stretch/>
        </p:blipFill>
        <p:spPr>
          <a:xfrm>
            <a:off x="2133034" y="875665"/>
            <a:ext cx="4944203" cy="5361459"/>
          </a:xfrm>
        </p:spPr>
      </p:pic>
      <p:sp>
        <p:nvSpPr>
          <p:cNvPr id="4" name="Ram 3"/>
          <p:cNvSpPr/>
          <p:nvPr/>
        </p:nvSpPr>
        <p:spPr>
          <a:xfrm>
            <a:off x="2416620" y="1183584"/>
            <a:ext cx="2009738" cy="3168550"/>
          </a:xfrm>
          <a:prstGeom prst="frame">
            <a:avLst>
              <a:gd name="adj1" fmla="val 314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solidFill>
                <a:schemeClr val="tx1"/>
              </a:solidFill>
            </a:endParaRPr>
          </a:p>
        </p:txBody>
      </p:sp>
    </p:spTree>
    <p:extLst>
      <p:ext uri="{BB962C8B-B14F-4D97-AF65-F5344CB8AC3E}">
        <p14:creationId xmlns:p14="http://schemas.microsoft.com/office/powerpoint/2010/main" val="35478548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83222" y="643912"/>
            <a:ext cx="1749813" cy="699352"/>
          </a:xfrm>
        </p:spPr>
        <p:txBody>
          <a:bodyPr>
            <a:normAutofit/>
          </a:bodyPr>
          <a:lstStyle/>
          <a:p>
            <a:r>
              <a:rPr lang="sv-SE" sz="2500" dirty="0" smtClean="0">
                <a:solidFill>
                  <a:srgbClr val="17375E"/>
                </a:solidFill>
                <a:latin typeface="Times New Roman"/>
                <a:cs typeface="Times New Roman"/>
              </a:rPr>
              <a:t>Figur 3b</a:t>
            </a:r>
            <a:endParaRPr lang="sv-SE" sz="2500" dirty="0"/>
          </a:p>
        </p:txBody>
      </p:sp>
      <p:pic>
        <p:nvPicPr>
          <p:cNvPr id="10" name="Platshållare för innehåll 9" descr="Untitled-1.png"/>
          <p:cNvPicPr>
            <a:picLocks noGrp="1" noChangeAspect="1"/>
          </p:cNvPicPr>
          <p:nvPr>
            <p:ph idx="1"/>
          </p:nvPr>
        </p:nvPicPr>
        <p:blipFill rotWithShape="1">
          <a:blip r:embed="rId3">
            <a:extLst>
              <a:ext uri="{28A0092B-C50C-407E-A947-70E740481C1C}">
                <a14:useLocalDpi xmlns:a14="http://schemas.microsoft.com/office/drawing/2010/main" val="0"/>
              </a:ext>
            </a:extLst>
          </a:blip>
          <a:srcRect l="-1396" r="-1645"/>
          <a:stretch/>
        </p:blipFill>
        <p:spPr>
          <a:xfrm>
            <a:off x="2133034" y="875665"/>
            <a:ext cx="4944203" cy="5361459"/>
          </a:xfrm>
        </p:spPr>
      </p:pic>
      <p:sp>
        <p:nvSpPr>
          <p:cNvPr id="4" name="Ram 3"/>
          <p:cNvSpPr/>
          <p:nvPr/>
        </p:nvSpPr>
        <p:spPr>
          <a:xfrm>
            <a:off x="5437389" y="1183583"/>
            <a:ext cx="715122" cy="3131563"/>
          </a:xfrm>
          <a:prstGeom prst="frame">
            <a:avLst>
              <a:gd name="adj1" fmla="val 314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solidFill>
                <a:schemeClr val="tx1"/>
              </a:solidFill>
            </a:endParaRPr>
          </a:p>
        </p:txBody>
      </p:sp>
    </p:spTree>
    <p:extLst>
      <p:ext uri="{BB962C8B-B14F-4D97-AF65-F5344CB8AC3E}">
        <p14:creationId xmlns:p14="http://schemas.microsoft.com/office/powerpoint/2010/main" val="35478548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3"/>
          <p:cNvSpPr txBox="1">
            <a:spLocks/>
          </p:cNvSpPr>
          <p:nvPr/>
        </p:nvSpPr>
        <p:spPr>
          <a:xfrm>
            <a:off x="722313" y="1544638"/>
            <a:ext cx="7772400" cy="1362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sv-SE" b="0" cap="none" dirty="0">
                <a:solidFill>
                  <a:srgbClr val="17375E"/>
                </a:solidFill>
                <a:latin typeface="Times New Roman"/>
                <a:cs typeface="Times New Roman"/>
              </a:rPr>
              <a:t>Sammanfattning och Slutsatser</a:t>
            </a:r>
          </a:p>
          <a:p>
            <a:pPr algn="ctr"/>
            <a:r>
              <a:rPr lang="sv-SE" b="0" cap="none" dirty="0">
                <a:solidFill>
                  <a:srgbClr val="17375E"/>
                </a:solidFill>
                <a:latin typeface="Times New Roman"/>
                <a:cs typeface="Times New Roman"/>
              </a:rPr>
              <a:t>a</a:t>
            </a:r>
            <a:r>
              <a:rPr lang="sv-SE" b="0" cap="none" dirty="0" smtClean="0">
                <a:solidFill>
                  <a:srgbClr val="17375E"/>
                </a:solidFill>
                <a:latin typeface="Times New Roman"/>
                <a:cs typeface="Times New Roman"/>
              </a:rPr>
              <a:t>v utvärdering</a:t>
            </a:r>
            <a:endParaRPr lang="sv-SE" b="0" cap="none" dirty="0">
              <a:solidFill>
                <a:srgbClr val="17375E"/>
              </a:solidFill>
              <a:latin typeface="Times New Roman"/>
              <a:cs typeface="Times New Roman"/>
            </a:endParaRPr>
          </a:p>
        </p:txBody>
      </p:sp>
    </p:spTree>
    <p:extLst>
      <p:ext uri="{BB962C8B-B14F-4D97-AF65-F5344CB8AC3E}">
        <p14:creationId xmlns:p14="http://schemas.microsoft.com/office/powerpoint/2010/main" val="32353725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297216"/>
          </a:xfrm>
        </p:spPr>
        <p:txBody>
          <a:bodyPr>
            <a:normAutofit fontScale="90000"/>
          </a:bodyPr>
          <a:lstStyle/>
          <a:p>
            <a:r>
              <a:rPr lang="sv-SE" dirty="0" smtClean="0"/>
              <a:t/>
            </a:r>
            <a:br>
              <a:rPr lang="sv-SE" dirty="0" smtClean="0"/>
            </a:br>
            <a:endParaRPr lang="sv-SE" dirty="0"/>
          </a:p>
        </p:txBody>
      </p:sp>
      <p:sp>
        <p:nvSpPr>
          <p:cNvPr id="5" name="Rubrik 3"/>
          <p:cNvSpPr txBox="1">
            <a:spLocks/>
          </p:cNvSpPr>
          <p:nvPr/>
        </p:nvSpPr>
        <p:spPr>
          <a:xfrm>
            <a:off x="722313" y="1544638"/>
            <a:ext cx="7772400" cy="1362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sv-SE" b="0" cap="none" dirty="0">
                <a:solidFill>
                  <a:srgbClr val="17375E"/>
                </a:solidFill>
                <a:latin typeface="Times New Roman"/>
                <a:cs typeface="Times New Roman"/>
              </a:rPr>
              <a:t>Sammanfattning och </a:t>
            </a:r>
            <a:r>
              <a:rPr lang="sv-SE" b="0" cap="none" dirty="0" smtClean="0">
                <a:solidFill>
                  <a:srgbClr val="17375E"/>
                </a:solidFill>
                <a:latin typeface="Times New Roman"/>
                <a:cs typeface="Times New Roman"/>
              </a:rPr>
              <a:t>Slutsatser</a:t>
            </a:r>
            <a:endParaRPr lang="sv-SE" b="0" cap="none" dirty="0">
              <a:solidFill>
                <a:srgbClr val="17375E"/>
              </a:solidFill>
              <a:latin typeface="Times New Roman"/>
              <a:cs typeface="Times New Roman"/>
            </a:endParaRPr>
          </a:p>
        </p:txBody>
      </p:sp>
    </p:spTree>
    <p:extLst>
      <p:ext uri="{BB962C8B-B14F-4D97-AF65-F5344CB8AC3E}">
        <p14:creationId xmlns:p14="http://schemas.microsoft.com/office/powerpoint/2010/main" val="40877950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a:xfrm>
            <a:off x="722313" y="2335630"/>
            <a:ext cx="7772400" cy="1362075"/>
          </a:xfrm>
        </p:spPr>
        <p:txBody>
          <a:bodyPr>
            <a:normAutofit/>
          </a:bodyPr>
          <a:lstStyle/>
          <a:p>
            <a:pPr algn="ctr"/>
            <a:r>
              <a:rPr lang="sv-SE" b="0" cap="none" dirty="0" smtClean="0">
                <a:solidFill>
                  <a:srgbClr val="17375E"/>
                </a:solidFill>
                <a:latin typeface="Times New Roman"/>
                <a:cs typeface="Times New Roman"/>
              </a:rPr>
              <a:t>TACK!</a:t>
            </a:r>
            <a:r>
              <a:rPr lang="sv-SE" b="0" cap="none" dirty="0">
                <a:solidFill>
                  <a:srgbClr val="17375E"/>
                </a:solidFill>
                <a:latin typeface="Times New Roman"/>
                <a:cs typeface="Times New Roman"/>
              </a:rPr>
              <a:t/>
            </a:r>
            <a:br>
              <a:rPr lang="sv-SE" b="0" cap="none" dirty="0">
                <a:solidFill>
                  <a:srgbClr val="17375E"/>
                </a:solidFill>
                <a:latin typeface="Times New Roman"/>
                <a:cs typeface="Times New Roman"/>
              </a:rPr>
            </a:br>
            <a:endParaRPr lang="sv-SE" dirty="0"/>
          </a:p>
        </p:txBody>
      </p:sp>
    </p:spTree>
    <p:extLst>
      <p:ext uri="{BB962C8B-B14F-4D97-AF65-F5344CB8AC3E}">
        <p14:creationId xmlns:p14="http://schemas.microsoft.com/office/powerpoint/2010/main" val="213615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descr="figure1b.pdf"/>
          <p:cNvPicPr>
            <a:picLocks noGrp="1" noChangeAspect="1"/>
          </p:cNvPicPr>
          <p:nvPr>
            <p:ph idx="1"/>
          </p:nvPr>
        </p:nvPicPr>
        <p:blipFill>
          <a:blip r:embed="rId3">
            <a:extLst>
              <a:ext uri="{28A0092B-C50C-407E-A947-70E740481C1C}">
                <a14:useLocalDpi xmlns:a14="http://schemas.microsoft.com/office/drawing/2010/main" val="0"/>
              </a:ext>
            </a:extLst>
          </a:blip>
          <a:srcRect l="-27265" r="-27265"/>
          <a:stretch>
            <a:fillRect/>
          </a:stretch>
        </p:blipFill>
        <p:spPr>
          <a:xfrm>
            <a:off x="295590" y="959093"/>
            <a:ext cx="9179852" cy="5232835"/>
          </a:xfrm>
        </p:spPr>
      </p:pic>
      <p:sp>
        <p:nvSpPr>
          <p:cNvPr id="5" name="Rubrik 1"/>
          <p:cNvSpPr>
            <a:spLocks noGrp="1"/>
          </p:cNvSpPr>
          <p:nvPr>
            <p:ph type="title"/>
          </p:nvPr>
        </p:nvSpPr>
        <p:spPr>
          <a:xfrm>
            <a:off x="517525" y="1072623"/>
            <a:ext cx="1462187" cy="412162"/>
          </a:xfrm>
        </p:spPr>
        <p:txBody>
          <a:bodyPr>
            <a:normAutofit fontScale="90000"/>
          </a:bodyPr>
          <a:lstStyle/>
          <a:p>
            <a:r>
              <a:rPr lang="sv-SE" sz="2800" dirty="0" smtClean="0">
                <a:solidFill>
                  <a:srgbClr val="17375E"/>
                </a:solidFill>
                <a:latin typeface="Times New Roman"/>
                <a:cs typeface="Times New Roman"/>
              </a:rPr>
              <a:t>Figur 2</a:t>
            </a:r>
            <a:r>
              <a:rPr lang="sv-SE" sz="2800" dirty="0">
                <a:solidFill>
                  <a:srgbClr val="17375E"/>
                </a:solidFill>
                <a:latin typeface="Times New Roman"/>
                <a:cs typeface="Times New Roman"/>
              </a:rPr>
              <a:t>B</a:t>
            </a:r>
          </a:p>
        </p:txBody>
      </p:sp>
    </p:spTree>
    <p:extLst>
      <p:ext uri="{BB962C8B-B14F-4D97-AF65-F5344CB8AC3E}">
        <p14:creationId xmlns:p14="http://schemas.microsoft.com/office/powerpoint/2010/main" val="26902050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44870" y="770603"/>
            <a:ext cx="1947088" cy="752066"/>
          </a:xfrm>
        </p:spPr>
        <p:txBody>
          <a:bodyPr>
            <a:normAutofit/>
          </a:bodyPr>
          <a:lstStyle/>
          <a:p>
            <a:r>
              <a:rPr lang="sv-SE" sz="2500" dirty="0" smtClean="0">
                <a:solidFill>
                  <a:srgbClr val="17375E"/>
                </a:solidFill>
                <a:latin typeface="Times New Roman"/>
                <a:cs typeface="Times New Roman"/>
              </a:rPr>
              <a:t>Figur 4a</a:t>
            </a:r>
            <a:endParaRPr lang="sv-SE" sz="2500" dirty="0">
              <a:solidFill>
                <a:srgbClr val="17375E"/>
              </a:solidFill>
              <a:latin typeface="Times New Roman"/>
              <a:cs typeface="Times New Roman"/>
            </a:endParaRPr>
          </a:p>
        </p:txBody>
      </p:sp>
      <p:pic>
        <p:nvPicPr>
          <p:cNvPr id="4" name="Platshållare för innehåll 3" descr="figure3a.pdf"/>
          <p:cNvPicPr>
            <a:picLocks noGrp="1" noChangeAspect="1"/>
          </p:cNvPicPr>
          <p:nvPr>
            <p:ph idx="1"/>
          </p:nvPr>
        </p:nvPicPr>
        <p:blipFill>
          <a:blip r:embed="rId2">
            <a:extLst>
              <a:ext uri="{28A0092B-C50C-407E-A947-70E740481C1C}">
                <a14:useLocalDpi xmlns:a14="http://schemas.microsoft.com/office/drawing/2010/main" val="0"/>
              </a:ext>
            </a:extLst>
          </a:blip>
          <a:srcRect l="-52895" r="-52895"/>
          <a:stretch>
            <a:fillRect/>
          </a:stretch>
        </p:blipFill>
        <p:spPr>
          <a:xfrm>
            <a:off x="-368889" y="770603"/>
            <a:ext cx="10298514" cy="5663786"/>
          </a:xfrm>
        </p:spPr>
      </p:pic>
    </p:spTree>
    <p:extLst>
      <p:ext uri="{BB962C8B-B14F-4D97-AF65-F5344CB8AC3E}">
        <p14:creationId xmlns:p14="http://schemas.microsoft.com/office/powerpoint/2010/main" val="3492163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817952"/>
            <a:ext cx="1885439" cy="661527"/>
          </a:xfrm>
        </p:spPr>
        <p:txBody>
          <a:bodyPr>
            <a:normAutofit/>
          </a:bodyPr>
          <a:lstStyle/>
          <a:p>
            <a:r>
              <a:rPr lang="sv-SE" sz="2500" dirty="0" smtClean="0">
                <a:solidFill>
                  <a:srgbClr val="17375E"/>
                </a:solidFill>
                <a:latin typeface="Times New Roman"/>
                <a:cs typeface="Times New Roman"/>
              </a:rPr>
              <a:t>Figur 4b</a:t>
            </a:r>
            <a:endParaRPr lang="sv-SE" sz="2500" dirty="0">
              <a:solidFill>
                <a:srgbClr val="17375E"/>
              </a:solidFill>
              <a:latin typeface="Times New Roman"/>
              <a:cs typeface="Times New Roman"/>
            </a:endParaRPr>
          </a:p>
        </p:txBody>
      </p:sp>
      <p:pic>
        <p:nvPicPr>
          <p:cNvPr id="4" name="Platshållare för innehåll 3" descr="figure3b.pdf"/>
          <p:cNvPicPr>
            <a:picLocks noGrp="1" noChangeAspect="1"/>
          </p:cNvPicPr>
          <p:nvPr>
            <p:ph idx="1"/>
          </p:nvPr>
        </p:nvPicPr>
        <p:blipFill>
          <a:blip r:embed="rId2">
            <a:extLst>
              <a:ext uri="{28A0092B-C50C-407E-A947-70E740481C1C}">
                <a14:useLocalDpi xmlns:a14="http://schemas.microsoft.com/office/drawing/2010/main" val="0"/>
              </a:ext>
            </a:extLst>
          </a:blip>
          <a:srcRect l="-52895" r="-52895"/>
          <a:stretch>
            <a:fillRect/>
          </a:stretch>
        </p:blipFill>
        <p:spPr>
          <a:xfrm>
            <a:off x="-109966" y="620688"/>
            <a:ext cx="10010656" cy="5505475"/>
          </a:xfrm>
        </p:spPr>
      </p:pic>
    </p:spTree>
    <p:extLst>
      <p:ext uri="{BB962C8B-B14F-4D97-AF65-F5344CB8AC3E}">
        <p14:creationId xmlns:p14="http://schemas.microsoft.com/office/powerpoint/2010/main" val="90566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a:xfrm>
            <a:off x="457200" y="274638"/>
            <a:ext cx="8229600" cy="1143000"/>
          </a:xfrm>
        </p:spPr>
        <p:txBody>
          <a:bodyPr>
            <a:normAutofit/>
          </a:bodyPr>
          <a:lstStyle/>
          <a:p>
            <a:r>
              <a:rPr lang="sv-SE" dirty="0" smtClean="0">
                <a:solidFill>
                  <a:srgbClr val="17375E"/>
                </a:solidFill>
                <a:latin typeface="Times New Roman"/>
                <a:cs typeface="Times New Roman"/>
              </a:rPr>
              <a:t>Elektroniskt lärande (E-lärande)</a:t>
            </a:r>
            <a:endParaRPr lang="sv-SE" strike="sngStrike" dirty="0">
              <a:solidFill>
                <a:srgbClr val="17375E"/>
              </a:solidFill>
              <a:latin typeface="Times New Roman"/>
              <a:cs typeface="Times New Roman"/>
            </a:endParaRPr>
          </a:p>
        </p:txBody>
      </p:sp>
      <p:sp>
        <p:nvSpPr>
          <p:cNvPr id="5" name="Underrubrik 4"/>
          <p:cNvSpPr>
            <a:spLocks noGrp="1"/>
          </p:cNvSpPr>
          <p:nvPr>
            <p:ph idx="1"/>
          </p:nvPr>
        </p:nvSpPr>
        <p:spPr>
          <a:xfrm>
            <a:off x="2482620" y="3193207"/>
            <a:ext cx="4178760" cy="2932955"/>
          </a:xfrm>
        </p:spPr>
        <p:txBody>
          <a:bodyPr>
            <a:normAutofit/>
          </a:bodyPr>
          <a:lstStyle/>
          <a:p>
            <a:pPr marL="0" indent="0" algn="l">
              <a:buNone/>
            </a:pPr>
            <a:r>
              <a:rPr lang="sv-SE" sz="2000" dirty="0" smtClean="0">
                <a:solidFill>
                  <a:srgbClr val="17375E"/>
                </a:solidFill>
                <a:latin typeface="Times New Roman"/>
                <a:cs typeface="Times New Roman"/>
              </a:rPr>
              <a:t>E-kurs designprocess</a:t>
            </a:r>
          </a:p>
          <a:p>
            <a:pPr lvl="1" indent="-342900">
              <a:buFont typeface="Arial"/>
              <a:buChar char="•"/>
            </a:pPr>
            <a:r>
              <a:rPr lang="sv-SE" sz="2000" dirty="0" smtClean="0">
                <a:solidFill>
                  <a:srgbClr val="17375E"/>
                </a:solidFill>
                <a:latin typeface="Times New Roman"/>
                <a:cs typeface="Times New Roman"/>
              </a:rPr>
              <a:t>Förståelse av kursmål</a:t>
            </a:r>
          </a:p>
          <a:p>
            <a:pPr lvl="1" indent="-342900">
              <a:buFont typeface="Arial"/>
              <a:buChar char="•"/>
            </a:pPr>
            <a:r>
              <a:rPr lang="sv-SE" sz="2000" dirty="0">
                <a:solidFill>
                  <a:srgbClr val="17375E"/>
                </a:solidFill>
                <a:latin typeface="Times New Roman"/>
                <a:cs typeface="Times New Roman"/>
              </a:rPr>
              <a:t>B</a:t>
            </a:r>
            <a:r>
              <a:rPr lang="sv-SE" sz="2000" dirty="0" smtClean="0">
                <a:solidFill>
                  <a:srgbClr val="17375E"/>
                </a:solidFill>
                <a:latin typeface="Times New Roman"/>
                <a:cs typeface="Times New Roman"/>
              </a:rPr>
              <a:t>udget</a:t>
            </a:r>
            <a:r>
              <a:rPr lang="sv-SE" sz="2000" dirty="0">
                <a:solidFill>
                  <a:srgbClr val="17375E"/>
                </a:solidFill>
                <a:latin typeface="Times New Roman"/>
                <a:cs typeface="Times New Roman"/>
              </a:rPr>
              <a:t>- och </a:t>
            </a:r>
            <a:r>
              <a:rPr lang="sv-SE" sz="2000" dirty="0" smtClean="0">
                <a:solidFill>
                  <a:srgbClr val="17375E"/>
                </a:solidFill>
                <a:latin typeface="Times New Roman"/>
                <a:cs typeface="Times New Roman"/>
              </a:rPr>
              <a:t>tidsbegränsningar</a:t>
            </a:r>
          </a:p>
          <a:p>
            <a:pPr lvl="1" indent="-342900">
              <a:buFont typeface="Arial"/>
              <a:buChar char="•"/>
            </a:pPr>
            <a:r>
              <a:rPr lang="sv-SE" sz="2000" dirty="0">
                <a:solidFill>
                  <a:srgbClr val="17375E"/>
                </a:solidFill>
                <a:latin typeface="Times New Roman"/>
                <a:cs typeface="Times New Roman"/>
              </a:rPr>
              <a:t>K</a:t>
            </a:r>
            <a:r>
              <a:rPr lang="sv-SE" sz="2000" dirty="0" smtClean="0">
                <a:solidFill>
                  <a:srgbClr val="17375E"/>
                </a:solidFill>
                <a:latin typeface="Times New Roman"/>
                <a:cs typeface="Times New Roman"/>
              </a:rPr>
              <a:t>ursens åhörare</a:t>
            </a:r>
          </a:p>
          <a:p>
            <a:pPr lvl="1" indent="-342900">
              <a:buFont typeface="Arial"/>
              <a:buChar char="•"/>
            </a:pPr>
            <a:r>
              <a:rPr lang="sv-SE" sz="2000" dirty="0" smtClean="0">
                <a:solidFill>
                  <a:srgbClr val="17375E"/>
                </a:solidFill>
                <a:latin typeface="Times New Roman"/>
                <a:cs typeface="Times New Roman"/>
              </a:rPr>
              <a:t>Koncept</a:t>
            </a:r>
          </a:p>
          <a:p>
            <a:pPr algn="l"/>
            <a:endParaRPr lang="sv-SE" sz="2000" dirty="0" smtClean="0">
              <a:solidFill>
                <a:srgbClr val="17375E"/>
              </a:solidFill>
              <a:latin typeface="Times New Roman"/>
              <a:cs typeface="Times New Roman"/>
            </a:endParaRPr>
          </a:p>
          <a:p>
            <a:pPr algn="l"/>
            <a:endParaRPr lang="sv-SE" sz="2000" dirty="0" smtClean="0">
              <a:solidFill>
                <a:srgbClr val="17375E"/>
              </a:solidFill>
              <a:latin typeface="Times New Roman"/>
              <a:cs typeface="Times New Roman"/>
            </a:endParaRPr>
          </a:p>
        </p:txBody>
      </p:sp>
      <p:sp>
        <p:nvSpPr>
          <p:cNvPr id="3" name="textruta 2"/>
          <p:cNvSpPr txBox="1"/>
          <p:nvPr/>
        </p:nvSpPr>
        <p:spPr>
          <a:xfrm>
            <a:off x="2296002" y="1806869"/>
            <a:ext cx="4551997" cy="461665"/>
          </a:xfrm>
          <a:prstGeom prst="rect">
            <a:avLst/>
          </a:prstGeom>
          <a:noFill/>
        </p:spPr>
        <p:txBody>
          <a:bodyPr wrap="none" rtlCol="0">
            <a:spAutoFit/>
          </a:bodyPr>
          <a:lstStyle/>
          <a:p>
            <a:r>
              <a:rPr lang="sv-SE" sz="2400" dirty="0" smtClean="0">
                <a:solidFill>
                  <a:srgbClr val="17375E"/>
                </a:solidFill>
                <a:latin typeface="Times New Roman"/>
                <a:cs typeface="Times New Roman"/>
              </a:rPr>
              <a:t>E</a:t>
            </a:r>
            <a:r>
              <a:rPr lang="sv-SE" sz="2400" dirty="0">
                <a:solidFill>
                  <a:srgbClr val="17375E"/>
                </a:solidFill>
                <a:latin typeface="Times New Roman"/>
                <a:cs typeface="Times New Roman"/>
              </a:rPr>
              <a:t>-Lärande </a:t>
            </a:r>
            <a:r>
              <a:rPr lang="sv-SE" sz="2400" dirty="0" smtClean="0">
                <a:solidFill>
                  <a:srgbClr val="17375E"/>
                </a:solidFill>
                <a:latin typeface="Times New Roman"/>
                <a:cs typeface="Times New Roman"/>
              </a:rPr>
              <a:t>Företag (ELF): GRADE</a:t>
            </a:r>
            <a:endParaRPr lang="sv-SE" sz="2400" dirty="0"/>
          </a:p>
        </p:txBody>
      </p:sp>
    </p:spTree>
    <p:extLst>
      <p:ext uri="{BB962C8B-B14F-4D97-AF65-F5344CB8AC3E}">
        <p14:creationId xmlns:p14="http://schemas.microsoft.com/office/powerpoint/2010/main" val="35795938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83317" y="274638"/>
            <a:ext cx="8229600" cy="1143000"/>
          </a:xfrm>
        </p:spPr>
        <p:txBody>
          <a:bodyPr/>
          <a:lstStyle/>
          <a:p>
            <a:r>
              <a:rPr lang="sv-SE" dirty="0" smtClean="0">
                <a:solidFill>
                  <a:srgbClr val="17375E"/>
                </a:solidFill>
                <a:latin typeface="Times New Roman"/>
                <a:cs typeface="Times New Roman"/>
              </a:rPr>
              <a:t>Pedagogik</a:t>
            </a:r>
            <a:endParaRPr lang="sv-SE" dirty="0">
              <a:solidFill>
                <a:srgbClr val="17375E"/>
              </a:solidFill>
              <a:latin typeface="Times New Roman"/>
              <a:cs typeface="Times New Roman"/>
            </a:endParaRPr>
          </a:p>
        </p:txBody>
      </p:sp>
      <p:grpSp>
        <p:nvGrpSpPr>
          <p:cNvPr id="17" name="Grupp 16"/>
          <p:cNvGrpSpPr/>
          <p:nvPr/>
        </p:nvGrpSpPr>
        <p:grpSpPr>
          <a:xfrm>
            <a:off x="1034406" y="1910993"/>
            <a:ext cx="7004546" cy="4167198"/>
            <a:chOff x="1034406" y="1910993"/>
            <a:chExt cx="7004546" cy="4167198"/>
          </a:xfrm>
        </p:grpSpPr>
        <p:sp>
          <p:nvSpPr>
            <p:cNvPr id="4" name="textruta 3"/>
            <p:cNvSpPr txBox="1"/>
            <p:nvPr/>
          </p:nvSpPr>
          <p:spPr>
            <a:xfrm>
              <a:off x="1034406" y="1910993"/>
              <a:ext cx="7004546" cy="400110"/>
            </a:xfrm>
            <a:prstGeom prst="rect">
              <a:avLst/>
            </a:prstGeom>
            <a:noFill/>
          </p:spPr>
          <p:txBody>
            <a:bodyPr wrap="square" rtlCol="0">
              <a:spAutoFit/>
            </a:bodyPr>
            <a:lstStyle/>
            <a:p>
              <a:r>
                <a:rPr lang="sv-SE" sz="2000" dirty="0">
                  <a:solidFill>
                    <a:srgbClr val="17375E"/>
                  </a:solidFill>
                  <a:latin typeface="Times New Roman"/>
                  <a:cs typeface="Times New Roman"/>
                </a:rPr>
                <a:t>Pedagogiska perspektiv </a:t>
              </a:r>
              <a:r>
                <a:rPr lang="sv-SE" sz="2000" dirty="0" smtClean="0">
                  <a:solidFill>
                    <a:srgbClr val="17375E"/>
                  </a:solidFill>
                  <a:latin typeface="Times New Roman"/>
                  <a:cs typeface="Times New Roman"/>
                </a:rPr>
                <a:t>(Associativ, Kognitiv, och Sociokulturellt)</a:t>
              </a:r>
              <a:endParaRPr lang="sv-SE" sz="2000" dirty="0">
                <a:solidFill>
                  <a:srgbClr val="17375E"/>
                </a:solidFill>
                <a:latin typeface="Times New Roman"/>
                <a:cs typeface="Times New Roman"/>
              </a:endParaRPr>
            </a:p>
          </p:txBody>
        </p:sp>
        <p:sp>
          <p:nvSpPr>
            <p:cNvPr id="5" name="textruta 4"/>
            <p:cNvSpPr txBox="1"/>
            <p:nvPr/>
          </p:nvSpPr>
          <p:spPr>
            <a:xfrm>
              <a:off x="1825288" y="3197467"/>
              <a:ext cx="5545659" cy="369332"/>
            </a:xfrm>
            <a:prstGeom prst="rect">
              <a:avLst/>
            </a:prstGeom>
            <a:noFill/>
          </p:spPr>
          <p:txBody>
            <a:bodyPr wrap="none" rtlCol="0">
              <a:spAutoFit/>
            </a:bodyPr>
            <a:lstStyle/>
            <a:p>
              <a:r>
                <a:rPr lang="sv-SE" dirty="0" smtClean="0">
                  <a:solidFill>
                    <a:srgbClr val="17375E"/>
                  </a:solidFill>
                  <a:latin typeface="Times New Roman"/>
                  <a:cs typeface="Times New Roman"/>
                </a:rPr>
                <a:t>Modeller = </a:t>
              </a:r>
              <a:r>
                <a:rPr lang="sv-SE" dirty="0">
                  <a:solidFill>
                    <a:srgbClr val="17375E"/>
                  </a:solidFill>
                  <a:latin typeface="Times New Roman"/>
                  <a:cs typeface="Times New Roman"/>
                </a:rPr>
                <a:t> kognitiva modeller eller teoretiska strukturer</a:t>
              </a:r>
              <a:r>
                <a:rPr lang="sv-SE" dirty="0">
                  <a:solidFill>
                    <a:srgbClr val="17375E"/>
                  </a:solidFill>
                  <a:latin typeface="Times New Roman"/>
                  <a:cs typeface="Times New Roman"/>
                </a:rPr>
                <a:t> </a:t>
              </a:r>
              <a:endParaRPr lang="sv-SE" dirty="0">
                <a:solidFill>
                  <a:srgbClr val="17375E"/>
                </a:solidFill>
                <a:latin typeface="Times New Roman"/>
                <a:cs typeface="Times New Roman"/>
              </a:endParaRPr>
            </a:p>
          </p:txBody>
        </p:sp>
        <p:sp>
          <p:nvSpPr>
            <p:cNvPr id="6" name="textruta 5"/>
            <p:cNvSpPr txBox="1"/>
            <p:nvPr/>
          </p:nvSpPr>
          <p:spPr>
            <a:xfrm>
              <a:off x="4255716" y="4453163"/>
              <a:ext cx="684803" cy="369332"/>
            </a:xfrm>
            <a:prstGeom prst="rect">
              <a:avLst/>
            </a:prstGeom>
            <a:noFill/>
          </p:spPr>
          <p:txBody>
            <a:bodyPr wrap="none" rtlCol="0">
              <a:spAutoFit/>
            </a:bodyPr>
            <a:lstStyle/>
            <a:p>
              <a:r>
                <a:rPr lang="sv-SE" dirty="0">
                  <a:solidFill>
                    <a:srgbClr val="17375E"/>
                  </a:solidFill>
                  <a:latin typeface="Times New Roman"/>
                  <a:cs typeface="Times New Roman"/>
                  <a:sym typeface="Wingdings"/>
                </a:rPr>
                <a:t>Faser </a:t>
              </a:r>
              <a:endParaRPr lang="sv-SE" dirty="0"/>
            </a:p>
          </p:txBody>
        </p:sp>
        <p:sp>
          <p:nvSpPr>
            <p:cNvPr id="7" name="textruta 6"/>
            <p:cNvSpPr txBox="1"/>
            <p:nvPr/>
          </p:nvSpPr>
          <p:spPr>
            <a:xfrm>
              <a:off x="4121064" y="5708859"/>
              <a:ext cx="954107" cy="369332"/>
            </a:xfrm>
            <a:prstGeom prst="rect">
              <a:avLst/>
            </a:prstGeom>
            <a:noFill/>
          </p:spPr>
          <p:txBody>
            <a:bodyPr wrap="none" rtlCol="0">
              <a:spAutoFit/>
            </a:bodyPr>
            <a:lstStyle/>
            <a:p>
              <a:r>
                <a:rPr lang="sv-SE" dirty="0">
                  <a:solidFill>
                    <a:srgbClr val="17375E"/>
                  </a:solidFill>
                  <a:latin typeface="Times New Roman"/>
                  <a:cs typeface="Times New Roman"/>
                  <a:sym typeface="Wingdings"/>
                </a:rPr>
                <a:t>Element</a:t>
              </a:r>
              <a:endParaRPr lang="sv-SE" dirty="0"/>
            </a:p>
          </p:txBody>
        </p:sp>
        <p:sp>
          <p:nvSpPr>
            <p:cNvPr id="10" name="Ned 9"/>
            <p:cNvSpPr/>
            <p:nvPr/>
          </p:nvSpPr>
          <p:spPr>
            <a:xfrm>
              <a:off x="4439970" y="2550857"/>
              <a:ext cx="316294" cy="406856"/>
            </a:xfrm>
            <a:prstGeom prst="downArrow">
              <a:avLst/>
            </a:prstGeom>
            <a:solidFill>
              <a:schemeClr val="accent1">
                <a:lumMod val="50000"/>
              </a:schemeClr>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
          <p:nvSpPr>
            <p:cNvPr id="11" name="Ned 10"/>
            <p:cNvSpPr/>
            <p:nvPr/>
          </p:nvSpPr>
          <p:spPr>
            <a:xfrm>
              <a:off x="4439970" y="3806553"/>
              <a:ext cx="316294" cy="406856"/>
            </a:xfrm>
            <a:prstGeom prst="downArrow">
              <a:avLst/>
            </a:prstGeom>
            <a:solidFill>
              <a:schemeClr val="accent1">
                <a:lumMod val="50000"/>
              </a:schemeClr>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
          <p:nvSpPr>
            <p:cNvPr id="12" name="Ned 11"/>
            <p:cNvSpPr/>
            <p:nvPr/>
          </p:nvSpPr>
          <p:spPr>
            <a:xfrm>
              <a:off x="4439970" y="5062249"/>
              <a:ext cx="316294" cy="406856"/>
            </a:xfrm>
            <a:prstGeom prst="downArrow">
              <a:avLst/>
            </a:prstGeom>
            <a:solidFill>
              <a:schemeClr val="accent1">
                <a:lumMod val="50000"/>
              </a:schemeClr>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grpSp>
    </p:spTree>
    <p:extLst>
      <p:ext uri="{BB962C8B-B14F-4D97-AF65-F5344CB8AC3E}">
        <p14:creationId xmlns:p14="http://schemas.microsoft.com/office/powerpoint/2010/main" val="6555615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17375E"/>
                </a:solidFill>
                <a:latin typeface="Times New Roman"/>
                <a:cs typeface="Times New Roman"/>
              </a:rPr>
              <a:t>Förutsättningar och Mål</a:t>
            </a:r>
            <a:endParaRPr lang="sv-SE" dirty="0">
              <a:solidFill>
                <a:srgbClr val="17375E"/>
              </a:solidFill>
              <a:latin typeface="Times New Roman"/>
              <a:cs typeface="Times New Roman"/>
            </a:endParaRPr>
          </a:p>
        </p:txBody>
      </p:sp>
      <p:sp>
        <p:nvSpPr>
          <p:cNvPr id="3" name="Platshållare för innehåll 2"/>
          <p:cNvSpPr>
            <a:spLocks noGrp="1"/>
          </p:cNvSpPr>
          <p:nvPr>
            <p:ph idx="1"/>
          </p:nvPr>
        </p:nvSpPr>
        <p:spPr>
          <a:xfrm>
            <a:off x="457200" y="4561726"/>
            <a:ext cx="8229600" cy="1811017"/>
          </a:xfrm>
        </p:spPr>
        <p:txBody>
          <a:bodyPr>
            <a:normAutofit/>
          </a:bodyPr>
          <a:lstStyle/>
          <a:p>
            <a:pPr marL="0" indent="0">
              <a:buNone/>
            </a:pPr>
            <a:r>
              <a:rPr lang="sv-SE" sz="2000" dirty="0" smtClean="0">
                <a:solidFill>
                  <a:srgbClr val="17375E"/>
                </a:solidFill>
                <a:latin typeface="Times New Roman"/>
                <a:cs typeface="Times New Roman"/>
              </a:rPr>
              <a:t>Mål 1: Förstå hur </a:t>
            </a:r>
            <a:r>
              <a:rPr lang="sv-SE" sz="2000" dirty="0" smtClean="0">
                <a:solidFill>
                  <a:srgbClr val="17375E"/>
                </a:solidFill>
                <a:latin typeface="Times New Roman"/>
                <a:cs typeface="Times New Roman"/>
              </a:rPr>
              <a:t>Grade pedagogiska </a:t>
            </a:r>
            <a:r>
              <a:rPr lang="sv-SE" sz="2000" dirty="0" smtClean="0">
                <a:solidFill>
                  <a:srgbClr val="17375E"/>
                </a:solidFill>
                <a:latin typeface="Times New Roman"/>
                <a:cs typeface="Times New Roman"/>
              </a:rPr>
              <a:t>riktlinjer passar in i de pedagogiska perspektiven/modeller.</a:t>
            </a:r>
            <a:endParaRPr lang="sv-SE" sz="2000" dirty="0" smtClean="0">
              <a:solidFill>
                <a:srgbClr val="17375E"/>
              </a:solidFill>
              <a:latin typeface="Times New Roman"/>
              <a:cs typeface="Times New Roman"/>
            </a:endParaRPr>
          </a:p>
          <a:p>
            <a:endParaRPr lang="sv-SE" sz="2000" dirty="0">
              <a:solidFill>
                <a:srgbClr val="17375E"/>
              </a:solidFill>
              <a:latin typeface="Times New Roman"/>
              <a:cs typeface="Times New Roman"/>
            </a:endParaRPr>
          </a:p>
          <a:p>
            <a:pPr marL="0" indent="0">
              <a:buNone/>
            </a:pPr>
            <a:r>
              <a:rPr lang="sv-SE" sz="2000" dirty="0" smtClean="0">
                <a:solidFill>
                  <a:srgbClr val="17375E"/>
                </a:solidFill>
                <a:latin typeface="Times New Roman"/>
                <a:cs typeface="Times New Roman"/>
              </a:rPr>
              <a:t>Mål </a:t>
            </a:r>
            <a:r>
              <a:rPr lang="sv-SE" sz="2000" dirty="0">
                <a:solidFill>
                  <a:srgbClr val="17375E"/>
                </a:solidFill>
                <a:latin typeface="Times New Roman"/>
                <a:cs typeface="Times New Roman"/>
              </a:rPr>
              <a:t>2: </a:t>
            </a:r>
            <a:r>
              <a:rPr lang="sv-SE" sz="2000" dirty="0" smtClean="0">
                <a:solidFill>
                  <a:srgbClr val="17375E"/>
                </a:solidFill>
                <a:latin typeface="Times New Roman"/>
                <a:cs typeface="Times New Roman"/>
              </a:rPr>
              <a:t>Förstå vilka för </a:t>
            </a:r>
            <a:r>
              <a:rPr lang="sv-SE" sz="2000" dirty="0">
                <a:solidFill>
                  <a:srgbClr val="17375E"/>
                </a:solidFill>
                <a:latin typeface="Times New Roman"/>
                <a:cs typeface="Times New Roman"/>
              </a:rPr>
              <a:t>och- nackdelar som finns med Grades nuvarande pedagogiska riktlinjer </a:t>
            </a:r>
            <a:r>
              <a:rPr lang="sv-SE" sz="2000" dirty="0" smtClean="0">
                <a:solidFill>
                  <a:srgbClr val="17375E"/>
                </a:solidFill>
                <a:latin typeface="Times New Roman"/>
                <a:cs typeface="Times New Roman"/>
              </a:rPr>
              <a:t>enligt vald pedagogisk modell. </a:t>
            </a:r>
            <a:endParaRPr lang="sv-SE" sz="2000" dirty="0" smtClean="0">
              <a:solidFill>
                <a:srgbClr val="17375E"/>
              </a:solidFill>
              <a:latin typeface="Times New Roman"/>
              <a:cs typeface="Times New Roman"/>
            </a:endParaRPr>
          </a:p>
        </p:txBody>
      </p:sp>
      <p:sp>
        <p:nvSpPr>
          <p:cNvPr id="5" name="Platshållare för innehåll 2"/>
          <p:cNvSpPr txBox="1">
            <a:spLocks/>
          </p:cNvSpPr>
          <p:nvPr/>
        </p:nvSpPr>
        <p:spPr>
          <a:xfrm>
            <a:off x="457200" y="1718182"/>
            <a:ext cx="8229600" cy="233805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sv-SE" sz="2000" dirty="0" smtClean="0">
              <a:solidFill>
                <a:srgbClr val="17375E"/>
              </a:solidFill>
              <a:latin typeface="Times New Roman"/>
              <a:cs typeface="Times New Roman"/>
            </a:endParaRPr>
          </a:p>
          <a:p>
            <a:pPr marL="0" indent="0">
              <a:buFont typeface="Arial"/>
              <a:buNone/>
            </a:pPr>
            <a:r>
              <a:rPr lang="sv-SE" sz="2000" dirty="0" smtClean="0">
                <a:solidFill>
                  <a:srgbClr val="17375E"/>
                </a:solidFill>
                <a:latin typeface="Times New Roman"/>
                <a:cs typeface="Times New Roman"/>
              </a:rPr>
              <a:t>Förutsättning 1: Användning av en pedagogisk modell = bättre e-kurs kvalité</a:t>
            </a:r>
          </a:p>
          <a:p>
            <a:endParaRPr lang="sv-SE" sz="2000" dirty="0" smtClean="0">
              <a:solidFill>
                <a:srgbClr val="17375E"/>
              </a:solidFill>
              <a:latin typeface="Times New Roman"/>
              <a:cs typeface="Times New Roman"/>
            </a:endParaRPr>
          </a:p>
          <a:p>
            <a:pPr marL="0" indent="0">
              <a:buNone/>
            </a:pPr>
            <a:r>
              <a:rPr lang="sv-SE" sz="2000" dirty="0">
                <a:solidFill>
                  <a:srgbClr val="17375E"/>
                </a:solidFill>
                <a:latin typeface="Times New Roman"/>
                <a:cs typeface="Times New Roman"/>
              </a:rPr>
              <a:t>Förutsättning </a:t>
            </a:r>
            <a:r>
              <a:rPr lang="sv-SE" sz="2000" dirty="0" smtClean="0">
                <a:solidFill>
                  <a:srgbClr val="17375E"/>
                </a:solidFill>
                <a:latin typeface="Times New Roman"/>
                <a:cs typeface="Times New Roman"/>
              </a:rPr>
              <a:t>2: Övergången till en modellbaserade strategi stöds av </a:t>
            </a:r>
          </a:p>
          <a:p>
            <a:pPr marL="0" indent="0">
              <a:buNone/>
            </a:pPr>
            <a:r>
              <a:rPr lang="sv-SE" sz="2000" dirty="0">
                <a:solidFill>
                  <a:srgbClr val="17375E"/>
                </a:solidFill>
                <a:latin typeface="Times New Roman"/>
                <a:cs typeface="Times New Roman"/>
              </a:rPr>
              <a:t> </a:t>
            </a:r>
            <a:r>
              <a:rPr lang="sv-SE" sz="2000" dirty="0" smtClean="0">
                <a:solidFill>
                  <a:srgbClr val="17375E"/>
                </a:solidFill>
                <a:latin typeface="Times New Roman"/>
                <a:cs typeface="Times New Roman"/>
              </a:rPr>
              <a:t>  - kartläggning av nuvarande strategi på pedagogiska perspektiv / modeller</a:t>
            </a:r>
          </a:p>
          <a:p>
            <a:pPr marL="0" indent="0">
              <a:buNone/>
            </a:pPr>
            <a:r>
              <a:rPr lang="sv-SE" sz="2000" dirty="0" smtClean="0">
                <a:solidFill>
                  <a:srgbClr val="17375E"/>
                </a:solidFill>
                <a:latin typeface="Times New Roman"/>
                <a:cs typeface="Times New Roman"/>
              </a:rPr>
              <a:t>   - </a:t>
            </a:r>
            <a:r>
              <a:rPr lang="sv-SE" sz="2000" dirty="0">
                <a:solidFill>
                  <a:srgbClr val="17375E"/>
                </a:solidFill>
                <a:latin typeface="Times New Roman"/>
                <a:cs typeface="Times New Roman"/>
              </a:rPr>
              <a:t>att förstå vilka kurselement som ska </a:t>
            </a:r>
            <a:r>
              <a:rPr lang="sv-SE" sz="2000" dirty="0" smtClean="0">
                <a:solidFill>
                  <a:srgbClr val="17375E"/>
                </a:solidFill>
                <a:latin typeface="Times New Roman"/>
                <a:cs typeface="Times New Roman"/>
              </a:rPr>
              <a:t>prioriteras</a:t>
            </a:r>
            <a:endParaRPr lang="sv-SE" sz="2000" dirty="0">
              <a:solidFill>
                <a:srgbClr val="17375E"/>
              </a:solidFill>
              <a:latin typeface="Times New Roman"/>
              <a:cs typeface="Times New Roman"/>
            </a:endParaRPr>
          </a:p>
        </p:txBody>
      </p:sp>
    </p:spTree>
    <p:extLst>
      <p:ext uri="{BB962C8B-B14F-4D97-AF65-F5344CB8AC3E}">
        <p14:creationId xmlns:p14="http://schemas.microsoft.com/office/powerpoint/2010/main" val="23048943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17375E"/>
                </a:solidFill>
                <a:latin typeface="Times New Roman"/>
                <a:cs typeface="Times New Roman"/>
              </a:rPr>
              <a:t>Metod</a:t>
            </a:r>
            <a:endParaRPr lang="sv-SE" dirty="0">
              <a:solidFill>
                <a:srgbClr val="17375E"/>
              </a:solidFill>
              <a:latin typeface="Times New Roman"/>
              <a:cs typeface="Times New Roman"/>
            </a:endParaRPr>
          </a:p>
        </p:txBody>
      </p:sp>
      <p:pic>
        <p:nvPicPr>
          <p:cNvPr id="5" name="Bildobjekt 4" descr="process.png"/>
          <p:cNvPicPr>
            <a:picLocks noChangeAspect="1"/>
          </p:cNvPicPr>
          <p:nvPr/>
        </p:nvPicPr>
        <p:blipFill rotWithShape="1">
          <a:blip r:embed="rId3">
            <a:extLst>
              <a:ext uri="{28A0092B-C50C-407E-A947-70E740481C1C}">
                <a14:useLocalDpi xmlns:a14="http://schemas.microsoft.com/office/drawing/2010/main" val="0"/>
              </a:ext>
            </a:extLst>
          </a:blip>
          <a:srcRect r="51819"/>
          <a:stretch/>
        </p:blipFill>
        <p:spPr>
          <a:xfrm>
            <a:off x="2124456" y="1509703"/>
            <a:ext cx="6562344" cy="1980925"/>
          </a:xfrm>
          <a:prstGeom prst="rect">
            <a:avLst/>
          </a:prstGeom>
        </p:spPr>
      </p:pic>
      <p:pic>
        <p:nvPicPr>
          <p:cNvPr id="4" name="Bildobjekt 3" descr="process.png"/>
          <p:cNvPicPr>
            <a:picLocks noChangeAspect="1"/>
          </p:cNvPicPr>
          <p:nvPr/>
        </p:nvPicPr>
        <p:blipFill rotWithShape="1">
          <a:blip r:embed="rId3">
            <a:extLst>
              <a:ext uri="{28A0092B-C50C-407E-A947-70E740481C1C}">
                <a14:useLocalDpi xmlns:a14="http://schemas.microsoft.com/office/drawing/2010/main" val="0"/>
              </a:ext>
            </a:extLst>
          </a:blip>
          <a:srcRect l="50422"/>
          <a:stretch/>
        </p:blipFill>
        <p:spPr>
          <a:xfrm>
            <a:off x="2124456" y="4442079"/>
            <a:ext cx="6570643" cy="1927560"/>
          </a:xfrm>
          <a:prstGeom prst="rect">
            <a:avLst/>
          </a:prstGeom>
        </p:spPr>
      </p:pic>
      <p:grpSp>
        <p:nvGrpSpPr>
          <p:cNvPr id="13" name="Grupp 12"/>
          <p:cNvGrpSpPr/>
          <p:nvPr/>
        </p:nvGrpSpPr>
        <p:grpSpPr>
          <a:xfrm>
            <a:off x="457200" y="1497374"/>
            <a:ext cx="1473077" cy="461665"/>
            <a:chOff x="457200" y="1497374"/>
            <a:chExt cx="1473077" cy="461665"/>
          </a:xfrm>
        </p:grpSpPr>
        <p:cxnSp>
          <p:nvCxnSpPr>
            <p:cNvPr id="6" name="Rak pil 5"/>
            <p:cNvCxnSpPr/>
            <p:nvPr/>
          </p:nvCxnSpPr>
          <p:spPr>
            <a:xfrm>
              <a:off x="1394476" y="1736588"/>
              <a:ext cx="53580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ruta 6"/>
            <p:cNvSpPr txBox="1"/>
            <p:nvPr/>
          </p:nvSpPr>
          <p:spPr>
            <a:xfrm>
              <a:off x="457200" y="1497374"/>
              <a:ext cx="937276" cy="461665"/>
            </a:xfrm>
            <a:prstGeom prst="rect">
              <a:avLst/>
            </a:prstGeom>
            <a:noFill/>
          </p:spPr>
          <p:txBody>
            <a:bodyPr wrap="none" rtlCol="0">
              <a:spAutoFit/>
            </a:bodyPr>
            <a:lstStyle/>
            <a:p>
              <a:r>
                <a:rPr lang="sv-SE" sz="2400" dirty="0" smtClean="0">
                  <a:solidFill>
                    <a:srgbClr val="17375E"/>
                  </a:solidFill>
                  <a:latin typeface="Times New Roman"/>
                  <a:cs typeface="Times New Roman"/>
                </a:rPr>
                <a:t>Mål 1</a:t>
              </a:r>
              <a:endParaRPr lang="sv-SE" sz="2400" dirty="0">
                <a:solidFill>
                  <a:srgbClr val="17375E"/>
                </a:solidFill>
                <a:latin typeface="Times New Roman"/>
                <a:cs typeface="Times New Roman"/>
              </a:endParaRPr>
            </a:p>
          </p:txBody>
        </p:sp>
      </p:grpSp>
      <p:grpSp>
        <p:nvGrpSpPr>
          <p:cNvPr id="14" name="Grupp 13"/>
          <p:cNvGrpSpPr/>
          <p:nvPr/>
        </p:nvGrpSpPr>
        <p:grpSpPr>
          <a:xfrm>
            <a:off x="457200" y="4401944"/>
            <a:ext cx="1473077" cy="461665"/>
            <a:chOff x="457200" y="4401944"/>
            <a:chExt cx="1473077" cy="461665"/>
          </a:xfrm>
        </p:grpSpPr>
        <p:sp>
          <p:nvSpPr>
            <p:cNvPr id="8" name="textruta 7"/>
            <p:cNvSpPr txBox="1"/>
            <p:nvPr/>
          </p:nvSpPr>
          <p:spPr>
            <a:xfrm>
              <a:off x="457200" y="4401944"/>
              <a:ext cx="937276" cy="461665"/>
            </a:xfrm>
            <a:prstGeom prst="rect">
              <a:avLst/>
            </a:prstGeom>
            <a:noFill/>
          </p:spPr>
          <p:txBody>
            <a:bodyPr wrap="none" rtlCol="0">
              <a:spAutoFit/>
            </a:bodyPr>
            <a:lstStyle/>
            <a:p>
              <a:r>
                <a:rPr lang="sv-SE" sz="2400" dirty="0" smtClean="0">
                  <a:solidFill>
                    <a:srgbClr val="17375E"/>
                  </a:solidFill>
                  <a:latin typeface="Times New Roman"/>
                  <a:cs typeface="Times New Roman"/>
                </a:rPr>
                <a:t>Mål 2</a:t>
              </a:r>
              <a:endParaRPr lang="sv-SE" sz="2400" dirty="0">
                <a:solidFill>
                  <a:srgbClr val="17375E"/>
                </a:solidFill>
                <a:latin typeface="Times New Roman"/>
                <a:cs typeface="Times New Roman"/>
              </a:endParaRPr>
            </a:p>
          </p:txBody>
        </p:sp>
        <p:cxnSp>
          <p:nvCxnSpPr>
            <p:cNvPr id="12" name="Rak pil 11"/>
            <p:cNvCxnSpPr/>
            <p:nvPr/>
          </p:nvCxnSpPr>
          <p:spPr>
            <a:xfrm>
              <a:off x="1394476" y="4674215"/>
              <a:ext cx="53580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746968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a:xfrm>
            <a:off x="522161" y="274638"/>
            <a:ext cx="8229600" cy="1143000"/>
          </a:xfrm>
        </p:spPr>
        <p:txBody>
          <a:bodyPr/>
          <a:lstStyle/>
          <a:p>
            <a:pPr algn="ctr"/>
            <a:r>
              <a:rPr lang="sv-SE" dirty="0" smtClean="0">
                <a:solidFill>
                  <a:srgbClr val="17375E"/>
                </a:solidFill>
                <a:latin typeface="Times New Roman"/>
                <a:cs typeface="Times New Roman"/>
              </a:rPr>
              <a:t>Resultat: </a:t>
            </a:r>
            <a:r>
              <a:rPr lang="sv-SE" dirty="0" smtClean="0">
                <a:solidFill>
                  <a:srgbClr val="17375E"/>
                </a:solidFill>
                <a:latin typeface="Times New Roman"/>
                <a:cs typeface="Times New Roman"/>
              </a:rPr>
              <a:t>Intervju</a:t>
            </a:r>
            <a:endParaRPr lang="sv-SE" dirty="0">
              <a:solidFill>
                <a:srgbClr val="17375E"/>
              </a:solidFill>
              <a:latin typeface="Times New Roman"/>
              <a:cs typeface="Times New Roman"/>
            </a:endParaRPr>
          </a:p>
        </p:txBody>
      </p:sp>
      <p:pic>
        <p:nvPicPr>
          <p:cNvPr id="3" name="Bildobjekt 2" descr="process.png"/>
          <p:cNvPicPr>
            <a:picLocks noChangeAspect="1"/>
          </p:cNvPicPr>
          <p:nvPr/>
        </p:nvPicPr>
        <p:blipFill rotWithShape="1">
          <a:blip r:embed="rId3">
            <a:extLst>
              <a:ext uri="{28A0092B-C50C-407E-A947-70E740481C1C}">
                <a14:useLocalDpi xmlns:a14="http://schemas.microsoft.com/office/drawing/2010/main" val="0"/>
              </a:ext>
            </a:extLst>
          </a:blip>
          <a:srcRect r="51819"/>
          <a:stretch/>
        </p:blipFill>
        <p:spPr>
          <a:xfrm>
            <a:off x="1355789" y="2810814"/>
            <a:ext cx="6562344" cy="1980925"/>
          </a:xfrm>
          <a:prstGeom prst="rect">
            <a:avLst/>
          </a:prstGeom>
        </p:spPr>
      </p:pic>
      <p:sp>
        <p:nvSpPr>
          <p:cNvPr id="2" name="textruta 1"/>
          <p:cNvSpPr txBox="1"/>
          <p:nvPr/>
        </p:nvSpPr>
        <p:spPr>
          <a:xfrm>
            <a:off x="777771" y="1679979"/>
            <a:ext cx="7718380" cy="923330"/>
          </a:xfrm>
          <a:prstGeom prst="rect">
            <a:avLst/>
          </a:prstGeom>
          <a:noFill/>
        </p:spPr>
        <p:txBody>
          <a:bodyPr wrap="square" rtlCol="0">
            <a:spAutoFit/>
          </a:bodyPr>
          <a:lstStyle/>
          <a:p>
            <a:r>
              <a:rPr lang="sv-SE" b="1" dirty="0" smtClean="0">
                <a:solidFill>
                  <a:srgbClr val="17375E"/>
                </a:solidFill>
                <a:latin typeface="Times New Roman"/>
                <a:cs typeface="Times New Roman"/>
              </a:rPr>
              <a:t>Mål 1</a:t>
            </a:r>
            <a:r>
              <a:rPr lang="sv-SE" dirty="0" smtClean="0">
                <a:solidFill>
                  <a:srgbClr val="17375E"/>
                </a:solidFill>
                <a:latin typeface="Times New Roman"/>
                <a:cs typeface="Times New Roman"/>
              </a:rPr>
              <a:t>: Förstå </a:t>
            </a:r>
            <a:r>
              <a:rPr lang="sv-SE" dirty="0">
                <a:solidFill>
                  <a:srgbClr val="17375E"/>
                </a:solidFill>
                <a:latin typeface="Times New Roman"/>
                <a:cs typeface="Times New Roman"/>
              </a:rPr>
              <a:t>hur Grade pedagogiska riktlinjer passar in i de pedagogiska </a:t>
            </a:r>
            <a:r>
              <a:rPr lang="sv-SE" dirty="0" smtClean="0">
                <a:solidFill>
                  <a:srgbClr val="17375E"/>
                </a:solidFill>
                <a:latin typeface="Times New Roman"/>
                <a:cs typeface="Times New Roman"/>
              </a:rPr>
              <a:t>perspektiven / modeller.</a:t>
            </a:r>
            <a:endParaRPr lang="sv-SE" dirty="0">
              <a:solidFill>
                <a:srgbClr val="17375E"/>
              </a:solidFill>
              <a:latin typeface="Times New Roman"/>
              <a:cs typeface="Times New Roman"/>
            </a:endParaRPr>
          </a:p>
          <a:p>
            <a:endParaRPr lang="sv-SE" dirty="0">
              <a:solidFill>
                <a:srgbClr val="17375E"/>
              </a:solidFill>
            </a:endParaRPr>
          </a:p>
        </p:txBody>
      </p:sp>
      <p:sp>
        <p:nvSpPr>
          <p:cNvPr id="5" name="textruta 4"/>
          <p:cNvSpPr txBox="1"/>
          <p:nvPr/>
        </p:nvSpPr>
        <p:spPr>
          <a:xfrm>
            <a:off x="219376" y="3969934"/>
            <a:ext cx="878967" cy="369332"/>
          </a:xfrm>
          <a:prstGeom prst="rect">
            <a:avLst/>
          </a:prstGeom>
          <a:noFill/>
        </p:spPr>
        <p:txBody>
          <a:bodyPr wrap="none" rtlCol="0">
            <a:spAutoFit/>
          </a:bodyPr>
          <a:lstStyle/>
          <a:p>
            <a:r>
              <a:rPr lang="sv-SE" dirty="0" smtClean="0">
                <a:solidFill>
                  <a:srgbClr val="17375E"/>
                </a:solidFill>
                <a:latin typeface="Times New Roman"/>
                <a:cs typeface="Times New Roman"/>
              </a:rPr>
              <a:t>Metod</a:t>
            </a:r>
            <a:r>
              <a:rPr lang="sv-SE" dirty="0" smtClean="0">
                <a:latin typeface="Times New Roman"/>
                <a:cs typeface="Times New Roman"/>
              </a:rPr>
              <a:t>:</a:t>
            </a:r>
            <a:endParaRPr lang="sv-SE" dirty="0">
              <a:latin typeface="Times New Roman"/>
              <a:cs typeface="Times New Roman"/>
            </a:endParaRPr>
          </a:p>
        </p:txBody>
      </p:sp>
    </p:spTree>
    <p:extLst>
      <p:ext uri="{BB962C8B-B14F-4D97-AF65-F5344CB8AC3E}">
        <p14:creationId xmlns:p14="http://schemas.microsoft.com/office/powerpoint/2010/main" val="17038460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282505" y="459701"/>
            <a:ext cx="1650611" cy="440315"/>
          </a:xfrm>
        </p:spPr>
        <p:txBody>
          <a:bodyPr>
            <a:normAutofit fontScale="90000"/>
          </a:bodyPr>
          <a:lstStyle/>
          <a:p>
            <a:r>
              <a:rPr lang="sv-SE" sz="2800" dirty="0" smtClean="0">
                <a:solidFill>
                  <a:srgbClr val="17375E"/>
                </a:solidFill>
                <a:latin typeface="Times New Roman"/>
                <a:cs typeface="Times New Roman"/>
              </a:rPr>
              <a:t>Figur </a:t>
            </a:r>
            <a:r>
              <a:rPr lang="sv-SE" sz="2800" dirty="0">
                <a:solidFill>
                  <a:srgbClr val="17375E"/>
                </a:solidFill>
                <a:latin typeface="Times New Roman"/>
                <a:cs typeface="Times New Roman"/>
              </a:rPr>
              <a:t>2</a:t>
            </a:r>
            <a:r>
              <a:rPr lang="sv-SE" sz="2800" dirty="0" smtClean="0">
                <a:solidFill>
                  <a:srgbClr val="17375E"/>
                </a:solidFill>
                <a:latin typeface="Times New Roman"/>
                <a:cs typeface="Times New Roman"/>
              </a:rPr>
              <a:t>A</a:t>
            </a:r>
            <a:endParaRPr lang="sv-SE" sz="2800" dirty="0">
              <a:solidFill>
                <a:srgbClr val="17375E"/>
              </a:solidFill>
              <a:latin typeface="Times New Roman"/>
              <a:cs typeface="Times New Roman"/>
            </a:endParaRPr>
          </a:p>
        </p:txBody>
      </p:sp>
      <p:pic>
        <p:nvPicPr>
          <p:cNvPr id="4" name="Bildobjekt 3" descr="figure1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665" y="430596"/>
            <a:ext cx="3649135" cy="6202240"/>
          </a:xfrm>
          <a:prstGeom prst="rect">
            <a:avLst/>
          </a:prstGeom>
        </p:spPr>
      </p:pic>
    </p:spTree>
    <p:extLst>
      <p:ext uri="{BB962C8B-B14F-4D97-AF65-F5344CB8AC3E}">
        <p14:creationId xmlns:p14="http://schemas.microsoft.com/office/powerpoint/2010/main" val="42794769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3"/>
          <p:cNvSpPr txBox="1">
            <a:spLocks/>
          </p:cNvSpPr>
          <p:nvPr/>
        </p:nvSpPr>
        <p:spPr>
          <a:xfrm>
            <a:off x="722313" y="1544638"/>
            <a:ext cx="7772400" cy="1362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sv-SE" b="0" cap="none" dirty="0" smtClean="0">
                <a:solidFill>
                  <a:srgbClr val="17375E"/>
                </a:solidFill>
                <a:latin typeface="Times New Roman"/>
                <a:cs typeface="Times New Roman"/>
              </a:rPr>
              <a:t> Slutsats från intervjumoment</a:t>
            </a:r>
            <a:endParaRPr lang="sv-SE" b="0" cap="none" dirty="0">
              <a:solidFill>
                <a:srgbClr val="17375E"/>
              </a:solidFill>
              <a:latin typeface="Times New Roman"/>
              <a:cs typeface="Times New Roman"/>
            </a:endParaRPr>
          </a:p>
        </p:txBody>
      </p:sp>
    </p:spTree>
    <p:extLst>
      <p:ext uri="{BB962C8B-B14F-4D97-AF65-F5344CB8AC3E}">
        <p14:creationId xmlns:p14="http://schemas.microsoft.com/office/powerpoint/2010/main" val="26864122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a:xfrm>
            <a:off x="533990" y="274638"/>
            <a:ext cx="8229600" cy="1143000"/>
          </a:xfrm>
        </p:spPr>
        <p:txBody>
          <a:bodyPr/>
          <a:lstStyle/>
          <a:p>
            <a:pPr algn="ctr"/>
            <a:r>
              <a:rPr lang="sv-SE" dirty="0" smtClean="0">
                <a:solidFill>
                  <a:srgbClr val="17375E"/>
                </a:solidFill>
                <a:latin typeface="Times New Roman"/>
                <a:cs typeface="Times New Roman"/>
              </a:rPr>
              <a:t>Resultat: Utvärdering</a:t>
            </a:r>
            <a:endParaRPr lang="sv-SE" dirty="0">
              <a:solidFill>
                <a:srgbClr val="17375E"/>
              </a:solidFill>
              <a:latin typeface="Times New Roman"/>
              <a:cs typeface="Times New Roman"/>
            </a:endParaRPr>
          </a:p>
        </p:txBody>
      </p:sp>
      <p:pic>
        <p:nvPicPr>
          <p:cNvPr id="5" name="Bildobjekt 4" descr="process.png"/>
          <p:cNvPicPr>
            <a:picLocks noChangeAspect="1"/>
          </p:cNvPicPr>
          <p:nvPr/>
        </p:nvPicPr>
        <p:blipFill rotWithShape="1">
          <a:blip r:embed="rId3">
            <a:extLst>
              <a:ext uri="{28A0092B-C50C-407E-A947-70E740481C1C}">
                <a14:useLocalDpi xmlns:a14="http://schemas.microsoft.com/office/drawing/2010/main" val="0"/>
              </a:ext>
            </a:extLst>
          </a:blip>
          <a:srcRect l="50422"/>
          <a:stretch/>
        </p:blipFill>
        <p:spPr>
          <a:xfrm>
            <a:off x="1363469" y="3080128"/>
            <a:ext cx="6570643" cy="1927560"/>
          </a:xfrm>
          <a:prstGeom prst="rect">
            <a:avLst/>
          </a:prstGeom>
        </p:spPr>
      </p:pic>
      <p:sp>
        <p:nvSpPr>
          <p:cNvPr id="6" name="textruta 5"/>
          <p:cNvSpPr txBox="1"/>
          <p:nvPr/>
        </p:nvSpPr>
        <p:spPr>
          <a:xfrm>
            <a:off x="764941" y="1867929"/>
            <a:ext cx="7767699" cy="923330"/>
          </a:xfrm>
          <a:prstGeom prst="rect">
            <a:avLst/>
          </a:prstGeom>
          <a:noFill/>
        </p:spPr>
        <p:txBody>
          <a:bodyPr wrap="square" rtlCol="0">
            <a:spAutoFit/>
          </a:bodyPr>
          <a:lstStyle/>
          <a:p>
            <a:r>
              <a:rPr lang="sv-SE" b="1" dirty="0" smtClean="0">
                <a:solidFill>
                  <a:srgbClr val="17375E"/>
                </a:solidFill>
                <a:latin typeface="Times New Roman"/>
                <a:cs typeface="Times New Roman"/>
              </a:rPr>
              <a:t>Mål 2</a:t>
            </a:r>
            <a:r>
              <a:rPr lang="sv-SE" dirty="0" smtClean="0">
                <a:solidFill>
                  <a:srgbClr val="17375E"/>
                </a:solidFill>
                <a:latin typeface="Times New Roman"/>
                <a:cs typeface="Times New Roman"/>
              </a:rPr>
              <a:t>: </a:t>
            </a:r>
            <a:r>
              <a:rPr lang="sv-SE" dirty="0">
                <a:solidFill>
                  <a:srgbClr val="17375E"/>
                </a:solidFill>
                <a:latin typeface="Times New Roman"/>
                <a:cs typeface="Times New Roman"/>
              </a:rPr>
              <a:t>Förstå vilka för och- nackdelar som finns med Grades nuvarande pedagogiska </a:t>
            </a:r>
            <a:r>
              <a:rPr lang="sv-SE" dirty="0" smtClean="0">
                <a:solidFill>
                  <a:srgbClr val="17375E"/>
                </a:solidFill>
                <a:latin typeface="Times New Roman"/>
                <a:cs typeface="Times New Roman"/>
              </a:rPr>
              <a:t>riktlinjer enligt DIM.</a:t>
            </a:r>
            <a:endParaRPr lang="sv-SE" dirty="0">
              <a:solidFill>
                <a:srgbClr val="17375E"/>
              </a:solidFill>
              <a:latin typeface="Times New Roman"/>
              <a:cs typeface="Times New Roman"/>
            </a:endParaRPr>
          </a:p>
          <a:p>
            <a:endParaRPr lang="sv-SE" dirty="0">
              <a:solidFill>
                <a:srgbClr val="17375E"/>
              </a:solidFill>
              <a:latin typeface="Times New Roman"/>
              <a:cs typeface="Times New Roman"/>
            </a:endParaRPr>
          </a:p>
        </p:txBody>
      </p:sp>
      <p:sp>
        <p:nvSpPr>
          <p:cNvPr id="7" name="textruta 6"/>
          <p:cNvSpPr txBox="1"/>
          <p:nvPr/>
        </p:nvSpPr>
        <p:spPr>
          <a:xfrm>
            <a:off x="406879" y="4068566"/>
            <a:ext cx="878967" cy="369332"/>
          </a:xfrm>
          <a:prstGeom prst="rect">
            <a:avLst/>
          </a:prstGeom>
          <a:noFill/>
        </p:spPr>
        <p:txBody>
          <a:bodyPr wrap="none" rtlCol="0">
            <a:spAutoFit/>
          </a:bodyPr>
          <a:lstStyle/>
          <a:p>
            <a:r>
              <a:rPr lang="sv-SE" dirty="0" smtClean="0">
                <a:solidFill>
                  <a:srgbClr val="17375E"/>
                </a:solidFill>
                <a:latin typeface="Times New Roman"/>
                <a:cs typeface="Times New Roman"/>
              </a:rPr>
              <a:t>Metod</a:t>
            </a:r>
            <a:r>
              <a:rPr lang="sv-SE" dirty="0" smtClean="0">
                <a:solidFill>
                  <a:srgbClr val="17375E"/>
                </a:solidFill>
              </a:rPr>
              <a:t>:</a:t>
            </a:r>
            <a:endParaRPr lang="sv-SE" dirty="0">
              <a:solidFill>
                <a:srgbClr val="17375E"/>
              </a:solidFill>
            </a:endParaRPr>
          </a:p>
        </p:txBody>
      </p:sp>
    </p:spTree>
    <p:extLst>
      <p:ext uri="{BB962C8B-B14F-4D97-AF65-F5344CB8AC3E}">
        <p14:creationId xmlns:p14="http://schemas.microsoft.com/office/powerpoint/2010/main" val="95103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21841</TotalTime>
  <Words>957</Words>
  <Application>Microsoft Macintosh PowerPoint</Application>
  <PresentationFormat>Bildspel på skärmen (4:3)</PresentationFormat>
  <Paragraphs>162</Paragraphs>
  <Slides>19</Slides>
  <Notes>16</Notes>
  <HiddenSlides>0</HiddenSlides>
  <MMClips>0</MMClips>
  <ScaleCrop>false</ScaleCrop>
  <HeadingPairs>
    <vt:vector size="4" baseType="variant">
      <vt:variant>
        <vt:lpstr>Tema</vt:lpstr>
      </vt:variant>
      <vt:variant>
        <vt:i4>1</vt:i4>
      </vt:variant>
      <vt:variant>
        <vt:lpstr>Bildrubriker</vt:lpstr>
      </vt:variant>
      <vt:variant>
        <vt:i4>19</vt:i4>
      </vt:variant>
    </vt:vector>
  </HeadingPairs>
  <TitlesOfParts>
    <vt:vector size="20" baseType="lpstr">
      <vt:lpstr>Office-tema</vt:lpstr>
      <vt:lpstr>PowerPoint-presentation</vt:lpstr>
      <vt:lpstr>Elektroniskt lärande (E-lärande)</vt:lpstr>
      <vt:lpstr>Pedagogik</vt:lpstr>
      <vt:lpstr>Förutsättningar och Mål</vt:lpstr>
      <vt:lpstr>Metod</vt:lpstr>
      <vt:lpstr>Resultat: Intervju</vt:lpstr>
      <vt:lpstr>Figur 2A</vt:lpstr>
      <vt:lpstr>PowerPoint-presentation</vt:lpstr>
      <vt:lpstr>Resultat: Utvärdering</vt:lpstr>
      <vt:lpstr>Figur 3a</vt:lpstr>
      <vt:lpstr>Figur 3b</vt:lpstr>
      <vt:lpstr>Figur 3b</vt:lpstr>
      <vt:lpstr>Figur 3b</vt:lpstr>
      <vt:lpstr>PowerPoint-presentation</vt:lpstr>
      <vt:lpstr> </vt:lpstr>
      <vt:lpstr>TACK! </vt:lpstr>
      <vt:lpstr>Figur 2B</vt:lpstr>
      <vt:lpstr>Figur 4a</vt:lpstr>
      <vt:lpstr>Figur 4b</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Olivia Imner</dc:creator>
  <cp:lastModifiedBy>Olivia Imner</cp:lastModifiedBy>
  <cp:revision>170</cp:revision>
  <dcterms:created xsi:type="dcterms:W3CDTF">2019-01-24T06:50:34Z</dcterms:created>
  <dcterms:modified xsi:type="dcterms:W3CDTF">2019-02-18T07:34:22Z</dcterms:modified>
</cp:coreProperties>
</file>