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72" r:id="rId5"/>
    <p:sldId id="259" r:id="rId6"/>
    <p:sldId id="265" r:id="rId7"/>
    <p:sldId id="260" r:id="rId8"/>
    <p:sldId id="261" r:id="rId9"/>
    <p:sldId id="267" r:id="rId10"/>
    <p:sldId id="266" r:id="rId11"/>
    <p:sldId id="262" r:id="rId12"/>
    <p:sldId id="263" r:id="rId13"/>
    <p:sldId id="269" r:id="rId14"/>
    <p:sldId id="264" r:id="rId15"/>
  </p:sldIdLst>
  <p:sldSz cx="9144000" cy="6858000" type="screen4x3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livia Imner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812" autoAdjust="0"/>
  </p:normalViewPr>
  <p:slideViewPr>
    <p:cSldViewPr snapToGrid="0" snapToObjects="1">
      <p:cViewPr>
        <p:scale>
          <a:sx n="103" d="100"/>
          <a:sy n="103" d="100"/>
        </p:scale>
        <p:origin x="-1256" y="8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31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commentAuthors" Target="commentAuthors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2-05T19:29:43.321" idx="2">
    <p:pos x="5099" y="1231"/>
    <p:text>I would skip all this now. Instead I would just introduce that the study is performed in 2 phases, interview and evaluation, and walk the audience through the flow chart.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08929-5CCB-AA46-9985-D9F6DD8700A2}" type="datetimeFigureOut">
              <a:rPr lang="sv-SE" smtClean="0"/>
              <a:t>19-02-10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FE1B89-C8F8-664A-A32D-5606C0AF9B96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20382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sv-SE" dirty="0" smtClean="0"/>
              <a:t>E-lärande</a:t>
            </a:r>
            <a:r>
              <a:rPr lang="sv-SE" baseline="0" dirty="0" smtClean="0"/>
              <a:t> </a:t>
            </a:r>
            <a:r>
              <a:rPr lang="sv-SE" sz="12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är en form av undervisning som sker via distans via internet.</a:t>
            </a:r>
            <a:r>
              <a:rPr lang="sv-SE" dirty="0" smtClean="0"/>
              <a:t>--&gt;</a:t>
            </a:r>
          </a:p>
          <a:p>
            <a:pPr marL="171450" indent="-171450">
              <a:buFont typeface="Arial"/>
              <a:buChar char="•"/>
            </a:pPr>
            <a:r>
              <a:rPr lang="sv-SE" dirty="0" smtClean="0"/>
              <a:t>E-lärande kurse</a:t>
            </a:r>
            <a:r>
              <a:rPr lang="sv-SE" baseline="0" dirty="0" smtClean="0"/>
              <a:t>r görs ofta av företag som specialiserar sig på e-lärande. (i denna studie har jag valt att benämna dessa förteg till ELF, förtag som skapar e-kurser) </a:t>
            </a:r>
            <a:r>
              <a:rPr lang="sv-SE" dirty="0" smtClean="0"/>
              <a:t>--&gt;</a:t>
            </a:r>
          </a:p>
          <a:p>
            <a:pPr marL="171450" indent="-171450">
              <a:buFont typeface="Arial"/>
              <a:buChar char="•"/>
            </a:pPr>
            <a:r>
              <a:rPr lang="sv-SE" dirty="0" smtClean="0"/>
              <a:t>ELF designar </a:t>
            </a:r>
            <a:r>
              <a:rPr lang="sv-SE" baseline="0" dirty="0" smtClean="0"/>
              <a:t>e-kurser genom att fokusera på att användargränssnitt och tekniska funktioner. En viktigt del är att e-kurserna även ska utformas pedagogiskt för att student ska lära sig av kursen. En av de brister som finns inom e-lärande är att ett flertal ELF företag inte använder sig av pedagogiska perspektiv och modeller. </a:t>
            </a:r>
          </a:p>
          <a:p>
            <a:pPr marL="171450" indent="-171450">
              <a:buFont typeface="Arial"/>
              <a:buChar char="•"/>
            </a:pPr>
            <a:r>
              <a:rPr lang="sv-SE" baseline="0" dirty="0" smtClean="0"/>
              <a:t>Pedagogik kan delas in i tre olika perspektiv, associativt perspektiv, kognitivt perspektiv, sociokulturellt perspektiv. Perspektiven består av ett flertal olika modeller, dessa modeller innehåller olika faser och element som behövs för att uppnå pedagogiken.</a:t>
            </a:r>
          </a:p>
          <a:p>
            <a:pPr marL="171450" indent="-171450">
              <a:buFont typeface="Arial"/>
              <a:buChar char="•"/>
            </a:pPr>
            <a:endParaRPr lang="sv-SE" baseline="0" dirty="0" smtClean="0"/>
          </a:p>
          <a:p>
            <a:pPr marL="0" indent="0">
              <a:buFont typeface="Arial"/>
              <a:buNone/>
            </a:pPr>
            <a:endParaRPr lang="sv-SE" baseline="0" dirty="0" smtClean="0"/>
          </a:p>
          <a:p>
            <a:pPr marL="0" indent="0">
              <a:buFont typeface="Arial"/>
              <a:buNone/>
            </a:pPr>
            <a:r>
              <a:rPr lang="sv-SE" baseline="0" dirty="0" smtClean="0"/>
              <a:t> </a:t>
            </a:r>
            <a:r>
              <a:rPr lang="sv-SE" dirty="0" smtClean="0"/>
              <a:t>designing e-</a:t>
            </a:r>
            <a:r>
              <a:rPr lang="sv-SE" dirty="0" err="1" smtClean="0"/>
              <a:t>course</a:t>
            </a:r>
            <a:r>
              <a:rPr lang="sv-SE" dirty="0" smtClean="0"/>
              <a:t> (</a:t>
            </a:r>
            <a:r>
              <a:rPr lang="sv-SE" dirty="0" err="1" smtClean="0"/>
              <a:t>technical</a:t>
            </a:r>
            <a:r>
              <a:rPr lang="sv-SE" dirty="0" smtClean="0"/>
              <a:t> </a:t>
            </a:r>
            <a:r>
              <a:rPr lang="sv-SE" dirty="0" err="1" smtClean="0"/>
              <a:t>aspects</a:t>
            </a:r>
            <a:r>
              <a:rPr lang="sv-SE" dirty="0" smtClean="0"/>
              <a:t>, etc. and </a:t>
            </a:r>
            <a:r>
              <a:rPr lang="sv-SE" dirty="0" err="1" smtClean="0"/>
              <a:t>mention</a:t>
            </a:r>
            <a:r>
              <a:rPr lang="sv-SE" dirty="0" smtClean="0"/>
              <a:t> </a:t>
            </a:r>
            <a:r>
              <a:rPr lang="sv-SE" dirty="0" err="1" smtClean="0"/>
              <a:t>pedagogic</a:t>
            </a:r>
            <a:r>
              <a:rPr lang="sv-SE" dirty="0" smtClean="0"/>
              <a:t> last) (1-2 </a:t>
            </a:r>
            <a:r>
              <a:rPr lang="sv-SE" dirty="0" err="1" smtClean="0"/>
              <a:t>sentances</a:t>
            </a:r>
            <a:r>
              <a:rPr lang="sv-SE" dirty="0" smtClean="0"/>
              <a:t>) -&gt; </a:t>
            </a:r>
            <a:r>
              <a:rPr lang="sv-SE" baseline="0" dirty="0" smtClean="0"/>
              <a:t>ELF </a:t>
            </a:r>
            <a:r>
              <a:rPr lang="sv-SE" baseline="0" dirty="0" err="1" smtClean="0"/>
              <a:t>without</a:t>
            </a:r>
            <a:r>
              <a:rPr lang="sv-SE" baseline="0" dirty="0" smtClean="0"/>
              <a:t> ped. </a:t>
            </a:r>
            <a:r>
              <a:rPr lang="sv-SE" baseline="0" dirty="0" err="1" smtClean="0"/>
              <a:t>model</a:t>
            </a:r>
            <a:r>
              <a:rPr lang="sv-SE" baseline="0" dirty="0" smtClean="0"/>
              <a:t> = brister (1 </a:t>
            </a:r>
            <a:r>
              <a:rPr lang="sv-SE" baseline="0" dirty="0" err="1" smtClean="0"/>
              <a:t>sentance</a:t>
            </a:r>
            <a:r>
              <a:rPr lang="sv-SE" baseline="0" dirty="0" smtClean="0"/>
              <a:t>)</a:t>
            </a:r>
          </a:p>
          <a:p>
            <a:endParaRPr lang="sv-SE" baseline="0" dirty="0" smtClean="0"/>
          </a:p>
          <a:p>
            <a:r>
              <a:rPr lang="sv-SE" dirty="0" err="1" smtClean="0"/>
              <a:t>Figure</a:t>
            </a:r>
            <a:r>
              <a:rPr lang="sv-SE" dirty="0" smtClean="0"/>
              <a:t> (?):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hierarchy</a:t>
            </a:r>
            <a:r>
              <a:rPr lang="sv-SE" baseline="0" dirty="0" smtClean="0"/>
              <a:t>- </a:t>
            </a:r>
            <a:r>
              <a:rPr lang="sv-SE" baseline="0" dirty="0" err="1" smtClean="0"/>
              <a:t>perspective</a:t>
            </a:r>
            <a:r>
              <a:rPr lang="sv-SE" baseline="0" dirty="0" smtClean="0"/>
              <a:t> -&gt; </a:t>
            </a:r>
            <a:r>
              <a:rPr lang="sv-SE" baseline="0" dirty="0" err="1" smtClean="0"/>
              <a:t>model</a:t>
            </a:r>
            <a:r>
              <a:rPr lang="sv-SE" baseline="0" dirty="0" smtClean="0"/>
              <a:t> -&gt; </a:t>
            </a:r>
            <a:r>
              <a:rPr lang="sv-SE" baseline="0" dirty="0" err="1" smtClean="0"/>
              <a:t>phase</a:t>
            </a:r>
            <a:r>
              <a:rPr lang="sv-SE" baseline="0" dirty="0" smtClean="0"/>
              <a:t> -&gt; element</a:t>
            </a:r>
          </a:p>
          <a:p>
            <a:endParaRPr lang="sv-SE" baseline="0" dirty="0" smtClean="0"/>
          </a:p>
          <a:p>
            <a:r>
              <a:rPr lang="sv-SE" baseline="0" dirty="0" err="1" smtClean="0"/>
              <a:t>Where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to</a:t>
            </a:r>
            <a:r>
              <a:rPr lang="sv-SE" baseline="0" dirty="0" smtClean="0"/>
              <a:t> talk </a:t>
            </a:r>
            <a:r>
              <a:rPr lang="sv-SE" baseline="0" dirty="0" err="1" smtClean="0"/>
              <a:t>about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perspectives</a:t>
            </a:r>
            <a:r>
              <a:rPr lang="sv-SE" baseline="0" dirty="0" smtClean="0"/>
              <a:t>??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slide</a:t>
            </a:r>
            <a:r>
              <a:rPr lang="sv-SE" baseline="0" dirty="0" smtClean="0"/>
              <a:t>? </a:t>
            </a:r>
            <a:r>
              <a:rPr lang="sv-SE" baseline="0" dirty="0" err="1" smtClean="0"/>
              <a:t>Next</a:t>
            </a:r>
            <a:r>
              <a:rPr lang="sv-SE" baseline="0" dirty="0" smtClean="0"/>
              <a:t>?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E1B89-C8F8-664A-A32D-5606C0AF9B96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6416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sv-S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Figuren</a:t>
            </a:r>
            <a:r>
              <a:rPr lang="sv-SE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visar </a:t>
            </a:r>
            <a:r>
              <a:rPr lang="sv-S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DIM resultat per fas/element </a:t>
            </a:r>
            <a:r>
              <a:rPr lang="sv-SE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för</a:t>
            </a:r>
            <a:r>
              <a:rPr lang="sv-SE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fyra av Grades tidigare kurser. 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Punkterna representerar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poäng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från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vardera DIM fas, den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vågräta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linjen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är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medelvärdet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och den vertikala linjen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är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standardavvikelsen. </a:t>
            </a:r>
          </a:p>
          <a:p>
            <a:pPr marL="0" indent="0">
              <a:buNone/>
            </a:pPr>
            <a:endParaRPr lang="sv-S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R"/>
            </a:pP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Uppdelning av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poäng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för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alla e-kurser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över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DIM’s olika faser, visade att </a:t>
            </a:r>
            <a:r>
              <a:rPr lang="sv-S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Presentations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-fasen samt </a:t>
            </a:r>
            <a:r>
              <a:rPr lang="sv-S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Praktik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-fasen hade relativt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höga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poäng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medelpoäng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3,5 och 2,8) i kontrast till </a:t>
            </a:r>
            <a:r>
              <a:rPr lang="sv-SE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Övervakning</a:t>
            </a:r>
            <a:r>
              <a:rPr lang="sv-S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och </a:t>
            </a:r>
            <a:r>
              <a:rPr lang="sv-SE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Återkopplings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-fasen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och </a:t>
            </a:r>
            <a:r>
              <a:rPr lang="sv-SE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Bedömning</a:t>
            </a:r>
            <a:r>
              <a:rPr lang="sv-S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och </a:t>
            </a:r>
            <a:r>
              <a:rPr lang="sv-SE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Utvärderings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-fasen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som hade relativt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låga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poäng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medelpoäng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2,2 och 1,5).</a:t>
            </a:r>
          </a:p>
          <a:p>
            <a:pPr marL="228600" indent="-228600">
              <a:buAutoNum type="arabicParenR"/>
            </a:pPr>
            <a:endParaRPr lang="sv-S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R"/>
            </a:pP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Dessa resultat betecknar Grades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förmågor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att presentera information och meningen bakom kursen till studenterna och samtidigt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understödja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deras 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lärande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genom sammanfattningar av materialet och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övningar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Samtidigt visar resultatet generellt sett att Grade kunde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förbättra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kurserna genom att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lägga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mer fokus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̊ feedback,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avslutningstest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och 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rättningar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sv-SE" dirty="0" smtClean="0">
              <a:effectLst/>
            </a:endParaRPr>
          </a:p>
          <a:p>
            <a:pPr marL="228600" indent="-228600">
              <a:buAutoNum type="arabicParenR"/>
            </a:pPr>
            <a:endParaRPr lang="sv-SE" dirty="0" smtClean="0">
              <a:effectLst/>
            </a:endParaRPr>
          </a:p>
          <a:p>
            <a:pPr marL="228600" indent="-228600">
              <a:buAutoNum type="arabicParenR"/>
            </a:pPr>
            <a:endParaRPr lang="sv-SE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err="1" smtClean="0"/>
              <a:t>Say</a:t>
            </a:r>
            <a:r>
              <a:rPr lang="sv-SE" dirty="0" smtClean="0"/>
              <a:t>: </a:t>
            </a:r>
            <a:r>
              <a:rPr lang="sv-SE" dirty="0" err="1" smtClean="0"/>
              <a:t>purpose</a:t>
            </a:r>
            <a:r>
              <a:rPr lang="sv-SE" dirty="0" smtClean="0"/>
              <a:t>, present </a:t>
            </a:r>
            <a:r>
              <a:rPr lang="sv-SE" dirty="0" err="1" smtClean="0"/>
              <a:t>result</a:t>
            </a:r>
            <a:r>
              <a:rPr lang="sv-SE" dirty="0" smtClean="0"/>
              <a:t>, </a:t>
            </a:r>
            <a:r>
              <a:rPr lang="sv-SE" dirty="0" err="1" smtClean="0"/>
              <a:t>draw</a:t>
            </a:r>
            <a:r>
              <a:rPr lang="sv-SE" dirty="0" smtClean="0"/>
              <a:t> </a:t>
            </a:r>
            <a:r>
              <a:rPr lang="sv-SE" dirty="0" err="1" smtClean="0"/>
              <a:t>conclusions</a:t>
            </a:r>
            <a:endParaRPr lang="sv-SE" dirty="0" smtClean="0"/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E1B89-C8F8-664A-A32D-5606C0AF9B96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3520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DIM faser och element presenteras med tilldelade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poäng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den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vågräta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linjen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är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medelvärdet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och den vertikala linjen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är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standardavvikelsen.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Inlärning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av specifik kunskap eller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färdighet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(ISKF),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Förklaring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till vad som ska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läras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(FTL). </a:t>
            </a:r>
          </a:p>
          <a:p>
            <a:pPr marL="0" indent="0">
              <a:buNone/>
            </a:pPr>
            <a:endParaRPr lang="sv-SE" dirty="0" smtClean="0">
              <a:effectLst/>
            </a:endParaRPr>
          </a:p>
          <a:p>
            <a:r>
              <a:rPr lang="sv-SE" dirty="0" smtClean="0"/>
              <a:t>2) - 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</a:t>
            </a:r>
            <a:r>
              <a:rPr lang="sv-S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Presentations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-fasen visade elementet </a:t>
            </a:r>
            <a:r>
              <a:rPr lang="sv-SE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Förståelse</a:t>
            </a:r>
            <a:r>
              <a:rPr lang="sv-S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låg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poäng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medelpoäng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1,5)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jämfört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med resten av elementen i fasen som hade relativt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hög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medelpoäng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medelpoäng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3,8, 4,4, och 	4,8; Figur 3b). </a:t>
            </a:r>
          </a:p>
          <a:p>
            <a:endParaRPr lang="sv-S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Praktikfasen visade att elementet </a:t>
            </a:r>
            <a:r>
              <a:rPr lang="sv-SE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Självständiga</a:t>
            </a:r>
            <a:r>
              <a:rPr lang="sv-S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övningar</a:t>
            </a:r>
            <a:r>
              <a:rPr lang="sv-S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 </a:t>
            </a:r>
            <a:r>
              <a:rPr lang="sv-S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Periodisk </a:t>
            </a:r>
            <a:r>
              <a:rPr lang="sv-SE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Övervakning</a:t>
            </a:r>
            <a:r>
              <a:rPr lang="sv-S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gav ett enhetligt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lägre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resultat (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medelpoäng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2 och 2)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jämfört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med </a:t>
            </a:r>
            <a:r>
              <a:rPr lang="sv-S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Guidning 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medelpoäng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4,5)  (Figur 3b). </a:t>
            </a:r>
            <a:endParaRPr lang="sv-SE" dirty="0" smtClean="0">
              <a:effectLst/>
            </a:endParaRPr>
          </a:p>
          <a:p>
            <a:endParaRPr lang="sv-SE" dirty="0" smtClean="0">
              <a:effectLst/>
            </a:endParaRPr>
          </a:p>
          <a:p>
            <a:pPr marL="171450" indent="-171450">
              <a:buFontTx/>
              <a:buChar char="-"/>
            </a:pPr>
            <a:r>
              <a:rPr lang="sv-SE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Bedömning</a:t>
            </a:r>
            <a:r>
              <a:rPr lang="sv-S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och </a:t>
            </a:r>
            <a:r>
              <a:rPr lang="sv-SE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Utvärderings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-fasen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fick den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lägsta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medelpoängen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jämfört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med alla DIM-faser. </a:t>
            </a:r>
          </a:p>
          <a:p>
            <a:endParaRPr lang="sv-S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Fasen </a:t>
            </a:r>
            <a:r>
              <a:rPr lang="sv-SE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Övervakning</a:t>
            </a:r>
            <a:r>
              <a:rPr lang="sv-S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och </a:t>
            </a:r>
            <a:r>
              <a:rPr lang="sv-SE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Återkoppling</a:t>
            </a:r>
            <a:r>
              <a:rPr lang="sv-S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innehåller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elementet </a:t>
            </a:r>
            <a:r>
              <a:rPr lang="sv-SE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Ledtrådar</a:t>
            </a:r>
            <a:r>
              <a:rPr lang="sv-S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och Uppmaningar 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 visade ett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lågt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resultat (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medelpoäng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0,6),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däremot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räddas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fasens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medelvärde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delvis av att elementet </a:t>
            </a:r>
            <a:r>
              <a:rPr lang="sv-S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 ett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högt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resultat (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medelpoäng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3,8) </a:t>
            </a:r>
            <a:endParaRPr lang="sv-SE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 Sammanfattningsvis ger resultatet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från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denna analys en bild 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över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vilka delar av kursen som skulle kunna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förbättras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enligt DIM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där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Bedömning</a:t>
            </a:r>
            <a:r>
              <a:rPr lang="sv-S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och </a:t>
            </a:r>
            <a:r>
              <a:rPr lang="sv-SE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Utvärdering</a:t>
            </a:r>
            <a:r>
              <a:rPr lang="sv-S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fasen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bör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prioriteras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högst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för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att bidrag till de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största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möjliga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förbättringarna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sv-SE" dirty="0" smtClean="0">
              <a:effectLst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err="1" smtClean="0"/>
              <a:t>Say</a:t>
            </a:r>
            <a:r>
              <a:rPr lang="sv-SE" dirty="0" smtClean="0"/>
              <a:t>: </a:t>
            </a:r>
            <a:r>
              <a:rPr lang="sv-SE" dirty="0" err="1" smtClean="0"/>
              <a:t>purpose</a:t>
            </a:r>
            <a:r>
              <a:rPr lang="sv-SE" dirty="0" smtClean="0"/>
              <a:t>,, present </a:t>
            </a:r>
            <a:r>
              <a:rPr lang="sv-SE" dirty="0" err="1" smtClean="0"/>
              <a:t>result</a:t>
            </a:r>
            <a:r>
              <a:rPr lang="sv-SE" dirty="0" smtClean="0"/>
              <a:t>, </a:t>
            </a:r>
            <a:r>
              <a:rPr lang="sv-SE" dirty="0" err="1" smtClean="0"/>
              <a:t>draw</a:t>
            </a:r>
            <a:r>
              <a:rPr lang="sv-SE" dirty="0" smtClean="0"/>
              <a:t> </a:t>
            </a:r>
            <a:r>
              <a:rPr lang="sv-SE" dirty="0" err="1" smtClean="0"/>
              <a:t>conclusions</a:t>
            </a:r>
            <a:endParaRPr lang="sv-SE" dirty="0" smtClean="0"/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E1B89-C8F8-664A-A32D-5606C0AF9B96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71137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Sammanfattningsvis gör</a:t>
            </a:r>
            <a:r>
              <a:rPr lang="sv-SE" baseline="0" dirty="0" smtClean="0"/>
              <a:t> utvärderingsmomentet att delar av Grades kurser skulle kunna förbättras enligt DIM och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där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Bedömning</a:t>
            </a:r>
            <a:r>
              <a:rPr lang="sv-SE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och </a:t>
            </a:r>
            <a:r>
              <a:rPr lang="sv-SE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Utvärdering-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fasen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bör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prioriteras.</a:t>
            </a:r>
            <a:endParaRPr lang="sv-SE" dirty="0" smtClean="0"/>
          </a:p>
          <a:p>
            <a:endParaRPr lang="sv-SE" dirty="0" smtClean="0"/>
          </a:p>
          <a:p>
            <a:r>
              <a:rPr lang="sv-SE" dirty="0" err="1" smtClean="0"/>
              <a:t>Summarize</a:t>
            </a:r>
            <a:r>
              <a:rPr lang="sv-SE" dirty="0" smtClean="0"/>
              <a:t> </a:t>
            </a:r>
            <a:r>
              <a:rPr lang="sv-SE" dirty="0" err="1" smtClean="0"/>
              <a:t>results</a:t>
            </a:r>
            <a:r>
              <a:rPr lang="sv-SE" dirty="0" smtClean="0"/>
              <a:t> and </a:t>
            </a:r>
            <a:r>
              <a:rPr lang="sv-SE" dirty="0" err="1" smtClean="0"/>
              <a:t>add</a:t>
            </a:r>
            <a:r>
              <a:rPr lang="sv-SE" dirty="0" smtClean="0"/>
              <a:t> </a:t>
            </a:r>
            <a:r>
              <a:rPr lang="sv-SE" dirty="0" err="1" smtClean="0"/>
              <a:t>conclusions</a:t>
            </a:r>
            <a:r>
              <a:rPr lang="sv-SE" dirty="0" smtClean="0"/>
              <a:t> for utvärdering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E1B89-C8F8-664A-A32D-5606C0AF9B96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0287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Resultatet visade att DIM och, följaktligen, det Associativa perspektivet var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lämpligast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för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att passa in med Grades pedagogiska riktlinjer. </a:t>
            </a:r>
            <a:endParaRPr lang="sv-SE" dirty="0" smtClean="0">
              <a:effectLst/>
            </a:endParaRPr>
          </a:p>
          <a:p>
            <a:endParaRPr lang="sv-SE" dirty="0" smtClean="0"/>
          </a:p>
          <a:p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Sammanfattningsvis ger resultatet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från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studien en tydlig riktlinje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för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modeller som skulle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underlätta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Grades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övergång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till en modellbaserat strategi. Samtidigt identifieras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för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och nackdelar med Grades nuvarande pedagogiska riktlinjer, enligt DIM. Studien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påpekar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fördelar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samtidigt som den ger specifika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förslag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på̊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förbättringar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Slutligen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kartlägger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detta arbete en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möjlig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forskningsstrategi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för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hur pedagogiska modeller kan evalueras hos ELF. </a:t>
            </a:r>
            <a:endParaRPr lang="sv-SE" dirty="0" smtClean="0">
              <a:effectLst/>
            </a:endParaRPr>
          </a:p>
          <a:p>
            <a:endParaRPr lang="sv-SE" dirty="0" smtClean="0"/>
          </a:p>
          <a:p>
            <a:endParaRPr lang="sv-SE" dirty="0" smtClean="0"/>
          </a:p>
          <a:p>
            <a:r>
              <a:rPr lang="sv-SE" dirty="0" err="1" smtClean="0"/>
              <a:t>Summary</a:t>
            </a:r>
            <a:r>
              <a:rPr lang="sv-SE" dirty="0" smtClean="0"/>
              <a:t> </a:t>
            </a:r>
            <a:r>
              <a:rPr lang="sv-SE" dirty="0" smtClean="0"/>
              <a:t>and </a:t>
            </a:r>
            <a:r>
              <a:rPr lang="sv-SE" dirty="0" err="1" smtClean="0"/>
              <a:t>conclusions</a:t>
            </a:r>
            <a:r>
              <a:rPr lang="sv-SE" dirty="0" smtClean="0"/>
              <a:t> for </a:t>
            </a:r>
            <a:r>
              <a:rPr lang="sv-SE" dirty="0" err="1" smtClean="0"/>
              <a:t>whole</a:t>
            </a:r>
            <a:r>
              <a:rPr lang="sv-SE" dirty="0" smtClean="0"/>
              <a:t> </a:t>
            </a:r>
            <a:r>
              <a:rPr lang="sv-SE" dirty="0" err="1" smtClean="0"/>
              <a:t>study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E1B89-C8F8-664A-A32D-5606C0AF9B96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02260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sv-SE" sz="12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Grade: </a:t>
            </a:r>
          </a:p>
          <a:p>
            <a:pPr marL="171450" indent="-171450">
              <a:buFont typeface="Arial"/>
              <a:buChar char="•"/>
            </a:pPr>
            <a:r>
              <a:rPr lang="sv-SE" sz="12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Grade är ett ELF som har gjort</a:t>
            </a:r>
            <a:r>
              <a:rPr lang="sv-SE" sz="1200" baseline="0" dirty="0" smtClean="0">
                <a:solidFill>
                  <a:srgbClr val="17375E"/>
                </a:solidFill>
                <a:latin typeface="Times New Roman"/>
                <a:cs typeface="Times New Roman"/>
              </a:rPr>
              <a:t> e-kurser i 20 år här i </a:t>
            </a:r>
            <a:r>
              <a:rPr lang="sv-SE" sz="1200" baseline="0" dirty="0" smtClean="0">
                <a:solidFill>
                  <a:srgbClr val="17375E"/>
                </a:solidFill>
                <a:latin typeface="Times New Roman"/>
                <a:cs typeface="Times New Roman"/>
              </a:rPr>
              <a:t>Stockholm. </a:t>
            </a:r>
            <a:endParaRPr lang="sv-SE" sz="1200" baseline="0" dirty="0" smtClean="0">
              <a:solidFill>
                <a:srgbClr val="17375E"/>
              </a:solidFill>
              <a:latin typeface="Times New Roman"/>
              <a:cs typeface="Times New Roman"/>
            </a:endParaRPr>
          </a:p>
          <a:p>
            <a:pPr marL="171450" indent="-171450">
              <a:buFont typeface="Arial"/>
              <a:buChar char="•"/>
            </a:pPr>
            <a:r>
              <a:rPr lang="sv-SE" sz="12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I sin verksamhet använder Grade ett antal pedagogiska riktlinjer, men utgår inte från en specifik pedagogisk modell. </a:t>
            </a:r>
          </a:p>
          <a:p>
            <a:endParaRPr lang="sv-SE" sz="1200" b="1" dirty="0" smtClean="0">
              <a:solidFill>
                <a:srgbClr val="17375E"/>
              </a:solidFill>
              <a:latin typeface="Times New Roman"/>
              <a:cs typeface="Times New Roman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smtClean="0"/>
              <a:t>in Stockholm Grade</a:t>
            </a:r>
            <a:r>
              <a:rPr lang="sv-SE" baseline="0" dirty="0" smtClean="0"/>
              <a:t> is an ELF -&gt; </a:t>
            </a:r>
            <a:r>
              <a:rPr lang="sv-SE" baseline="0" dirty="0" err="1" smtClean="0"/>
              <a:t>bla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bla</a:t>
            </a:r>
            <a:r>
              <a:rPr lang="sv-SE" baseline="0" dirty="0" smtClean="0"/>
              <a:t> Grade 20 </a:t>
            </a:r>
            <a:r>
              <a:rPr lang="sv-SE" baseline="0" dirty="0" err="1" smtClean="0"/>
              <a:t>years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clients</a:t>
            </a:r>
            <a:r>
              <a:rPr lang="sv-SE" baseline="0" dirty="0" smtClean="0"/>
              <a:t> per </a:t>
            </a:r>
            <a:r>
              <a:rPr lang="sv-SE" baseline="0" dirty="0" err="1" smtClean="0"/>
              <a:t>month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etc</a:t>
            </a:r>
            <a:r>
              <a:rPr lang="sv-SE" baseline="0" dirty="0" smtClean="0"/>
              <a:t> (</a:t>
            </a:r>
            <a:r>
              <a:rPr lang="sv-SE" baseline="0" dirty="0" err="1" smtClean="0"/>
              <a:t>one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sentance</a:t>
            </a:r>
            <a:r>
              <a:rPr lang="sv-SE" baseline="0" dirty="0" smtClean="0"/>
              <a:t>) -&gt; </a:t>
            </a:r>
            <a:r>
              <a:rPr lang="sv-SE" baseline="0" dirty="0" err="1" smtClean="0"/>
              <a:t>despite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being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well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established</a:t>
            </a:r>
            <a:r>
              <a:rPr lang="sv-SE" baseline="0" dirty="0" smtClean="0"/>
              <a:t> ELF Grade </a:t>
            </a:r>
            <a:r>
              <a:rPr lang="sv-SE" baseline="0" dirty="0" err="1" smtClean="0"/>
              <a:t>uses</a:t>
            </a:r>
            <a:r>
              <a:rPr lang="sv-SE" baseline="0" dirty="0" smtClean="0"/>
              <a:t> pedagogiska riktlinjer not ped. </a:t>
            </a:r>
            <a:r>
              <a:rPr lang="sv-SE" baseline="0" dirty="0" err="1" smtClean="0"/>
              <a:t>model</a:t>
            </a:r>
            <a:r>
              <a:rPr lang="sv-SE" baseline="0" dirty="0" smtClean="0"/>
              <a:t>. </a:t>
            </a:r>
            <a:endParaRPr lang="sv-SE" dirty="0" smtClean="0"/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E1B89-C8F8-664A-A32D-5606C0AF9B96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97686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baseline="0" dirty="0" smtClean="0"/>
          </a:p>
          <a:p>
            <a:r>
              <a:rPr lang="sv-SE" sz="12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Fördelar:</a:t>
            </a:r>
          </a:p>
          <a:p>
            <a:r>
              <a:rPr lang="sv-SE" sz="12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De</a:t>
            </a:r>
            <a:r>
              <a:rPr lang="sv-SE" sz="1200" baseline="0" dirty="0" smtClean="0">
                <a:solidFill>
                  <a:srgbClr val="17375E"/>
                </a:solidFill>
                <a:latin typeface="Times New Roman"/>
                <a:cs typeface="Times New Roman"/>
              </a:rPr>
              <a:t> fördelar med att använda en pedagogisk modell i Grade är att deras e-kurser skulle få bättre lärandestrategier (strategier för att studenten ska faktiskt lära sig), </a:t>
            </a:r>
            <a:r>
              <a:rPr lang="sv-SE" sz="12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kursinnehåll, delkursens tid och takt, gränssnittdesign, och uppnåendet av tillfredsställande studentfokus.</a:t>
            </a:r>
            <a:r>
              <a:rPr lang="sv-SE" sz="1200" baseline="0" dirty="0" smtClean="0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endParaRPr lang="sv-SE" sz="1200" dirty="0" smtClean="0">
              <a:solidFill>
                <a:srgbClr val="17375E"/>
              </a:solidFill>
              <a:latin typeface="Times New Roman"/>
              <a:cs typeface="Times New Roman"/>
            </a:endParaRPr>
          </a:p>
          <a:p>
            <a:endParaRPr lang="sv-SE" sz="1200" dirty="0" smtClean="0">
              <a:solidFill>
                <a:srgbClr val="17375E"/>
              </a:solidFill>
              <a:latin typeface="Times New Roman"/>
              <a:cs typeface="Times New Roman"/>
            </a:endParaRPr>
          </a:p>
          <a:p>
            <a:r>
              <a:rPr lang="sv-SE" sz="12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Målet: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2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Utgångspunkten</a:t>
            </a:r>
            <a:r>
              <a:rPr lang="sv-SE" sz="1200" baseline="0" dirty="0" smtClean="0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lang="sv-SE" sz="12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stödjs</a:t>
            </a:r>
            <a:r>
              <a:rPr lang="sv-SE" sz="1200" baseline="0" dirty="0" smtClean="0">
                <a:solidFill>
                  <a:srgbClr val="17375E"/>
                </a:solidFill>
                <a:latin typeface="Times New Roman"/>
                <a:cs typeface="Times New Roman"/>
              </a:rPr>
              <a:t> av </a:t>
            </a:r>
            <a:r>
              <a:rPr lang="sv-SE" sz="12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övergångsprocessen från Grades nuvarande pedagogiska riktlinjer till en modellbaserad strategi.</a:t>
            </a:r>
            <a:r>
              <a:rPr lang="sv-SE" sz="1200" baseline="0" dirty="0" smtClean="0">
                <a:solidFill>
                  <a:srgbClr val="17375E"/>
                </a:solidFill>
                <a:latin typeface="Times New Roman"/>
                <a:cs typeface="Times New Roman"/>
              </a:rPr>
              <a:t> Det genomförs genom att förstå relationen mellan Grades pedagogiska riktlinjer och pedagogiska modeller.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sz="1200" dirty="0" smtClean="0">
              <a:solidFill>
                <a:srgbClr val="17375E"/>
              </a:solidFill>
              <a:latin typeface="Times New Roman"/>
              <a:cs typeface="Times New Roman"/>
            </a:endParaRPr>
          </a:p>
          <a:p>
            <a:r>
              <a:rPr lang="sv-SE" sz="1200" b="1" dirty="0" smtClean="0">
                <a:solidFill>
                  <a:srgbClr val="17375E"/>
                </a:solidFill>
                <a:latin typeface="Times New Roman"/>
                <a:cs typeface="Times New Roman"/>
              </a:rPr>
              <a:t>Hur Grades befintliga pedagogiska riktlinjer passar in i de pedagogiska perspektiven (Associativ, Kognitivt och Sociokulturellt)?</a:t>
            </a:r>
            <a:r>
              <a:rPr lang="sv-SE" sz="1200" b="1" dirty="0" smtClean="0">
                <a:solidFill>
                  <a:srgbClr val="17375E"/>
                </a:solidFill>
                <a:effectLst/>
                <a:latin typeface="Times New Roman"/>
                <a:cs typeface="Times New Roman"/>
              </a:rPr>
              <a:t> </a:t>
            </a:r>
            <a:endParaRPr lang="sv-SE" sz="1200" b="1" dirty="0" smtClean="0">
              <a:solidFill>
                <a:srgbClr val="17375E"/>
              </a:solidFill>
              <a:latin typeface="Times New Roman"/>
              <a:cs typeface="Times New Roman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baseline="0" dirty="0" err="1" smtClean="0"/>
              <a:t>assumptions</a:t>
            </a:r>
            <a:r>
              <a:rPr lang="sv-SE" baseline="0" dirty="0" smtClean="0"/>
              <a:t> 1) </a:t>
            </a:r>
            <a:r>
              <a:rPr lang="sv-SE" baseline="0" dirty="0" err="1" smtClean="0"/>
              <a:t>benifit</a:t>
            </a:r>
            <a:r>
              <a:rPr lang="sv-SE" baseline="0" dirty="0" smtClean="0"/>
              <a:t> Grade </a:t>
            </a:r>
            <a:r>
              <a:rPr lang="sv-SE" baseline="0" dirty="0" err="1" smtClean="0"/>
              <a:t>to</a:t>
            </a:r>
            <a:r>
              <a:rPr lang="sv-SE" baseline="0" dirty="0" smtClean="0"/>
              <a:t> </a:t>
            </a:r>
            <a:r>
              <a:rPr lang="sv-SE" baseline="0" dirty="0" err="1" smtClean="0"/>
              <a:t>use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ped.model</a:t>
            </a:r>
            <a:r>
              <a:rPr lang="sv-SE" baseline="0" dirty="0" smtClean="0"/>
              <a:t>, 2) ”övergångsprocessen </a:t>
            </a:r>
            <a:r>
              <a:rPr lang="sv-SE" baseline="0" dirty="0" err="1" smtClean="0"/>
              <a:t>supported</a:t>
            </a:r>
            <a:r>
              <a:rPr lang="sv-SE" baseline="0" dirty="0" smtClean="0"/>
              <a:t> by </a:t>
            </a:r>
            <a:r>
              <a:rPr lang="sv-SE" baseline="0" dirty="0" err="1" smtClean="0"/>
              <a:t>understanding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relationship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between</a:t>
            </a:r>
            <a:r>
              <a:rPr lang="sv-SE" baseline="0" dirty="0" smtClean="0"/>
              <a:t> Grades ped. rikt. and ped. </a:t>
            </a:r>
            <a:r>
              <a:rPr lang="sv-SE" baseline="0" dirty="0" err="1" smtClean="0"/>
              <a:t>models</a:t>
            </a:r>
            <a:endParaRPr lang="sv-SE" baseline="0" dirty="0" smtClean="0"/>
          </a:p>
          <a:p>
            <a:endParaRPr lang="sv-SE" dirty="0" smtClean="0"/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E1B89-C8F8-664A-A32D-5606C0AF9B96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97686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För att kunna undersöka Grade befintliga riktlinjer och förstå</a:t>
            </a:r>
            <a:r>
              <a:rPr lang="sv-SE" baseline="0" dirty="0" smtClean="0"/>
              <a:t> hur de passar in i de pedagogiska perspektiven utfördes två moment. </a:t>
            </a:r>
          </a:p>
          <a:p>
            <a:r>
              <a:rPr lang="sv-SE" baseline="0" dirty="0" smtClean="0"/>
              <a:t>Intervjumomentet bestod av:</a:t>
            </a:r>
          </a:p>
          <a:p>
            <a:r>
              <a:rPr lang="sv-SE" baseline="0" dirty="0" smtClean="0"/>
              <a:t>- Granska de pedagogiska perspektiven och innehållande modeller </a:t>
            </a:r>
          </a:p>
          <a:p>
            <a:r>
              <a:rPr lang="sv-SE" baseline="0" dirty="0" smtClean="0"/>
              <a:t>- Framtagning av intervjufrågor.</a:t>
            </a:r>
          </a:p>
          <a:p>
            <a:r>
              <a:rPr lang="sv-SE" baseline="0" dirty="0" smtClean="0"/>
              <a:t>- För att sen </a:t>
            </a:r>
            <a:r>
              <a:rPr lang="sv-SE" baseline="0" dirty="0" smtClean="0"/>
              <a:t>intervjua </a:t>
            </a:r>
            <a:r>
              <a:rPr lang="sv-SE" baseline="0" dirty="0" smtClean="0"/>
              <a:t>den pedagogiska ansvarige hos Grade och kunna dra en slutsats vilket </a:t>
            </a:r>
            <a:r>
              <a:rPr lang="sv-SE" baseline="0" dirty="0" smtClean="0"/>
              <a:t>perspektiv och </a:t>
            </a:r>
            <a:r>
              <a:rPr lang="sv-SE" baseline="0" dirty="0" smtClean="0"/>
              <a:t>passande modell som speglar Grade nuvarande riktlinjer.</a:t>
            </a:r>
            <a:endParaRPr lang="sv-SE" dirty="0" smtClean="0"/>
          </a:p>
          <a:p>
            <a:endParaRPr lang="sv-SE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200" b="1" dirty="0" smtClean="0">
                <a:solidFill>
                  <a:srgbClr val="17375E"/>
                </a:solidFill>
                <a:latin typeface="Times New Roman"/>
                <a:cs typeface="Times New Roman"/>
              </a:rPr>
              <a:t>Hur Grades befintliga pedagogiska riktlinjer passar in i de pedagogiska perspektiven (Associativ, Kognitivt och Sociokulturellt)?</a:t>
            </a:r>
            <a:r>
              <a:rPr lang="sv-SE" sz="1200" b="1" dirty="0" smtClean="0">
                <a:solidFill>
                  <a:srgbClr val="17375E"/>
                </a:solidFill>
                <a:effectLst/>
                <a:latin typeface="Times New Roman"/>
                <a:cs typeface="Times New Roman"/>
              </a:rPr>
              <a:t> </a:t>
            </a:r>
            <a:endParaRPr lang="sv-SE" sz="1200" b="1" dirty="0" smtClean="0">
              <a:solidFill>
                <a:srgbClr val="17375E"/>
              </a:solidFill>
              <a:latin typeface="Times New Roman"/>
              <a:cs typeface="Times New Roman"/>
            </a:endParaRPr>
          </a:p>
          <a:p>
            <a:endParaRPr lang="sv-SE" dirty="0" smtClean="0"/>
          </a:p>
          <a:p>
            <a:r>
              <a:rPr lang="sv-SE" dirty="0" smtClean="0"/>
              <a:t>Utvärderingsmoment</a:t>
            </a:r>
            <a:r>
              <a:rPr lang="sv-SE" baseline="0" dirty="0" smtClean="0"/>
              <a:t> bestod av:</a:t>
            </a:r>
          </a:p>
          <a:p>
            <a:pPr marL="171450" indent="-171450">
              <a:buFontTx/>
              <a:buChar char="-"/>
            </a:pPr>
            <a:r>
              <a:rPr lang="sv-SE" baseline="0" dirty="0" smtClean="0"/>
              <a:t>Utformning av utvärderings påstående enligt val pedagogisk modell</a:t>
            </a:r>
          </a:p>
          <a:p>
            <a:pPr marL="171450" indent="-171450">
              <a:buFontTx/>
              <a:buChar char="-"/>
            </a:pPr>
            <a:r>
              <a:rPr lang="sv-SE" baseline="0" dirty="0" smtClean="0"/>
              <a:t>För att sen göra en utvärdering av Grades tidigare kurser. </a:t>
            </a:r>
          </a:p>
          <a:p>
            <a:pPr marL="171450" indent="-171450">
              <a:buFontTx/>
              <a:buChar char="-"/>
            </a:pPr>
            <a:r>
              <a:rPr lang="sv-SE" baseline="0" dirty="0" smtClean="0"/>
              <a:t>Därefter analyserades resultat och en slutsats efter hur Grades riktlinjer passar med en pedagogisk modell.</a:t>
            </a:r>
            <a:endParaRPr lang="sv-SE" dirty="0" smtClean="0"/>
          </a:p>
          <a:p>
            <a:endParaRPr lang="sv-SE" dirty="0" smtClean="0"/>
          </a:p>
          <a:p>
            <a:r>
              <a:rPr lang="sv-SE" dirty="0" smtClean="0"/>
              <a:t>Koppla syfte/mål</a:t>
            </a:r>
            <a:r>
              <a:rPr lang="sv-SE" baseline="0" dirty="0" smtClean="0"/>
              <a:t> till de 2 moment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E1B89-C8F8-664A-A32D-5606C0AF9B96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14016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Ändamålet med </a:t>
            </a:r>
            <a:r>
              <a:rPr lang="sv-SE" dirty="0" smtClean="0"/>
              <a:t>att intervjua</a:t>
            </a:r>
            <a:r>
              <a:rPr lang="sv-SE" baseline="0" dirty="0" smtClean="0"/>
              <a:t> Grades pedagogisk ansvarige var för att ta reda på hur deras befintliga pedagogiska riktlinjer är i dagsläget.  </a:t>
            </a:r>
          </a:p>
          <a:p>
            <a:endParaRPr lang="sv-SE" baseline="0" dirty="0" smtClean="0"/>
          </a:p>
          <a:p>
            <a:endParaRPr lang="sv-SE" baseline="0" dirty="0" smtClean="0"/>
          </a:p>
          <a:p>
            <a:endParaRPr lang="sv-SE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err="1" smtClean="0"/>
              <a:t>Important</a:t>
            </a:r>
            <a:r>
              <a:rPr lang="sv-SE" dirty="0" smtClean="0"/>
              <a:t> </a:t>
            </a:r>
            <a:r>
              <a:rPr lang="sv-SE" dirty="0" err="1" smtClean="0"/>
              <a:t>here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review</a:t>
            </a:r>
            <a:r>
              <a:rPr lang="sv-SE" dirty="0" smtClean="0"/>
              <a:t> the </a:t>
            </a:r>
            <a:r>
              <a:rPr lang="sv-SE" dirty="0" err="1" smtClean="0"/>
              <a:t>purpose</a:t>
            </a:r>
            <a:r>
              <a:rPr lang="sv-SE" dirty="0" smtClean="0"/>
              <a:t> and </a:t>
            </a:r>
            <a:r>
              <a:rPr lang="sv-SE" dirty="0" err="1" smtClean="0"/>
              <a:t>methods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the </a:t>
            </a:r>
            <a:r>
              <a:rPr lang="sv-SE" dirty="0" err="1" smtClean="0"/>
              <a:t>interview</a:t>
            </a:r>
            <a:r>
              <a:rPr lang="sv-SE" dirty="0" smtClean="0"/>
              <a:t> </a:t>
            </a:r>
            <a:r>
              <a:rPr lang="sv-SE" dirty="0" err="1" smtClean="0"/>
              <a:t>breifly</a:t>
            </a:r>
            <a:r>
              <a:rPr lang="sv-SE" dirty="0" smtClean="0"/>
              <a:t> </a:t>
            </a:r>
            <a:r>
              <a:rPr lang="sv-SE" dirty="0" err="1" smtClean="0"/>
              <a:t>before</a:t>
            </a:r>
            <a:r>
              <a:rPr lang="sv-SE" dirty="0" smtClean="0"/>
              <a:t> </a:t>
            </a:r>
            <a:r>
              <a:rPr lang="sv-SE" dirty="0" err="1" smtClean="0"/>
              <a:t>showing</a:t>
            </a:r>
            <a:r>
              <a:rPr lang="sv-SE" dirty="0" smtClean="0"/>
              <a:t> the </a:t>
            </a:r>
            <a:r>
              <a:rPr lang="sv-SE" dirty="0" err="1" smtClean="0"/>
              <a:t>results</a:t>
            </a:r>
            <a:r>
              <a:rPr lang="sv-SE" dirty="0" smtClean="0"/>
              <a:t>.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E1B89-C8F8-664A-A32D-5606C0AF9B96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78625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sv-SE" dirty="0" smtClean="0"/>
              <a:t>Figurer visar resultatet från intervjun.</a:t>
            </a:r>
            <a:r>
              <a:rPr lang="sv-SE" baseline="0" dirty="0" smtClean="0"/>
              <a:t>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A) Punkterna representerar de tilldelade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poäng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från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intervjufrågorna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den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vågräta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linjen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är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medelvärdet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och den vertikala linjen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är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standardavvikelsen.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</a:t>
            </a:r>
            <a:r>
              <a:rPr lang="sv-SE" baseline="0" dirty="0" smtClean="0"/>
              <a:t>Resultatet visar att DIM (Direkt instruktion) modellen fick ett högt medelvärde jämfört med ATM (Aktivitets teori)  och KLM (Konstruktiv Läromiljö).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baseline="0" dirty="0" smtClean="0"/>
              <a:t>3) Det betyder att DIM passar bäst in med Grades pedagogiska riktlinjer.</a:t>
            </a:r>
            <a:endParaRPr lang="sv-SE" dirty="0" smtClean="0"/>
          </a:p>
          <a:p>
            <a:pPr marL="228600" indent="-228600">
              <a:buAutoNum type="arabicParenR"/>
            </a:pPr>
            <a:endParaRPr lang="sv-SE" dirty="0" smtClean="0"/>
          </a:p>
          <a:p>
            <a:pPr marL="228600" indent="-228600">
              <a:buAutoNum type="arabicParenR"/>
            </a:pPr>
            <a:endParaRPr lang="sv-SE" dirty="0" smtClean="0"/>
          </a:p>
          <a:p>
            <a:pPr marL="228600" indent="-228600">
              <a:buAutoNum type="arabicParenR"/>
            </a:pPr>
            <a:r>
              <a:rPr lang="sv-SE" dirty="0" err="1" smtClean="0"/>
              <a:t>Aim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figure</a:t>
            </a:r>
            <a:r>
              <a:rPr lang="sv-SE" baseline="0" dirty="0" smtClean="0"/>
              <a:t>: </a:t>
            </a:r>
          </a:p>
          <a:p>
            <a:pPr marL="228600" indent="-228600">
              <a:buAutoNum type="arabicParenR"/>
            </a:pPr>
            <a:r>
              <a:rPr lang="sv-SE" baseline="0" dirty="0" smtClean="0"/>
              <a:t>Present </a:t>
            </a:r>
            <a:r>
              <a:rPr lang="sv-SE" baseline="0" dirty="0" err="1" smtClean="0"/>
              <a:t>result</a:t>
            </a:r>
            <a:r>
              <a:rPr lang="sv-SE" baseline="0" dirty="0" smtClean="0"/>
              <a:t>:</a:t>
            </a:r>
          </a:p>
          <a:p>
            <a:pPr marL="228600" indent="-228600">
              <a:buAutoNum type="arabicParenR"/>
            </a:pPr>
            <a:r>
              <a:rPr lang="sv-SE" baseline="0" dirty="0" err="1" smtClean="0"/>
              <a:t>Conclusions</a:t>
            </a:r>
            <a:r>
              <a:rPr lang="sv-SE" baseline="0" dirty="0" smtClean="0"/>
              <a:t>:</a:t>
            </a:r>
          </a:p>
          <a:p>
            <a:pPr marL="228600" indent="-228600">
              <a:buAutoNum type="arabicParenR"/>
            </a:pPr>
            <a:endParaRPr lang="sv-SE" baseline="0" dirty="0" smtClean="0"/>
          </a:p>
          <a:p>
            <a:pPr marL="0" indent="0">
              <a:buNone/>
            </a:pPr>
            <a:endParaRPr lang="sv-SE" baseline="0" dirty="0" smtClean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E1B89-C8F8-664A-A32D-5606C0AF9B96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29437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sv-SE" baseline="0" dirty="0" smtClean="0"/>
              <a:t>Figuren visar faser från vardera modell och intervjufrågornas </a:t>
            </a:r>
            <a:r>
              <a:rPr lang="sv-SE" baseline="0" dirty="0" err="1" smtClean="0"/>
              <a:t>indentfieringsnummer</a:t>
            </a:r>
            <a:r>
              <a:rPr lang="sv-SE" baseline="0" dirty="0" smtClean="0"/>
              <a:t> 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Diagramstaplarna visar de tilldelade poäng uppdelade efter element. Identifieringsnummer korresponderar med numrering av intervjufrågorna i bilaga 2.</a:t>
            </a:r>
          </a:p>
          <a:p>
            <a:pPr marL="228600" indent="-228600">
              <a:buAutoNum type="arabicParenR"/>
            </a:pP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Genom att analysera intervjuresultatet 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från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varje enskilt modellelement,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framträder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det att DIM hade en konstant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hög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poäng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över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alla element  med den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högsta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poäng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5) eller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näst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högsta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poäng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4)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poängen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samtliga fall.</a:t>
            </a:r>
            <a:r>
              <a:rPr lang="sv-S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228600" indent="-228600">
              <a:buAutoNum type="arabicParenR"/>
            </a:pP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Utifrån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resultatet kan det sammanfattningsvis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påstås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att DIM passar in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bäst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̊ Grades nuvarande pedagogiska riktlinjer, vilket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innebär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att det Associativa perspektivet representerar en rimlig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utgångspunkt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v-S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för</a:t>
            </a:r>
            <a:r>
              <a:rPr lang="sv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evaluering av modeller som skulle kunna utnyttjas av Grade i framtiden. </a:t>
            </a:r>
            <a:endParaRPr lang="sv-SE" dirty="0" smtClean="0">
              <a:effectLst/>
            </a:endParaRPr>
          </a:p>
          <a:p>
            <a:pPr marL="0" indent="0">
              <a:buNone/>
            </a:pPr>
            <a:endParaRPr lang="sv-SE" dirty="0" smtClean="0"/>
          </a:p>
          <a:p>
            <a:pPr marL="228600" indent="-228600">
              <a:buAutoNum type="arabicParenR"/>
            </a:pPr>
            <a:endParaRPr lang="sv-SE" dirty="0" smtClean="0"/>
          </a:p>
          <a:p>
            <a:pPr marL="228600" indent="-228600">
              <a:buAutoNum type="arabicParenR"/>
            </a:pPr>
            <a:endParaRPr lang="sv-SE" dirty="0" smtClean="0"/>
          </a:p>
          <a:p>
            <a:pPr marL="228600" indent="-228600">
              <a:buAutoNum type="arabicParenR"/>
            </a:pPr>
            <a:r>
              <a:rPr lang="sv-SE" dirty="0" err="1" smtClean="0"/>
              <a:t>Aim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figure</a:t>
            </a:r>
            <a:r>
              <a:rPr lang="sv-SE" baseline="0" dirty="0" smtClean="0"/>
              <a:t>: </a:t>
            </a:r>
          </a:p>
          <a:p>
            <a:pPr marL="228600" indent="-228600">
              <a:buAutoNum type="arabicParenR"/>
            </a:pPr>
            <a:r>
              <a:rPr lang="sv-SE" baseline="0" dirty="0" smtClean="0"/>
              <a:t>Present </a:t>
            </a:r>
            <a:r>
              <a:rPr lang="sv-SE" baseline="0" dirty="0" err="1" smtClean="0"/>
              <a:t>result</a:t>
            </a:r>
            <a:r>
              <a:rPr lang="sv-SE" baseline="0" dirty="0" smtClean="0"/>
              <a:t>:</a:t>
            </a:r>
          </a:p>
          <a:p>
            <a:pPr marL="228600" indent="-228600">
              <a:buAutoNum type="arabicParenR"/>
            </a:pPr>
            <a:r>
              <a:rPr lang="sv-SE" baseline="0" dirty="0" err="1" smtClean="0"/>
              <a:t>Conclusions</a:t>
            </a:r>
            <a:r>
              <a:rPr lang="sv-SE" baseline="0" dirty="0" smtClean="0"/>
              <a:t>: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E1B89-C8F8-664A-A32D-5606C0AF9B96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53726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Resultaten visar att det associativa perspektivet och</a:t>
            </a:r>
            <a:r>
              <a:rPr lang="sv-SE" baseline="0" dirty="0" smtClean="0"/>
              <a:t> DIM har höga poäng och kan därmed ge slutsatsen att passa bäst in på Grades riktlinjer. </a:t>
            </a:r>
            <a:endParaRPr lang="sv-SE" dirty="0" smtClean="0"/>
          </a:p>
          <a:p>
            <a:endParaRPr lang="sv-SE" dirty="0" smtClean="0"/>
          </a:p>
          <a:p>
            <a:r>
              <a:rPr lang="sv-SE" dirty="0" err="1" smtClean="0"/>
              <a:t>Summarize</a:t>
            </a:r>
            <a:r>
              <a:rPr lang="sv-SE" dirty="0" smtClean="0"/>
              <a:t> </a:t>
            </a:r>
            <a:r>
              <a:rPr lang="sv-SE" dirty="0" err="1" smtClean="0"/>
              <a:t>results</a:t>
            </a:r>
            <a:r>
              <a:rPr lang="sv-SE" dirty="0" smtClean="0"/>
              <a:t> and </a:t>
            </a:r>
            <a:r>
              <a:rPr lang="sv-SE" dirty="0" err="1" smtClean="0"/>
              <a:t>add</a:t>
            </a:r>
            <a:r>
              <a:rPr lang="sv-SE" dirty="0" smtClean="0"/>
              <a:t> </a:t>
            </a:r>
            <a:r>
              <a:rPr lang="sv-SE" dirty="0" err="1" smtClean="0"/>
              <a:t>conclusions</a:t>
            </a:r>
            <a:r>
              <a:rPr lang="sv-SE" dirty="0" smtClean="0"/>
              <a:t> for </a:t>
            </a:r>
            <a:r>
              <a:rPr lang="sv-SE" dirty="0" err="1" smtClean="0"/>
              <a:t>interview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E1B89-C8F8-664A-A32D-5606C0AF9B96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37320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baseline="0" dirty="0" smtClean="0"/>
              <a:t>Meningen med utvärderingsmomenten var att få en djupare inblick inom Grade prestanda i varje fas utifrån DIM.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err="1" smtClean="0"/>
              <a:t>Important</a:t>
            </a:r>
            <a:r>
              <a:rPr lang="sv-SE" dirty="0" smtClean="0"/>
              <a:t> </a:t>
            </a:r>
            <a:r>
              <a:rPr lang="sv-SE" dirty="0" err="1" smtClean="0"/>
              <a:t>here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review</a:t>
            </a:r>
            <a:r>
              <a:rPr lang="sv-SE" dirty="0" smtClean="0"/>
              <a:t> the </a:t>
            </a:r>
            <a:r>
              <a:rPr lang="sv-SE" dirty="0" err="1" smtClean="0"/>
              <a:t>purpose</a:t>
            </a:r>
            <a:r>
              <a:rPr lang="sv-SE" dirty="0" smtClean="0"/>
              <a:t> and </a:t>
            </a:r>
            <a:r>
              <a:rPr lang="sv-SE" dirty="0" err="1" smtClean="0"/>
              <a:t>methods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the utvärdering </a:t>
            </a:r>
            <a:r>
              <a:rPr lang="sv-SE" dirty="0" err="1" smtClean="0"/>
              <a:t>breifly</a:t>
            </a:r>
            <a:r>
              <a:rPr lang="sv-SE" dirty="0" smtClean="0"/>
              <a:t> </a:t>
            </a:r>
            <a:r>
              <a:rPr lang="sv-SE" dirty="0" err="1" smtClean="0"/>
              <a:t>before</a:t>
            </a:r>
            <a:r>
              <a:rPr lang="sv-SE" dirty="0" smtClean="0"/>
              <a:t> </a:t>
            </a:r>
            <a:r>
              <a:rPr lang="sv-SE" dirty="0" err="1" smtClean="0"/>
              <a:t>showing</a:t>
            </a:r>
            <a:r>
              <a:rPr lang="sv-SE" dirty="0" smtClean="0"/>
              <a:t> the </a:t>
            </a:r>
            <a:r>
              <a:rPr lang="sv-SE" dirty="0" err="1" smtClean="0"/>
              <a:t>results</a:t>
            </a:r>
            <a:r>
              <a:rPr lang="sv-SE" dirty="0" smtClean="0"/>
              <a:t>.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E1B89-C8F8-664A-A32D-5606C0AF9B96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13616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C5B4-AC2E-B041-BC59-4B3EDCDB5E3E}" type="datetimeFigureOut">
              <a:rPr lang="sv-SE" smtClean="0"/>
              <a:t>19-02-10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7E639-24A3-6C41-885D-528A29B6427F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9303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C5B4-AC2E-B041-BC59-4B3EDCDB5E3E}" type="datetimeFigureOut">
              <a:rPr lang="sv-SE" smtClean="0"/>
              <a:t>19-02-10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7E639-24A3-6C41-885D-528A29B6427F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3825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C5B4-AC2E-B041-BC59-4B3EDCDB5E3E}" type="datetimeFigureOut">
              <a:rPr lang="sv-SE" smtClean="0"/>
              <a:t>19-02-10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7E639-24A3-6C41-885D-528A29B6427F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661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C5B4-AC2E-B041-BC59-4B3EDCDB5E3E}" type="datetimeFigureOut">
              <a:rPr lang="sv-SE" smtClean="0"/>
              <a:t>19-02-10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7E639-24A3-6C41-885D-528A29B6427F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3530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C5B4-AC2E-B041-BC59-4B3EDCDB5E3E}" type="datetimeFigureOut">
              <a:rPr lang="sv-SE" smtClean="0"/>
              <a:t>19-02-10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7E639-24A3-6C41-885D-528A29B6427F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86664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C5B4-AC2E-B041-BC59-4B3EDCDB5E3E}" type="datetimeFigureOut">
              <a:rPr lang="sv-SE" smtClean="0"/>
              <a:t>19-02-10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7E639-24A3-6C41-885D-528A29B6427F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1747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C5B4-AC2E-B041-BC59-4B3EDCDB5E3E}" type="datetimeFigureOut">
              <a:rPr lang="sv-SE" smtClean="0"/>
              <a:t>19-02-10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7E639-24A3-6C41-885D-528A29B6427F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0379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C5B4-AC2E-B041-BC59-4B3EDCDB5E3E}" type="datetimeFigureOut">
              <a:rPr lang="sv-SE" smtClean="0"/>
              <a:t>19-02-10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7E639-24A3-6C41-885D-528A29B6427F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3778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C5B4-AC2E-B041-BC59-4B3EDCDB5E3E}" type="datetimeFigureOut">
              <a:rPr lang="sv-SE" smtClean="0"/>
              <a:t>19-02-10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7E639-24A3-6C41-885D-528A29B6427F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207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C5B4-AC2E-B041-BC59-4B3EDCDB5E3E}" type="datetimeFigureOut">
              <a:rPr lang="sv-SE" smtClean="0"/>
              <a:t>19-02-10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7E639-24A3-6C41-885D-528A29B6427F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30426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C5B4-AC2E-B041-BC59-4B3EDCDB5E3E}" type="datetimeFigureOut">
              <a:rPr lang="sv-SE" smtClean="0"/>
              <a:t>19-02-10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7E639-24A3-6C41-885D-528A29B6427F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163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CC5B4-AC2E-B041-BC59-4B3EDCDB5E3E}" type="datetimeFigureOut">
              <a:rPr lang="sv-SE" smtClean="0"/>
              <a:t>19-02-10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7E639-24A3-6C41-885D-528A29B6427F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1614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comments" Target="../comments/comment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10327" y="1087144"/>
            <a:ext cx="7772400" cy="3513157"/>
          </a:xfrm>
        </p:spPr>
        <p:txBody>
          <a:bodyPr>
            <a:normAutofit fontScale="90000"/>
          </a:bodyPr>
          <a:lstStyle/>
          <a:p>
            <a:pPr algn="ctr">
              <a:lnSpc>
                <a:spcPct val="120000"/>
              </a:lnSpc>
            </a:pPr>
            <a:r>
              <a:rPr lang="sv-SE" dirty="0">
                <a:solidFill>
                  <a:srgbClr val="17375E"/>
                </a:solidFill>
                <a:latin typeface="Times New Roman"/>
                <a:cs typeface="Times New Roman"/>
              </a:rPr>
              <a:t>Utvärdering av pedagogiska modeller som en plattform för förädling av kurser inom </a:t>
            </a:r>
            <a:r>
              <a:rPr lang="sv-SE" dirty="0" smtClean="0">
                <a:solidFill>
                  <a:srgbClr val="17375E"/>
                </a:solidFill>
                <a:latin typeface="Times New Roman"/>
                <a:cs typeface="Times New Roman"/>
              </a:rPr>
              <a:t/>
            </a:r>
            <a:br>
              <a:rPr lang="sv-SE" dirty="0" smtClean="0">
                <a:solidFill>
                  <a:srgbClr val="17375E"/>
                </a:solidFill>
                <a:latin typeface="Times New Roman"/>
                <a:cs typeface="Times New Roman"/>
              </a:rPr>
            </a:br>
            <a:r>
              <a:rPr lang="sv-SE" dirty="0" smtClean="0">
                <a:solidFill>
                  <a:srgbClr val="17375E"/>
                </a:solidFill>
                <a:latin typeface="Times New Roman"/>
                <a:cs typeface="Times New Roman"/>
              </a:rPr>
              <a:t>e</a:t>
            </a:r>
            <a:r>
              <a:rPr lang="sv-SE" dirty="0">
                <a:solidFill>
                  <a:srgbClr val="17375E"/>
                </a:solidFill>
                <a:latin typeface="Times New Roman"/>
                <a:cs typeface="Times New Roman"/>
              </a:rPr>
              <a:t>-lärande företaget Grade</a:t>
            </a:r>
          </a:p>
        </p:txBody>
      </p:sp>
      <p:pic>
        <p:nvPicPr>
          <p:cNvPr id="7" name="Picture 1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7105566" y="4826648"/>
            <a:ext cx="1724025" cy="1352550"/>
          </a:xfrm>
          <a:prstGeom prst="rect">
            <a:avLst/>
          </a:prstGeom>
        </p:spPr>
      </p:pic>
      <p:sp>
        <p:nvSpPr>
          <p:cNvPr id="8" name="textruta 7"/>
          <p:cNvSpPr txBox="1"/>
          <p:nvPr/>
        </p:nvSpPr>
        <p:spPr>
          <a:xfrm>
            <a:off x="1081310" y="5608376"/>
            <a:ext cx="2263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Olivia Imner </a:t>
            </a:r>
            <a:endParaRPr lang="sv-SE" sz="2400" dirty="0">
              <a:solidFill>
                <a:srgbClr val="17375E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24662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722313" y="1541764"/>
            <a:ext cx="7772400" cy="1362075"/>
          </a:xfrm>
        </p:spPr>
        <p:txBody>
          <a:bodyPr/>
          <a:lstStyle/>
          <a:p>
            <a:pPr algn="ctr"/>
            <a:r>
              <a:rPr lang="sv-SE" dirty="0" smtClean="0">
                <a:solidFill>
                  <a:srgbClr val="17375E"/>
                </a:solidFill>
                <a:latin typeface="Times New Roman"/>
                <a:cs typeface="Times New Roman"/>
              </a:rPr>
              <a:t>Utvärdering</a:t>
            </a:r>
            <a:endParaRPr lang="sv-SE" dirty="0">
              <a:solidFill>
                <a:srgbClr val="17375E"/>
              </a:solidFill>
              <a:latin typeface="Times New Roman"/>
              <a:cs typeface="Times New Roman"/>
            </a:endParaRPr>
          </a:p>
        </p:txBody>
      </p:sp>
      <p:sp>
        <p:nvSpPr>
          <p:cNvPr id="2" name="Rektangel 1"/>
          <p:cNvSpPr/>
          <p:nvPr/>
        </p:nvSpPr>
        <p:spPr>
          <a:xfrm>
            <a:off x="4586642" y="2650578"/>
            <a:ext cx="4557358" cy="1575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3" name="Bildobjekt 2" descr="proces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02" y="2792480"/>
            <a:ext cx="8892480" cy="129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0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730810"/>
            <a:ext cx="1712824" cy="699352"/>
          </a:xfrm>
        </p:spPr>
        <p:txBody>
          <a:bodyPr>
            <a:normAutofit/>
          </a:bodyPr>
          <a:lstStyle/>
          <a:p>
            <a:r>
              <a:rPr lang="sv-SE" sz="25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Figur 3a</a:t>
            </a:r>
            <a:endParaRPr lang="sv-SE" sz="2500" dirty="0">
              <a:solidFill>
                <a:srgbClr val="17375E"/>
              </a:solidFill>
              <a:latin typeface="Times New Roman"/>
              <a:cs typeface="Times New Roman"/>
            </a:endParaRPr>
          </a:p>
        </p:txBody>
      </p:sp>
      <p:pic>
        <p:nvPicPr>
          <p:cNvPr id="10" name="Platshållare för innehåll 9" descr="Figure2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3" r="49522" b="2080"/>
          <a:stretch/>
        </p:blipFill>
        <p:spPr>
          <a:xfrm>
            <a:off x="1924433" y="1081802"/>
            <a:ext cx="4735799" cy="5044362"/>
          </a:xfrm>
        </p:spPr>
      </p:pic>
    </p:spTree>
    <p:extLst>
      <p:ext uri="{BB962C8B-B14F-4D97-AF65-F5344CB8AC3E}">
        <p14:creationId xmlns:p14="http://schemas.microsoft.com/office/powerpoint/2010/main" val="1475908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83222" y="643912"/>
            <a:ext cx="1749813" cy="699352"/>
          </a:xfrm>
        </p:spPr>
        <p:txBody>
          <a:bodyPr>
            <a:normAutofit/>
          </a:bodyPr>
          <a:lstStyle/>
          <a:p>
            <a:r>
              <a:rPr lang="sv-SE" sz="25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Figur 3b</a:t>
            </a:r>
            <a:endParaRPr lang="sv-SE" sz="2500" dirty="0"/>
          </a:p>
        </p:txBody>
      </p:sp>
      <p:pic>
        <p:nvPicPr>
          <p:cNvPr id="5" name="Platshållare för innehåll 4" descr="figure2b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895" r="-52895"/>
          <a:stretch>
            <a:fillRect/>
          </a:stretch>
        </p:blipFill>
        <p:spPr>
          <a:xfrm>
            <a:off x="-404449" y="819917"/>
            <a:ext cx="9659416" cy="5577483"/>
          </a:xfrm>
        </p:spPr>
      </p:pic>
    </p:spTree>
    <p:extLst>
      <p:ext uri="{BB962C8B-B14F-4D97-AF65-F5344CB8AC3E}">
        <p14:creationId xmlns:p14="http://schemas.microsoft.com/office/powerpoint/2010/main" val="256939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3"/>
          <p:cNvSpPr txBox="1">
            <a:spLocks/>
          </p:cNvSpPr>
          <p:nvPr/>
        </p:nvSpPr>
        <p:spPr>
          <a:xfrm>
            <a:off x="722313" y="1544638"/>
            <a:ext cx="77724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dirty="0" smtClean="0">
                <a:solidFill>
                  <a:srgbClr val="17375E"/>
                </a:solidFill>
                <a:latin typeface="Times New Roman"/>
                <a:cs typeface="Times New Roman"/>
              </a:rPr>
              <a:t>Sammanfattning av utvärdering</a:t>
            </a:r>
            <a:endParaRPr lang="sv-SE" dirty="0">
              <a:solidFill>
                <a:srgbClr val="17375E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35372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97216"/>
          </a:xfrm>
        </p:spPr>
        <p:txBody>
          <a:bodyPr>
            <a:normAutofit fontScale="90000"/>
          </a:bodyPr>
          <a:lstStyle/>
          <a:p>
            <a:r>
              <a:rPr lang="sv-SE" dirty="0" smtClean="0"/>
              <a:t/>
            </a:r>
            <a:br>
              <a:rPr lang="sv-SE" dirty="0" smtClean="0"/>
            </a:br>
            <a:endParaRPr lang="sv-SE" dirty="0"/>
          </a:p>
        </p:txBody>
      </p:sp>
      <p:sp>
        <p:nvSpPr>
          <p:cNvPr id="5" name="Rubrik 3"/>
          <p:cNvSpPr txBox="1">
            <a:spLocks/>
          </p:cNvSpPr>
          <p:nvPr/>
        </p:nvSpPr>
        <p:spPr>
          <a:xfrm>
            <a:off x="722313" y="1544638"/>
            <a:ext cx="77724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dirty="0" smtClean="0">
                <a:solidFill>
                  <a:srgbClr val="17375E"/>
                </a:solidFill>
                <a:latin typeface="Times New Roman"/>
                <a:cs typeface="Times New Roman"/>
              </a:rPr>
              <a:t>Sammanfattning och slutsatser </a:t>
            </a:r>
            <a:endParaRPr lang="sv-SE" dirty="0">
              <a:solidFill>
                <a:srgbClr val="17375E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87795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ctrTitle"/>
          </p:nvPr>
        </p:nvSpPr>
        <p:spPr>
          <a:xfrm>
            <a:off x="685800" y="847792"/>
            <a:ext cx="7772400" cy="1470025"/>
          </a:xfrm>
        </p:spPr>
        <p:txBody>
          <a:bodyPr/>
          <a:lstStyle/>
          <a:p>
            <a:r>
              <a:rPr lang="sv-SE" dirty="0" smtClean="0">
                <a:solidFill>
                  <a:srgbClr val="17375E"/>
                </a:solidFill>
                <a:latin typeface="Times New Roman"/>
                <a:cs typeface="Times New Roman"/>
              </a:rPr>
              <a:t>Bakgrund</a:t>
            </a:r>
            <a:endParaRPr lang="sv-SE" strike="sngStrike" dirty="0">
              <a:solidFill>
                <a:srgbClr val="17375E"/>
              </a:solidFill>
              <a:latin typeface="Times New Roman"/>
              <a:cs typeface="Times New Roman"/>
            </a:endParaRPr>
          </a:p>
        </p:txBody>
      </p:sp>
      <p:sp>
        <p:nvSpPr>
          <p:cNvPr id="5" name="Underrubrik 4"/>
          <p:cNvSpPr>
            <a:spLocks noGrp="1"/>
          </p:cNvSpPr>
          <p:nvPr>
            <p:ph type="subTitle" idx="1"/>
          </p:nvPr>
        </p:nvSpPr>
        <p:spPr>
          <a:xfrm>
            <a:off x="779550" y="2753889"/>
            <a:ext cx="7678650" cy="3357480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Elektroniskt lärande (e-lärande) </a:t>
            </a:r>
          </a:p>
          <a:p>
            <a:pPr algn="l"/>
            <a:endParaRPr lang="sv-SE" sz="2000" dirty="0">
              <a:solidFill>
                <a:srgbClr val="17375E"/>
              </a:solidFill>
              <a:latin typeface="Times New Roman"/>
              <a:cs typeface="Times New Roman"/>
            </a:endParaRPr>
          </a:p>
          <a:p>
            <a:pPr marL="342900" indent="-342900" algn="l">
              <a:buFont typeface="Arial"/>
              <a:buChar char="•"/>
            </a:pPr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ELF </a:t>
            </a:r>
            <a:r>
              <a:rPr lang="mr-IN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–</a:t>
            </a:r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 E-Lärande Företag</a:t>
            </a:r>
          </a:p>
          <a:p>
            <a:pPr algn="l"/>
            <a:endParaRPr lang="sv-SE" sz="2000" dirty="0" smtClean="0">
              <a:solidFill>
                <a:srgbClr val="17375E"/>
              </a:solidFill>
              <a:latin typeface="Times New Roman"/>
              <a:cs typeface="Times New Roman"/>
            </a:endParaRPr>
          </a:p>
          <a:p>
            <a:pPr marL="342900" indent="-342900" algn="l">
              <a:buFont typeface="Arial"/>
              <a:buChar char="•"/>
            </a:pPr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Pedagogiska perspektiv </a:t>
            </a:r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  <a:sym typeface="Wingdings"/>
              </a:rPr>
              <a:t></a:t>
            </a:r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 Modell </a:t>
            </a:r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  <a:sym typeface="Wingdings"/>
              </a:rPr>
              <a:t> </a:t>
            </a:r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Faser </a:t>
            </a:r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  <a:sym typeface="Wingdings"/>
              </a:rPr>
              <a:t> Element</a:t>
            </a:r>
            <a:endParaRPr lang="sv-SE" sz="2000" dirty="0" smtClean="0">
              <a:solidFill>
                <a:srgbClr val="17375E"/>
              </a:solidFill>
              <a:latin typeface="Times New Roman"/>
              <a:cs typeface="Times New Roman"/>
            </a:endParaRPr>
          </a:p>
          <a:p>
            <a:pPr marL="342900" indent="-342900" algn="l">
              <a:buFont typeface="Arial"/>
              <a:buChar char="•"/>
            </a:pPr>
            <a:endParaRPr lang="sv-SE" sz="2000" dirty="0" smtClean="0">
              <a:solidFill>
                <a:srgbClr val="17375E"/>
              </a:solidFill>
              <a:latin typeface="Times New Roman"/>
              <a:cs typeface="Times New Roman"/>
            </a:endParaRPr>
          </a:p>
          <a:p>
            <a:pPr marL="342900" indent="-342900" algn="l">
              <a:buFont typeface="Arial"/>
              <a:buChar char="•"/>
            </a:pPr>
            <a:endParaRPr lang="sv-SE" sz="2000" dirty="0" smtClean="0">
              <a:solidFill>
                <a:srgbClr val="17375E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79593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1117151"/>
            <a:ext cx="8229600" cy="1143000"/>
          </a:xfrm>
        </p:spPr>
        <p:txBody>
          <a:bodyPr>
            <a:normAutofit/>
          </a:bodyPr>
          <a:lstStyle/>
          <a:p>
            <a:r>
              <a:rPr lang="sv-SE" dirty="0" smtClean="0">
                <a:solidFill>
                  <a:srgbClr val="17375E"/>
                </a:solidFill>
                <a:latin typeface="Times New Roman"/>
                <a:cs typeface="Times New Roman"/>
              </a:rPr>
              <a:t>Problem</a:t>
            </a:r>
            <a:endParaRPr lang="sv-SE" dirty="0">
              <a:solidFill>
                <a:srgbClr val="17375E"/>
              </a:solidFill>
              <a:latin typeface="Times New Roman"/>
              <a:cs typeface="Times New Roman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779550" y="2823338"/>
            <a:ext cx="7669770" cy="2317850"/>
          </a:xfrm>
        </p:spPr>
        <p:txBody>
          <a:bodyPr>
            <a:normAutofit/>
          </a:bodyPr>
          <a:lstStyle/>
          <a:p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Grade</a:t>
            </a:r>
          </a:p>
          <a:p>
            <a:endParaRPr lang="sv-SE" sz="2000" dirty="0" smtClean="0">
              <a:solidFill>
                <a:srgbClr val="17375E"/>
              </a:solidFill>
              <a:latin typeface="Times New Roman"/>
              <a:cs typeface="Times New Roman"/>
            </a:endParaRPr>
          </a:p>
          <a:p>
            <a:r>
              <a:rPr lang="sv-SE" sz="2000" dirty="0">
                <a:solidFill>
                  <a:srgbClr val="17375E"/>
                </a:solidFill>
                <a:latin typeface="Times New Roman"/>
                <a:cs typeface="Times New Roman"/>
              </a:rPr>
              <a:t>P</a:t>
            </a:r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edagogiska riktlinjer och pedagogisk modell </a:t>
            </a:r>
          </a:p>
          <a:p>
            <a:endParaRPr lang="sv-SE" sz="2000" dirty="0">
              <a:solidFill>
                <a:srgbClr val="17375E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62126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1117151"/>
            <a:ext cx="8229600" cy="1143000"/>
          </a:xfrm>
        </p:spPr>
        <p:txBody>
          <a:bodyPr>
            <a:normAutofit/>
          </a:bodyPr>
          <a:lstStyle/>
          <a:p>
            <a:r>
              <a:rPr lang="sv-SE" dirty="0" smtClean="0">
                <a:solidFill>
                  <a:srgbClr val="17375E"/>
                </a:solidFill>
                <a:latin typeface="Times New Roman"/>
                <a:cs typeface="Times New Roman"/>
              </a:rPr>
              <a:t>Målet</a:t>
            </a:r>
            <a:endParaRPr lang="sv-SE" dirty="0">
              <a:solidFill>
                <a:srgbClr val="17375E"/>
              </a:solidFill>
              <a:latin typeface="Times New Roman"/>
              <a:cs typeface="Times New Roman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779550" y="2260152"/>
            <a:ext cx="7669770" cy="2942681"/>
          </a:xfrm>
        </p:spPr>
        <p:txBody>
          <a:bodyPr>
            <a:normAutofit/>
          </a:bodyPr>
          <a:lstStyle/>
          <a:p>
            <a:endParaRPr lang="sv-SE" sz="2000" dirty="0" smtClean="0">
              <a:solidFill>
                <a:srgbClr val="17375E"/>
              </a:solidFill>
              <a:latin typeface="Times New Roman"/>
              <a:cs typeface="Times New Roman"/>
            </a:endParaRPr>
          </a:p>
          <a:p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Fördelar med att använda en pedagogisk modell</a:t>
            </a:r>
          </a:p>
          <a:p>
            <a:pPr marL="0" indent="0">
              <a:buNone/>
            </a:pPr>
            <a:endParaRPr lang="sv-SE" sz="2000" dirty="0">
              <a:solidFill>
                <a:srgbClr val="17375E"/>
              </a:solidFill>
              <a:latin typeface="Times New Roman"/>
              <a:cs typeface="Times New Roman"/>
            </a:endParaRPr>
          </a:p>
          <a:p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Från Grades pedagogiska riktlinjer till en modellbaseradstrategi </a:t>
            </a:r>
          </a:p>
          <a:p>
            <a:endParaRPr lang="sv-SE" sz="2000" dirty="0">
              <a:solidFill>
                <a:srgbClr val="17375E"/>
              </a:solidFill>
              <a:latin typeface="Times New Roman"/>
              <a:cs typeface="Times New Roman"/>
            </a:endParaRPr>
          </a:p>
          <a:p>
            <a:endParaRPr lang="sv-SE" sz="2000" dirty="0" smtClean="0">
              <a:solidFill>
                <a:srgbClr val="17375E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04894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17375E"/>
                </a:solidFill>
                <a:latin typeface="Times New Roman"/>
                <a:cs typeface="Times New Roman"/>
              </a:rPr>
              <a:t>Metod</a:t>
            </a:r>
            <a:endParaRPr lang="sv-SE" dirty="0">
              <a:solidFill>
                <a:srgbClr val="17375E"/>
              </a:solidFill>
              <a:latin typeface="Times New Roman"/>
              <a:cs typeface="Times New Roman"/>
            </a:endParaRPr>
          </a:p>
        </p:txBody>
      </p:sp>
      <p:pic>
        <p:nvPicPr>
          <p:cNvPr id="5" name="Bildobjekt 4" descr="proces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18" y="2834372"/>
            <a:ext cx="8604448" cy="125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696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722313" y="1544638"/>
            <a:ext cx="7772400" cy="1362075"/>
          </a:xfrm>
        </p:spPr>
        <p:txBody>
          <a:bodyPr/>
          <a:lstStyle/>
          <a:p>
            <a:pPr algn="ctr"/>
            <a:r>
              <a:rPr lang="sv-SE" dirty="0" smtClean="0">
                <a:solidFill>
                  <a:srgbClr val="17375E"/>
                </a:solidFill>
                <a:latin typeface="Times New Roman"/>
                <a:cs typeface="Times New Roman"/>
              </a:rPr>
              <a:t>Intervju</a:t>
            </a:r>
            <a:endParaRPr lang="sv-SE" dirty="0">
              <a:solidFill>
                <a:srgbClr val="17375E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03846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82505" y="459701"/>
            <a:ext cx="1650611" cy="440315"/>
          </a:xfrm>
        </p:spPr>
        <p:txBody>
          <a:bodyPr>
            <a:normAutofit fontScale="90000"/>
          </a:bodyPr>
          <a:lstStyle/>
          <a:p>
            <a:r>
              <a:rPr lang="sv-SE" sz="28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Figur </a:t>
            </a:r>
            <a:r>
              <a:rPr lang="sv-SE" sz="2800" dirty="0">
                <a:solidFill>
                  <a:srgbClr val="17375E"/>
                </a:solidFill>
                <a:latin typeface="Times New Roman"/>
                <a:cs typeface="Times New Roman"/>
              </a:rPr>
              <a:t>2</a:t>
            </a:r>
            <a:r>
              <a:rPr lang="sv-SE" sz="28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A</a:t>
            </a:r>
            <a:endParaRPr lang="sv-SE" sz="2800" dirty="0">
              <a:solidFill>
                <a:srgbClr val="17375E"/>
              </a:solidFill>
              <a:latin typeface="Times New Roman"/>
              <a:cs typeface="Times New Roman"/>
            </a:endParaRPr>
          </a:p>
        </p:txBody>
      </p:sp>
      <p:pic>
        <p:nvPicPr>
          <p:cNvPr id="4" name="Bildobjekt 3" descr="figure1a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665" y="430596"/>
            <a:ext cx="3649135" cy="620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476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tshållare för innehåll 3" descr="figure1b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265" r="-27265"/>
          <a:stretch>
            <a:fillRect/>
          </a:stretch>
        </p:blipFill>
        <p:spPr>
          <a:xfrm>
            <a:off x="295590" y="959093"/>
            <a:ext cx="9179852" cy="5232835"/>
          </a:xfrm>
        </p:spPr>
      </p:pic>
      <p:sp>
        <p:nvSpPr>
          <p:cNvPr id="5" name="Rubrik 1"/>
          <p:cNvSpPr>
            <a:spLocks noGrp="1"/>
          </p:cNvSpPr>
          <p:nvPr>
            <p:ph type="title"/>
          </p:nvPr>
        </p:nvSpPr>
        <p:spPr>
          <a:xfrm>
            <a:off x="517525" y="1072623"/>
            <a:ext cx="1462187" cy="412162"/>
          </a:xfrm>
        </p:spPr>
        <p:txBody>
          <a:bodyPr>
            <a:normAutofit fontScale="90000"/>
          </a:bodyPr>
          <a:lstStyle/>
          <a:p>
            <a:r>
              <a:rPr lang="sv-SE" sz="28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Figur 2</a:t>
            </a:r>
            <a:r>
              <a:rPr lang="sv-SE" sz="2800" dirty="0">
                <a:solidFill>
                  <a:srgbClr val="17375E"/>
                </a:solidFill>
                <a:latin typeface="Times New Roman"/>
                <a:cs typeface="Times New Roman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690205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3"/>
          <p:cNvSpPr txBox="1">
            <a:spLocks/>
          </p:cNvSpPr>
          <p:nvPr/>
        </p:nvSpPr>
        <p:spPr>
          <a:xfrm>
            <a:off x="722313" y="1544638"/>
            <a:ext cx="77724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dirty="0" smtClean="0">
                <a:solidFill>
                  <a:srgbClr val="17375E"/>
                </a:solidFill>
                <a:latin typeface="Times New Roman"/>
                <a:cs typeface="Times New Roman"/>
              </a:rPr>
              <a:t>Sammanfattning av resultat</a:t>
            </a:r>
            <a:endParaRPr lang="sv-SE" dirty="0">
              <a:solidFill>
                <a:srgbClr val="17375E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86412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12008</TotalTime>
  <Words>848</Words>
  <Application>Microsoft Macintosh PowerPoint</Application>
  <PresentationFormat>Bildspel på skärmen (4:3)</PresentationFormat>
  <Paragraphs>144</Paragraphs>
  <Slides>14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14</vt:i4>
      </vt:variant>
    </vt:vector>
  </HeadingPairs>
  <TitlesOfParts>
    <vt:vector size="15" baseType="lpstr">
      <vt:lpstr>Office-tema</vt:lpstr>
      <vt:lpstr>Utvärdering av pedagogiska modeller som en plattform för förädling av kurser inom  e-lärande företaget Grade</vt:lpstr>
      <vt:lpstr>Bakgrund</vt:lpstr>
      <vt:lpstr>Problem</vt:lpstr>
      <vt:lpstr>Målet</vt:lpstr>
      <vt:lpstr>Metod</vt:lpstr>
      <vt:lpstr>Intervju</vt:lpstr>
      <vt:lpstr>Figur 2A</vt:lpstr>
      <vt:lpstr>Figur 2B</vt:lpstr>
      <vt:lpstr>PowerPoint-presentation</vt:lpstr>
      <vt:lpstr>Utvärdering</vt:lpstr>
      <vt:lpstr>Figur 3a</vt:lpstr>
      <vt:lpstr>Figur 3b</vt:lpstr>
      <vt:lpstr>PowerPoint-presentation</vt:lpstr>
      <vt:lpstr>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Olivia Imner</dc:creator>
  <cp:lastModifiedBy>Olivia Imner</cp:lastModifiedBy>
  <cp:revision>58</cp:revision>
  <dcterms:created xsi:type="dcterms:W3CDTF">2019-01-24T06:50:34Z</dcterms:created>
  <dcterms:modified xsi:type="dcterms:W3CDTF">2019-02-11T11:41:53Z</dcterms:modified>
</cp:coreProperties>
</file>