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65" r:id="rId7"/>
    <p:sldId id="260" r:id="rId8"/>
    <p:sldId id="267" r:id="rId9"/>
    <p:sldId id="266" r:id="rId10"/>
    <p:sldId id="262" r:id="rId11"/>
    <p:sldId id="274" r:id="rId12"/>
    <p:sldId id="263" r:id="rId13"/>
    <p:sldId id="273" r:id="rId14"/>
    <p:sldId id="269" r:id="rId15"/>
    <p:sldId id="264" r:id="rId16"/>
    <p:sldId id="275" r:id="rId17"/>
    <p:sldId id="261" r:id="rId18"/>
    <p:sldId id="277" r:id="rId19"/>
    <p:sldId id="276" r:id="rId20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ia Imner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3" autoAdjust="0"/>
  </p:normalViewPr>
  <p:slideViewPr>
    <p:cSldViewPr snapToGrid="0" snapToObjects="1">
      <p:cViewPr>
        <p:scale>
          <a:sx n="103" d="100"/>
          <a:sy n="103" d="100"/>
        </p:scale>
        <p:origin x="-12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12T20:03:44.715" idx="9">
    <p:pos x="6027" y="516"/>
    <p:text>legend cut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12T20:03:44.715" idx="5">
    <p:pos x="6027" y="516"/>
    <p:text>legend cut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12T20:03:44.715" idx="7">
    <p:pos x="6027" y="516"/>
    <p:text>legend cut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8929-5CCB-AA46-9985-D9F6DD8700A2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E1B89-C8F8-664A-A32D-5606C0AF9B9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03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Presentation</a:t>
            </a:r>
            <a:r>
              <a:rPr lang="sv-SE" baseline="0" dirty="0" smtClean="0"/>
              <a:t> av studien.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31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Figuren</a:t>
            </a:r>
            <a:r>
              <a:rPr lang="sv-SE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visar </a:t>
            </a:r>
            <a:r>
              <a:rPr lang="sv-S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 resultat per fas/element </a:t>
            </a:r>
            <a:r>
              <a:rPr lang="sv-S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fyra av Grades tidigare kurser.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Punkterna representerar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vardera DIM fas,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standardavvikelsen. </a:t>
            </a:r>
          </a:p>
          <a:p>
            <a:pPr marL="0" indent="0">
              <a:buNone/>
            </a:pP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Uppdelning av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alla e-kurser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DIM’s olika faser, visade att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 samt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Praktik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 hade relativt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3,5 och 2,8) i kontrast till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Övervakning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Återkopplings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Utvärderings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hade relativt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låga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2,2 och 1,5).</a:t>
            </a:r>
          </a:p>
          <a:p>
            <a:pPr marL="228600" indent="-228600">
              <a:buAutoNum type="arabicParenR"/>
            </a:pP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resultat betecknar Grades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förmågor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presentera information och meningen bakom kursen till studenterna och samtidigt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understödja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deras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lärande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genom sammanfattningar av materialet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övningar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Samtidigt visar resultatet generellt sett att Grade kunde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kurserna genom att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lägga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 fokus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̊ feedback,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avslutningstest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rättningar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 smtClean="0">
              <a:effectLst/>
            </a:endParaRPr>
          </a:p>
          <a:p>
            <a:pPr marL="228600" indent="-228600">
              <a:buAutoNum type="arabicParenR"/>
            </a:pPr>
            <a:endParaRPr lang="sv-SE" dirty="0" smtClean="0">
              <a:effectLst/>
            </a:endParaRPr>
          </a:p>
          <a:p>
            <a:pPr marL="228600" indent="-228600">
              <a:buAutoNum type="arabicParenR"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52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 faser och element presenteras med tilldelade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standardavvikelsen.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Inlärning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specifik kunskap eller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färdighet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(ISKF),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Förklaring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vad som ska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läras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(FTL). </a:t>
            </a:r>
          </a:p>
          <a:p>
            <a:pPr marL="0" indent="0">
              <a:buNone/>
            </a:pPr>
            <a:endParaRPr lang="sv-SE" dirty="0" smtClean="0">
              <a:effectLst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13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>
              <a:effectLst/>
            </a:endParaRPr>
          </a:p>
          <a:p>
            <a:r>
              <a:rPr lang="sv-SE" dirty="0" smtClean="0"/>
              <a:t>2) -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 visade elementet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Förståelse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låg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1,5)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jämfört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resten av elementen i fasen som hade relativt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3,8, 4,4, och 	4,8; Figur 3b). </a:t>
            </a: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137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>
              <a:effectLst/>
            </a:endParaRPr>
          </a:p>
          <a:p>
            <a:r>
              <a:rPr lang="sv-SE" dirty="0" smtClean="0"/>
              <a:t>2) -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Utvärderings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fick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lägsta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jämfört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med alla DIM-faser.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Sammanfattningsvis ger resultatet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denna analys en bild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vilka delar av kursen som skulle kunna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förbättras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enligt DIM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fasen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prioriteras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bidrag till 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största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möjliga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förbättringarna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 smtClean="0">
              <a:effectLst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137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vi kan se i utvärderings</a:t>
            </a:r>
            <a:r>
              <a:rPr lang="sv-SE" baseline="0" dirty="0" smtClean="0"/>
              <a:t> resultatet är att Grade är bra på att presentera sina e-kurser och att de har andra delar i kurserna som mer fokus måste läggas på enligt DIM.</a:t>
            </a:r>
            <a:endParaRPr lang="sv-SE" dirty="0" smtClean="0"/>
          </a:p>
          <a:p>
            <a:r>
              <a:rPr lang="sv-SE" dirty="0" smtClean="0"/>
              <a:t>Slutsatsen är att </a:t>
            </a:r>
            <a:r>
              <a:rPr lang="sv-SE" baseline="0" dirty="0" smtClean="0"/>
              <a:t>Grades kurser skulle kunna förbättras enligt DIM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Utvärdering-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prioriteras.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87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Resultatet från intervjumomentet visade att DIM och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därmed,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Associativa perspektivet var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lämpligast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passa in med Grades pedagogiska riktlinjer. </a:t>
            </a:r>
            <a:endParaRPr lang="sv-SE" dirty="0" smtClean="0">
              <a:effectLst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Slutsatsen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är att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tydlig riktlinje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modeller som skulle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underlätta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Grades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övergång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en modellbaserat strategi. </a:t>
            </a:r>
          </a:p>
          <a:p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Resultatet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från utvärderingsmomentet visade att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Utvärdering-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 Grade e-kurser behöver prioriteras för att uppnå förbättring enligt DIM. 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Slutsatsen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är att jag kunde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och nackdelar med Grades nuvarande pedagogiska riktlinjer, enligt DIM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peka ut förslag till förbättringar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Slutligen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kartlägger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denna studie 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möjlig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forskningsstrategi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 pedagogiska modeller kan evalueras hos ELF. </a:t>
            </a:r>
            <a:endParaRPr lang="sv-SE" dirty="0" smtClean="0">
              <a:effectLst/>
            </a:endParaRPr>
          </a:p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26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baseline="0" dirty="0" smtClean="0"/>
              <a:t>Figuren visar faser från vardera modell och intervjufrågornas </a:t>
            </a:r>
            <a:r>
              <a:rPr lang="sv-SE" baseline="0" dirty="0" err="1" smtClean="0"/>
              <a:t>indentfieringsnummer</a:t>
            </a:r>
            <a:endParaRPr lang="sv-SE" baseline="0" dirty="0" smtClean="0"/>
          </a:p>
          <a:p>
            <a:pPr marL="171450" indent="-171450">
              <a:buFontTx/>
              <a:buChar char="-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Diagramstaplarna visar de tilldelade poäng uppdelade efter element.</a:t>
            </a:r>
          </a:p>
          <a:p>
            <a:pPr marL="171450" indent="-171450">
              <a:buFontTx/>
              <a:buChar char="-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Identifieringsnummer korresponderar med numrering av intervjufrågorna i bilaga 2.</a:t>
            </a:r>
          </a:p>
          <a:p>
            <a:pPr marL="0" indent="0">
              <a:buFontTx/>
              <a:buNone/>
            </a:pP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 att analysera intervjuresultatet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varje enskilt modellelement,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framträder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 att DIM hade en konstant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alla element med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5) eller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näst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4)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samtliga fall.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sv-S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resultatet kan det sammanfattningsvis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påstås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DIM passar in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bäst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̊ Grades nuvarande pedagogiska riktlinjer, vilket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innebär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det Associativa perspektivet representerar en rimlig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utgångspunkt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evaluering av modeller som skulle kunna utnyttjas av Grade i framtiden. </a:t>
            </a:r>
            <a:endParaRPr lang="sv-SE" dirty="0" smtClean="0">
              <a:effectLst/>
            </a:endParaRPr>
          </a:p>
          <a:p>
            <a:pPr marL="0" indent="0">
              <a:buNone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72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sv-SE" dirty="0" smtClean="0"/>
              <a:t>Förklara</a:t>
            </a:r>
            <a:r>
              <a:rPr lang="sv-SE" baseline="0" dirty="0" smtClean="0"/>
              <a:t> e-lärande..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är en form av undervisning som sker via distans via internet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Företag som specialiserar sig för att bygga e-kurser och benämns som ELF i denna studie. </a:t>
            </a:r>
          </a:p>
          <a:p>
            <a:pPr marL="171450" indent="-171450">
              <a:buFont typeface="Arial"/>
              <a:buChar char="•"/>
            </a:pP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Förklara Grade.. Är ett ELF som har utvecklat e-kurser i 20 år i Stockholm, utvecklar ungefär 15-20 kurser per år, inriktar sig på att sälja fristående e-kurser, samt färdiga kurspaket i deras anskaffade </a:t>
            </a:r>
            <a:r>
              <a:rPr lang="sv-SE" sz="1200" baseline="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lärplattform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1200" baseline="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luvit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. </a:t>
            </a:r>
          </a:p>
          <a:p>
            <a:pPr marL="171450" indent="-171450">
              <a:buFont typeface="Arial"/>
              <a:buChar char="•"/>
            </a:pP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ELF följer en designprocess för att kunna bygga en e-kurs.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Designprocessen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börjar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vanligen med att ELF skapar 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förståelse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kundmålet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kursen, budget-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tidsbegränsningar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sv-SE" dirty="0" smtClean="0">
              <a:effectLst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kursens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åhörare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underliggande material.</a:t>
            </a:r>
          </a:p>
          <a:p>
            <a:pPr marL="171450" indent="-171450">
              <a:buFont typeface="Arial"/>
              <a:buChar char="•"/>
            </a:pP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Därefter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formulerar ELF ett utkast på ett koncept som beskriver olika kursaspekter, till exempel sekvens av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informationsflöde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text-, visuella- och audioelement, samt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inlärningsmål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 koncept har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även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mål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lägga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tydlig plan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 kursen ska uppnå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inlärning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paå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effektivt sätt, i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många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genom att utnyttja etablerade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lärometoder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pedagogiska modeller. </a:t>
            </a:r>
          </a:p>
          <a:p>
            <a:pPr marL="171450" indent="-171450">
              <a:buFont typeface="Arial"/>
              <a:buChar char="•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denna studie har jag därmed valt att fokusera på pedagogiska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perspektiv och modeller inom dessa perspektiven. </a:t>
            </a:r>
          </a:p>
          <a:p>
            <a:pPr marL="171450" indent="-171450">
              <a:buFont typeface="Arial"/>
              <a:buChar char="•"/>
            </a:pPr>
            <a:r>
              <a:rPr lang="sv-SE" dirty="0" smtClean="0"/>
              <a:t>Genom</a:t>
            </a:r>
            <a:r>
              <a:rPr lang="sv-SE" baseline="0" dirty="0" smtClean="0"/>
              <a:t> detta behöver man förstå vilka perspektiv som finns och modeller inom perspektiven, de tre perspektiv som användes i studie är , associativt perspektiv, kognitivt perspektiv, sociokulturellt perspektiv. Perspektiven består av ett flertal olika modeller, dessa modeller innehåller olika faser och element som behövs för att uppnå pedagogiken.</a:t>
            </a:r>
            <a:endParaRPr lang="sv-SE" dirty="0" smtClean="0"/>
          </a:p>
          <a:p>
            <a:pPr marL="171450" indent="-171450">
              <a:buFont typeface="Arial"/>
              <a:buChar char="•"/>
            </a:pPr>
            <a:endParaRPr lang="sv-SE" dirty="0" smtClean="0"/>
          </a:p>
          <a:p>
            <a:pPr marL="171450" indent="-171450">
              <a:buFont typeface="Arial"/>
              <a:buChar char="•"/>
            </a:pPr>
            <a:endParaRPr lang="sv-SE" dirty="0" smtClean="0"/>
          </a:p>
          <a:p>
            <a:pPr marL="0" indent="0">
              <a:buFont typeface="Arial"/>
              <a:buNone/>
            </a:pPr>
            <a:endParaRPr lang="sv-SE" dirty="0" smtClean="0"/>
          </a:p>
          <a:p>
            <a:pPr marL="0" indent="0">
              <a:buFont typeface="Arial"/>
              <a:buNone/>
            </a:pPr>
            <a:r>
              <a:rPr lang="sv-SE" dirty="0" smtClean="0"/>
              <a:t>designing </a:t>
            </a:r>
            <a:r>
              <a:rPr lang="sv-SE" dirty="0" smtClean="0"/>
              <a:t>e-</a:t>
            </a:r>
            <a:r>
              <a:rPr lang="sv-SE" dirty="0" err="1" smtClean="0"/>
              <a:t>course</a:t>
            </a:r>
            <a:r>
              <a:rPr lang="sv-SE" dirty="0" smtClean="0"/>
              <a:t> (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aspects</a:t>
            </a:r>
            <a:r>
              <a:rPr lang="sv-SE" dirty="0" smtClean="0"/>
              <a:t>, etc. and </a:t>
            </a:r>
            <a:r>
              <a:rPr lang="sv-SE" dirty="0" err="1" smtClean="0"/>
              <a:t>mention</a:t>
            </a:r>
            <a:r>
              <a:rPr lang="sv-SE" dirty="0" smtClean="0"/>
              <a:t> </a:t>
            </a:r>
            <a:r>
              <a:rPr lang="sv-SE" dirty="0" err="1" smtClean="0"/>
              <a:t>pedagogic</a:t>
            </a:r>
            <a:r>
              <a:rPr lang="sv-SE" dirty="0" smtClean="0"/>
              <a:t> last) (1-2 </a:t>
            </a:r>
            <a:r>
              <a:rPr lang="sv-SE" dirty="0" err="1" smtClean="0"/>
              <a:t>sentances</a:t>
            </a:r>
            <a:r>
              <a:rPr lang="sv-SE" dirty="0" smtClean="0"/>
              <a:t>) -&gt; </a:t>
            </a:r>
            <a:r>
              <a:rPr lang="sv-SE" baseline="0" dirty="0" smtClean="0"/>
              <a:t>ELF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= brister (1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</a:t>
            </a:r>
          </a:p>
          <a:p>
            <a:endParaRPr lang="sv-SE" baseline="0" dirty="0" smtClean="0"/>
          </a:p>
          <a:p>
            <a:r>
              <a:rPr lang="sv-SE" dirty="0" err="1" smtClean="0"/>
              <a:t>Figure</a:t>
            </a:r>
            <a:r>
              <a:rPr lang="sv-SE" dirty="0" smtClean="0"/>
              <a:t> (?):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hierarchy</a:t>
            </a:r>
            <a:r>
              <a:rPr lang="sv-SE" baseline="0" dirty="0" smtClean="0"/>
              <a:t>- </a:t>
            </a:r>
            <a:r>
              <a:rPr lang="sv-SE" baseline="0" dirty="0" err="1" smtClean="0"/>
              <a:t>perspective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 -&gt; element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talk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perspectives</a:t>
            </a:r>
            <a:r>
              <a:rPr lang="sv-SE" baseline="0" dirty="0" smtClean="0"/>
              <a:t>??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? </a:t>
            </a:r>
            <a:r>
              <a:rPr lang="sv-SE" baseline="0" dirty="0" err="1" smtClean="0"/>
              <a:t>Next</a:t>
            </a:r>
            <a:r>
              <a:rPr lang="sv-SE" baseline="0" dirty="0" smtClean="0"/>
              <a:t>?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41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Grade: </a:t>
            </a: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nuvarande anpassar Grade sina e-kurser efter vad deras kunder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arbetar genom att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använda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 antal pedagogiska riktlinjer. De nuvarande riktlinjerna har ingen koppling till en vetenskapligt utvecklad pedagogisk modell. </a:t>
            </a:r>
            <a:endParaRPr lang="sv-SE" dirty="0" smtClean="0">
              <a:effectLst/>
            </a:endParaRPr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Fördelar:</a:t>
            </a:r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fördelar med att använda en pedagogisk modell i Grade är att deras e-kurser skulle få bättre lärandestrategier (strategier för att studenten ska faktiskt lära sig),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kursinnehåll, delkursens tid och takt, gränssnittdesign, och uppnåendet av tillfredsställande studentfokus.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In </a:t>
            </a:r>
            <a:r>
              <a:rPr lang="sv-SE" dirty="0" smtClean="0"/>
              <a:t>Stockholm Grade</a:t>
            </a:r>
            <a:r>
              <a:rPr lang="sv-SE" baseline="0" dirty="0" smtClean="0"/>
              <a:t> is an ELF -&gt;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Grade 20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month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 -&gt; </a:t>
            </a:r>
            <a:r>
              <a:rPr lang="sv-SE" baseline="0" dirty="0" err="1" smtClean="0"/>
              <a:t>despite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established</a:t>
            </a:r>
            <a:r>
              <a:rPr lang="sv-SE" baseline="0" dirty="0" smtClean="0"/>
              <a:t> ELF Grade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pedagogiska riktlinjer not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 1:</a:t>
            </a:r>
            <a:endParaRPr lang="sv-SE" sz="1200" noProof="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Utgångspunkten</a:t>
            </a:r>
            <a:r>
              <a:rPr lang="sv-SE" sz="1200" baseline="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120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stödjs</a:t>
            </a:r>
            <a:r>
              <a:rPr lang="sv-SE" sz="1200" baseline="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av </a:t>
            </a:r>
            <a:r>
              <a:rPr lang="sv-SE" sz="120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övergångsprocessen från Grades nuvarande pedagogiska riktlinjer till en modellbaserad strategi.</a:t>
            </a:r>
            <a:r>
              <a:rPr lang="sv-SE" sz="1200" baseline="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Det genomförs genom att förstå relationen mellan Grades pedagogiska riktlinjer och pedagogiska modeller</a:t>
            </a:r>
            <a:r>
              <a:rPr lang="sv-SE" sz="1200" baseline="0" noProof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noProof="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Övergångsprocessen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Grades nuvarande pedagogiska riktlinjer till en modellbaserad strategi skulle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stödjas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genom att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̊ ”Hur Grades befintliga pedagogiska </a:t>
            </a:r>
            <a:endParaRPr lang="sv-SE" dirty="0" smtClean="0">
              <a:effectLst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riktlinjer passar in i de pedagogiska perspektiven (Associativ, Kognitivt och Sociokulturellt)?” </a:t>
            </a:r>
            <a:endParaRPr lang="sv-SE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aseline="0" noProof="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noProof="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baseline="0" noProof="0" dirty="0" smtClean="0"/>
              <a:t>Mål 2: </a:t>
            </a:r>
            <a:r>
              <a:rPr lang="sv-SE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förstå̊ vilka </a:t>
            </a:r>
            <a:r>
              <a:rPr lang="sv-SE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och- nackdelar som finns med Grades nuvarande pedagogiska riktlinjer och </a:t>
            </a:r>
            <a:r>
              <a:rPr lang="sv-SE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därför</a:t>
            </a:r>
            <a:r>
              <a:rPr lang="sv-SE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v-SE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utvärderada</a:t>
            </a:r>
            <a:r>
              <a:rPr lang="sv-SE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fyra av Grades tidigare kurser.</a:t>
            </a:r>
            <a:r>
              <a:rPr lang="sv-SE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assumptions</a:t>
            </a:r>
            <a:r>
              <a:rPr lang="sv-SE" baseline="0" dirty="0" smtClean="0"/>
              <a:t> 1) </a:t>
            </a:r>
            <a:r>
              <a:rPr lang="sv-SE" baseline="0" dirty="0" err="1" smtClean="0"/>
              <a:t>benifit</a:t>
            </a:r>
            <a:r>
              <a:rPr lang="sv-SE" baseline="0" dirty="0" smtClean="0"/>
              <a:t> Grade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ped.model</a:t>
            </a:r>
            <a:r>
              <a:rPr lang="sv-SE" baseline="0" dirty="0" smtClean="0"/>
              <a:t>, 2) ”övergångsprocessen </a:t>
            </a:r>
            <a:r>
              <a:rPr lang="sv-SE" baseline="0" dirty="0" err="1" smtClean="0"/>
              <a:t>supported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understanding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relationship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Grades ped. rikt. and ped. </a:t>
            </a:r>
            <a:r>
              <a:rPr lang="sv-SE" baseline="0" dirty="0" err="1" smtClean="0"/>
              <a:t>models</a:t>
            </a:r>
            <a:endParaRPr lang="sv-SE" baseline="0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Undersöka </a:t>
            </a:r>
            <a:r>
              <a:rPr lang="sv-SE" dirty="0" smtClean="0"/>
              <a:t>Grade befintliga riktlinjer och förstå</a:t>
            </a:r>
            <a:r>
              <a:rPr lang="sv-SE" baseline="0" dirty="0" smtClean="0"/>
              <a:t> hur de passar in i de pedagogiska perspektiven utfördes två moment. </a:t>
            </a:r>
            <a:endParaRPr lang="sv-SE" baseline="0" dirty="0" smtClean="0"/>
          </a:p>
          <a:p>
            <a:r>
              <a:rPr lang="sv-SE" dirty="0" smtClean="0"/>
              <a:t>För att kunna uppnå</a:t>
            </a:r>
            <a:r>
              <a:rPr lang="sv-SE" baseline="0" dirty="0" smtClean="0"/>
              <a:t> mål ett alltså </a:t>
            </a:r>
            <a:endParaRPr lang="sv-SE" baseline="0" dirty="0" smtClean="0"/>
          </a:p>
          <a:p>
            <a:r>
              <a:rPr lang="sv-SE" baseline="0" dirty="0" smtClean="0"/>
              <a:t>Intervjumomentet bestod av:</a:t>
            </a:r>
          </a:p>
          <a:p>
            <a:r>
              <a:rPr lang="sv-SE" baseline="0" dirty="0" smtClean="0"/>
              <a:t>- Granska de pedagogiska perspektiven och innehållande modeller </a:t>
            </a:r>
          </a:p>
          <a:p>
            <a:r>
              <a:rPr lang="sv-SE" baseline="0" dirty="0" smtClean="0"/>
              <a:t>- Framtagning av intervjufrågor.</a:t>
            </a:r>
          </a:p>
          <a:p>
            <a:r>
              <a:rPr lang="sv-SE" baseline="0" dirty="0" smtClean="0"/>
              <a:t>- För att sen </a:t>
            </a:r>
            <a:r>
              <a:rPr lang="sv-SE" baseline="0" dirty="0" smtClean="0"/>
              <a:t>intervjua </a:t>
            </a:r>
            <a:r>
              <a:rPr lang="sv-SE" baseline="0" dirty="0" smtClean="0"/>
              <a:t>den pedagogiska ansvarige hos Grade och kunna dra en slutsats vilket </a:t>
            </a:r>
            <a:r>
              <a:rPr lang="sv-SE" baseline="0" dirty="0" smtClean="0"/>
              <a:t>perspektiv och </a:t>
            </a:r>
            <a:r>
              <a:rPr lang="sv-SE" baseline="0" dirty="0" smtClean="0"/>
              <a:t>passande modell som speglar Grade nuvarande riktlinjer.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Grades befintliga pedagogiska riktlinjer passar in i de pedagogiska perspektiven (Associativ, Kognitivt och Sociokulturellt)?</a:t>
            </a:r>
            <a:r>
              <a:rPr lang="sv-SE" sz="12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dirty="0" smtClean="0"/>
          </a:p>
          <a:p>
            <a:r>
              <a:rPr lang="sv-SE" dirty="0" smtClean="0"/>
              <a:t>Mål</a:t>
            </a:r>
            <a:r>
              <a:rPr lang="sv-SE" baseline="0" dirty="0" smtClean="0"/>
              <a:t> 2: </a:t>
            </a:r>
            <a:r>
              <a:rPr lang="sv-SE" baseline="0" dirty="0" err="1" smtClean="0"/>
              <a:t>F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örsta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̊ vilka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och- nackdelar som finns med Grades nuvarande pedagogiska riktlinjer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utvärderades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fyra av Grades tidigare kurser </a:t>
            </a:r>
            <a:endParaRPr lang="sv-SE" dirty="0" smtClean="0">
              <a:effectLst/>
            </a:endParaRPr>
          </a:p>
          <a:p>
            <a:endParaRPr lang="sv-SE" dirty="0" smtClean="0"/>
          </a:p>
          <a:p>
            <a:r>
              <a:rPr lang="sv-SE" dirty="0" smtClean="0"/>
              <a:t>Utvärderingsmoment</a:t>
            </a:r>
            <a:r>
              <a:rPr lang="sv-SE" baseline="0" dirty="0" smtClean="0"/>
              <a:t> bestod av: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Utformning av utvärderings påstående enligt </a:t>
            </a:r>
            <a:r>
              <a:rPr lang="sv-SE" baseline="0" dirty="0" smtClean="0"/>
              <a:t>vald </a:t>
            </a:r>
            <a:r>
              <a:rPr lang="sv-SE" baseline="0" dirty="0" smtClean="0"/>
              <a:t>pedagogisk modell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För att sen göra en utvärdering av Grades tidigare kurser. 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Därefter analyserades resultat och en slutsats efter hur Grades riktlinjer passar med en pedagogisk modell.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Koppla syfte/mål</a:t>
            </a:r>
            <a:r>
              <a:rPr lang="sv-SE" baseline="0" dirty="0" smtClean="0"/>
              <a:t> till de 2 moment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01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Ändamålet med </a:t>
            </a:r>
            <a:r>
              <a:rPr lang="sv-SE" dirty="0" smtClean="0"/>
              <a:t>att intervjua</a:t>
            </a:r>
            <a:r>
              <a:rPr lang="sv-SE" baseline="0" dirty="0" smtClean="0"/>
              <a:t> Grades pedagogisk ansvarige var för att ta reda på hur deras befintliga pedagogiska riktlinjer är i dagsläget.  </a:t>
            </a:r>
            <a:endParaRPr lang="sv-SE" baseline="0" dirty="0" smtClean="0"/>
          </a:p>
          <a:p>
            <a:endParaRPr lang="sv-SE" baseline="0" dirty="0" smtClean="0"/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Inledande arbetet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undersöka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litteratur</a:t>
            </a: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Sammanfattning av de pedagogiska perspektiven och modellerna,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Utesluta modeller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välja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representativ modell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varje perspektiv (modellerna DIM,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ATM, KLM)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Förklarande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faktauppställning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modellerna</a:t>
            </a: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Skapandet av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intervjufrågorna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fasta svarsalternativ enligt skalan </a:t>
            </a:r>
            <a:endParaRPr lang="sv-SE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interview</a:t>
            </a:r>
            <a:r>
              <a:rPr lang="sv-SE" dirty="0" smtClean="0"/>
              <a:t>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62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 smtClean="0"/>
              <a:t>Figurer visar resultatet från intervjun.</a:t>
            </a:r>
            <a:r>
              <a:rPr lang="sv-SE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A) Punkterna representerar de tilldelade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intervjufrågorna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standardavvikelsen.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sv-SE" baseline="0" dirty="0" smtClean="0"/>
              <a:t>Resultatet visar att DIM (Direkt instruktion) modellen fick ett högt medelvärde jämfört med ATM (Aktivitets teori)  och KLM (Konstruktiv Läromiljö).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3) Det betyder att DIM passar bäst in med Grades pedagogiska riktlinjer.</a:t>
            </a: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endParaRPr lang="sv-SE" baseline="0" dirty="0" smtClean="0"/>
          </a:p>
          <a:p>
            <a:pPr marL="0" indent="0">
              <a:buNone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43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Resultaten visar att det associativa perspektivet och</a:t>
            </a:r>
            <a:r>
              <a:rPr lang="sv-SE" baseline="0" dirty="0" smtClean="0"/>
              <a:t> DIM har höga poäng och kan därmed ge slutsatsen att passa bäst in på Grades riktlinjer. 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interview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32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Ändamålet med utvärderingsmomentet var att få en djupare inblick inom Grade prestanda i varje fas utifrån DIM.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 av DIM’s modellelement</a:t>
            </a: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Utformning av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formuläret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arenR"/>
            </a:pP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Sammanställning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påståenden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arenR"/>
            </a:pP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 </a:t>
            </a: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utvärdering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6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3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6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5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3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3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0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2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61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105566" y="4826648"/>
            <a:ext cx="1724025" cy="135255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896365" y="5608376"/>
            <a:ext cx="226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Olivia Imner </a:t>
            </a:r>
            <a:endParaRPr lang="sv-SE" sz="24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465936" y="1405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"/>
          </p:nvPr>
        </p:nvSpPr>
        <p:spPr>
          <a:xfrm>
            <a:off x="722313" y="1541124"/>
            <a:ext cx="7772400" cy="255210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sv-SE" sz="44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Utvärdering av pedagogiska modeller som en plattform för förädling av kurser inom e-lärande företaget Grade </a:t>
            </a:r>
            <a:endParaRPr lang="sv-SE" sz="44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4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30810"/>
            <a:ext cx="1712824" cy="699352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3a</a:t>
            </a:r>
            <a:endParaRPr lang="sv-SE" sz="25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latshållare för innehåll 9" descr="Figure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" r="49522" b="-235"/>
          <a:stretch/>
        </p:blipFill>
        <p:spPr>
          <a:xfrm>
            <a:off x="1924433" y="1081801"/>
            <a:ext cx="4735799" cy="5168995"/>
          </a:xfrm>
        </p:spPr>
      </p:pic>
    </p:spTree>
    <p:extLst>
      <p:ext uri="{BB962C8B-B14F-4D97-AF65-F5344CB8AC3E}">
        <p14:creationId xmlns:p14="http://schemas.microsoft.com/office/powerpoint/2010/main" val="147590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3222" y="643912"/>
            <a:ext cx="1749813" cy="699352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3b</a:t>
            </a:r>
            <a:endParaRPr lang="sv-SE" sz="2500" dirty="0"/>
          </a:p>
        </p:txBody>
      </p:sp>
      <p:pic>
        <p:nvPicPr>
          <p:cNvPr id="5" name="Platshållare för innehåll 4" descr="figure2b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96" r="-59563"/>
          <a:stretch/>
        </p:blipFill>
        <p:spPr>
          <a:xfrm>
            <a:off x="-404449" y="819917"/>
            <a:ext cx="9972282" cy="5577483"/>
          </a:xfrm>
        </p:spPr>
      </p:pic>
    </p:spTree>
    <p:extLst>
      <p:ext uri="{BB962C8B-B14F-4D97-AF65-F5344CB8AC3E}">
        <p14:creationId xmlns:p14="http://schemas.microsoft.com/office/powerpoint/2010/main" val="9617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3222" y="643912"/>
            <a:ext cx="1749813" cy="699352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3b</a:t>
            </a:r>
            <a:endParaRPr lang="sv-SE" sz="2500" dirty="0"/>
          </a:p>
        </p:txBody>
      </p:sp>
      <p:pic>
        <p:nvPicPr>
          <p:cNvPr id="5" name="Platshållare för innehåll 4" descr="figure2b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96" r="-59563"/>
          <a:stretch/>
        </p:blipFill>
        <p:spPr>
          <a:xfrm>
            <a:off x="-404449" y="819917"/>
            <a:ext cx="9972282" cy="5577483"/>
          </a:xfrm>
        </p:spPr>
      </p:pic>
      <p:sp>
        <p:nvSpPr>
          <p:cNvPr id="8" name="Ram 7"/>
          <p:cNvSpPr/>
          <p:nvPr/>
        </p:nvSpPr>
        <p:spPr>
          <a:xfrm>
            <a:off x="2379630" y="1171254"/>
            <a:ext cx="2009738" cy="3254853"/>
          </a:xfrm>
          <a:prstGeom prst="frame">
            <a:avLst>
              <a:gd name="adj1" fmla="val 3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3222" y="643912"/>
            <a:ext cx="1749813" cy="699352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3b</a:t>
            </a:r>
            <a:endParaRPr lang="sv-SE" sz="2500" dirty="0"/>
          </a:p>
        </p:txBody>
      </p:sp>
      <p:pic>
        <p:nvPicPr>
          <p:cNvPr id="5" name="Platshållare för innehåll 4" descr="figure2b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96" r="-59563"/>
          <a:stretch/>
        </p:blipFill>
        <p:spPr>
          <a:xfrm>
            <a:off x="-404449" y="819917"/>
            <a:ext cx="9972282" cy="5577483"/>
          </a:xfrm>
        </p:spPr>
      </p:pic>
      <p:sp>
        <p:nvSpPr>
          <p:cNvPr id="4" name="Ram 3"/>
          <p:cNvSpPr/>
          <p:nvPr/>
        </p:nvSpPr>
        <p:spPr>
          <a:xfrm>
            <a:off x="5264774" y="1171254"/>
            <a:ext cx="801430" cy="3254853"/>
          </a:xfrm>
          <a:prstGeom prst="frame">
            <a:avLst>
              <a:gd name="adj1" fmla="val 3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0" cap="none" dirty="0">
                <a:solidFill>
                  <a:srgbClr val="17375E"/>
                </a:solidFill>
                <a:latin typeface="Times New Roman"/>
                <a:cs typeface="Times New Roman"/>
              </a:rPr>
              <a:t>Sammanfattning och Slutsatser</a:t>
            </a:r>
          </a:p>
          <a:p>
            <a:pPr algn="ctr"/>
            <a:r>
              <a:rPr lang="sv-SE" b="0" cap="none" dirty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lang="sv-SE" b="0" cap="none" dirty="0" smtClean="0">
                <a:solidFill>
                  <a:srgbClr val="17375E"/>
                </a:solidFill>
                <a:latin typeface="Times New Roman"/>
                <a:cs typeface="Times New Roman"/>
              </a:rPr>
              <a:t>v utvärdering</a:t>
            </a:r>
            <a:endParaRPr lang="sv-SE" b="0" cap="non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3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721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0" cap="none" dirty="0">
                <a:solidFill>
                  <a:srgbClr val="17375E"/>
                </a:solidFill>
                <a:latin typeface="Times New Roman"/>
                <a:cs typeface="Times New Roman"/>
              </a:rPr>
              <a:t>Sammanfattning och </a:t>
            </a:r>
            <a:r>
              <a:rPr lang="sv-SE" b="0" cap="non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Slutsatser</a:t>
            </a:r>
            <a:endParaRPr lang="sv-SE" b="0" cap="non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79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233563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sv-SE" b="0" cap="none" dirty="0" smtClean="0">
                <a:solidFill>
                  <a:srgbClr val="17375E"/>
                </a:solidFill>
                <a:latin typeface="Times New Roman"/>
                <a:cs typeface="Times New Roman"/>
              </a:rPr>
              <a:t>TACK!</a:t>
            </a:r>
            <a:r>
              <a:rPr lang="sv-SE" b="0" cap="none" dirty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b="0" cap="none" dirty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615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figure1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65" r="-27265"/>
          <a:stretch>
            <a:fillRect/>
          </a:stretch>
        </p:blipFill>
        <p:spPr>
          <a:xfrm>
            <a:off x="295590" y="959093"/>
            <a:ext cx="9179852" cy="5232835"/>
          </a:xfrm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17525" y="1072623"/>
            <a:ext cx="1462187" cy="412162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</a:t>
            </a:r>
            <a:r>
              <a:rPr lang="sv-SE" sz="2800" dirty="0">
                <a:solidFill>
                  <a:srgbClr val="17375E"/>
                </a:solidFill>
                <a:latin typeface="Times New Roman"/>
                <a:cs typeface="Times New Roman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902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44870" y="770603"/>
            <a:ext cx="1947088" cy="752066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4a</a:t>
            </a:r>
            <a:endParaRPr lang="sv-SE" sz="25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latshållare för innehåll 3" descr="figure3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95" r="-52895"/>
          <a:stretch>
            <a:fillRect/>
          </a:stretch>
        </p:blipFill>
        <p:spPr>
          <a:xfrm>
            <a:off x="-368889" y="770603"/>
            <a:ext cx="10298514" cy="5663786"/>
          </a:xfrm>
        </p:spPr>
      </p:pic>
    </p:spTree>
    <p:extLst>
      <p:ext uri="{BB962C8B-B14F-4D97-AF65-F5344CB8AC3E}">
        <p14:creationId xmlns:p14="http://schemas.microsoft.com/office/powerpoint/2010/main" val="34921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817952"/>
            <a:ext cx="1885439" cy="661527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4b</a:t>
            </a:r>
            <a:endParaRPr lang="sv-SE" sz="25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latshållare för innehåll 3" descr="figure3b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95" r="-52895"/>
          <a:stretch>
            <a:fillRect/>
          </a:stretch>
        </p:blipFill>
        <p:spPr>
          <a:xfrm>
            <a:off x="-109966" y="620688"/>
            <a:ext cx="10010656" cy="5505475"/>
          </a:xfrm>
        </p:spPr>
      </p:pic>
    </p:spTree>
    <p:extLst>
      <p:ext uri="{BB962C8B-B14F-4D97-AF65-F5344CB8AC3E}">
        <p14:creationId xmlns:p14="http://schemas.microsoft.com/office/powerpoint/2010/main" val="90566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685800" y="847792"/>
            <a:ext cx="7772400" cy="1470025"/>
          </a:xfrm>
        </p:spPr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Elektroniskt lärande (E-lärande)</a:t>
            </a:r>
            <a:b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ELF </a:t>
            </a:r>
            <a:r>
              <a:rPr lang="mr-IN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–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E-Lärande Företag</a:t>
            </a:r>
            <a:endParaRPr lang="sv-SE" strike="sngStrik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779550" y="2346999"/>
            <a:ext cx="7678650" cy="262155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</a:t>
            </a:r>
          </a:p>
          <a:p>
            <a:pPr algn="l"/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algn="l"/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Designprocess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förståelse av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kundmålet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med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kursen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budget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- och </a:t>
            </a:r>
            <a:r>
              <a:rPr lang="sv-SE" sz="2000" dirty="0" err="1">
                <a:solidFill>
                  <a:srgbClr val="17375E"/>
                </a:solidFill>
                <a:latin typeface="Times New Roman"/>
                <a:cs typeface="Times New Roman"/>
              </a:rPr>
              <a:t>tidsbegränsningar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, 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kursens </a:t>
            </a:r>
            <a:r>
              <a:rPr lang="sv-SE" sz="2000" dirty="0" err="1">
                <a:solidFill>
                  <a:srgbClr val="17375E"/>
                </a:solidFill>
                <a:latin typeface="Times New Roman"/>
                <a:cs typeface="Times New Roman"/>
              </a:rPr>
              <a:t>åhörare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, och underliggande material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.</a:t>
            </a: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Koncept </a:t>
            </a:r>
          </a:p>
          <a:p>
            <a:pPr algn="l"/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algn="l"/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Pedagogiska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perspektiv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Modell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Faser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Element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5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395769"/>
            <a:ext cx="7669770" cy="1380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Pedagogiska riktlinjer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pedagogisk modell</a:t>
            </a: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838371"/>
            <a:ext cx="8229600" cy="142178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260152"/>
            <a:ext cx="7669770" cy="2942681"/>
          </a:xfrm>
        </p:spPr>
        <p:txBody>
          <a:bodyPr>
            <a:normAutofit/>
          </a:bodyPr>
          <a:lstStyle/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 1: Från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Grades pedagogiska riktlinjer till en modellbaseradstrategi </a:t>
            </a: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MÅL 2: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Förstå vilka för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och- nackdelar som finns med Grades nuvarande pedagogiska riktlinjer </a:t>
            </a: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489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5" name="Bildobjekt 4" descr="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9"/>
          <a:stretch/>
        </p:blipFill>
        <p:spPr>
          <a:xfrm>
            <a:off x="457200" y="1269690"/>
            <a:ext cx="6562344" cy="1980925"/>
          </a:xfrm>
          <a:prstGeom prst="rect">
            <a:avLst/>
          </a:prstGeom>
        </p:spPr>
      </p:pic>
      <p:pic>
        <p:nvPicPr>
          <p:cNvPr id="4" name="Bildobjekt 3" descr="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2"/>
          <a:stretch/>
        </p:blipFill>
        <p:spPr>
          <a:xfrm>
            <a:off x="457200" y="4202066"/>
            <a:ext cx="6570643" cy="192756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>
            <a:off x="3739849" y="3439788"/>
            <a:ext cx="0" cy="665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ruta 6"/>
          <p:cNvSpPr txBox="1"/>
          <p:nvPr/>
        </p:nvSpPr>
        <p:spPr>
          <a:xfrm>
            <a:off x="7706051" y="2342777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Mål 1</a:t>
            </a: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7706051" y="5375439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Mål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469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 idx="4294967295"/>
          </p:nvPr>
        </p:nvSpPr>
        <p:spPr>
          <a:xfrm>
            <a:off x="841424" y="460375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Resultat: </a:t>
            </a: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Intervju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3" name="Bildobjekt 2" descr="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9"/>
          <a:stretch/>
        </p:blipFill>
        <p:spPr>
          <a:xfrm>
            <a:off x="1098343" y="2810814"/>
            <a:ext cx="6562344" cy="1980925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752111" y="2330179"/>
            <a:ext cx="666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Mål: Från 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Grades pedagogiska riktlinjer till en modellbaseradstrategi</a:t>
            </a:r>
            <a:r>
              <a:rPr lang="sv-SE" dirty="0" smtClean="0">
                <a:solidFill>
                  <a:srgbClr val="17375E"/>
                </a:solidFill>
              </a:rPr>
              <a:t> </a:t>
            </a:r>
            <a:endParaRPr lang="sv-SE" dirty="0">
              <a:solidFill>
                <a:srgbClr val="17375E"/>
              </a:solidFill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219376" y="3969934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r>
              <a:rPr lang="sv-SE" dirty="0" smtClean="0">
                <a:latin typeface="Times New Roman"/>
                <a:cs typeface="Times New Roman"/>
              </a:rPr>
              <a:t>:</a:t>
            </a:r>
            <a:endParaRPr lang="sv-SE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84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82505" y="459701"/>
            <a:ext cx="1650611" cy="440315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</a:t>
            </a:r>
            <a:r>
              <a:rPr lang="sv-SE" sz="2800" dirty="0">
                <a:solidFill>
                  <a:srgbClr val="17375E"/>
                </a:solidFill>
                <a:latin typeface="Times New Roman"/>
                <a:cs typeface="Times New Roman"/>
              </a:rPr>
              <a:t>2</a:t>
            </a:r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lang="sv-SE" sz="28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Bildobjekt 3" descr="figure1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5" y="430596"/>
            <a:ext cx="3649135" cy="62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0" cap="non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och </a:t>
            </a:r>
            <a:r>
              <a:rPr lang="sv-SE" b="0" cap="non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Slutsatser</a:t>
            </a:r>
          </a:p>
          <a:p>
            <a:pPr algn="ctr"/>
            <a:r>
              <a:rPr lang="sv-SE" b="0" cap="none" dirty="0" smtClean="0">
                <a:solidFill>
                  <a:srgbClr val="17375E"/>
                </a:solidFill>
                <a:latin typeface="Times New Roman"/>
                <a:cs typeface="Times New Roman"/>
              </a:rPr>
              <a:t>av intervjun</a:t>
            </a:r>
            <a:endParaRPr lang="sv-SE" b="0" cap="non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4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 idx="4294967295"/>
          </p:nvPr>
        </p:nvSpPr>
        <p:spPr>
          <a:xfrm>
            <a:off x="829094" y="456743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Resultat: 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5" name="Bildobjekt 4" descr="pro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2"/>
          <a:stretch/>
        </p:blipFill>
        <p:spPr>
          <a:xfrm>
            <a:off x="1431244" y="3080128"/>
            <a:ext cx="6570643" cy="192756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406879" y="2096466"/>
            <a:ext cx="87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Mål: Förstå 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vilka för och- nackdelar som finns med Grades nuvarande pedagogiska riktlinjer 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406879" y="4068566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r>
              <a:rPr lang="sv-SE" dirty="0" smtClean="0">
                <a:solidFill>
                  <a:srgbClr val="17375E"/>
                </a:solidFill>
              </a:rPr>
              <a:t>:</a:t>
            </a:r>
            <a:endParaRPr lang="sv-SE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15325</TotalTime>
  <Words>1050</Words>
  <Application>Microsoft Macintosh PowerPoint</Application>
  <PresentationFormat>Bildspel på skärmen (4:3)</PresentationFormat>
  <Paragraphs>186</Paragraphs>
  <Slides>19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Office-tema</vt:lpstr>
      <vt:lpstr>PowerPoint-presentation</vt:lpstr>
      <vt:lpstr>Elektroniskt lärande (E-lärande) ELF – E-Lärande Företag</vt:lpstr>
      <vt:lpstr>GRADE</vt:lpstr>
      <vt:lpstr>Mål</vt:lpstr>
      <vt:lpstr>Metod</vt:lpstr>
      <vt:lpstr>Resultat: Intervju</vt:lpstr>
      <vt:lpstr>Figur 2A</vt:lpstr>
      <vt:lpstr>PowerPoint-presentation</vt:lpstr>
      <vt:lpstr>Resultat: Utvärdering</vt:lpstr>
      <vt:lpstr>Figur 3a</vt:lpstr>
      <vt:lpstr>Figur 3b</vt:lpstr>
      <vt:lpstr>Figur 3b</vt:lpstr>
      <vt:lpstr>Figur 3b</vt:lpstr>
      <vt:lpstr>PowerPoint-presentation</vt:lpstr>
      <vt:lpstr> </vt:lpstr>
      <vt:lpstr>TACK! </vt:lpstr>
      <vt:lpstr>Figur 2B</vt:lpstr>
      <vt:lpstr>Figur 4a</vt:lpstr>
      <vt:lpstr>Figur 4b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Olivia Imner</dc:creator>
  <cp:lastModifiedBy>Olivia Imner</cp:lastModifiedBy>
  <cp:revision>81</cp:revision>
  <dcterms:created xsi:type="dcterms:W3CDTF">2019-01-24T06:50:34Z</dcterms:created>
  <dcterms:modified xsi:type="dcterms:W3CDTF">2019-02-13T18:58:13Z</dcterms:modified>
</cp:coreProperties>
</file>