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2" r:id="rId5"/>
    <p:sldId id="259" r:id="rId6"/>
    <p:sldId id="265" r:id="rId7"/>
    <p:sldId id="260" r:id="rId8"/>
    <p:sldId id="261" r:id="rId9"/>
    <p:sldId id="267" r:id="rId10"/>
    <p:sldId id="266" r:id="rId11"/>
    <p:sldId id="262" r:id="rId12"/>
    <p:sldId id="263" r:id="rId13"/>
    <p:sldId id="269" r:id="rId14"/>
    <p:sldId id="264" r:id="rId15"/>
    <p:sldId id="270" r:id="rId16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livia Imner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812" autoAdjust="0"/>
  </p:normalViewPr>
  <p:slideViewPr>
    <p:cSldViewPr snapToGrid="0" snapToObjects="1">
      <p:cViewPr>
        <p:scale>
          <a:sx n="75" d="100"/>
          <a:sy n="75" d="100"/>
        </p:scale>
        <p:origin x="-203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2-05T19:19:36.504" idx="1">
    <p:pos x="5394" y="2536"/>
    <p:text>You resized this picture and now it is totally fucked up</p:text>
  </p:cm>
  <p:cm authorId="0" dt="2019-02-05T19:29:43.321" idx="2">
    <p:pos x="5099" y="1231"/>
    <p:text>I would skip all this now. Instead I would just introduce that the study is performed in 2 phases, interview and evaluation, and walk the audience through the flow chart.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08929-5CCB-AA46-9985-D9F6DD8700A2}" type="datetimeFigureOut">
              <a:rPr lang="sv-SE" smtClean="0"/>
              <a:t>19-02-05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E1B89-C8F8-664A-A32D-5606C0AF9B96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038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E-learning is</a:t>
            </a:r>
            <a:r>
              <a:rPr lang="mr-IN" dirty="0" smtClean="0"/>
              <a:t>…</a:t>
            </a:r>
            <a:r>
              <a:rPr lang="sv-SE" dirty="0" smtClean="0"/>
              <a:t> -&gt; e-learning </a:t>
            </a:r>
            <a:r>
              <a:rPr lang="sv-SE" dirty="0" err="1" smtClean="0"/>
              <a:t>courses</a:t>
            </a:r>
            <a:r>
              <a:rPr lang="sv-SE" dirty="0" smtClean="0"/>
              <a:t> </a:t>
            </a:r>
            <a:r>
              <a:rPr lang="sv-SE" dirty="0" err="1" smtClean="0"/>
              <a:t>often</a:t>
            </a:r>
            <a:r>
              <a:rPr lang="sv-SE" dirty="0" smtClean="0"/>
              <a:t> </a:t>
            </a:r>
            <a:r>
              <a:rPr lang="sv-SE" dirty="0" err="1" smtClean="0"/>
              <a:t>made</a:t>
            </a:r>
            <a:r>
              <a:rPr lang="sv-SE" dirty="0" smtClean="0"/>
              <a:t> by </a:t>
            </a:r>
            <a:r>
              <a:rPr lang="sv-SE" dirty="0" err="1" smtClean="0"/>
              <a:t>specialized</a:t>
            </a:r>
            <a:r>
              <a:rPr lang="sv-SE" dirty="0" smtClean="0"/>
              <a:t> ELF -&gt; designing e-</a:t>
            </a:r>
            <a:r>
              <a:rPr lang="sv-SE" dirty="0" err="1" smtClean="0"/>
              <a:t>course</a:t>
            </a:r>
            <a:r>
              <a:rPr lang="sv-SE" dirty="0" smtClean="0"/>
              <a:t> (</a:t>
            </a:r>
            <a:r>
              <a:rPr lang="sv-SE" dirty="0" err="1" smtClean="0"/>
              <a:t>technical</a:t>
            </a:r>
            <a:r>
              <a:rPr lang="sv-SE" dirty="0" smtClean="0"/>
              <a:t> </a:t>
            </a:r>
            <a:r>
              <a:rPr lang="sv-SE" dirty="0" err="1" smtClean="0"/>
              <a:t>aspects</a:t>
            </a:r>
            <a:r>
              <a:rPr lang="sv-SE" dirty="0" smtClean="0"/>
              <a:t>, etc. and </a:t>
            </a:r>
            <a:r>
              <a:rPr lang="sv-SE" dirty="0" err="1" smtClean="0"/>
              <a:t>mention</a:t>
            </a:r>
            <a:r>
              <a:rPr lang="sv-SE" dirty="0" smtClean="0"/>
              <a:t> </a:t>
            </a:r>
            <a:r>
              <a:rPr lang="sv-SE" dirty="0" err="1" smtClean="0"/>
              <a:t>pedagogic</a:t>
            </a:r>
            <a:r>
              <a:rPr lang="sv-SE" dirty="0" smtClean="0"/>
              <a:t> last) (1-2 </a:t>
            </a:r>
            <a:r>
              <a:rPr lang="sv-SE" dirty="0" err="1" smtClean="0"/>
              <a:t>sentances</a:t>
            </a:r>
            <a:r>
              <a:rPr lang="sv-SE" dirty="0" smtClean="0"/>
              <a:t>) -&gt; </a:t>
            </a:r>
            <a:r>
              <a:rPr lang="sv-SE" baseline="0" dirty="0" smtClean="0"/>
              <a:t>ELF </a:t>
            </a:r>
            <a:r>
              <a:rPr lang="sv-SE" baseline="0" dirty="0" err="1" smtClean="0"/>
              <a:t>without</a:t>
            </a:r>
            <a:r>
              <a:rPr lang="sv-SE" baseline="0" dirty="0" smtClean="0"/>
              <a:t> ped.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 = brister (1 </a:t>
            </a:r>
            <a:r>
              <a:rPr lang="sv-SE" baseline="0" dirty="0" err="1" smtClean="0"/>
              <a:t>sentance</a:t>
            </a:r>
            <a:r>
              <a:rPr lang="sv-SE" baseline="0" dirty="0" smtClean="0"/>
              <a:t>)</a:t>
            </a:r>
          </a:p>
          <a:p>
            <a:endParaRPr lang="sv-SE" baseline="0" dirty="0" smtClean="0"/>
          </a:p>
          <a:p>
            <a:r>
              <a:rPr lang="sv-SE" dirty="0" err="1" smtClean="0"/>
              <a:t>Figure</a:t>
            </a:r>
            <a:r>
              <a:rPr lang="sv-SE" dirty="0" smtClean="0"/>
              <a:t> (?):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hierarchy</a:t>
            </a:r>
            <a:r>
              <a:rPr lang="sv-SE" baseline="0" dirty="0" smtClean="0"/>
              <a:t>- </a:t>
            </a:r>
            <a:r>
              <a:rPr lang="sv-SE" baseline="0" dirty="0" err="1" smtClean="0"/>
              <a:t>perspective</a:t>
            </a:r>
            <a:r>
              <a:rPr lang="sv-SE" baseline="0" dirty="0" smtClean="0"/>
              <a:t> -&gt;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 -&gt; </a:t>
            </a:r>
            <a:r>
              <a:rPr lang="sv-SE" baseline="0" dirty="0" err="1" smtClean="0"/>
              <a:t>phase</a:t>
            </a:r>
            <a:r>
              <a:rPr lang="sv-SE" baseline="0" dirty="0" smtClean="0"/>
              <a:t> -&gt; element</a:t>
            </a:r>
          </a:p>
          <a:p>
            <a:endParaRPr lang="sv-SE" baseline="0" dirty="0" smtClean="0"/>
          </a:p>
          <a:p>
            <a:r>
              <a:rPr lang="sv-SE" baseline="0" dirty="0" err="1" smtClean="0"/>
              <a:t>Where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talk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perspectives</a:t>
            </a:r>
            <a:r>
              <a:rPr lang="sv-SE" baseline="0" dirty="0" smtClean="0"/>
              <a:t>??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slide</a:t>
            </a:r>
            <a:r>
              <a:rPr lang="sv-SE" baseline="0" dirty="0" smtClean="0"/>
              <a:t>? </a:t>
            </a:r>
            <a:r>
              <a:rPr lang="sv-SE" baseline="0" dirty="0" err="1" smtClean="0"/>
              <a:t>Next</a:t>
            </a:r>
            <a:r>
              <a:rPr lang="sv-SE" baseline="0" smtClean="0"/>
              <a:t>?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416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in Stockholm Grade</a:t>
            </a:r>
            <a:r>
              <a:rPr lang="sv-SE" baseline="0" dirty="0" smtClean="0"/>
              <a:t> is an ELF -&gt; </a:t>
            </a:r>
            <a:r>
              <a:rPr lang="sv-SE" baseline="0" dirty="0" err="1" smtClean="0"/>
              <a:t>bla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bla</a:t>
            </a:r>
            <a:r>
              <a:rPr lang="sv-SE" baseline="0" dirty="0" smtClean="0"/>
              <a:t> Grade 20 </a:t>
            </a:r>
            <a:r>
              <a:rPr lang="sv-SE" baseline="0" dirty="0" err="1" smtClean="0"/>
              <a:t>years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clients</a:t>
            </a:r>
            <a:r>
              <a:rPr lang="sv-SE" baseline="0" dirty="0" smtClean="0"/>
              <a:t> per </a:t>
            </a:r>
            <a:r>
              <a:rPr lang="sv-SE" baseline="0" dirty="0" err="1" smtClean="0"/>
              <a:t>month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etc</a:t>
            </a:r>
            <a:r>
              <a:rPr lang="sv-SE" baseline="0" dirty="0" smtClean="0"/>
              <a:t> (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sentance</a:t>
            </a:r>
            <a:r>
              <a:rPr lang="sv-SE" baseline="0" dirty="0" smtClean="0"/>
              <a:t>) -&gt; </a:t>
            </a:r>
            <a:r>
              <a:rPr lang="sv-SE" baseline="0" dirty="0" err="1" smtClean="0"/>
              <a:t>despite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being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well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established</a:t>
            </a:r>
            <a:r>
              <a:rPr lang="sv-SE" baseline="0" dirty="0" smtClean="0"/>
              <a:t> ELF Grade </a:t>
            </a:r>
            <a:r>
              <a:rPr lang="sv-SE" baseline="0" dirty="0" err="1" smtClean="0"/>
              <a:t>uses</a:t>
            </a:r>
            <a:r>
              <a:rPr lang="sv-SE" baseline="0" dirty="0" smtClean="0"/>
              <a:t> pedagogiska riktlinjer not ped.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. 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7686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err="1" smtClean="0"/>
              <a:t>assumptions</a:t>
            </a:r>
            <a:r>
              <a:rPr lang="sv-SE" baseline="0" dirty="0" smtClean="0"/>
              <a:t> 1) </a:t>
            </a:r>
            <a:r>
              <a:rPr lang="sv-SE" baseline="0" dirty="0" err="1" smtClean="0"/>
              <a:t>benifit</a:t>
            </a:r>
            <a:r>
              <a:rPr lang="sv-SE" baseline="0" dirty="0" smtClean="0"/>
              <a:t> Grade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ped.model</a:t>
            </a:r>
            <a:r>
              <a:rPr lang="sv-SE" baseline="0" dirty="0" smtClean="0"/>
              <a:t>, 2) ”övergångsprocessen </a:t>
            </a:r>
            <a:r>
              <a:rPr lang="sv-SE" baseline="0" dirty="0" err="1" smtClean="0"/>
              <a:t>supported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understanding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relationship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between</a:t>
            </a:r>
            <a:r>
              <a:rPr lang="sv-SE" baseline="0" dirty="0" smtClean="0"/>
              <a:t> Grades ped. rikt. and ped. </a:t>
            </a:r>
            <a:r>
              <a:rPr lang="sv-SE" baseline="0" dirty="0" err="1" smtClean="0"/>
              <a:t>models</a:t>
            </a:r>
            <a:endParaRPr lang="sv-SE" baseline="0" dirty="0" smtClean="0"/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768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Koppla syfte/mål</a:t>
            </a:r>
            <a:r>
              <a:rPr lang="sv-SE" baseline="0" dirty="0" smtClean="0"/>
              <a:t> till de 2 moment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4016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8625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sv-SE" dirty="0" err="1" smtClean="0"/>
              <a:t>Aim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figure</a:t>
            </a:r>
            <a:r>
              <a:rPr lang="sv-SE" baseline="0" dirty="0" smtClean="0"/>
              <a:t>: </a:t>
            </a:r>
          </a:p>
          <a:p>
            <a:pPr marL="228600" indent="-228600">
              <a:buAutoNum type="arabicParenR"/>
            </a:pPr>
            <a:r>
              <a:rPr lang="sv-SE" baseline="0" dirty="0" smtClean="0"/>
              <a:t>Present </a:t>
            </a:r>
            <a:r>
              <a:rPr lang="sv-SE" baseline="0" dirty="0" err="1" smtClean="0"/>
              <a:t>result</a:t>
            </a:r>
            <a:r>
              <a:rPr lang="sv-SE" baseline="0" dirty="0" smtClean="0"/>
              <a:t>:</a:t>
            </a:r>
          </a:p>
          <a:p>
            <a:pPr marL="228600" indent="-228600">
              <a:buAutoNum type="arabicParenR"/>
            </a:pPr>
            <a:r>
              <a:rPr lang="sv-SE" baseline="0" dirty="0" err="1" smtClean="0"/>
              <a:t>Conclusions</a:t>
            </a:r>
            <a:r>
              <a:rPr lang="sv-SE" baseline="0" dirty="0" smtClean="0"/>
              <a:t>:</a:t>
            </a:r>
          </a:p>
          <a:p>
            <a:pPr marL="228600" indent="-228600">
              <a:buAutoNum type="arabicParenR"/>
            </a:pPr>
            <a:endParaRPr lang="sv-SE" baseline="0" dirty="0" smtClean="0"/>
          </a:p>
          <a:p>
            <a:pPr marL="228600" indent="-228600">
              <a:buAutoNum type="alphaUcParenR"/>
            </a:pP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Punkterna representerar de tilldelade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från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intervjufrågorna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vågräta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linjen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medelvärdet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och den vertikala linjen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standardavvikelsen. </a:t>
            </a:r>
            <a:endParaRPr lang="sv-SE" dirty="0" smtClean="0">
              <a:effectLst/>
            </a:endParaRPr>
          </a:p>
          <a:p>
            <a:pPr marL="0" indent="0">
              <a:buNone/>
            </a:pPr>
            <a:endParaRPr lang="sv-SE" baseline="0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9437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361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930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382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66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353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666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19-02-05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7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19-02-05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037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19-02-05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377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19-02-05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207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19-02-05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042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19-02-05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163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CC5B4-AC2E-B041-BC59-4B3EDCDB5E3E}" type="datetimeFigureOut">
              <a:rPr lang="sv-SE" smtClean="0"/>
              <a:t>19-02-05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161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10327" y="1087144"/>
            <a:ext cx="7772400" cy="3513157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sv-SE" dirty="0">
                <a:solidFill>
                  <a:srgbClr val="17375E"/>
                </a:solidFill>
                <a:latin typeface="Times New Roman"/>
                <a:cs typeface="Times New Roman"/>
              </a:rPr>
              <a:t>Utvärdering av pedagogiska modeller som en plattform för förädling av kurser inom </a:t>
            </a:r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/>
            </a:r>
            <a:b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</a:br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e</a:t>
            </a:r>
            <a:r>
              <a:rPr lang="sv-SE" dirty="0">
                <a:solidFill>
                  <a:srgbClr val="17375E"/>
                </a:solidFill>
                <a:latin typeface="Times New Roman"/>
                <a:cs typeface="Times New Roman"/>
              </a:rPr>
              <a:t>-lärande företaget Grade</a:t>
            </a:r>
          </a:p>
        </p:txBody>
      </p:sp>
      <p:pic>
        <p:nvPicPr>
          <p:cNvPr id="7" name="Picture 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105566" y="4826648"/>
            <a:ext cx="1724025" cy="1352550"/>
          </a:xfrm>
          <a:prstGeom prst="rect">
            <a:avLst/>
          </a:prstGeom>
        </p:spPr>
      </p:pic>
      <p:sp>
        <p:nvSpPr>
          <p:cNvPr id="8" name="textruta 7"/>
          <p:cNvSpPr txBox="1"/>
          <p:nvPr/>
        </p:nvSpPr>
        <p:spPr>
          <a:xfrm>
            <a:off x="1081310" y="5608376"/>
            <a:ext cx="2263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Olivia Imner </a:t>
            </a:r>
            <a:endParaRPr lang="sv-SE" sz="2400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4662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722313" y="1541764"/>
            <a:ext cx="7772400" cy="1362075"/>
          </a:xfrm>
        </p:spPr>
        <p:txBody>
          <a:bodyPr/>
          <a:lstStyle/>
          <a:p>
            <a:pPr algn="ctr"/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Utvärdering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5" name="Platshållare för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Important</a:t>
            </a:r>
            <a:r>
              <a:rPr lang="sv-SE" dirty="0" smtClean="0"/>
              <a:t> </a:t>
            </a:r>
            <a:r>
              <a:rPr lang="sv-SE" dirty="0" err="1" smtClean="0"/>
              <a:t>here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review</a:t>
            </a:r>
            <a:r>
              <a:rPr lang="sv-SE" dirty="0" smtClean="0"/>
              <a:t> the </a:t>
            </a:r>
            <a:r>
              <a:rPr lang="sv-SE" dirty="0" err="1" smtClean="0"/>
              <a:t>purpose</a:t>
            </a:r>
            <a:r>
              <a:rPr lang="sv-SE" dirty="0" smtClean="0"/>
              <a:t> and </a:t>
            </a:r>
            <a:r>
              <a:rPr lang="sv-SE" dirty="0" err="1" smtClean="0"/>
              <a:t>methods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utvärdering </a:t>
            </a:r>
            <a:r>
              <a:rPr lang="sv-SE" dirty="0" err="1" smtClean="0"/>
              <a:t>breifly</a:t>
            </a:r>
            <a:r>
              <a:rPr lang="sv-SE" dirty="0" smtClean="0"/>
              <a:t> </a:t>
            </a:r>
            <a:r>
              <a:rPr lang="sv-SE" dirty="0" err="1" smtClean="0"/>
              <a:t>before</a:t>
            </a:r>
            <a:r>
              <a:rPr lang="sv-SE" dirty="0" smtClean="0"/>
              <a:t> </a:t>
            </a:r>
            <a:r>
              <a:rPr lang="sv-SE" dirty="0" err="1" smtClean="0"/>
              <a:t>showing</a:t>
            </a:r>
            <a:r>
              <a:rPr lang="sv-SE" dirty="0" smtClean="0"/>
              <a:t> the </a:t>
            </a:r>
            <a:r>
              <a:rPr lang="sv-SE" dirty="0" err="1" smtClean="0"/>
              <a:t>results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6" name="Bildobjekt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43" y="5130187"/>
            <a:ext cx="7732637" cy="1404240"/>
          </a:xfrm>
          <a:prstGeom prst="rect">
            <a:avLst/>
          </a:prstGeom>
        </p:spPr>
      </p:pic>
      <p:sp>
        <p:nvSpPr>
          <p:cNvPr id="2" name="Rektangel 1"/>
          <p:cNvSpPr/>
          <p:nvPr/>
        </p:nvSpPr>
        <p:spPr>
          <a:xfrm>
            <a:off x="4673601" y="5079388"/>
            <a:ext cx="4064000" cy="157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10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Figur 2a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Say</a:t>
            </a:r>
            <a:r>
              <a:rPr lang="sv-SE" dirty="0" smtClean="0"/>
              <a:t>: </a:t>
            </a:r>
            <a:r>
              <a:rPr lang="sv-SE" dirty="0" err="1" smtClean="0"/>
              <a:t>purpose</a:t>
            </a:r>
            <a:r>
              <a:rPr lang="sv-SE" dirty="0" smtClean="0"/>
              <a:t>, </a:t>
            </a:r>
            <a:r>
              <a:rPr lang="sv-SE" dirty="0" err="1" smtClean="0"/>
              <a:t>method</a:t>
            </a:r>
            <a:r>
              <a:rPr lang="sv-SE" dirty="0" smtClean="0"/>
              <a:t>, present </a:t>
            </a:r>
            <a:r>
              <a:rPr lang="sv-SE" dirty="0" err="1" smtClean="0"/>
              <a:t>result</a:t>
            </a:r>
            <a:r>
              <a:rPr lang="sv-SE" dirty="0" smtClean="0"/>
              <a:t>, </a:t>
            </a:r>
            <a:r>
              <a:rPr lang="sv-SE" dirty="0" err="1" smtClean="0"/>
              <a:t>draw</a:t>
            </a:r>
            <a:r>
              <a:rPr lang="sv-SE" dirty="0" smtClean="0"/>
              <a:t> </a:t>
            </a:r>
            <a:r>
              <a:rPr lang="sv-SE" dirty="0" err="1" smtClean="0"/>
              <a:t>conclusions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75908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Figur 2b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Say</a:t>
            </a:r>
            <a:r>
              <a:rPr lang="sv-SE" dirty="0" smtClean="0"/>
              <a:t>: </a:t>
            </a:r>
            <a:r>
              <a:rPr lang="sv-SE" dirty="0" err="1" smtClean="0"/>
              <a:t>purpose</a:t>
            </a:r>
            <a:r>
              <a:rPr lang="sv-SE" dirty="0" smtClean="0"/>
              <a:t>, </a:t>
            </a:r>
            <a:r>
              <a:rPr lang="sv-SE" dirty="0" err="1" smtClean="0"/>
              <a:t>method</a:t>
            </a:r>
            <a:r>
              <a:rPr lang="sv-SE" dirty="0" smtClean="0"/>
              <a:t>, present </a:t>
            </a:r>
            <a:r>
              <a:rPr lang="sv-SE" dirty="0" err="1" smtClean="0"/>
              <a:t>result</a:t>
            </a:r>
            <a:r>
              <a:rPr lang="sv-SE" dirty="0" smtClean="0"/>
              <a:t>, </a:t>
            </a:r>
            <a:r>
              <a:rPr lang="sv-SE" dirty="0" err="1" smtClean="0"/>
              <a:t>draw</a:t>
            </a:r>
            <a:r>
              <a:rPr lang="sv-SE" dirty="0" smtClean="0"/>
              <a:t> </a:t>
            </a:r>
            <a:r>
              <a:rPr lang="sv-SE" dirty="0" err="1" smtClean="0"/>
              <a:t>conclusions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6939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722313" y="2860195"/>
            <a:ext cx="7772400" cy="1362075"/>
          </a:xfrm>
        </p:spPr>
        <p:txBody>
          <a:bodyPr/>
          <a:lstStyle/>
          <a:p>
            <a:r>
              <a:rPr lang="sv-SE" dirty="0" err="1" smtClean="0"/>
              <a:t>Summarize</a:t>
            </a:r>
            <a:r>
              <a:rPr lang="sv-SE" dirty="0" smtClean="0"/>
              <a:t> </a:t>
            </a:r>
            <a:r>
              <a:rPr lang="sv-SE" dirty="0" err="1" smtClean="0"/>
              <a:t>results</a:t>
            </a:r>
            <a:r>
              <a:rPr lang="sv-SE" dirty="0" smtClean="0"/>
              <a:t> and </a:t>
            </a:r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conclusions</a:t>
            </a:r>
            <a:r>
              <a:rPr lang="sv-SE" dirty="0" smtClean="0"/>
              <a:t> for utvärdering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3537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97216"/>
          </a:xfrm>
        </p:spPr>
        <p:txBody>
          <a:bodyPr>
            <a:normAutofit fontScale="90000"/>
          </a:bodyPr>
          <a:lstStyle/>
          <a:p>
            <a:r>
              <a:rPr lang="sv-SE" dirty="0" err="1" smtClean="0"/>
              <a:t>Summary</a:t>
            </a:r>
            <a:r>
              <a:rPr lang="sv-SE" dirty="0" smtClean="0"/>
              <a:t> and </a:t>
            </a:r>
            <a:r>
              <a:rPr lang="sv-SE" dirty="0" err="1" smtClean="0"/>
              <a:t>conclusions</a:t>
            </a:r>
            <a:r>
              <a:rPr lang="sv-SE" dirty="0" smtClean="0"/>
              <a:t> for </a:t>
            </a:r>
            <a:r>
              <a:rPr lang="sv-SE" dirty="0" err="1" smtClean="0"/>
              <a:t>whole</a:t>
            </a:r>
            <a:r>
              <a:rPr lang="sv-SE" dirty="0" smtClean="0"/>
              <a:t> </a:t>
            </a:r>
            <a:r>
              <a:rPr lang="sv-SE" dirty="0" err="1" smtClean="0"/>
              <a:t>study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87795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37934"/>
          </a:xfrm>
        </p:spPr>
        <p:txBody>
          <a:bodyPr>
            <a:normAutofit/>
          </a:bodyPr>
          <a:lstStyle/>
          <a:p>
            <a:r>
              <a:rPr lang="sv-SE" dirty="0" err="1" smtClean="0"/>
              <a:t>Acknowledgments</a:t>
            </a:r>
            <a:r>
              <a:rPr lang="sv-SE" dirty="0" smtClean="0"/>
              <a:t> (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desired</a:t>
            </a:r>
            <a:r>
              <a:rPr lang="sv-SE" dirty="0" smtClean="0"/>
              <a:t>) and ”</a:t>
            </a:r>
            <a:r>
              <a:rPr lang="sv-SE" dirty="0" err="1" smtClean="0"/>
              <a:t>thank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” </a:t>
            </a:r>
            <a:r>
              <a:rPr lang="sv-SE" dirty="0" err="1" smtClean="0"/>
              <a:t>slide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6065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ctrTitle"/>
          </p:nvPr>
        </p:nvSpPr>
        <p:spPr>
          <a:xfrm>
            <a:off x="685800" y="847792"/>
            <a:ext cx="7772400" cy="1470025"/>
          </a:xfrm>
        </p:spPr>
        <p:txBody>
          <a:bodyPr/>
          <a:lstStyle/>
          <a:p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Bakgrund </a:t>
            </a:r>
            <a:r>
              <a:rPr lang="sv-SE" strike="sngStrike" dirty="0" smtClean="0">
                <a:solidFill>
                  <a:srgbClr val="17375E"/>
                </a:solidFill>
                <a:latin typeface="Times New Roman"/>
                <a:cs typeface="Times New Roman"/>
              </a:rPr>
              <a:t>&amp; Problem</a:t>
            </a:r>
            <a:endParaRPr lang="sv-SE" strike="sngStrik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5" name="Underrubrik 4"/>
          <p:cNvSpPr>
            <a:spLocks noGrp="1"/>
          </p:cNvSpPr>
          <p:nvPr>
            <p:ph type="subTitle" idx="1"/>
          </p:nvPr>
        </p:nvSpPr>
        <p:spPr>
          <a:xfrm>
            <a:off x="779550" y="2753889"/>
            <a:ext cx="7678650" cy="3357480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/>
              <a:buChar char="•"/>
            </a:pP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Elektroniskt lärande (e-lärande) är en form av undervisning som sker via distans via internet. </a:t>
            </a:r>
            <a:b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</a:b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342900" indent="-342900" algn="l">
              <a:buFont typeface="Arial"/>
              <a:buChar char="•"/>
            </a:pP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Företaget Grade har arbetat med att skapa kurser inom e-lärande i </a:t>
            </a:r>
            <a:r>
              <a:rPr lang="sv-SE" sz="2000" dirty="0">
                <a:solidFill>
                  <a:srgbClr val="17375E"/>
                </a:solidFill>
                <a:latin typeface="Times New Roman"/>
                <a:cs typeface="Times New Roman"/>
              </a:rPr>
              <a:t>ö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ver 20 år.</a:t>
            </a:r>
            <a:b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</a:b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342900" indent="-342900" algn="l">
              <a:buFont typeface="Arial"/>
              <a:buChar char="•"/>
            </a:pP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Grade i sin verksamhet använder sig av ett antal pedagogiska riktlinjer, utgår företaget inte från en specifik pedagogisk modell. </a:t>
            </a:r>
            <a:b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</a:b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342900" indent="-342900" algn="l">
              <a:buFont typeface="Arial"/>
              <a:buChar char="•"/>
            </a:pP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E-lärande företag som inte utgår från en pedagogisk modell har ofta uppvisat brister i lärandestrategier, kursinnehåll, delkursens tid och takt, gränssnittdesign, och uppnåendet av tillfredsställande studentfokus.</a:t>
            </a:r>
            <a:b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</a:b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342900" indent="-342900" algn="l">
              <a:buFont typeface="Arial"/>
              <a:buChar char="•"/>
            </a:pP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342900" indent="-342900" algn="l">
              <a:buFont typeface="Arial"/>
              <a:buChar char="•"/>
            </a:pP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959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1117151"/>
            <a:ext cx="8229600" cy="1143000"/>
          </a:xfrm>
        </p:spPr>
        <p:txBody>
          <a:bodyPr>
            <a:normAutofit/>
          </a:bodyPr>
          <a:lstStyle/>
          <a:p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Problem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79550" y="2260152"/>
            <a:ext cx="7669770" cy="38660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Syftet är </a:t>
            </a:r>
            <a:r>
              <a:rPr lang="sv-SE" sz="2000" dirty="0">
                <a:solidFill>
                  <a:srgbClr val="17375E"/>
                </a:solidFill>
                <a:latin typeface="Times New Roman"/>
                <a:cs typeface="Times New Roman"/>
              </a:rPr>
              <a:t>att undersöka vilken pedagogisk modell som lämpar sig i företagets befintliga pedagogiska riktlinjer och kundbas, vilket i framtiden skulle kunna bli implementerat i Grade. </a:t>
            </a: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endParaRPr lang="sv-SE" sz="2000" dirty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r>
              <a:rPr lang="sv-SE" sz="2000" dirty="0">
                <a:solidFill>
                  <a:srgbClr val="17375E"/>
                </a:solidFill>
                <a:latin typeface="Times New Roman"/>
                <a:cs typeface="Times New Roman"/>
              </a:rPr>
              <a:t>U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tgångspunkten </a:t>
            </a:r>
            <a:r>
              <a:rPr lang="sv-SE" sz="2000" dirty="0">
                <a:solidFill>
                  <a:srgbClr val="17375E"/>
                </a:solidFill>
                <a:latin typeface="Times New Roman"/>
                <a:cs typeface="Times New Roman"/>
              </a:rPr>
              <a:t>att övergångsprocessen från Grades nuvarande pedagogiska riktlinjer till en modellbaserad strategi skulle stödjas genom att förstå 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/>
            </a:r>
            <a:b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</a:b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r>
              <a:rPr lang="sv-SE" sz="2000" b="1" dirty="0" smtClean="0">
                <a:solidFill>
                  <a:srgbClr val="17375E"/>
                </a:solidFill>
                <a:latin typeface="Times New Roman"/>
                <a:cs typeface="Times New Roman"/>
              </a:rPr>
              <a:t>Hur </a:t>
            </a:r>
            <a:r>
              <a:rPr lang="sv-SE" sz="2000" b="1" dirty="0">
                <a:solidFill>
                  <a:srgbClr val="17375E"/>
                </a:solidFill>
                <a:latin typeface="Times New Roman"/>
                <a:cs typeface="Times New Roman"/>
              </a:rPr>
              <a:t>Grades befintliga pedagogiska riktlinjer passar in i de pedagogiska perspektiven (Associativ, Kognitivt och Sociokulturellt)</a:t>
            </a:r>
            <a:r>
              <a:rPr lang="sv-SE" sz="2000" b="1" dirty="0" smtClean="0">
                <a:solidFill>
                  <a:srgbClr val="17375E"/>
                </a:solidFill>
                <a:latin typeface="Times New Roman"/>
                <a:cs typeface="Times New Roman"/>
              </a:rPr>
              <a:t>?</a:t>
            </a:r>
            <a:r>
              <a:rPr lang="sv-SE" sz="2000" b="1" dirty="0" smtClean="0">
                <a:solidFill>
                  <a:srgbClr val="17375E"/>
                </a:solidFill>
                <a:effectLst/>
                <a:latin typeface="Times New Roman"/>
                <a:cs typeface="Times New Roman"/>
              </a:rPr>
              <a:t> </a:t>
            </a:r>
            <a:endParaRPr lang="sv-SE" sz="2000" b="1" dirty="0" smtClean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212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1117151"/>
            <a:ext cx="8229600" cy="1143000"/>
          </a:xfrm>
        </p:spPr>
        <p:txBody>
          <a:bodyPr>
            <a:normAutofit/>
          </a:bodyPr>
          <a:lstStyle/>
          <a:p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Målet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79550" y="2260152"/>
            <a:ext cx="7669770" cy="38660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Syftet är </a:t>
            </a:r>
            <a:r>
              <a:rPr lang="sv-SE" sz="2000" dirty="0">
                <a:solidFill>
                  <a:srgbClr val="17375E"/>
                </a:solidFill>
                <a:latin typeface="Times New Roman"/>
                <a:cs typeface="Times New Roman"/>
              </a:rPr>
              <a:t>att undersöka vilken pedagogisk modell som lämpar sig i företagets befintliga pedagogiska riktlinjer och kundbas, vilket i framtiden skulle kunna bli implementerat i Grade. </a:t>
            </a: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endParaRPr lang="sv-SE" sz="2000" dirty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r>
              <a:rPr lang="sv-SE" sz="2000" dirty="0">
                <a:solidFill>
                  <a:srgbClr val="17375E"/>
                </a:solidFill>
                <a:latin typeface="Times New Roman"/>
                <a:cs typeface="Times New Roman"/>
              </a:rPr>
              <a:t>U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tgångspunkten </a:t>
            </a:r>
            <a:r>
              <a:rPr lang="sv-SE" sz="2000" dirty="0">
                <a:solidFill>
                  <a:srgbClr val="17375E"/>
                </a:solidFill>
                <a:latin typeface="Times New Roman"/>
                <a:cs typeface="Times New Roman"/>
              </a:rPr>
              <a:t>att övergångsprocessen från Grades nuvarande pedagogiska riktlinjer till en modellbaserad strategi skulle stödjas genom att förstå 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/>
            </a:r>
            <a:b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</a:b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r>
              <a:rPr lang="sv-SE" sz="2000" b="1" dirty="0" smtClean="0">
                <a:solidFill>
                  <a:srgbClr val="17375E"/>
                </a:solidFill>
                <a:latin typeface="Times New Roman"/>
                <a:cs typeface="Times New Roman"/>
              </a:rPr>
              <a:t>Hur </a:t>
            </a:r>
            <a:r>
              <a:rPr lang="sv-SE" sz="2000" b="1" dirty="0">
                <a:solidFill>
                  <a:srgbClr val="17375E"/>
                </a:solidFill>
                <a:latin typeface="Times New Roman"/>
                <a:cs typeface="Times New Roman"/>
              </a:rPr>
              <a:t>Grades befintliga pedagogiska riktlinjer passar in i de pedagogiska perspektiven (Associativ, Kognitivt och Sociokulturellt)</a:t>
            </a:r>
            <a:r>
              <a:rPr lang="sv-SE" sz="2000" b="1" dirty="0" smtClean="0">
                <a:solidFill>
                  <a:srgbClr val="17375E"/>
                </a:solidFill>
                <a:latin typeface="Times New Roman"/>
                <a:cs typeface="Times New Roman"/>
              </a:rPr>
              <a:t>?</a:t>
            </a:r>
            <a:r>
              <a:rPr lang="sv-SE" sz="2000" b="1" dirty="0" smtClean="0">
                <a:solidFill>
                  <a:srgbClr val="17375E"/>
                </a:solidFill>
                <a:effectLst/>
                <a:latin typeface="Times New Roman"/>
                <a:cs typeface="Times New Roman"/>
              </a:rPr>
              <a:t> </a:t>
            </a:r>
            <a:endParaRPr lang="sv-SE" sz="2000" b="1" dirty="0" smtClean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489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Metod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Here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you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want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to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explain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the </a:t>
            </a:r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exploratory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nature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of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the </a:t>
            </a:r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study</a:t>
            </a:r>
            <a:r>
              <a:rPr lang="mr-IN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…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bla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bla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laying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groundwork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for </a:t>
            </a:r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follow-up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studies</a:t>
            </a:r>
            <a:endParaRPr lang="sv-SE" sz="2000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pic>
        <p:nvPicPr>
          <p:cNvPr id="4" name="Bildobjekt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43" y="4428067"/>
            <a:ext cx="7732637" cy="140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9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722313" y="1544638"/>
            <a:ext cx="7772400" cy="1362075"/>
          </a:xfrm>
        </p:spPr>
        <p:txBody>
          <a:bodyPr/>
          <a:lstStyle/>
          <a:p>
            <a:pPr algn="ctr"/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Intervju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6" name="Platshållare för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En intervju medförde   </a:t>
            </a:r>
          </a:p>
          <a:p>
            <a:r>
              <a:rPr lang="sv-SE" dirty="0" err="1" smtClean="0"/>
              <a:t>Important</a:t>
            </a:r>
            <a:r>
              <a:rPr lang="sv-SE" dirty="0" smtClean="0"/>
              <a:t> </a:t>
            </a:r>
            <a:r>
              <a:rPr lang="sv-SE" dirty="0" err="1" smtClean="0"/>
              <a:t>here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review</a:t>
            </a:r>
            <a:r>
              <a:rPr lang="sv-SE" dirty="0" smtClean="0"/>
              <a:t> the </a:t>
            </a:r>
            <a:r>
              <a:rPr lang="sv-SE" dirty="0" err="1" smtClean="0"/>
              <a:t>purpose</a:t>
            </a:r>
            <a:r>
              <a:rPr lang="sv-SE" dirty="0" smtClean="0"/>
              <a:t> and </a:t>
            </a:r>
            <a:r>
              <a:rPr lang="sv-SE" dirty="0" err="1" smtClean="0"/>
              <a:t>methods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interview</a:t>
            </a:r>
            <a:r>
              <a:rPr lang="sv-SE" dirty="0" smtClean="0"/>
              <a:t> </a:t>
            </a:r>
            <a:r>
              <a:rPr lang="sv-SE" dirty="0" err="1" smtClean="0"/>
              <a:t>breifly</a:t>
            </a:r>
            <a:r>
              <a:rPr lang="sv-SE" dirty="0" smtClean="0"/>
              <a:t> </a:t>
            </a:r>
            <a:r>
              <a:rPr lang="sv-SE" dirty="0" err="1" smtClean="0"/>
              <a:t>before</a:t>
            </a:r>
            <a:r>
              <a:rPr lang="sv-SE" dirty="0" smtClean="0"/>
              <a:t> </a:t>
            </a:r>
            <a:r>
              <a:rPr lang="sv-SE" dirty="0" err="1" smtClean="0"/>
              <a:t>showing</a:t>
            </a:r>
            <a:r>
              <a:rPr lang="sv-SE" dirty="0" smtClean="0"/>
              <a:t> the </a:t>
            </a:r>
            <a:r>
              <a:rPr lang="sv-SE" dirty="0" err="1" smtClean="0"/>
              <a:t>results</a:t>
            </a:r>
            <a:r>
              <a:rPr lang="sv-SE" dirty="0" smtClean="0"/>
              <a:t>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0384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82505" y="459701"/>
            <a:ext cx="1650611" cy="316177"/>
          </a:xfrm>
        </p:spPr>
        <p:txBody>
          <a:bodyPr>
            <a:normAutofit fontScale="90000"/>
          </a:bodyPr>
          <a:lstStyle/>
          <a:p>
            <a:r>
              <a:rPr lang="sv-SE" sz="28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Figur </a:t>
            </a:r>
            <a:r>
              <a:rPr lang="sv-SE" sz="2800" dirty="0">
                <a:solidFill>
                  <a:srgbClr val="17375E"/>
                </a:solidFill>
                <a:latin typeface="Times New Roman"/>
                <a:cs typeface="Times New Roman"/>
              </a:rPr>
              <a:t>2</a:t>
            </a:r>
            <a:r>
              <a:rPr lang="sv-SE" sz="28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A</a:t>
            </a:r>
            <a:endParaRPr lang="sv-SE" sz="2800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pic>
        <p:nvPicPr>
          <p:cNvPr id="4" name="Bildobjekt 3" descr="figure1a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65" y="430596"/>
            <a:ext cx="3649135" cy="62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76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Figure</a:t>
            </a:r>
            <a:r>
              <a:rPr lang="sv-SE" dirty="0" smtClean="0"/>
              <a:t> 1B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Say</a:t>
            </a:r>
            <a:r>
              <a:rPr lang="sv-SE" dirty="0" smtClean="0"/>
              <a:t>: </a:t>
            </a:r>
            <a:r>
              <a:rPr lang="sv-SE" dirty="0" err="1" smtClean="0"/>
              <a:t>purpose</a:t>
            </a:r>
            <a:r>
              <a:rPr lang="sv-SE" dirty="0" smtClean="0"/>
              <a:t>, </a:t>
            </a:r>
            <a:r>
              <a:rPr lang="sv-SE" dirty="0" err="1" smtClean="0"/>
              <a:t>method</a:t>
            </a:r>
            <a:r>
              <a:rPr lang="sv-SE" dirty="0" smtClean="0"/>
              <a:t>, present </a:t>
            </a:r>
            <a:r>
              <a:rPr lang="sv-SE" dirty="0" err="1" smtClean="0"/>
              <a:t>result</a:t>
            </a:r>
            <a:r>
              <a:rPr lang="sv-SE" dirty="0" smtClean="0"/>
              <a:t>, </a:t>
            </a:r>
            <a:r>
              <a:rPr lang="sv-SE" dirty="0" err="1" smtClean="0"/>
              <a:t>draw</a:t>
            </a:r>
            <a:r>
              <a:rPr lang="sv-SE" dirty="0" smtClean="0"/>
              <a:t> </a:t>
            </a:r>
            <a:r>
              <a:rPr lang="sv-SE" dirty="0" err="1" smtClean="0"/>
              <a:t>conclusions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9020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722313" y="2860195"/>
            <a:ext cx="7772400" cy="1362075"/>
          </a:xfrm>
        </p:spPr>
        <p:txBody>
          <a:bodyPr/>
          <a:lstStyle/>
          <a:p>
            <a:r>
              <a:rPr lang="sv-SE" dirty="0" err="1" smtClean="0"/>
              <a:t>Summarize</a:t>
            </a:r>
            <a:r>
              <a:rPr lang="sv-SE" dirty="0" smtClean="0"/>
              <a:t> </a:t>
            </a:r>
            <a:r>
              <a:rPr lang="sv-SE" dirty="0" err="1" smtClean="0"/>
              <a:t>results</a:t>
            </a:r>
            <a:r>
              <a:rPr lang="sv-SE" dirty="0" smtClean="0"/>
              <a:t> and </a:t>
            </a:r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conclusions</a:t>
            </a:r>
            <a:r>
              <a:rPr lang="sv-SE" dirty="0" smtClean="0"/>
              <a:t> for </a:t>
            </a:r>
            <a:r>
              <a:rPr lang="sv-SE" dirty="0" err="1" smtClean="0"/>
              <a:t>interview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8641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8783</TotalTime>
  <Words>454</Words>
  <Application>Microsoft Macintosh PowerPoint</Application>
  <PresentationFormat>Bildspel på skärmen (4:3)</PresentationFormat>
  <Paragraphs>58</Paragraphs>
  <Slides>15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15</vt:i4>
      </vt:variant>
    </vt:vector>
  </HeadingPairs>
  <TitlesOfParts>
    <vt:vector size="16" baseType="lpstr">
      <vt:lpstr>Office-tema</vt:lpstr>
      <vt:lpstr>Utvärdering av pedagogiska modeller som en plattform för förädling av kurser inom  e-lärande företaget Grade</vt:lpstr>
      <vt:lpstr>Bakgrund &amp; Problem</vt:lpstr>
      <vt:lpstr>Problem</vt:lpstr>
      <vt:lpstr>Målet</vt:lpstr>
      <vt:lpstr>Metod</vt:lpstr>
      <vt:lpstr>Intervju</vt:lpstr>
      <vt:lpstr>Figur 2A</vt:lpstr>
      <vt:lpstr>Figure 1B</vt:lpstr>
      <vt:lpstr>Summarize results and add conclusions for interview</vt:lpstr>
      <vt:lpstr>Utvärdering</vt:lpstr>
      <vt:lpstr>Figur 2a</vt:lpstr>
      <vt:lpstr>Figur 2b</vt:lpstr>
      <vt:lpstr>Summarize results and add conclusions for utvärdering</vt:lpstr>
      <vt:lpstr>Summary and conclusions for whole study</vt:lpstr>
      <vt:lpstr>Acknowledgments (if desired) and ”thank you” slide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Olivia Imner</dc:creator>
  <cp:lastModifiedBy>Olivia Imner</cp:lastModifiedBy>
  <cp:revision>16</cp:revision>
  <dcterms:created xsi:type="dcterms:W3CDTF">2019-01-24T06:50:34Z</dcterms:created>
  <dcterms:modified xsi:type="dcterms:W3CDTF">2019-02-05T19:18:55Z</dcterms:modified>
</cp:coreProperties>
</file>