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4.xml" ContentType="application/vnd.openxmlformats-officedocument.presentationml.comments+xml"/>
  <Override PartName="/ppt/notesSlides/notesSlide13.xml" ContentType="application/vnd.openxmlformats-officedocument.presentationml.notesSlide+xml"/>
  <Override PartName="/ppt/comments/comment5.xml" ContentType="application/vnd.openxmlformats-officedocument.presentationml.comments+xml"/>
  <Override PartName="/ppt/notesSlides/notesSlide14.xml" ContentType="application/vnd.openxmlformats-officedocument.presentationml.notesSlide+xml"/>
  <Override PartName="/ppt/comments/comment6.xml" ContentType="application/vnd.openxmlformats-officedocument.presentationml.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78" r:id="rId4"/>
    <p:sldId id="258" r:id="rId5"/>
    <p:sldId id="272" r:id="rId6"/>
    <p:sldId id="259" r:id="rId7"/>
    <p:sldId id="265" r:id="rId8"/>
    <p:sldId id="260" r:id="rId9"/>
    <p:sldId id="267" r:id="rId10"/>
    <p:sldId id="266" r:id="rId11"/>
    <p:sldId id="262" r:id="rId12"/>
    <p:sldId id="274" r:id="rId13"/>
    <p:sldId id="263" r:id="rId14"/>
    <p:sldId id="273" r:id="rId15"/>
    <p:sldId id="269" r:id="rId16"/>
    <p:sldId id="264" r:id="rId17"/>
    <p:sldId id="275" r:id="rId18"/>
    <p:sldId id="261" r:id="rId19"/>
    <p:sldId id="277" r:id="rId20"/>
    <p:sldId id="276" r:id="rId21"/>
  </p:sldIdLst>
  <p:sldSz cx="9144000" cy="6858000" type="screen4x3"/>
  <p:notesSz cx="6858000" cy="9144000"/>
  <p:defaultText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Olivia Imner" initials=""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2303" autoAdjust="0"/>
  </p:normalViewPr>
  <p:slideViewPr>
    <p:cSldViewPr snapToGrid="0" snapToObjects="1">
      <p:cViewPr>
        <p:scale>
          <a:sx n="103" d="100"/>
          <a:sy n="103" d="100"/>
        </p:scale>
        <p:origin x="-1256" y="7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commentAuthors" Target="commentAuthor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9-02-14T22:26:15.128" idx="15">
    <p:pos x="4582" y="1188"/>
    <p:text>When you write notes at the bottom of the slides they should be, as often as possible, quoted directly from the thesis. We spent a lot of time formulating the methods, goals, results, etc. of the study, there is no reason you should just ignore all that work for the presentaion and "wing it" when writing the notes and reformulate these things. I write this primairly because there are a LOT of formulation mistakes in the notes. Fix these. It is important to be EXACT in your statments!</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9-02-14T22:22:35.545" idx="16">
    <p:pos x="5041" y="2011"/>
    <p:text>It is fine if you want to leave all the steps of course design in the slide but I do NOT think you should go through them all out loud. You would just say something like "The design of E-curses takes place through a multi-phase process where aspects such as ..., ..., and pedogic are taken into account" or similar. Furthermore, the last point with all the -&gt; should be revised. </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9-02-14T22:07:30.138" idx="10">
    <p:pos x="5219" y="1639"/>
    <p:text>Should be closer to what is written in thesis...</p:text>
  </p:cm>
  <p:cm authorId="0" dt="2019-02-14T22:09:37.234" idx="11">
    <p:pos x="5289" y="2097"/>
    <p:text>I think it could be important here to mention that by understanding which pros and cons exist with Grades current pedagogical guidelines, we can better understand which parts of their courses they should focus on utilizing the model-based strategi first during the transition period.</p:text>
  </p:cm>
  <p:cm authorId="0" dt="2019-02-14T22:14:15.283" idx="13">
    <p:pos x="3161" y="761"/>
    <p:text>Where are the assumptions. They should be mentioned BEFORE the goals.
Assumption 1: Utilizing a pedagogical model will improve Grades courses.
Assumption 2: The transition from Grades current pedagogic guidelines to a model-based strategy will be aided by understanding which pedagogic perspective/model best matches Grades current pedagogic guidelines.</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9-02-12T20:03:44.715" idx="9">
    <p:pos x="6027" y="516"/>
    <p:text>legend cut</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9-02-12T20:03:44.715" idx="5">
    <p:pos x="6027" y="516"/>
    <p:text>legend cut</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19-02-12T20:03:44.715" idx="7">
    <p:pos x="6027" y="516"/>
    <p:text>legend cut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808929-5CCB-AA46-9985-D9F6DD8700A2}" type="datetimeFigureOut">
              <a:rPr lang="sv-SE" smtClean="0"/>
              <a:t>19-02-10</a:t>
            </a:fld>
            <a:endParaRPr lang="sv-SE"/>
          </a:p>
        </p:txBody>
      </p:sp>
      <p:sp>
        <p:nvSpPr>
          <p:cNvPr id="4" name="Platshållare för bildobjekt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6" name="Platshållare för sidfo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FE1B89-C8F8-664A-A32D-5606C0AF9B96}" type="slidenum">
              <a:rPr lang="sv-SE" smtClean="0"/>
              <a:t>‹Nr.›</a:t>
            </a:fld>
            <a:endParaRPr lang="sv-SE"/>
          </a:p>
        </p:txBody>
      </p:sp>
    </p:spTree>
    <p:extLst>
      <p:ext uri="{BB962C8B-B14F-4D97-AF65-F5344CB8AC3E}">
        <p14:creationId xmlns:p14="http://schemas.microsoft.com/office/powerpoint/2010/main" val="292038279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Presentation</a:t>
            </a:r>
            <a:r>
              <a:rPr lang="sv-SE" baseline="0" dirty="0" smtClean="0"/>
              <a:t> av studien. </a:t>
            </a:r>
            <a:endParaRPr lang="sv-SE" dirty="0"/>
          </a:p>
        </p:txBody>
      </p:sp>
      <p:sp>
        <p:nvSpPr>
          <p:cNvPr id="4" name="Platshållare för bildnummer 3"/>
          <p:cNvSpPr>
            <a:spLocks noGrp="1"/>
          </p:cNvSpPr>
          <p:nvPr>
            <p:ph type="sldNum" sz="quarter" idx="10"/>
          </p:nvPr>
        </p:nvSpPr>
        <p:spPr/>
        <p:txBody>
          <a:bodyPr/>
          <a:lstStyle/>
          <a:p>
            <a:fld id="{37FE1B89-C8F8-664A-A32D-5606C0AF9B96}" type="slidenum">
              <a:rPr lang="sv-SE" smtClean="0"/>
              <a:t>1</a:t>
            </a:fld>
            <a:endParaRPr lang="sv-SE"/>
          </a:p>
        </p:txBody>
      </p:sp>
    </p:spTree>
    <p:extLst>
      <p:ext uri="{BB962C8B-B14F-4D97-AF65-F5344CB8AC3E}">
        <p14:creationId xmlns:p14="http://schemas.microsoft.com/office/powerpoint/2010/main" val="386313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sv-SE" baseline="0" dirty="0" smtClean="0"/>
              <a:t>Ändamålet med utvärderingsmomentet var att få en djupare inblick inom Grade prestanda i varje fas utifrån DIM. </a:t>
            </a:r>
          </a:p>
          <a:p>
            <a:pPr marL="0" marR="0" indent="0" algn="l" defTabSz="457200" rtl="0" eaLnBrk="1" fontAlgn="auto" latinLnBrk="0" hangingPunct="1">
              <a:lnSpc>
                <a:spcPct val="100000"/>
              </a:lnSpc>
              <a:spcBef>
                <a:spcPts val="0"/>
              </a:spcBef>
              <a:spcAft>
                <a:spcPts val="0"/>
              </a:spcAft>
              <a:buClrTx/>
              <a:buSzTx/>
              <a:buFontTx/>
              <a:buNone/>
              <a:tabLst/>
              <a:defRPr/>
            </a:pPr>
            <a:endParaRPr lang="sv-SE" baseline="0" dirty="0" smtClean="0"/>
          </a:p>
          <a:p>
            <a:pPr marL="228600" indent="-228600">
              <a:buAutoNum type="arabicParenR"/>
            </a:pPr>
            <a:r>
              <a:rPr lang="sv-SE" sz="1200" kern="1200" dirty="0" smtClean="0">
                <a:solidFill>
                  <a:schemeClr val="tx1"/>
                </a:solidFill>
                <a:effectLst/>
                <a:latin typeface="+mn-lt"/>
                <a:ea typeface="+mn-ea"/>
                <a:cs typeface="+mn-cs"/>
              </a:rPr>
              <a:t>Analys av DIM’s modellelement</a:t>
            </a:r>
          </a:p>
          <a:p>
            <a:pPr marL="228600" indent="-228600">
              <a:buAutoNum type="arabicParenR"/>
            </a:pPr>
            <a:r>
              <a:rPr lang="sv-SE" sz="1200" kern="1200" dirty="0" smtClean="0">
                <a:solidFill>
                  <a:schemeClr val="tx1"/>
                </a:solidFill>
                <a:effectLst/>
                <a:latin typeface="+mn-lt"/>
                <a:ea typeface="+mn-ea"/>
                <a:cs typeface="+mn-cs"/>
              </a:rPr>
              <a:t>Utformning av </a:t>
            </a:r>
            <a:r>
              <a:rPr lang="sv-SE" sz="1200" kern="1200" dirty="0" err="1" smtClean="0">
                <a:solidFill>
                  <a:schemeClr val="tx1"/>
                </a:solidFill>
                <a:effectLst/>
                <a:latin typeface="+mn-lt"/>
                <a:ea typeface="+mn-ea"/>
                <a:cs typeface="+mn-cs"/>
              </a:rPr>
              <a:t>formuläret</a:t>
            </a:r>
            <a:r>
              <a:rPr lang="sv-SE" sz="1200" kern="1200" dirty="0" smtClean="0">
                <a:solidFill>
                  <a:schemeClr val="tx1"/>
                </a:solidFill>
                <a:effectLst/>
                <a:latin typeface="+mn-lt"/>
                <a:ea typeface="+mn-ea"/>
                <a:cs typeface="+mn-cs"/>
              </a:rPr>
              <a:t> </a:t>
            </a:r>
          </a:p>
          <a:p>
            <a:pPr marL="228600" indent="-228600">
              <a:buAutoNum type="arabicParenR"/>
            </a:pPr>
            <a:r>
              <a:rPr lang="sv-SE" sz="1200" kern="1200" dirty="0" err="1" smtClean="0">
                <a:solidFill>
                  <a:schemeClr val="tx1"/>
                </a:solidFill>
                <a:effectLst/>
                <a:latin typeface="+mn-lt"/>
                <a:ea typeface="+mn-ea"/>
                <a:cs typeface="+mn-cs"/>
              </a:rPr>
              <a:t>Sammanställning</a:t>
            </a:r>
            <a:r>
              <a:rPr lang="sv-SE" sz="1200" kern="1200" dirty="0" smtClean="0">
                <a:solidFill>
                  <a:schemeClr val="tx1"/>
                </a:solidFill>
                <a:effectLst/>
                <a:latin typeface="+mn-lt"/>
                <a:ea typeface="+mn-ea"/>
                <a:cs typeface="+mn-cs"/>
              </a:rPr>
              <a:t> av </a:t>
            </a:r>
            <a:r>
              <a:rPr lang="sv-SE" sz="1200" kern="1200" dirty="0" err="1" smtClean="0">
                <a:solidFill>
                  <a:schemeClr val="tx1"/>
                </a:solidFill>
                <a:effectLst/>
                <a:latin typeface="+mn-lt"/>
                <a:ea typeface="+mn-ea"/>
                <a:cs typeface="+mn-cs"/>
              </a:rPr>
              <a:t>påståenden</a:t>
            </a:r>
            <a:r>
              <a:rPr lang="sv-SE" sz="1200" kern="1200" dirty="0" smtClean="0">
                <a:solidFill>
                  <a:schemeClr val="tx1"/>
                </a:solidFill>
                <a:effectLst/>
                <a:latin typeface="+mn-lt"/>
                <a:ea typeface="+mn-ea"/>
                <a:cs typeface="+mn-cs"/>
              </a:rPr>
              <a:t> </a:t>
            </a:r>
          </a:p>
          <a:p>
            <a:pPr marL="228600" indent="-228600">
              <a:buAutoNum type="arabicParenR"/>
            </a:pPr>
            <a:r>
              <a:rPr lang="sv-SE" sz="1200" kern="1200" dirty="0" err="1" smtClean="0">
                <a:solidFill>
                  <a:schemeClr val="tx1"/>
                </a:solidFill>
                <a:effectLst/>
                <a:latin typeface="+mn-lt"/>
                <a:ea typeface="+mn-ea"/>
                <a:cs typeface="+mn-cs"/>
              </a:rPr>
              <a:t>Utvärderingen</a:t>
            </a:r>
            <a:r>
              <a:rPr lang="sv-SE" sz="1200" kern="1200" dirty="0" smtClean="0">
                <a:solidFill>
                  <a:schemeClr val="tx1"/>
                </a:solidFill>
                <a:effectLst/>
                <a:latin typeface="+mn-lt"/>
                <a:ea typeface="+mn-ea"/>
                <a:cs typeface="+mn-cs"/>
              </a:rPr>
              <a:t> </a:t>
            </a:r>
          </a:p>
          <a:p>
            <a:pPr marL="228600" indent="-228600">
              <a:buAutoNum type="arabicParenR"/>
            </a:pPr>
            <a:r>
              <a:rPr lang="sv-SE" sz="1200" kern="1200" dirty="0" smtClean="0">
                <a:solidFill>
                  <a:schemeClr val="tx1"/>
                </a:solidFill>
                <a:effectLst/>
                <a:latin typeface="+mn-lt"/>
                <a:ea typeface="+mn-ea"/>
                <a:cs typeface="+mn-cs"/>
              </a:rPr>
              <a:t>Analys ’för att se vilka förbättringar som kan tillämpas enligt DIM</a:t>
            </a:r>
            <a:endParaRPr lang="sv-SE" dirty="0" smtClean="0"/>
          </a:p>
        </p:txBody>
      </p:sp>
      <p:sp>
        <p:nvSpPr>
          <p:cNvPr id="4" name="Platshållare för bildnummer 3"/>
          <p:cNvSpPr>
            <a:spLocks noGrp="1"/>
          </p:cNvSpPr>
          <p:nvPr>
            <p:ph type="sldNum" sz="quarter" idx="10"/>
          </p:nvPr>
        </p:nvSpPr>
        <p:spPr/>
        <p:txBody>
          <a:bodyPr/>
          <a:lstStyle/>
          <a:p>
            <a:fld id="{37FE1B89-C8F8-664A-A32D-5606C0AF9B96}" type="slidenum">
              <a:rPr lang="sv-SE" smtClean="0"/>
              <a:t>10</a:t>
            </a:fld>
            <a:endParaRPr lang="sv-SE"/>
          </a:p>
        </p:txBody>
      </p:sp>
    </p:spTree>
    <p:extLst>
      <p:ext uri="{BB962C8B-B14F-4D97-AF65-F5344CB8AC3E}">
        <p14:creationId xmlns:p14="http://schemas.microsoft.com/office/powerpoint/2010/main" val="513616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228600" indent="-228600">
              <a:buAutoNum type="arabicParenR"/>
            </a:pPr>
            <a:r>
              <a:rPr lang="sv-SE" sz="1200" b="0" kern="1200" dirty="0" smtClean="0">
                <a:solidFill>
                  <a:schemeClr val="tx1"/>
                </a:solidFill>
                <a:effectLst/>
                <a:latin typeface="+mn-lt"/>
                <a:ea typeface="+mn-ea"/>
                <a:cs typeface="+mn-cs"/>
              </a:rPr>
              <a:t>Figuren</a:t>
            </a:r>
            <a:r>
              <a:rPr lang="sv-SE" sz="1200" b="0" kern="1200" baseline="0" dirty="0" smtClean="0">
                <a:solidFill>
                  <a:schemeClr val="tx1"/>
                </a:solidFill>
                <a:effectLst/>
                <a:latin typeface="+mn-lt"/>
                <a:ea typeface="+mn-ea"/>
                <a:cs typeface="+mn-cs"/>
              </a:rPr>
              <a:t> visar </a:t>
            </a:r>
            <a:r>
              <a:rPr lang="sv-SE" sz="1200" b="0" kern="1200" dirty="0" smtClean="0">
                <a:solidFill>
                  <a:schemeClr val="tx1"/>
                </a:solidFill>
                <a:effectLst/>
                <a:latin typeface="+mn-lt"/>
                <a:ea typeface="+mn-ea"/>
                <a:cs typeface="+mn-cs"/>
              </a:rPr>
              <a:t>DIM resultat per fas/element </a:t>
            </a:r>
            <a:r>
              <a:rPr lang="sv-SE" sz="1200" b="0" kern="1200" dirty="0" err="1" smtClean="0">
                <a:solidFill>
                  <a:schemeClr val="tx1"/>
                </a:solidFill>
                <a:effectLst/>
                <a:latin typeface="+mn-lt"/>
                <a:ea typeface="+mn-ea"/>
                <a:cs typeface="+mn-cs"/>
              </a:rPr>
              <a:t>för</a:t>
            </a:r>
            <a:r>
              <a:rPr lang="sv-SE" sz="1200" b="0" kern="1200" dirty="0" smtClean="0">
                <a:solidFill>
                  <a:schemeClr val="tx1"/>
                </a:solidFill>
                <a:effectLst/>
                <a:latin typeface="+mn-lt"/>
                <a:ea typeface="+mn-ea"/>
                <a:cs typeface="+mn-cs"/>
              </a:rPr>
              <a:t> fyra av Grades tidigare kurser. </a:t>
            </a:r>
            <a:r>
              <a:rPr lang="sv-SE" sz="1200" kern="1200" dirty="0" smtClean="0">
                <a:solidFill>
                  <a:schemeClr val="tx1"/>
                </a:solidFill>
                <a:effectLst/>
                <a:latin typeface="+mn-lt"/>
                <a:ea typeface="+mn-ea"/>
                <a:cs typeface="+mn-cs"/>
              </a:rPr>
              <a:t>Punkterna representerar </a:t>
            </a:r>
            <a:r>
              <a:rPr lang="sv-SE" sz="1200" kern="1200" dirty="0" err="1" smtClean="0">
                <a:solidFill>
                  <a:schemeClr val="tx1"/>
                </a:solidFill>
                <a:effectLst/>
                <a:latin typeface="+mn-lt"/>
                <a:ea typeface="+mn-ea"/>
                <a:cs typeface="+mn-cs"/>
              </a:rPr>
              <a:t>poäng</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från</a:t>
            </a:r>
            <a:r>
              <a:rPr lang="sv-SE" sz="1200" kern="1200" dirty="0" smtClean="0">
                <a:solidFill>
                  <a:schemeClr val="tx1"/>
                </a:solidFill>
                <a:effectLst/>
                <a:latin typeface="+mn-lt"/>
                <a:ea typeface="+mn-ea"/>
                <a:cs typeface="+mn-cs"/>
              </a:rPr>
              <a:t> vardera DIM fas, den </a:t>
            </a:r>
            <a:r>
              <a:rPr lang="sv-SE" sz="1200" kern="1200" dirty="0" err="1" smtClean="0">
                <a:solidFill>
                  <a:schemeClr val="tx1"/>
                </a:solidFill>
                <a:effectLst/>
                <a:latin typeface="+mn-lt"/>
                <a:ea typeface="+mn-ea"/>
                <a:cs typeface="+mn-cs"/>
              </a:rPr>
              <a:t>vågräta</a:t>
            </a:r>
            <a:r>
              <a:rPr lang="sv-SE" sz="1200" kern="1200" dirty="0" smtClean="0">
                <a:solidFill>
                  <a:schemeClr val="tx1"/>
                </a:solidFill>
                <a:effectLst/>
                <a:latin typeface="+mn-lt"/>
                <a:ea typeface="+mn-ea"/>
                <a:cs typeface="+mn-cs"/>
              </a:rPr>
              <a:t> linjen </a:t>
            </a:r>
            <a:r>
              <a:rPr lang="sv-SE" sz="1200" kern="1200" dirty="0" err="1" smtClean="0">
                <a:solidFill>
                  <a:schemeClr val="tx1"/>
                </a:solidFill>
                <a:effectLst/>
                <a:latin typeface="+mn-lt"/>
                <a:ea typeface="+mn-ea"/>
                <a:cs typeface="+mn-cs"/>
              </a:rPr>
              <a:t>är</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medelvärdet</a:t>
            </a:r>
            <a:r>
              <a:rPr lang="sv-SE" sz="1200" kern="1200" dirty="0" smtClean="0">
                <a:solidFill>
                  <a:schemeClr val="tx1"/>
                </a:solidFill>
                <a:effectLst/>
                <a:latin typeface="+mn-lt"/>
                <a:ea typeface="+mn-ea"/>
                <a:cs typeface="+mn-cs"/>
              </a:rPr>
              <a:t> och den vertikala linjen </a:t>
            </a:r>
            <a:r>
              <a:rPr lang="sv-SE" sz="1200" kern="1200" dirty="0" err="1" smtClean="0">
                <a:solidFill>
                  <a:schemeClr val="tx1"/>
                </a:solidFill>
                <a:effectLst/>
                <a:latin typeface="+mn-lt"/>
                <a:ea typeface="+mn-ea"/>
                <a:cs typeface="+mn-cs"/>
              </a:rPr>
              <a:t>är</a:t>
            </a:r>
            <a:r>
              <a:rPr lang="sv-SE" sz="1200" kern="1200" dirty="0" smtClean="0">
                <a:solidFill>
                  <a:schemeClr val="tx1"/>
                </a:solidFill>
                <a:effectLst/>
                <a:latin typeface="+mn-lt"/>
                <a:ea typeface="+mn-ea"/>
                <a:cs typeface="+mn-cs"/>
              </a:rPr>
              <a:t> standardavvikelsen. </a:t>
            </a:r>
          </a:p>
          <a:p>
            <a:pPr marL="0" indent="0">
              <a:buNone/>
            </a:pPr>
            <a:endParaRPr lang="sv-SE" sz="1200" kern="1200" dirty="0" smtClean="0">
              <a:solidFill>
                <a:schemeClr val="tx1"/>
              </a:solidFill>
              <a:effectLst/>
              <a:latin typeface="+mn-lt"/>
              <a:ea typeface="+mn-ea"/>
              <a:cs typeface="+mn-cs"/>
            </a:endParaRPr>
          </a:p>
          <a:p>
            <a:pPr marL="228600" indent="-228600">
              <a:buAutoNum type="arabicParenR"/>
            </a:pPr>
            <a:r>
              <a:rPr lang="sv-SE" sz="1200" kern="1200" dirty="0" smtClean="0">
                <a:solidFill>
                  <a:schemeClr val="tx1"/>
                </a:solidFill>
                <a:effectLst/>
                <a:latin typeface="+mn-lt"/>
                <a:ea typeface="+mn-ea"/>
                <a:cs typeface="+mn-cs"/>
              </a:rPr>
              <a:t>Resultatet</a:t>
            </a:r>
            <a:r>
              <a:rPr lang="sv-SE" sz="1200" kern="1200" baseline="0" dirty="0" smtClean="0">
                <a:solidFill>
                  <a:schemeClr val="tx1"/>
                </a:solidFill>
                <a:effectLst/>
                <a:latin typeface="+mn-lt"/>
                <a:ea typeface="+mn-ea"/>
                <a:cs typeface="+mn-cs"/>
              </a:rPr>
              <a:t> </a:t>
            </a:r>
            <a:r>
              <a:rPr lang="sv-SE" sz="1200" kern="1200" dirty="0" smtClean="0">
                <a:solidFill>
                  <a:schemeClr val="tx1"/>
                </a:solidFill>
                <a:effectLst/>
                <a:latin typeface="+mn-lt"/>
                <a:ea typeface="+mn-ea"/>
                <a:cs typeface="+mn-cs"/>
              </a:rPr>
              <a:t>visade att </a:t>
            </a:r>
            <a:r>
              <a:rPr lang="sv-SE" sz="1200" i="1" kern="1200" dirty="0" smtClean="0">
                <a:solidFill>
                  <a:schemeClr val="tx1"/>
                </a:solidFill>
                <a:effectLst/>
                <a:latin typeface="+mn-lt"/>
                <a:ea typeface="+mn-ea"/>
                <a:cs typeface="+mn-cs"/>
              </a:rPr>
              <a:t>Presentations</a:t>
            </a:r>
            <a:r>
              <a:rPr lang="sv-SE" sz="1200" kern="1200" dirty="0" smtClean="0">
                <a:solidFill>
                  <a:schemeClr val="tx1"/>
                </a:solidFill>
                <a:effectLst/>
                <a:latin typeface="+mn-lt"/>
                <a:ea typeface="+mn-ea"/>
                <a:cs typeface="+mn-cs"/>
              </a:rPr>
              <a:t>-fasen samt </a:t>
            </a:r>
            <a:r>
              <a:rPr lang="sv-SE" sz="1200" i="1" kern="1200" dirty="0" smtClean="0">
                <a:solidFill>
                  <a:schemeClr val="tx1"/>
                </a:solidFill>
                <a:effectLst/>
                <a:latin typeface="+mn-lt"/>
                <a:ea typeface="+mn-ea"/>
                <a:cs typeface="+mn-cs"/>
              </a:rPr>
              <a:t>Praktik</a:t>
            </a:r>
            <a:r>
              <a:rPr lang="sv-SE" sz="1200" kern="1200" dirty="0" smtClean="0">
                <a:solidFill>
                  <a:schemeClr val="tx1"/>
                </a:solidFill>
                <a:effectLst/>
                <a:latin typeface="+mn-lt"/>
                <a:ea typeface="+mn-ea"/>
                <a:cs typeface="+mn-cs"/>
              </a:rPr>
              <a:t>-fasen hade relativt </a:t>
            </a:r>
            <a:r>
              <a:rPr lang="sv-SE" sz="1200" kern="1200" dirty="0" err="1" smtClean="0">
                <a:solidFill>
                  <a:schemeClr val="tx1"/>
                </a:solidFill>
                <a:effectLst/>
                <a:latin typeface="+mn-lt"/>
                <a:ea typeface="+mn-ea"/>
                <a:cs typeface="+mn-cs"/>
              </a:rPr>
              <a:t>höga</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poäng</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medelpoäng</a:t>
            </a:r>
            <a:r>
              <a:rPr lang="sv-SE" sz="1200" kern="1200" dirty="0" smtClean="0">
                <a:solidFill>
                  <a:schemeClr val="tx1"/>
                </a:solidFill>
                <a:effectLst/>
                <a:latin typeface="+mn-lt"/>
                <a:ea typeface="+mn-ea"/>
                <a:cs typeface="+mn-cs"/>
              </a:rPr>
              <a:t> = 3,5 och 2,8) i kontrast till </a:t>
            </a:r>
            <a:r>
              <a:rPr lang="sv-SE" sz="1200" i="1" kern="1200" dirty="0" err="1" smtClean="0">
                <a:solidFill>
                  <a:schemeClr val="tx1"/>
                </a:solidFill>
                <a:effectLst/>
                <a:latin typeface="+mn-lt"/>
                <a:ea typeface="+mn-ea"/>
                <a:cs typeface="+mn-cs"/>
              </a:rPr>
              <a:t>Bedömning</a:t>
            </a:r>
            <a:r>
              <a:rPr lang="sv-SE" sz="1200" i="1" kern="1200" dirty="0" smtClean="0">
                <a:solidFill>
                  <a:schemeClr val="tx1"/>
                </a:solidFill>
                <a:effectLst/>
                <a:latin typeface="+mn-lt"/>
                <a:ea typeface="+mn-ea"/>
                <a:cs typeface="+mn-cs"/>
              </a:rPr>
              <a:t> och </a:t>
            </a:r>
            <a:r>
              <a:rPr lang="sv-SE" sz="1200" i="1" kern="1200" dirty="0" err="1" smtClean="0">
                <a:solidFill>
                  <a:schemeClr val="tx1"/>
                </a:solidFill>
                <a:effectLst/>
                <a:latin typeface="+mn-lt"/>
                <a:ea typeface="+mn-ea"/>
                <a:cs typeface="+mn-cs"/>
              </a:rPr>
              <a:t>Utvärderings</a:t>
            </a:r>
            <a:r>
              <a:rPr lang="sv-SE" sz="1200" kern="1200" dirty="0" err="1" smtClean="0">
                <a:solidFill>
                  <a:schemeClr val="tx1"/>
                </a:solidFill>
                <a:effectLst/>
                <a:latin typeface="+mn-lt"/>
                <a:ea typeface="+mn-ea"/>
                <a:cs typeface="+mn-cs"/>
              </a:rPr>
              <a:t>-fasen</a:t>
            </a:r>
            <a:r>
              <a:rPr lang="sv-SE" sz="1200" kern="1200" dirty="0" smtClean="0">
                <a:solidFill>
                  <a:schemeClr val="tx1"/>
                </a:solidFill>
                <a:effectLst/>
                <a:latin typeface="+mn-lt"/>
                <a:ea typeface="+mn-ea"/>
                <a:cs typeface="+mn-cs"/>
              </a:rPr>
              <a:t> och </a:t>
            </a:r>
            <a:r>
              <a:rPr lang="sv-SE" sz="1200" i="1" kern="1200" dirty="0" err="1" smtClean="0">
                <a:solidFill>
                  <a:schemeClr val="tx1"/>
                </a:solidFill>
                <a:effectLst/>
                <a:latin typeface="+mn-lt"/>
                <a:ea typeface="+mn-ea"/>
                <a:cs typeface="+mn-cs"/>
              </a:rPr>
              <a:t>Övervakning</a:t>
            </a:r>
            <a:r>
              <a:rPr lang="sv-SE" sz="1200" i="1" kern="1200" dirty="0" smtClean="0">
                <a:solidFill>
                  <a:schemeClr val="tx1"/>
                </a:solidFill>
                <a:effectLst/>
                <a:latin typeface="+mn-lt"/>
                <a:ea typeface="+mn-ea"/>
                <a:cs typeface="+mn-cs"/>
              </a:rPr>
              <a:t> och </a:t>
            </a:r>
            <a:r>
              <a:rPr lang="sv-SE" sz="1200" i="1" kern="1200" dirty="0" err="1" smtClean="0">
                <a:solidFill>
                  <a:schemeClr val="tx1"/>
                </a:solidFill>
                <a:effectLst/>
                <a:latin typeface="+mn-lt"/>
                <a:ea typeface="+mn-ea"/>
                <a:cs typeface="+mn-cs"/>
              </a:rPr>
              <a:t>Återkopplings</a:t>
            </a:r>
            <a:r>
              <a:rPr lang="sv-SE" sz="1200" kern="1200" dirty="0" err="1" smtClean="0">
                <a:solidFill>
                  <a:schemeClr val="tx1"/>
                </a:solidFill>
                <a:effectLst/>
                <a:latin typeface="+mn-lt"/>
                <a:ea typeface="+mn-ea"/>
                <a:cs typeface="+mn-cs"/>
              </a:rPr>
              <a:t>-fasen</a:t>
            </a:r>
            <a:r>
              <a:rPr lang="sv-SE" sz="1200" kern="1200" dirty="0" smtClean="0">
                <a:solidFill>
                  <a:schemeClr val="tx1"/>
                </a:solidFill>
                <a:effectLst/>
                <a:latin typeface="+mn-lt"/>
                <a:ea typeface="+mn-ea"/>
                <a:cs typeface="+mn-cs"/>
              </a:rPr>
              <a:t> som hade relativt </a:t>
            </a:r>
            <a:r>
              <a:rPr lang="sv-SE" sz="1200" kern="1200" dirty="0" err="1" smtClean="0">
                <a:solidFill>
                  <a:schemeClr val="tx1"/>
                </a:solidFill>
                <a:effectLst/>
                <a:latin typeface="+mn-lt"/>
                <a:ea typeface="+mn-ea"/>
                <a:cs typeface="+mn-cs"/>
              </a:rPr>
              <a:t>låga</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poäng</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medelpoäng</a:t>
            </a:r>
            <a:r>
              <a:rPr lang="sv-SE" sz="1200" kern="1200" dirty="0" smtClean="0">
                <a:solidFill>
                  <a:schemeClr val="tx1"/>
                </a:solidFill>
                <a:effectLst/>
                <a:latin typeface="+mn-lt"/>
                <a:ea typeface="+mn-ea"/>
                <a:cs typeface="+mn-cs"/>
              </a:rPr>
              <a:t> = 2,2 och 1,5).</a:t>
            </a:r>
          </a:p>
          <a:p>
            <a:pPr marL="228600" indent="-228600">
              <a:buAutoNum type="arabicParenR"/>
            </a:pPr>
            <a:endParaRPr lang="sv-SE" sz="1200" kern="1200" dirty="0" smtClean="0">
              <a:solidFill>
                <a:schemeClr val="tx1"/>
              </a:solidFill>
              <a:effectLst/>
              <a:latin typeface="+mn-lt"/>
              <a:ea typeface="+mn-ea"/>
              <a:cs typeface="+mn-cs"/>
            </a:endParaRPr>
          </a:p>
          <a:p>
            <a:pPr marL="228600" indent="-228600">
              <a:buAutoNum type="arabicParenR"/>
            </a:pPr>
            <a:r>
              <a:rPr lang="sv-SE" sz="1200" kern="1200" dirty="0" smtClean="0">
                <a:solidFill>
                  <a:schemeClr val="tx1"/>
                </a:solidFill>
                <a:effectLst/>
                <a:latin typeface="+mn-lt"/>
                <a:ea typeface="+mn-ea"/>
                <a:cs typeface="+mn-cs"/>
              </a:rPr>
              <a:t>Grade</a:t>
            </a:r>
            <a:r>
              <a:rPr lang="sv-SE" sz="1200" kern="1200" baseline="0" dirty="0" smtClean="0">
                <a:solidFill>
                  <a:schemeClr val="tx1"/>
                </a:solidFill>
                <a:effectLst/>
                <a:latin typeface="+mn-lt"/>
                <a:ea typeface="+mn-ea"/>
                <a:cs typeface="+mn-cs"/>
              </a:rPr>
              <a:t> har</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förmågor</a:t>
            </a:r>
            <a:r>
              <a:rPr lang="sv-SE" sz="1200" kern="1200" dirty="0" smtClean="0">
                <a:solidFill>
                  <a:schemeClr val="tx1"/>
                </a:solidFill>
                <a:effectLst/>
                <a:latin typeface="+mn-lt"/>
                <a:ea typeface="+mn-ea"/>
                <a:cs typeface="+mn-cs"/>
              </a:rPr>
              <a:t> att presentera information och meningen bakom kursen till studenterna och </a:t>
            </a:r>
          </a:p>
          <a:p>
            <a:pPr marL="0" indent="0">
              <a:buNone/>
            </a:pPr>
            <a:r>
              <a:rPr lang="sv-SE" sz="1200" kern="1200" dirty="0" smtClean="0">
                <a:solidFill>
                  <a:schemeClr val="tx1"/>
                </a:solidFill>
                <a:effectLst/>
                <a:latin typeface="+mn-lt"/>
                <a:ea typeface="+mn-ea"/>
                <a:cs typeface="+mn-cs"/>
              </a:rPr>
              <a:t>- samtidigt ha någon som </a:t>
            </a:r>
            <a:r>
              <a:rPr lang="sv-SE" sz="1200" kern="1200" dirty="0" err="1" smtClean="0">
                <a:solidFill>
                  <a:schemeClr val="tx1"/>
                </a:solidFill>
                <a:effectLst/>
                <a:latin typeface="+mn-lt"/>
                <a:ea typeface="+mn-ea"/>
                <a:cs typeface="+mn-cs"/>
              </a:rPr>
              <a:t>understödjer</a:t>
            </a:r>
            <a:r>
              <a:rPr lang="sv-SE" sz="1200" kern="1200" dirty="0" smtClean="0">
                <a:solidFill>
                  <a:schemeClr val="tx1"/>
                </a:solidFill>
                <a:effectLst/>
                <a:latin typeface="+mn-lt"/>
                <a:ea typeface="+mn-ea"/>
                <a:cs typeface="+mn-cs"/>
              </a:rPr>
              <a:t> deras </a:t>
            </a:r>
            <a:r>
              <a:rPr lang="sv-SE" sz="1200" kern="1200" dirty="0" err="1" smtClean="0">
                <a:solidFill>
                  <a:schemeClr val="tx1"/>
                </a:solidFill>
                <a:effectLst/>
                <a:latin typeface="+mn-lt"/>
                <a:ea typeface="+mn-ea"/>
                <a:cs typeface="+mn-cs"/>
              </a:rPr>
              <a:t>lärande</a:t>
            </a:r>
            <a:r>
              <a:rPr lang="sv-SE" sz="1200" kern="1200" dirty="0" smtClean="0">
                <a:solidFill>
                  <a:schemeClr val="tx1"/>
                </a:solidFill>
                <a:effectLst/>
                <a:latin typeface="+mn-lt"/>
                <a:ea typeface="+mn-ea"/>
                <a:cs typeface="+mn-cs"/>
              </a:rPr>
              <a:t> genom sammanfattningar av materialet och </a:t>
            </a:r>
            <a:r>
              <a:rPr lang="sv-SE" sz="1200" kern="1200" dirty="0" err="1" smtClean="0">
                <a:solidFill>
                  <a:schemeClr val="tx1"/>
                </a:solidFill>
                <a:effectLst/>
                <a:latin typeface="+mn-lt"/>
                <a:ea typeface="+mn-ea"/>
                <a:cs typeface="+mn-cs"/>
              </a:rPr>
              <a:t>övningar</a:t>
            </a:r>
            <a:r>
              <a:rPr lang="sv-SE" sz="1200" kern="1200" dirty="0" smtClean="0">
                <a:solidFill>
                  <a:schemeClr val="tx1"/>
                </a:solidFill>
                <a:effectLst/>
                <a:latin typeface="+mn-lt"/>
                <a:ea typeface="+mn-ea"/>
                <a:cs typeface="+mn-cs"/>
              </a:rPr>
              <a:t>.</a:t>
            </a:r>
          </a:p>
          <a:p>
            <a:pPr marL="171450" indent="-171450">
              <a:buFontTx/>
              <a:buChar char="-"/>
            </a:pPr>
            <a:r>
              <a:rPr lang="sv-SE" sz="1200" kern="1200" dirty="0" smtClean="0">
                <a:solidFill>
                  <a:schemeClr val="tx1"/>
                </a:solidFill>
                <a:effectLst/>
                <a:latin typeface="+mn-lt"/>
                <a:ea typeface="+mn-ea"/>
                <a:cs typeface="+mn-cs"/>
              </a:rPr>
              <a:t>generellt sett att Grade kunde </a:t>
            </a:r>
            <a:r>
              <a:rPr lang="sv-SE" sz="1200" kern="1200" dirty="0" err="1" smtClean="0">
                <a:solidFill>
                  <a:schemeClr val="tx1"/>
                </a:solidFill>
                <a:effectLst/>
                <a:latin typeface="+mn-lt"/>
                <a:ea typeface="+mn-ea"/>
                <a:cs typeface="+mn-cs"/>
              </a:rPr>
              <a:t>förbättra</a:t>
            </a:r>
            <a:r>
              <a:rPr lang="sv-SE" sz="1200" kern="1200" dirty="0" smtClean="0">
                <a:solidFill>
                  <a:schemeClr val="tx1"/>
                </a:solidFill>
                <a:effectLst/>
                <a:latin typeface="+mn-lt"/>
                <a:ea typeface="+mn-ea"/>
                <a:cs typeface="+mn-cs"/>
              </a:rPr>
              <a:t> kurserna genom att </a:t>
            </a:r>
            <a:r>
              <a:rPr lang="sv-SE" sz="1200" kern="1200" dirty="0" err="1" smtClean="0">
                <a:solidFill>
                  <a:schemeClr val="tx1"/>
                </a:solidFill>
                <a:effectLst/>
                <a:latin typeface="+mn-lt"/>
                <a:ea typeface="+mn-ea"/>
                <a:cs typeface="+mn-cs"/>
              </a:rPr>
              <a:t>lägga</a:t>
            </a:r>
            <a:r>
              <a:rPr lang="sv-SE" sz="1200" kern="1200" dirty="0" smtClean="0">
                <a:solidFill>
                  <a:schemeClr val="tx1"/>
                </a:solidFill>
                <a:effectLst/>
                <a:latin typeface="+mn-lt"/>
                <a:ea typeface="+mn-ea"/>
                <a:cs typeface="+mn-cs"/>
              </a:rPr>
              <a:t> mer fokus </a:t>
            </a:r>
            <a:r>
              <a:rPr lang="sv-SE" sz="1200" i="1" kern="1200" dirty="0" err="1" smtClean="0">
                <a:solidFill>
                  <a:schemeClr val="tx1"/>
                </a:solidFill>
                <a:effectLst/>
                <a:latin typeface="+mn-lt"/>
                <a:ea typeface="+mn-ea"/>
                <a:cs typeface="+mn-cs"/>
              </a:rPr>
              <a:t>Bedömning</a:t>
            </a:r>
            <a:r>
              <a:rPr lang="sv-SE" sz="1200" i="1" kern="1200" dirty="0" smtClean="0">
                <a:solidFill>
                  <a:schemeClr val="tx1"/>
                </a:solidFill>
                <a:effectLst/>
                <a:latin typeface="+mn-lt"/>
                <a:ea typeface="+mn-ea"/>
                <a:cs typeface="+mn-cs"/>
              </a:rPr>
              <a:t> och </a:t>
            </a:r>
            <a:r>
              <a:rPr lang="sv-SE" sz="1200" i="1" kern="1200" dirty="0" err="1" smtClean="0">
                <a:solidFill>
                  <a:schemeClr val="tx1"/>
                </a:solidFill>
                <a:effectLst/>
                <a:latin typeface="+mn-lt"/>
                <a:ea typeface="+mn-ea"/>
                <a:cs typeface="+mn-cs"/>
              </a:rPr>
              <a:t>Utvärderings</a:t>
            </a:r>
            <a:r>
              <a:rPr lang="sv-SE" sz="1200" kern="1200" dirty="0" err="1" smtClean="0">
                <a:solidFill>
                  <a:schemeClr val="tx1"/>
                </a:solidFill>
                <a:effectLst/>
                <a:latin typeface="+mn-lt"/>
                <a:ea typeface="+mn-ea"/>
                <a:cs typeface="+mn-cs"/>
              </a:rPr>
              <a:t>-fasen</a:t>
            </a:r>
            <a:r>
              <a:rPr lang="sv-SE" sz="1200" kern="1200" baseline="0" dirty="0" smtClean="0">
                <a:solidFill>
                  <a:schemeClr val="tx1"/>
                </a:solidFill>
                <a:effectLst/>
                <a:latin typeface="+mn-lt"/>
                <a:ea typeface="+mn-ea"/>
                <a:cs typeface="+mn-cs"/>
              </a:rPr>
              <a:t> och </a:t>
            </a:r>
            <a:r>
              <a:rPr lang="sv-SE" sz="1200" i="1" kern="1200" dirty="0" err="1" smtClean="0">
                <a:solidFill>
                  <a:schemeClr val="tx1"/>
                </a:solidFill>
                <a:effectLst/>
                <a:latin typeface="+mn-lt"/>
                <a:ea typeface="+mn-ea"/>
                <a:cs typeface="+mn-cs"/>
              </a:rPr>
              <a:t>Övervakning</a:t>
            </a:r>
            <a:r>
              <a:rPr lang="sv-SE" sz="1200" i="1" kern="1200" dirty="0" smtClean="0">
                <a:solidFill>
                  <a:schemeClr val="tx1"/>
                </a:solidFill>
                <a:effectLst/>
                <a:latin typeface="+mn-lt"/>
                <a:ea typeface="+mn-ea"/>
                <a:cs typeface="+mn-cs"/>
              </a:rPr>
              <a:t> och </a:t>
            </a:r>
            <a:r>
              <a:rPr lang="sv-SE" sz="1200" i="1" kern="1200" dirty="0" err="1" smtClean="0">
                <a:solidFill>
                  <a:schemeClr val="tx1"/>
                </a:solidFill>
                <a:effectLst/>
                <a:latin typeface="+mn-lt"/>
                <a:ea typeface="+mn-ea"/>
                <a:cs typeface="+mn-cs"/>
              </a:rPr>
              <a:t>Återkopplings</a:t>
            </a:r>
            <a:r>
              <a:rPr lang="sv-SE" sz="1200" kern="1200" dirty="0" err="1" smtClean="0">
                <a:solidFill>
                  <a:schemeClr val="tx1"/>
                </a:solidFill>
                <a:effectLst/>
                <a:latin typeface="+mn-lt"/>
                <a:ea typeface="+mn-ea"/>
                <a:cs typeface="+mn-cs"/>
              </a:rPr>
              <a:t>-fasen</a:t>
            </a:r>
            <a:r>
              <a:rPr lang="sv-SE" sz="1200" kern="1200" dirty="0" smtClean="0">
                <a:solidFill>
                  <a:schemeClr val="tx1"/>
                </a:solidFill>
                <a:effectLst/>
                <a:latin typeface="+mn-lt"/>
                <a:ea typeface="+mn-ea"/>
                <a:cs typeface="+mn-cs"/>
              </a:rPr>
              <a:t> genom att till exempel använda feedback, </a:t>
            </a:r>
            <a:r>
              <a:rPr lang="sv-SE" sz="1200" kern="1200" dirty="0" err="1" smtClean="0">
                <a:solidFill>
                  <a:schemeClr val="tx1"/>
                </a:solidFill>
                <a:effectLst/>
                <a:latin typeface="+mn-lt"/>
                <a:ea typeface="+mn-ea"/>
                <a:cs typeface="+mn-cs"/>
              </a:rPr>
              <a:t>avslutningstest</a:t>
            </a:r>
            <a:r>
              <a:rPr lang="sv-SE" sz="1200" kern="1200" dirty="0" smtClean="0">
                <a:solidFill>
                  <a:schemeClr val="tx1"/>
                </a:solidFill>
                <a:effectLst/>
                <a:latin typeface="+mn-lt"/>
                <a:ea typeface="+mn-ea"/>
                <a:cs typeface="+mn-cs"/>
              </a:rPr>
              <a:t>, och </a:t>
            </a:r>
            <a:r>
              <a:rPr lang="sv-SE" sz="1200" kern="1200" dirty="0" err="1" smtClean="0">
                <a:solidFill>
                  <a:schemeClr val="tx1"/>
                </a:solidFill>
                <a:effectLst/>
                <a:latin typeface="+mn-lt"/>
                <a:ea typeface="+mn-ea"/>
                <a:cs typeface="+mn-cs"/>
              </a:rPr>
              <a:t>rättningar</a:t>
            </a:r>
            <a:r>
              <a:rPr lang="sv-SE" sz="1200" kern="1200" baseline="0" dirty="0" smtClean="0">
                <a:solidFill>
                  <a:schemeClr val="tx1"/>
                </a:solidFill>
                <a:effectLst/>
                <a:latin typeface="+mn-lt"/>
                <a:ea typeface="+mn-ea"/>
                <a:cs typeface="+mn-cs"/>
              </a:rPr>
              <a:t>. </a:t>
            </a:r>
            <a:endParaRPr lang="sv-SE" dirty="0" smtClean="0"/>
          </a:p>
        </p:txBody>
      </p:sp>
      <p:sp>
        <p:nvSpPr>
          <p:cNvPr id="4" name="Platshållare för bildnummer 3"/>
          <p:cNvSpPr>
            <a:spLocks noGrp="1"/>
          </p:cNvSpPr>
          <p:nvPr>
            <p:ph type="sldNum" sz="quarter" idx="10"/>
          </p:nvPr>
        </p:nvSpPr>
        <p:spPr/>
        <p:txBody>
          <a:bodyPr/>
          <a:lstStyle/>
          <a:p>
            <a:fld id="{37FE1B89-C8F8-664A-A32D-5606C0AF9B96}" type="slidenum">
              <a:rPr lang="sv-SE" smtClean="0"/>
              <a:t>11</a:t>
            </a:fld>
            <a:endParaRPr lang="sv-SE"/>
          </a:p>
        </p:txBody>
      </p:sp>
    </p:spTree>
    <p:extLst>
      <p:ext uri="{BB962C8B-B14F-4D97-AF65-F5344CB8AC3E}">
        <p14:creationId xmlns:p14="http://schemas.microsoft.com/office/powerpoint/2010/main" val="1423520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228600" indent="-228600">
              <a:buAutoNum type="arabicParenR"/>
            </a:pPr>
            <a:r>
              <a:rPr lang="sv-SE" sz="1200" kern="1200" dirty="0" smtClean="0">
                <a:solidFill>
                  <a:schemeClr val="tx1"/>
                </a:solidFill>
                <a:effectLst/>
                <a:latin typeface="+mn-lt"/>
                <a:ea typeface="+mn-ea"/>
                <a:cs typeface="+mn-cs"/>
              </a:rPr>
              <a:t>DIM faser och element presenteras med tilldelade </a:t>
            </a:r>
            <a:r>
              <a:rPr lang="sv-SE" sz="1200" kern="1200" dirty="0" err="1" smtClean="0">
                <a:solidFill>
                  <a:schemeClr val="tx1"/>
                </a:solidFill>
                <a:effectLst/>
                <a:latin typeface="+mn-lt"/>
                <a:ea typeface="+mn-ea"/>
                <a:cs typeface="+mn-cs"/>
              </a:rPr>
              <a:t>poäng</a:t>
            </a:r>
            <a:r>
              <a:rPr lang="sv-SE" sz="1200" kern="1200" dirty="0" smtClean="0">
                <a:solidFill>
                  <a:schemeClr val="tx1"/>
                </a:solidFill>
                <a:effectLst/>
                <a:latin typeface="+mn-lt"/>
                <a:ea typeface="+mn-ea"/>
                <a:cs typeface="+mn-cs"/>
              </a:rPr>
              <a:t>, den </a:t>
            </a:r>
            <a:r>
              <a:rPr lang="sv-SE" sz="1200" kern="1200" dirty="0" err="1" smtClean="0">
                <a:solidFill>
                  <a:schemeClr val="tx1"/>
                </a:solidFill>
                <a:effectLst/>
                <a:latin typeface="+mn-lt"/>
                <a:ea typeface="+mn-ea"/>
                <a:cs typeface="+mn-cs"/>
              </a:rPr>
              <a:t>vågräta</a:t>
            </a:r>
            <a:r>
              <a:rPr lang="sv-SE" sz="1200" kern="1200" dirty="0" smtClean="0">
                <a:solidFill>
                  <a:schemeClr val="tx1"/>
                </a:solidFill>
                <a:effectLst/>
                <a:latin typeface="+mn-lt"/>
                <a:ea typeface="+mn-ea"/>
                <a:cs typeface="+mn-cs"/>
              </a:rPr>
              <a:t> linjen </a:t>
            </a:r>
            <a:r>
              <a:rPr lang="sv-SE" sz="1200" kern="1200" dirty="0" err="1" smtClean="0">
                <a:solidFill>
                  <a:schemeClr val="tx1"/>
                </a:solidFill>
                <a:effectLst/>
                <a:latin typeface="+mn-lt"/>
                <a:ea typeface="+mn-ea"/>
                <a:cs typeface="+mn-cs"/>
              </a:rPr>
              <a:t>är</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medelvärdet</a:t>
            </a:r>
            <a:r>
              <a:rPr lang="sv-SE" sz="1200" kern="1200" dirty="0" smtClean="0">
                <a:solidFill>
                  <a:schemeClr val="tx1"/>
                </a:solidFill>
                <a:effectLst/>
                <a:latin typeface="+mn-lt"/>
                <a:ea typeface="+mn-ea"/>
                <a:cs typeface="+mn-cs"/>
              </a:rPr>
              <a:t>, och den vertikala linjen </a:t>
            </a:r>
            <a:r>
              <a:rPr lang="sv-SE" sz="1200" kern="1200" dirty="0" err="1" smtClean="0">
                <a:solidFill>
                  <a:schemeClr val="tx1"/>
                </a:solidFill>
                <a:effectLst/>
                <a:latin typeface="+mn-lt"/>
                <a:ea typeface="+mn-ea"/>
                <a:cs typeface="+mn-cs"/>
              </a:rPr>
              <a:t>är</a:t>
            </a:r>
            <a:r>
              <a:rPr lang="sv-SE" sz="1200" kern="1200" dirty="0" smtClean="0">
                <a:solidFill>
                  <a:schemeClr val="tx1"/>
                </a:solidFill>
                <a:effectLst/>
                <a:latin typeface="+mn-lt"/>
                <a:ea typeface="+mn-ea"/>
                <a:cs typeface="+mn-cs"/>
              </a:rPr>
              <a:t> standardavvikelsen.</a:t>
            </a:r>
          </a:p>
          <a:p>
            <a:pPr marL="0" indent="0">
              <a:buNone/>
            </a:pPr>
            <a:endParaRPr lang="sv-SE" sz="1200" kern="1200" dirty="0" smtClean="0">
              <a:solidFill>
                <a:schemeClr val="tx1"/>
              </a:solidFill>
              <a:effectLst/>
              <a:latin typeface="+mn-lt"/>
              <a:ea typeface="+mn-ea"/>
              <a:cs typeface="+mn-cs"/>
            </a:endParaRPr>
          </a:p>
          <a:p>
            <a:pPr marL="0" indent="0">
              <a:buNone/>
            </a:pP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Inlärning</a:t>
            </a:r>
            <a:r>
              <a:rPr lang="sv-SE" sz="1200" kern="1200" dirty="0" smtClean="0">
                <a:solidFill>
                  <a:schemeClr val="tx1"/>
                </a:solidFill>
                <a:effectLst/>
                <a:latin typeface="+mn-lt"/>
                <a:ea typeface="+mn-ea"/>
                <a:cs typeface="+mn-cs"/>
              </a:rPr>
              <a:t> av specifik kunskap eller </a:t>
            </a:r>
            <a:r>
              <a:rPr lang="sv-SE" sz="1200" kern="1200" dirty="0" err="1" smtClean="0">
                <a:solidFill>
                  <a:schemeClr val="tx1"/>
                </a:solidFill>
                <a:effectLst/>
                <a:latin typeface="+mn-lt"/>
                <a:ea typeface="+mn-ea"/>
                <a:cs typeface="+mn-cs"/>
              </a:rPr>
              <a:t>färdighet</a:t>
            </a:r>
            <a:r>
              <a:rPr lang="sv-SE" sz="1200" kern="1200" dirty="0" smtClean="0">
                <a:solidFill>
                  <a:schemeClr val="tx1"/>
                </a:solidFill>
                <a:effectLst/>
                <a:latin typeface="+mn-lt"/>
                <a:ea typeface="+mn-ea"/>
                <a:cs typeface="+mn-cs"/>
              </a:rPr>
              <a:t> (ISKF), </a:t>
            </a:r>
            <a:r>
              <a:rPr lang="sv-SE" sz="1200" kern="1200" dirty="0" err="1" smtClean="0">
                <a:solidFill>
                  <a:schemeClr val="tx1"/>
                </a:solidFill>
                <a:effectLst/>
                <a:latin typeface="+mn-lt"/>
                <a:ea typeface="+mn-ea"/>
                <a:cs typeface="+mn-cs"/>
              </a:rPr>
              <a:t>Förklaring</a:t>
            </a:r>
            <a:r>
              <a:rPr lang="sv-SE" sz="1200" kern="1200" dirty="0" smtClean="0">
                <a:solidFill>
                  <a:schemeClr val="tx1"/>
                </a:solidFill>
                <a:effectLst/>
                <a:latin typeface="+mn-lt"/>
                <a:ea typeface="+mn-ea"/>
                <a:cs typeface="+mn-cs"/>
              </a:rPr>
              <a:t> till vad som ska </a:t>
            </a:r>
            <a:r>
              <a:rPr lang="sv-SE" sz="1200" kern="1200" dirty="0" err="1" smtClean="0">
                <a:solidFill>
                  <a:schemeClr val="tx1"/>
                </a:solidFill>
                <a:effectLst/>
                <a:latin typeface="+mn-lt"/>
                <a:ea typeface="+mn-ea"/>
                <a:cs typeface="+mn-cs"/>
              </a:rPr>
              <a:t>läras</a:t>
            </a:r>
            <a:r>
              <a:rPr lang="sv-SE" sz="1200" kern="1200" dirty="0" smtClean="0">
                <a:solidFill>
                  <a:schemeClr val="tx1"/>
                </a:solidFill>
                <a:effectLst/>
                <a:latin typeface="+mn-lt"/>
                <a:ea typeface="+mn-ea"/>
                <a:cs typeface="+mn-cs"/>
              </a:rPr>
              <a:t> (FTL). </a:t>
            </a:r>
          </a:p>
          <a:p>
            <a:pPr marL="0" indent="0">
              <a:buNone/>
            </a:pPr>
            <a:endParaRPr lang="sv-SE" dirty="0" smtClean="0">
              <a:effectLst/>
            </a:endParaRPr>
          </a:p>
        </p:txBody>
      </p:sp>
      <p:sp>
        <p:nvSpPr>
          <p:cNvPr id="4" name="Platshållare för bildnummer 3"/>
          <p:cNvSpPr>
            <a:spLocks noGrp="1"/>
          </p:cNvSpPr>
          <p:nvPr>
            <p:ph type="sldNum" sz="quarter" idx="10"/>
          </p:nvPr>
        </p:nvSpPr>
        <p:spPr/>
        <p:txBody>
          <a:bodyPr/>
          <a:lstStyle/>
          <a:p>
            <a:fld id="{37FE1B89-C8F8-664A-A32D-5606C0AF9B96}" type="slidenum">
              <a:rPr lang="sv-SE" smtClean="0"/>
              <a:t>12</a:t>
            </a:fld>
            <a:endParaRPr lang="sv-SE"/>
          </a:p>
        </p:txBody>
      </p:sp>
    </p:spTree>
    <p:extLst>
      <p:ext uri="{BB962C8B-B14F-4D97-AF65-F5344CB8AC3E}">
        <p14:creationId xmlns:p14="http://schemas.microsoft.com/office/powerpoint/2010/main" val="42711373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indent="0">
              <a:buNone/>
            </a:pPr>
            <a:endParaRPr lang="sv-SE" dirty="0" smtClean="0">
              <a:effectLst/>
            </a:endParaRPr>
          </a:p>
          <a:p>
            <a:r>
              <a:rPr lang="sv-SE" dirty="0" smtClean="0"/>
              <a:t>2) - </a:t>
            </a:r>
            <a:r>
              <a:rPr lang="sv-SE" sz="1200" kern="1200" dirty="0" smtClean="0">
                <a:solidFill>
                  <a:schemeClr val="tx1"/>
                </a:solidFill>
                <a:effectLst/>
                <a:latin typeface="+mn-lt"/>
                <a:ea typeface="+mn-ea"/>
                <a:cs typeface="+mn-cs"/>
              </a:rPr>
              <a:t>I </a:t>
            </a:r>
            <a:r>
              <a:rPr lang="sv-SE" sz="1200" i="1" kern="1200" dirty="0" smtClean="0">
                <a:solidFill>
                  <a:schemeClr val="tx1"/>
                </a:solidFill>
                <a:effectLst/>
                <a:latin typeface="+mn-lt"/>
                <a:ea typeface="+mn-ea"/>
                <a:cs typeface="+mn-cs"/>
              </a:rPr>
              <a:t>Presentations</a:t>
            </a:r>
            <a:r>
              <a:rPr lang="sv-SE" sz="1200" kern="1200" dirty="0" smtClean="0">
                <a:solidFill>
                  <a:schemeClr val="tx1"/>
                </a:solidFill>
                <a:effectLst/>
                <a:latin typeface="+mn-lt"/>
                <a:ea typeface="+mn-ea"/>
                <a:cs typeface="+mn-cs"/>
              </a:rPr>
              <a:t>-fasen visade elementet </a:t>
            </a:r>
            <a:r>
              <a:rPr lang="sv-SE" sz="1200" i="1" kern="1200" dirty="0" err="1" smtClean="0">
                <a:solidFill>
                  <a:schemeClr val="tx1"/>
                </a:solidFill>
                <a:effectLst/>
                <a:latin typeface="+mn-lt"/>
                <a:ea typeface="+mn-ea"/>
                <a:cs typeface="+mn-cs"/>
              </a:rPr>
              <a:t>Förståelse</a:t>
            </a:r>
            <a:r>
              <a:rPr lang="sv-SE" sz="1200" i="1" kern="1200" dirty="0" smtClean="0">
                <a:solidFill>
                  <a:schemeClr val="tx1"/>
                </a:solidFill>
                <a:effectLst/>
                <a:latin typeface="+mn-lt"/>
                <a:ea typeface="+mn-ea"/>
                <a:cs typeface="+mn-cs"/>
              </a:rPr>
              <a:t> </a:t>
            </a:r>
            <a:r>
              <a:rPr lang="sv-SE" sz="1200" kern="1200" dirty="0" smtClean="0">
                <a:solidFill>
                  <a:schemeClr val="tx1"/>
                </a:solidFill>
                <a:effectLst/>
                <a:latin typeface="+mn-lt"/>
                <a:ea typeface="+mn-ea"/>
                <a:cs typeface="+mn-cs"/>
              </a:rPr>
              <a:t>en </a:t>
            </a:r>
            <a:r>
              <a:rPr lang="sv-SE" sz="1200" kern="1200" dirty="0" err="1" smtClean="0">
                <a:solidFill>
                  <a:schemeClr val="tx1"/>
                </a:solidFill>
                <a:effectLst/>
                <a:latin typeface="+mn-lt"/>
                <a:ea typeface="+mn-ea"/>
                <a:cs typeface="+mn-cs"/>
              </a:rPr>
              <a:t>låg</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poäng</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medelpoäng</a:t>
            </a:r>
            <a:r>
              <a:rPr lang="sv-SE" sz="1200" kern="1200" dirty="0" smtClean="0">
                <a:solidFill>
                  <a:schemeClr val="tx1"/>
                </a:solidFill>
                <a:effectLst/>
                <a:latin typeface="+mn-lt"/>
                <a:ea typeface="+mn-ea"/>
                <a:cs typeface="+mn-cs"/>
              </a:rPr>
              <a:t> = 1,5) </a:t>
            </a:r>
            <a:r>
              <a:rPr lang="sv-SE" sz="1200" kern="1200" dirty="0" err="1" smtClean="0">
                <a:solidFill>
                  <a:schemeClr val="tx1"/>
                </a:solidFill>
                <a:effectLst/>
                <a:latin typeface="+mn-lt"/>
                <a:ea typeface="+mn-ea"/>
                <a:cs typeface="+mn-cs"/>
              </a:rPr>
              <a:t>jämfört</a:t>
            </a:r>
            <a:r>
              <a:rPr lang="sv-SE" sz="1200" kern="1200" dirty="0" smtClean="0">
                <a:solidFill>
                  <a:schemeClr val="tx1"/>
                </a:solidFill>
                <a:effectLst/>
                <a:latin typeface="+mn-lt"/>
                <a:ea typeface="+mn-ea"/>
                <a:cs typeface="+mn-cs"/>
              </a:rPr>
              <a:t> med resten av elementen i fasen som hade relativt </a:t>
            </a:r>
            <a:r>
              <a:rPr lang="sv-SE" sz="1200" kern="1200" dirty="0" err="1" smtClean="0">
                <a:solidFill>
                  <a:schemeClr val="tx1"/>
                </a:solidFill>
                <a:effectLst/>
                <a:latin typeface="+mn-lt"/>
                <a:ea typeface="+mn-ea"/>
                <a:cs typeface="+mn-cs"/>
              </a:rPr>
              <a:t>hög</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medelpoäng</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medelpoäng</a:t>
            </a:r>
            <a:r>
              <a:rPr lang="sv-SE" sz="1200" kern="1200" dirty="0" smtClean="0">
                <a:solidFill>
                  <a:schemeClr val="tx1"/>
                </a:solidFill>
                <a:effectLst/>
                <a:latin typeface="+mn-lt"/>
                <a:ea typeface="+mn-ea"/>
                <a:cs typeface="+mn-cs"/>
              </a:rPr>
              <a:t> = 3,8, 4,4, och 	4,8; Figur 3b). </a:t>
            </a:r>
            <a:endParaRPr lang="sv-SE"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sv-SE" dirty="0" smtClean="0"/>
          </a:p>
        </p:txBody>
      </p:sp>
      <p:sp>
        <p:nvSpPr>
          <p:cNvPr id="4" name="Platshållare för bildnummer 3"/>
          <p:cNvSpPr>
            <a:spLocks noGrp="1"/>
          </p:cNvSpPr>
          <p:nvPr>
            <p:ph type="sldNum" sz="quarter" idx="10"/>
          </p:nvPr>
        </p:nvSpPr>
        <p:spPr/>
        <p:txBody>
          <a:bodyPr/>
          <a:lstStyle/>
          <a:p>
            <a:fld id="{37FE1B89-C8F8-664A-A32D-5606C0AF9B96}" type="slidenum">
              <a:rPr lang="sv-SE" smtClean="0"/>
              <a:t>13</a:t>
            </a:fld>
            <a:endParaRPr lang="sv-SE"/>
          </a:p>
        </p:txBody>
      </p:sp>
    </p:spTree>
    <p:extLst>
      <p:ext uri="{BB962C8B-B14F-4D97-AF65-F5344CB8AC3E}">
        <p14:creationId xmlns:p14="http://schemas.microsoft.com/office/powerpoint/2010/main" val="42711373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indent="0">
              <a:buNone/>
            </a:pPr>
            <a:endParaRPr lang="sv-SE" dirty="0" smtClean="0">
              <a:effectLst/>
            </a:endParaRPr>
          </a:p>
          <a:p>
            <a:r>
              <a:rPr lang="sv-SE" dirty="0" smtClean="0"/>
              <a:t>2) - </a:t>
            </a:r>
            <a:r>
              <a:rPr lang="sv-SE" sz="1200" i="1" kern="1200" dirty="0" err="1" smtClean="0">
                <a:solidFill>
                  <a:schemeClr val="tx1"/>
                </a:solidFill>
                <a:effectLst/>
                <a:latin typeface="+mn-lt"/>
                <a:ea typeface="+mn-ea"/>
                <a:cs typeface="+mn-cs"/>
              </a:rPr>
              <a:t>Bedömning</a:t>
            </a:r>
            <a:r>
              <a:rPr lang="sv-SE" sz="1200" i="1" kern="1200" dirty="0" smtClean="0">
                <a:solidFill>
                  <a:schemeClr val="tx1"/>
                </a:solidFill>
                <a:effectLst/>
                <a:latin typeface="+mn-lt"/>
                <a:ea typeface="+mn-ea"/>
                <a:cs typeface="+mn-cs"/>
              </a:rPr>
              <a:t> och </a:t>
            </a:r>
            <a:r>
              <a:rPr lang="sv-SE" sz="1200" i="1" kern="1200" dirty="0" err="1" smtClean="0">
                <a:solidFill>
                  <a:schemeClr val="tx1"/>
                </a:solidFill>
                <a:effectLst/>
                <a:latin typeface="+mn-lt"/>
                <a:ea typeface="+mn-ea"/>
                <a:cs typeface="+mn-cs"/>
              </a:rPr>
              <a:t>Utvärderings</a:t>
            </a:r>
            <a:r>
              <a:rPr lang="sv-SE" sz="1200" kern="1200" dirty="0" err="1" smtClean="0">
                <a:solidFill>
                  <a:schemeClr val="tx1"/>
                </a:solidFill>
                <a:effectLst/>
                <a:latin typeface="+mn-lt"/>
                <a:ea typeface="+mn-ea"/>
                <a:cs typeface="+mn-cs"/>
              </a:rPr>
              <a:t>-fasen</a:t>
            </a:r>
            <a:r>
              <a:rPr lang="sv-SE" sz="1200" kern="1200" dirty="0" smtClean="0">
                <a:solidFill>
                  <a:schemeClr val="tx1"/>
                </a:solidFill>
                <a:effectLst/>
                <a:latin typeface="+mn-lt"/>
                <a:ea typeface="+mn-ea"/>
                <a:cs typeface="+mn-cs"/>
              </a:rPr>
              <a:t> fick den </a:t>
            </a:r>
            <a:r>
              <a:rPr lang="sv-SE" sz="1200" kern="1200" dirty="0" err="1" smtClean="0">
                <a:solidFill>
                  <a:schemeClr val="tx1"/>
                </a:solidFill>
                <a:effectLst/>
                <a:latin typeface="+mn-lt"/>
                <a:ea typeface="+mn-ea"/>
                <a:cs typeface="+mn-cs"/>
              </a:rPr>
              <a:t>lägsta</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medelpoängen</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jämfört</a:t>
            </a:r>
            <a:r>
              <a:rPr lang="sv-SE" sz="1200" kern="1200" dirty="0" smtClean="0">
                <a:solidFill>
                  <a:schemeClr val="tx1"/>
                </a:solidFill>
                <a:effectLst/>
                <a:latin typeface="+mn-lt"/>
                <a:ea typeface="+mn-ea"/>
                <a:cs typeface="+mn-cs"/>
              </a:rPr>
              <a:t> med alla DIM-faser. </a:t>
            </a:r>
          </a:p>
          <a:p>
            <a:pPr marL="0" marR="0" indent="0" algn="l" defTabSz="457200" rtl="0" eaLnBrk="1" fontAlgn="auto" latinLnBrk="0" hangingPunct="1">
              <a:lnSpc>
                <a:spcPct val="100000"/>
              </a:lnSpc>
              <a:spcBef>
                <a:spcPts val="0"/>
              </a:spcBef>
              <a:spcAft>
                <a:spcPts val="0"/>
              </a:spcAft>
              <a:buClrTx/>
              <a:buSzTx/>
              <a:buFontTx/>
              <a:buNone/>
              <a:tabLst/>
              <a:defRPr/>
            </a:pPr>
            <a:endParaRPr lang="sv-SE"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3) Sammanfattningsvis ger resultatet </a:t>
            </a:r>
            <a:r>
              <a:rPr lang="sv-SE" sz="1200" kern="1200" dirty="0" err="1" smtClean="0">
                <a:solidFill>
                  <a:schemeClr val="tx1"/>
                </a:solidFill>
                <a:effectLst/>
                <a:latin typeface="+mn-lt"/>
                <a:ea typeface="+mn-ea"/>
                <a:cs typeface="+mn-cs"/>
              </a:rPr>
              <a:t>från</a:t>
            </a:r>
            <a:r>
              <a:rPr lang="sv-SE" sz="1200" kern="1200" dirty="0" smtClean="0">
                <a:solidFill>
                  <a:schemeClr val="tx1"/>
                </a:solidFill>
                <a:effectLst/>
                <a:latin typeface="+mn-lt"/>
                <a:ea typeface="+mn-ea"/>
                <a:cs typeface="+mn-cs"/>
              </a:rPr>
              <a:t> denna analys en bild </a:t>
            </a:r>
            <a:r>
              <a:rPr lang="sv-SE" sz="1200" kern="1200" dirty="0" err="1" smtClean="0">
                <a:solidFill>
                  <a:schemeClr val="tx1"/>
                </a:solidFill>
                <a:effectLst/>
                <a:latin typeface="+mn-lt"/>
                <a:ea typeface="+mn-ea"/>
                <a:cs typeface="+mn-cs"/>
              </a:rPr>
              <a:t>över</a:t>
            </a:r>
            <a:r>
              <a:rPr lang="sv-SE" sz="1200" kern="1200" dirty="0" smtClean="0">
                <a:solidFill>
                  <a:schemeClr val="tx1"/>
                </a:solidFill>
                <a:effectLst/>
                <a:latin typeface="+mn-lt"/>
                <a:ea typeface="+mn-ea"/>
                <a:cs typeface="+mn-cs"/>
              </a:rPr>
              <a:t> vilka delar av kursen som skulle kunna </a:t>
            </a:r>
            <a:r>
              <a:rPr lang="sv-SE" sz="1200" kern="1200" dirty="0" err="1" smtClean="0">
                <a:solidFill>
                  <a:schemeClr val="tx1"/>
                </a:solidFill>
                <a:effectLst/>
                <a:latin typeface="+mn-lt"/>
                <a:ea typeface="+mn-ea"/>
                <a:cs typeface="+mn-cs"/>
              </a:rPr>
              <a:t>förbättras</a:t>
            </a:r>
            <a:r>
              <a:rPr lang="sv-SE" sz="1200" kern="1200" dirty="0" smtClean="0">
                <a:solidFill>
                  <a:schemeClr val="tx1"/>
                </a:solidFill>
                <a:effectLst/>
                <a:latin typeface="+mn-lt"/>
                <a:ea typeface="+mn-ea"/>
                <a:cs typeface="+mn-cs"/>
              </a:rPr>
              <a:t> enligt DIM </a:t>
            </a:r>
            <a:r>
              <a:rPr lang="sv-SE" sz="1200" kern="1200" dirty="0" err="1" smtClean="0">
                <a:solidFill>
                  <a:schemeClr val="tx1"/>
                </a:solidFill>
                <a:effectLst/>
                <a:latin typeface="+mn-lt"/>
                <a:ea typeface="+mn-ea"/>
                <a:cs typeface="+mn-cs"/>
              </a:rPr>
              <a:t>där</a:t>
            </a:r>
            <a:r>
              <a:rPr lang="sv-SE" sz="1200" kern="1200" dirty="0" smtClean="0">
                <a:solidFill>
                  <a:schemeClr val="tx1"/>
                </a:solidFill>
                <a:effectLst/>
                <a:latin typeface="+mn-lt"/>
                <a:ea typeface="+mn-ea"/>
                <a:cs typeface="+mn-cs"/>
              </a:rPr>
              <a:t> </a:t>
            </a:r>
            <a:r>
              <a:rPr lang="sv-SE" sz="1200" i="1" kern="1200" dirty="0" err="1" smtClean="0">
                <a:solidFill>
                  <a:schemeClr val="tx1"/>
                </a:solidFill>
                <a:effectLst/>
                <a:latin typeface="+mn-lt"/>
                <a:ea typeface="+mn-ea"/>
                <a:cs typeface="+mn-cs"/>
              </a:rPr>
              <a:t>Bedömning</a:t>
            </a:r>
            <a:r>
              <a:rPr lang="sv-SE" sz="1200" i="1" kern="1200" dirty="0" smtClean="0">
                <a:solidFill>
                  <a:schemeClr val="tx1"/>
                </a:solidFill>
                <a:effectLst/>
                <a:latin typeface="+mn-lt"/>
                <a:ea typeface="+mn-ea"/>
                <a:cs typeface="+mn-cs"/>
              </a:rPr>
              <a:t> och </a:t>
            </a:r>
            <a:r>
              <a:rPr lang="sv-SE" sz="1200" i="1" kern="1200" dirty="0" err="1" smtClean="0">
                <a:solidFill>
                  <a:schemeClr val="tx1"/>
                </a:solidFill>
                <a:effectLst/>
                <a:latin typeface="+mn-lt"/>
                <a:ea typeface="+mn-ea"/>
                <a:cs typeface="+mn-cs"/>
              </a:rPr>
              <a:t>Utvärdering</a:t>
            </a:r>
            <a:r>
              <a:rPr lang="sv-SE" sz="1200" i="1" kern="1200" dirty="0" smtClean="0">
                <a:solidFill>
                  <a:schemeClr val="tx1"/>
                </a:solidFill>
                <a:effectLst/>
                <a:latin typeface="+mn-lt"/>
                <a:ea typeface="+mn-ea"/>
                <a:cs typeface="+mn-cs"/>
              </a:rPr>
              <a:t>-</a:t>
            </a:r>
            <a:r>
              <a:rPr lang="sv-SE" sz="1200" kern="1200" dirty="0" smtClean="0">
                <a:solidFill>
                  <a:schemeClr val="tx1"/>
                </a:solidFill>
                <a:effectLst/>
                <a:latin typeface="+mn-lt"/>
                <a:ea typeface="+mn-ea"/>
                <a:cs typeface="+mn-cs"/>
              </a:rPr>
              <a:t> fasen </a:t>
            </a:r>
            <a:r>
              <a:rPr lang="sv-SE" sz="1200" kern="1200" dirty="0" err="1" smtClean="0">
                <a:solidFill>
                  <a:schemeClr val="tx1"/>
                </a:solidFill>
                <a:effectLst/>
                <a:latin typeface="+mn-lt"/>
                <a:ea typeface="+mn-ea"/>
                <a:cs typeface="+mn-cs"/>
              </a:rPr>
              <a:t>bör</a:t>
            </a:r>
            <a:r>
              <a:rPr lang="sv-SE" sz="1200" kern="1200" dirty="0" smtClean="0">
                <a:solidFill>
                  <a:schemeClr val="tx1"/>
                </a:solidFill>
                <a:effectLst/>
                <a:latin typeface="+mn-lt"/>
                <a:ea typeface="+mn-ea"/>
                <a:cs typeface="+mn-cs"/>
              </a:rPr>
              <a:t> prioriteras </a:t>
            </a:r>
            <a:r>
              <a:rPr lang="sv-SE" sz="1200" kern="1200" dirty="0" err="1" smtClean="0">
                <a:solidFill>
                  <a:schemeClr val="tx1"/>
                </a:solidFill>
                <a:effectLst/>
                <a:latin typeface="+mn-lt"/>
                <a:ea typeface="+mn-ea"/>
                <a:cs typeface="+mn-cs"/>
              </a:rPr>
              <a:t>högst</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för</a:t>
            </a:r>
            <a:r>
              <a:rPr lang="sv-SE" sz="1200" kern="1200" dirty="0" smtClean="0">
                <a:solidFill>
                  <a:schemeClr val="tx1"/>
                </a:solidFill>
                <a:effectLst/>
                <a:latin typeface="+mn-lt"/>
                <a:ea typeface="+mn-ea"/>
                <a:cs typeface="+mn-cs"/>
              </a:rPr>
              <a:t> att bidrag till de </a:t>
            </a:r>
            <a:r>
              <a:rPr lang="sv-SE" sz="1200" kern="1200" dirty="0" err="1" smtClean="0">
                <a:solidFill>
                  <a:schemeClr val="tx1"/>
                </a:solidFill>
                <a:effectLst/>
                <a:latin typeface="+mn-lt"/>
                <a:ea typeface="+mn-ea"/>
                <a:cs typeface="+mn-cs"/>
              </a:rPr>
              <a:t>största</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möjliga</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förbättringarna</a:t>
            </a:r>
            <a:r>
              <a:rPr lang="sv-SE" sz="1200" kern="1200" dirty="0" smtClean="0">
                <a:solidFill>
                  <a:schemeClr val="tx1"/>
                </a:solidFill>
                <a:effectLst/>
                <a:latin typeface="+mn-lt"/>
                <a:ea typeface="+mn-ea"/>
                <a:cs typeface="+mn-cs"/>
              </a:rPr>
              <a:t>. </a:t>
            </a:r>
            <a:endParaRPr lang="sv-SE" dirty="0" smtClean="0">
              <a:effectLst/>
            </a:endParaRPr>
          </a:p>
        </p:txBody>
      </p:sp>
      <p:sp>
        <p:nvSpPr>
          <p:cNvPr id="4" name="Platshållare för bildnummer 3"/>
          <p:cNvSpPr>
            <a:spLocks noGrp="1"/>
          </p:cNvSpPr>
          <p:nvPr>
            <p:ph type="sldNum" sz="quarter" idx="10"/>
          </p:nvPr>
        </p:nvSpPr>
        <p:spPr/>
        <p:txBody>
          <a:bodyPr/>
          <a:lstStyle/>
          <a:p>
            <a:fld id="{37FE1B89-C8F8-664A-A32D-5606C0AF9B96}" type="slidenum">
              <a:rPr lang="sv-SE" smtClean="0"/>
              <a:t>14</a:t>
            </a:fld>
            <a:endParaRPr lang="sv-SE"/>
          </a:p>
        </p:txBody>
      </p:sp>
    </p:spTree>
    <p:extLst>
      <p:ext uri="{BB962C8B-B14F-4D97-AF65-F5344CB8AC3E}">
        <p14:creationId xmlns:p14="http://schemas.microsoft.com/office/powerpoint/2010/main" val="42711373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Det vi kan se i utvärderings</a:t>
            </a:r>
            <a:r>
              <a:rPr lang="sv-SE" baseline="0" dirty="0" smtClean="0"/>
              <a:t> resultatet är att Grade är bra på att presentera sina e-kurser och att de har andra delar i kurserna som mer fokus måste läggas på enligt DIM.</a:t>
            </a:r>
            <a:endParaRPr lang="sv-SE" dirty="0" smtClean="0"/>
          </a:p>
          <a:p>
            <a:r>
              <a:rPr lang="sv-SE" dirty="0" smtClean="0"/>
              <a:t>Slutsatsen är att </a:t>
            </a:r>
            <a:r>
              <a:rPr lang="sv-SE" baseline="0" dirty="0" smtClean="0"/>
              <a:t>Grades kurser skulle kunna förbättras enligt DIM och </a:t>
            </a:r>
            <a:r>
              <a:rPr lang="sv-SE" sz="1200" kern="1200" dirty="0" err="1" smtClean="0">
                <a:solidFill>
                  <a:schemeClr val="tx1"/>
                </a:solidFill>
                <a:effectLst/>
                <a:latin typeface="+mn-lt"/>
                <a:ea typeface="+mn-ea"/>
                <a:cs typeface="+mn-cs"/>
              </a:rPr>
              <a:t>där</a:t>
            </a:r>
            <a:r>
              <a:rPr lang="sv-SE" sz="1200" kern="1200" dirty="0" smtClean="0">
                <a:solidFill>
                  <a:schemeClr val="tx1"/>
                </a:solidFill>
                <a:effectLst/>
                <a:latin typeface="+mn-lt"/>
                <a:ea typeface="+mn-ea"/>
                <a:cs typeface="+mn-cs"/>
              </a:rPr>
              <a:t> </a:t>
            </a:r>
            <a:r>
              <a:rPr lang="sv-SE" sz="1200" i="1" kern="1200" dirty="0" err="1" smtClean="0">
                <a:solidFill>
                  <a:schemeClr val="tx1"/>
                </a:solidFill>
                <a:effectLst/>
                <a:latin typeface="+mn-lt"/>
                <a:ea typeface="+mn-ea"/>
                <a:cs typeface="+mn-cs"/>
              </a:rPr>
              <a:t>Bedömning</a:t>
            </a:r>
            <a:r>
              <a:rPr lang="sv-SE" sz="1200" i="1" kern="1200" dirty="0" smtClean="0">
                <a:solidFill>
                  <a:schemeClr val="tx1"/>
                </a:solidFill>
                <a:effectLst/>
                <a:latin typeface="+mn-lt"/>
                <a:ea typeface="+mn-ea"/>
                <a:cs typeface="+mn-cs"/>
              </a:rPr>
              <a:t> och </a:t>
            </a:r>
            <a:r>
              <a:rPr lang="sv-SE" sz="1200" i="1" kern="1200" dirty="0" err="1" smtClean="0">
                <a:solidFill>
                  <a:schemeClr val="tx1"/>
                </a:solidFill>
                <a:effectLst/>
                <a:latin typeface="+mn-lt"/>
                <a:ea typeface="+mn-ea"/>
                <a:cs typeface="+mn-cs"/>
              </a:rPr>
              <a:t>Utvärdering-</a:t>
            </a:r>
            <a:r>
              <a:rPr lang="sv-SE" sz="1200" kern="1200" dirty="0" err="1" smtClean="0">
                <a:solidFill>
                  <a:schemeClr val="tx1"/>
                </a:solidFill>
                <a:effectLst/>
                <a:latin typeface="+mn-lt"/>
                <a:ea typeface="+mn-ea"/>
                <a:cs typeface="+mn-cs"/>
              </a:rPr>
              <a:t>fasen</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bör</a:t>
            </a:r>
            <a:r>
              <a:rPr lang="sv-SE" sz="1200" kern="1200" dirty="0" smtClean="0">
                <a:solidFill>
                  <a:schemeClr val="tx1"/>
                </a:solidFill>
                <a:effectLst/>
                <a:latin typeface="+mn-lt"/>
                <a:ea typeface="+mn-ea"/>
                <a:cs typeface="+mn-cs"/>
              </a:rPr>
              <a:t> prioriteras.</a:t>
            </a:r>
            <a:endParaRPr lang="sv-SE" dirty="0" smtClean="0"/>
          </a:p>
          <a:p>
            <a:endParaRPr lang="sv-SE" dirty="0" smtClean="0"/>
          </a:p>
        </p:txBody>
      </p:sp>
      <p:sp>
        <p:nvSpPr>
          <p:cNvPr id="4" name="Platshållare för bildnummer 3"/>
          <p:cNvSpPr>
            <a:spLocks noGrp="1"/>
          </p:cNvSpPr>
          <p:nvPr>
            <p:ph type="sldNum" sz="quarter" idx="10"/>
          </p:nvPr>
        </p:nvSpPr>
        <p:spPr/>
        <p:txBody>
          <a:bodyPr/>
          <a:lstStyle/>
          <a:p>
            <a:fld id="{37FE1B89-C8F8-664A-A32D-5606C0AF9B96}" type="slidenum">
              <a:rPr lang="sv-SE" smtClean="0"/>
              <a:t>15</a:t>
            </a:fld>
            <a:endParaRPr lang="sv-SE"/>
          </a:p>
        </p:txBody>
      </p:sp>
    </p:spTree>
    <p:extLst>
      <p:ext uri="{BB962C8B-B14F-4D97-AF65-F5344CB8AC3E}">
        <p14:creationId xmlns:p14="http://schemas.microsoft.com/office/powerpoint/2010/main" val="3402877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kern="1200" dirty="0" smtClean="0">
                <a:solidFill>
                  <a:schemeClr val="tx1"/>
                </a:solidFill>
                <a:effectLst/>
                <a:latin typeface="+mn-lt"/>
                <a:ea typeface="+mn-ea"/>
                <a:cs typeface="+mn-cs"/>
              </a:rPr>
              <a:t>Resultatet från intervjumomentet visade att DIM och</a:t>
            </a:r>
            <a:r>
              <a:rPr lang="sv-SE" sz="1200" kern="1200" baseline="0" dirty="0" smtClean="0">
                <a:solidFill>
                  <a:schemeClr val="tx1"/>
                </a:solidFill>
                <a:effectLst/>
                <a:latin typeface="+mn-lt"/>
                <a:ea typeface="+mn-ea"/>
                <a:cs typeface="+mn-cs"/>
              </a:rPr>
              <a:t> därmed, </a:t>
            </a:r>
            <a:r>
              <a:rPr lang="sv-SE" sz="1200" kern="1200" dirty="0" smtClean="0">
                <a:solidFill>
                  <a:schemeClr val="tx1"/>
                </a:solidFill>
                <a:effectLst/>
                <a:latin typeface="+mn-lt"/>
                <a:ea typeface="+mn-ea"/>
                <a:cs typeface="+mn-cs"/>
              </a:rPr>
              <a:t>det Associativa perspektivet var </a:t>
            </a:r>
            <a:r>
              <a:rPr lang="sv-SE" sz="1200" kern="1200" dirty="0" err="1" smtClean="0">
                <a:solidFill>
                  <a:schemeClr val="tx1"/>
                </a:solidFill>
                <a:effectLst/>
                <a:latin typeface="+mn-lt"/>
                <a:ea typeface="+mn-ea"/>
                <a:cs typeface="+mn-cs"/>
              </a:rPr>
              <a:t>lämpligast</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för</a:t>
            </a:r>
            <a:r>
              <a:rPr lang="sv-SE" sz="1200" kern="1200" dirty="0" smtClean="0">
                <a:solidFill>
                  <a:schemeClr val="tx1"/>
                </a:solidFill>
                <a:effectLst/>
                <a:latin typeface="+mn-lt"/>
                <a:ea typeface="+mn-ea"/>
                <a:cs typeface="+mn-cs"/>
              </a:rPr>
              <a:t> att passa in med Grades pedagogiska riktlinjer. </a:t>
            </a:r>
            <a:endParaRPr lang="sv-SE" dirty="0" smtClean="0">
              <a:effectLst/>
            </a:endParaRPr>
          </a:p>
          <a:p>
            <a:r>
              <a:rPr lang="sv-SE" sz="1200" kern="1200" dirty="0" smtClean="0">
                <a:solidFill>
                  <a:schemeClr val="tx1"/>
                </a:solidFill>
                <a:effectLst/>
                <a:latin typeface="+mn-lt"/>
                <a:ea typeface="+mn-ea"/>
                <a:cs typeface="+mn-cs"/>
              </a:rPr>
              <a:t>Slutsatsen</a:t>
            </a:r>
            <a:r>
              <a:rPr lang="sv-SE" sz="1200" kern="1200" baseline="0" dirty="0" smtClean="0">
                <a:solidFill>
                  <a:schemeClr val="tx1"/>
                </a:solidFill>
                <a:effectLst/>
                <a:latin typeface="+mn-lt"/>
                <a:ea typeface="+mn-ea"/>
                <a:cs typeface="+mn-cs"/>
              </a:rPr>
              <a:t> är att </a:t>
            </a:r>
            <a:r>
              <a:rPr lang="sv-SE" sz="1200" kern="1200" dirty="0" smtClean="0">
                <a:solidFill>
                  <a:schemeClr val="tx1"/>
                </a:solidFill>
                <a:effectLst/>
                <a:latin typeface="+mn-lt"/>
                <a:ea typeface="+mn-ea"/>
                <a:cs typeface="+mn-cs"/>
              </a:rPr>
              <a:t>en tydlig riktlinje </a:t>
            </a:r>
            <a:r>
              <a:rPr lang="sv-SE" sz="1200" kern="1200" dirty="0" err="1" smtClean="0">
                <a:solidFill>
                  <a:schemeClr val="tx1"/>
                </a:solidFill>
                <a:effectLst/>
                <a:latin typeface="+mn-lt"/>
                <a:ea typeface="+mn-ea"/>
                <a:cs typeface="+mn-cs"/>
              </a:rPr>
              <a:t>för</a:t>
            </a:r>
            <a:r>
              <a:rPr lang="sv-SE" sz="1200" kern="1200" dirty="0" smtClean="0">
                <a:solidFill>
                  <a:schemeClr val="tx1"/>
                </a:solidFill>
                <a:effectLst/>
                <a:latin typeface="+mn-lt"/>
                <a:ea typeface="+mn-ea"/>
                <a:cs typeface="+mn-cs"/>
              </a:rPr>
              <a:t> modeller som skulle </a:t>
            </a:r>
            <a:r>
              <a:rPr lang="sv-SE" sz="1200" kern="1200" dirty="0" err="1" smtClean="0">
                <a:solidFill>
                  <a:schemeClr val="tx1"/>
                </a:solidFill>
                <a:effectLst/>
                <a:latin typeface="+mn-lt"/>
                <a:ea typeface="+mn-ea"/>
                <a:cs typeface="+mn-cs"/>
              </a:rPr>
              <a:t>underlätta</a:t>
            </a:r>
            <a:r>
              <a:rPr lang="sv-SE" sz="1200" kern="1200" dirty="0" smtClean="0">
                <a:solidFill>
                  <a:schemeClr val="tx1"/>
                </a:solidFill>
                <a:effectLst/>
                <a:latin typeface="+mn-lt"/>
                <a:ea typeface="+mn-ea"/>
                <a:cs typeface="+mn-cs"/>
              </a:rPr>
              <a:t> Grades </a:t>
            </a:r>
            <a:r>
              <a:rPr lang="sv-SE" sz="1200" kern="1200" dirty="0" err="1" smtClean="0">
                <a:solidFill>
                  <a:schemeClr val="tx1"/>
                </a:solidFill>
                <a:effectLst/>
                <a:latin typeface="+mn-lt"/>
                <a:ea typeface="+mn-ea"/>
                <a:cs typeface="+mn-cs"/>
              </a:rPr>
              <a:t>övergång</a:t>
            </a:r>
            <a:r>
              <a:rPr lang="sv-SE" sz="1200" kern="1200" dirty="0" smtClean="0">
                <a:solidFill>
                  <a:schemeClr val="tx1"/>
                </a:solidFill>
                <a:effectLst/>
                <a:latin typeface="+mn-lt"/>
                <a:ea typeface="+mn-ea"/>
                <a:cs typeface="+mn-cs"/>
              </a:rPr>
              <a:t> till en modellbaserat strategi. </a:t>
            </a:r>
          </a:p>
          <a:p>
            <a:endParaRPr lang="sv-SE" sz="1200" kern="1200" dirty="0" smtClean="0">
              <a:solidFill>
                <a:schemeClr val="tx1"/>
              </a:solidFill>
              <a:effectLst/>
              <a:latin typeface="+mn-lt"/>
              <a:ea typeface="+mn-ea"/>
              <a:cs typeface="+mn-cs"/>
            </a:endParaRPr>
          </a:p>
          <a:p>
            <a:r>
              <a:rPr lang="sv-SE" sz="1200" kern="1200" dirty="0" smtClean="0">
                <a:solidFill>
                  <a:schemeClr val="tx1"/>
                </a:solidFill>
                <a:effectLst/>
                <a:latin typeface="+mn-lt"/>
                <a:ea typeface="+mn-ea"/>
                <a:cs typeface="+mn-cs"/>
              </a:rPr>
              <a:t>Resultatet</a:t>
            </a:r>
            <a:r>
              <a:rPr lang="sv-SE" sz="1200" kern="1200" baseline="0" dirty="0" smtClean="0">
                <a:solidFill>
                  <a:schemeClr val="tx1"/>
                </a:solidFill>
                <a:effectLst/>
                <a:latin typeface="+mn-lt"/>
                <a:ea typeface="+mn-ea"/>
                <a:cs typeface="+mn-cs"/>
              </a:rPr>
              <a:t> från utvärderingsmomentet visade att </a:t>
            </a:r>
            <a:r>
              <a:rPr lang="sv-SE" sz="1200" i="1" kern="1200" dirty="0" err="1" smtClean="0">
                <a:solidFill>
                  <a:schemeClr val="tx1"/>
                </a:solidFill>
                <a:effectLst/>
                <a:latin typeface="+mn-lt"/>
                <a:ea typeface="+mn-ea"/>
                <a:cs typeface="+mn-cs"/>
              </a:rPr>
              <a:t>Bedömning</a:t>
            </a:r>
            <a:r>
              <a:rPr lang="sv-SE" sz="1200" i="1" kern="1200" dirty="0" smtClean="0">
                <a:solidFill>
                  <a:schemeClr val="tx1"/>
                </a:solidFill>
                <a:effectLst/>
                <a:latin typeface="+mn-lt"/>
                <a:ea typeface="+mn-ea"/>
                <a:cs typeface="+mn-cs"/>
              </a:rPr>
              <a:t> och </a:t>
            </a:r>
            <a:r>
              <a:rPr lang="sv-SE" sz="1200" i="1" kern="1200" dirty="0" err="1" smtClean="0">
                <a:solidFill>
                  <a:schemeClr val="tx1"/>
                </a:solidFill>
                <a:effectLst/>
                <a:latin typeface="+mn-lt"/>
                <a:ea typeface="+mn-ea"/>
                <a:cs typeface="+mn-cs"/>
              </a:rPr>
              <a:t>Utvärdering-</a:t>
            </a:r>
            <a:r>
              <a:rPr lang="sv-SE" sz="1200" kern="1200" dirty="0" err="1" smtClean="0">
                <a:solidFill>
                  <a:schemeClr val="tx1"/>
                </a:solidFill>
                <a:effectLst/>
                <a:latin typeface="+mn-lt"/>
                <a:ea typeface="+mn-ea"/>
                <a:cs typeface="+mn-cs"/>
              </a:rPr>
              <a:t>fasen</a:t>
            </a:r>
            <a:r>
              <a:rPr lang="sv-SE" sz="1200" kern="1200" dirty="0" smtClean="0">
                <a:solidFill>
                  <a:schemeClr val="tx1"/>
                </a:solidFill>
                <a:effectLst/>
                <a:latin typeface="+mn-lt"/>
                <a:ea typeface="+mn-ea"/>
                <a:cs typeface="+mn-cs"/>
              </a:rPr>
              <a:t> </a:t>
            </a:r>
            <a:r>
              <a:rPr lang="sv-SE" sz="1200" kern="1200" baseline="0" dirty="0" smtClean="0">
                <a:solidFill>
                  <a:schemeClr val="tx1"/>
                </a:solidFill>
                <a:effectLst/>
                <a:latin typeface="+mn-lt"/>
                <a:ea typeface="+mn-ea"/>
                <a:cs typeface="+mn-cs"/>
              </a:rPr>
              <a:t>av Grade e-kurser behöver prioriteras för att uppnå förbättring enligt DIM. </a:t>
            </a:r>
            <a:endParaRPr lang="sv-SE" sz="1200" kern="1200" dirty="0" smtClean="0">
              <a:solidFill>
                <a:schemeClr val="tx1"/>
              </a:solidFill>
              <a:effectLst/>
              <a:latin typeface="+mn-lt"/>
              <a:ea typeface="+mn-ea"/>
              <a:cs typeface="+mn-cs"/>
            </a:endParaRPr>
          </a:p>
          <a:p>
            <a:r>
              <a:rPr lang="sv-SE" sz="1200" kern="1200" dirty="0" smtClean="0">
                <a:solidFill>
                  <a:schemeClr val="tx1"/>
                </a:solidFill>
                <a:effectLst/>
                <a:latin typeface="+mn-lt"/>
                <a:ea typeface="+mn-ea"/>
                <a:cs typeface="+mn-cs"/>
              </a:rPr>
              <a:t>Slutsatsen</a:t>
            </a:r>
            <a:r>
              <a:rPr lang="sv-SE" sz="1200" kern="1200" baseline="0" dirty="0" smtClean="0">
                <a:solidFill>
                  <a:schemeClr val="tx1"/>
                </a:solidFill>
                <a:effectLst/>
                <a:latin typeface="+mn-lt"/>
                <a:ea typeface="+mn-ea"/>
                <a:cs typeface="+mn-cs"/>
              </a:rPr>
              <a:t> är att jag kunde </a:t>
            </a:r>
            <a:r>
              <a:rPr lang="sv-SE" sz="1200" kern="1200" dirty="0" smtClean="0">
                <a:solidFill>
                  <a:schemeClr val="tx1"/>
                </a:solidFill>
                <a:effectLst/>
                <a:latin typeface="+mn-lt"/>
                <a:ea typeface="+mn-ea"/>
                <a:cs typeface="+mn-cs"/>
              </a:rPr>
              <a:t>identifieras </a:t>
            </a:r>
            <a:r>
              <a:rPr lang="sv-SE" sz="1200" kern="1200" dirty="0" err="1" smtClean="0">
                <a:solidFill>
                  <a:schemeClr val="tx1"/>
                </a:solidFill>
                <a:effectLst/>
                <a:latin typeface="+mn-lt"/>
                <a:ea typeface="+mn-ea"/>
                <a:cs typeface="+mn-cs"/>
              </a:rPr>
              <a:t>för</a:t>
            </a:r>
            <a:r>
              <a:rPr lang="sv-SE" sz="1200" kern="1200" dirty="0" smtClean="0">
                <a:solidFill>
                  <a:schemeClr val="tx1"/>
                </a:solidFill>
                <a:effectLst/>
                <a:latin typeface="+mn-lt"/>
                <a:ea typeface="+mn-ea"/>
                <a:cs typeface="+mn-cs"/>
              </a:rPr>
              <a:t>- och nackdelar med Grades nuvarande pedagogiska riktlinjer, enligt DIM</a:t>
            </a:r>
            <a:r>
              <a:rPr lang="sv-SE" sz="1200" kern="1200" baseline="0" dirty="0" smtClean="0">
                <a:solidFill>
                  <a:schemeClr val="tx1"/>
                </a:solidFill>
                <a:effectLst/>
                <a:latin typeface="+mn-lt"/>
                <a:ea typeface="+mn-ea"/>
                <a:cs typeface="+mn-cs"/>
              </a:rPr>
              <a:t> och peka ut förslag till förbättringar</a:t>
            </a:r>
            <a:endParaRPr lang="sv-SE" sz="1200" kern="1200" dirty="0" smtClean="0">
              <a:solidFill>
                <a:schemeClr val="tx1"/>
              </a:solidFill>
              <a:effectLst/>
              <a:latin typeface="+mn-lt"/>
              <a:ea typeface="+mn-ea"/>
              <a:cs typeface="+mn-cs"/>
            </a:endParaRPr>
          </a:p>
          <a:p>
            <a:endParaRPr lang="sv-SE" sz="1200" kern="1200" dirty="0" smtClean="0">
              <a:solidFill>
                <a:schemeClr val="tx1"/>
              </a:solidFill>
              <a:effectLst/>
              <a:latin typeface="+mn-lt"/>
              <a:ea typeface="+mn-ea"/>
              <a:cs typeface="+mn-cs"/>
            </a:endParaRPr>
          </a:p>
          <a:p>
            <a:r>
              <a:rPr lang="sv-SE" sz="1200" kern="1200" dirty="0" smtClean="0">
                <a:solidFill>
                  <a:schemeClr val="tx1"/>
                </a:solidFill>
                <a:effectLst/>
                <a:latin typeface="+mn-lt"/>
                <a:ea typeface="+mn-ea"/>
                <a:cs typeface="+mn-cs"/>
              </a:rPr>
              <a:t>Slutligen </a:t>
            </a:r>
            <a:r>
              <a:rPr lang="sv-SE" sz="1200" kern="1200" dirty="0" err="1" smtClean="0">
                <a:solidFill>
                  <a:schemeClr val="tx1"/>
                </a:solidFill>
                <a:effectLst/>
                <a:latin typeface="+mn-lt"/>
                <a:ea typeface="+mn-ea"/>
                <a:cs typeface="+mn-cs"/>
              </a:rPr>
              <a:t>kartlägger</a:t>
            </a:r>
            <a:r>
              <a:rPr lang="sv-SE" sz="1200" kern="1200" dirty="0" smtClean="0">
                <a:solidFill>
                  <a:schemeClr val="tx1"/>
                </a:solidFill>
                <a:effectLst/>
                <a:latin typeface="+mn-lt"/>
                <a:ea typeface="+mn-ea"/>
                <a:cs typeface="+mn-cs"/>
              </a:rPr>
              <a:t> denna studie en </a:t>
            </a:r>
            <a:r>
              <a:rPr lang="sv-SE" sz="1200" kern="1200" dirty="0" err="1" smtClean="0">
                <a:solidFill>
                  <a:schemeClr val="tx1"/>
                </a:solidFill>
                <a:effectLst/>
                <a:latin typeface="+mn-lt"/>
                <a:ea typeface="+mn-ea"/>
                <a:cs typeface="+mn-cs"/>
              </a:rPr>
              <a:t>möjlig</a:t>
            </a:r>
            <a:r>
              <a:rPr lang="sv-SE" sz="1200" kern="1200" dirty="0" smtClean="0">
                <a:solidFill>
                  <a:schemeClr val="tx1"/>
                </a:solidFill>
                <a:effectLst/>
                <a:latin typeface="+mn-lt"/>
                <a:ea typeface="+mn-ea"/>
                <a:cs typeface="+mn-cs"/>
              </a:rPr>
              <a:t> forskningsstrategi </a:t>
            </a:r>
            <a:r>
              <a:rPr lang="sv-SE" sz="1200" kern="1200" dirty="0" err="1" smtClean="0">
                <a:solidFill>
                  <a:schemeClr val="tx1"/>
                </a:solidFill>
                <a:effectLst/>
                <a:latin typeface="+mn-lt"/>
                <a:ea typeface="+mn-ea"/>
                <a:cs typeface="+mn-cs"/>
              </a:rPr>
              <a:t>för</a:t>
            </a:r>
            <a:r>
              <a:rPr lang="sv-SE" sz="1200" kern="1200" dirty="0" smtClean="0">
                <a:solidFill>
                  <a:schemeClr val="tx1"/>
                </a:solidFill>
                <a:effectLst/>
                <a:latin typeface="+mn-lt"/>
                <a:ea typeface="+mn-ea"/>
                <a:cs typeface="+mn-cs"/>
              </a:rPr>
              <a:t> hur pedagogiska modeller kan evalueras hos ELF. </a:t>
            </a:r>
            <a:endParaRPr lang="sv-SE" dirty="0" smtClean="0">
              <a:effectLst/>
            </a:endParaRPr>
          </a:p>
          <a:p>
            <a:endParaRPr lang="sv-SE" dirty="0" smtClean="0"/>
          </a:p>
          <a:p>
            <a:endParaRPr lang="sv-SE" dirty="0" smtClean="0"/>
          </a:p>
        </p:txBody>
      </p:sp>
      <p:sp>
        <p:nvSpPr>
          <p:cNvPr id="4" name="Platshållare för bildnummer 3"/>
          <p:cNvSpPr>
            <a:spLocks noGrp="1"/>
          </p:cNvSpPr>
          <p:nvPr>
            <p:ph type="sldNum" sz="quarter" idx="10"/>
          </p:nvPr>
        </p:nvSpPr>
        <p:spPr/>
        <p:txBody>
          <a:bodyPr/>
          <a:lstStyle/>
          <a:p>
            <a:fld id="{37FE1B89-C8F8-664A-A32D-5606C0AF9B96}" type="slidenum">
              <a:rPr lang="sv-SE" smtClean="0"/>
              <a:t>16</a:t>
            </a:fld>
            <a:endParaRPr lang="sv-SE"/>
          </a:p>
        </p:txBody>
      </p:sp>
    </p:spTree>
    <p:extLst>
      <p:ext uri="{BB962C8B-B14F-4D97-AF65-F5344CB8AC3E}">
        <p14:creationId xmlns:p14="http://schemas.microsoft.com/office/powerpoint/2010/main" val="1802260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228600" indent="-228600">
              <a:buAutoNum type="arabicParenR"/>
            </a:pPr>
            <a:r>
              <a:rPr lang="sv-SE" baseline="0" dirty="0" smtClean="0"/>
              <a:t>Figuren visar faser från vardera modell och intervjufrågornas </a:t>
            </a:r>
            <a:r>
              <a:rPr lang="sv-SE" baseline="0" dirty="0" err="1" smtClean="0"/>
              <a:t>indentfieringsnummer</a:t>
            </a:r>
            <a:endParaRPr lang="sv-SE" baseline="0" dirty="0" smtClean="0"/>
          </a:p>
          <a:p>
            <a:pPr marL="171450" indent="-171450">
              <a:buFontTx/>
              <a:buChar char="-"/>
            </a:pPr>
            <a:r>
              <a:rPr lang="sv-SE" sz="1200" kern="1200" dirty="0" smtClean="0">
                <a:solidFill>
                  <a:schemeClr val="tx1"/>
                </a:solidFill>
                <a:effectLst/>
                <a:latin typeface="+mn-lt"/>
                <a:ea typeface="+mn-ea"/>
                <a:cs typeface="+mn-cs"/>
              </a:rPr>
              <a:t>Diagramstaplarna visar de tilldelade poäng uppdelade efter element.</a:t>
            </a:r>
          </a:p>
          <a:p>
            <a:pPr marL="171450" indent="-171450">
              <a:buFontTx/>
              <a:buChar char="-"/>
            </a:pPr>
            <a:r>
              <a:rPr lang="sv-SE" sz="1200" kern="1200" dirty="0" smtClean="0">
                <a:solidFill>
                  <a:schemeClr val="tx1"/>
                </a:solidFill>
                <a:effectLst/>
                <a:latin typeface="+mn-lt"/>
                <a:ea typeface="+mn-ea"/>
                <a:cs typeface="+mn-cs"/>
              </a:rPr>
              <a:t>Identifieringsnummer korresponderar med numrering av intervjufrågorna i bilaga 2.</a:t>
            </a:r>
          </a:p>
          <a:p>
            <a:pPr marL="0" indent="0">
              <a:buFontTx/>
              <a:buNone/>
            </a:pPr>
            <a:endParaRPr lang="sv-SE" sz="1200" kern="1200" dirty="0" smtClean="0">
              <a:solidFill>
                <a:schemeClr val="tx1"/>
              </a:solidFill>
              <a:effectLst/>
              <a:latin typeface="+mn-lt"/>
              <a:ea typeface="+mn-ea"/>
              <a:cs typeface="+mn-cs"/>
            </a:endParaRPr>
          </a:p>
          <a:p>
            <a:pPr marL="0" indent="0">
              <a:buFontTx/>
              <a:buNone/>
            </a:pPr>
            <a:r>
              <a:rPr lang="sv-SE" sz="1200" kern="1200" dirty="0" smtClean="0">
                <a:solidFill>
                  <a:schemeClr val="tx1"/>
                </a:solidFill>
                <a:effectLst/>
                <a:latin typeface="+mn-lt"/>
                <a:ea typeface="+mn-ea"/>
                <a:cs typeface="+mn-cs"/>
              </a:rPr>
              <a:t>2)</a:t>
            </a:r>
            <a:r>
              <a:rPr lang="sv-SE" sz="1200" kern="1200" baseline="0" dirty="0" smtClean="0">
                <a:solidFill>
                  <a:schemeClr val="tx1"/>
                </a:solidFill>
                <a:effectLst/>
                <a:latin typeface="+mn-lt"/>
                <a:ea typeface="+mn-ea"/>
                <a:cs typeface="+mn-cs"/>
              </a:rPr>
              <a:t> </a:t>
            </a:r>
            <a:r>
              <a:rPr lang="sv-SE" sz="1200" kern="1200" dirty="0" smtClean="0">
                <a:solidFill>
                  <a:schemeClr val="tx1"/>
                </a:solidFill>
                <a:effectLst/>
                <a:latin typeface="+mn-lt"/>
                <a:ea typeface="+mn-ea"/>
                <a:cs typeface="+mn-cs"/>
              </a:rPr>
              <a:t>Genom att analysera intervjuresultatet </a:t>
            </a:r>
            <a:r>
              <a:rPr lang="sv-SE" sz="1200" kern="1200" dirty="0" err="1" smtClean="0">
                <a:solidFill>
                  <a:schemeClr val="tx1"/>
                </a:solidFill>
                <a:effectLst/>
                <a:latin typeface="+mn-lt"/>
                <a:ea typeface="+mn-ea"/>
                <a:cs typeface="+mn-cs"/>
              </a:rPr>
              <a:t>från</a:t>
            </a:r>
            <a:r>
              <a:rPr lang="sv-SE" sz="1200" kern="1200" dirty="0" smtClean="0">
                <a:solidFill>
                  <a:schemeClr val="tx1"/>
                </a:solidFill>
                <a:effectLst/>
                <a:latin typeface="+mn-lt"/>
                <a:ea typeface="+mn-ea"/>
                <a:cs typeface="+mn-cs"/>
              </a:rPr>
              <a:t> varje enskilt modellelement, </a:t>
            </a:r>
            <a:r>
              <a:rPr lang="sv-SE" sz="1200" kern="1200" dirty="0" err="1" smtClean="0">
                <a:solidFill>
                  <a:schemeClr val="tx1"/>
                </a:solidFill>
                <a:effectLst/>
                <a:latin typeface="+mn-lt"/>
                <a:ea typeface="+mn-ea"/>
                <a:cs typeface="+mn-cs"/>
              </a:rPr>
              <a:t>framträder</a:t>
            </a:r>
            <a:r>
              <a:rPr lang="sv-SE" sz="1200" kern="1200" dirty="0" smtClean="0">
                <a:solidFill>
                  <a:schemeClr val="tx1"/>
                </a:solidFill>
                <a:effectLst/>
                <a:latin typeface="+mn-lt"/>
                <a:ea typeface="+mn-ea"/>
                <a:cs typeface="+mn-cs"/>
              </a:rPr>
              <a:t> det att DIM hade en konstant </a:t>
            </a:r>
            <a:r>
              <a:rPr lang="sv-SE" sz="1200" kern="1200" dirty="0" err="1" smtClean="0">
                <a:solidFill>
                  <a:schemeClr val="tx1"/>
                </a:solidFill>
                <a:effectLst/>
                <a:latin typeface="+mn-lt"/>
                <a:ea typeface="+mn-ea"/>
                <a:cs typeface="+mn-cs"/>
              </a:rPr>
              <a:t>hög</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poäng</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över</a:t>
            </a:r>
            <a:r>
              <a:rPr lang="sv-SE" sz="1200" kern="1200" dirty="0" smtClean="0">
                <a:solidFill>
                  <a:schemeClr val="tx1"/>
                </a:solidFill>
                <a:effectLst/>
                <a:latin typeface="+mn-lt"/>
                <a:ea typeface="+mn-ea"/>
                <a:cs typeface="+mn-cs"/>
              </a:rPr>
              <a:t> alla element med den </a:t>
            </a:r>
            <a:r>
              <a:rPr lang="sv-SE" sz="1200" kern="1200" dirty="0" err="1" smtClean="0">
                <a:solidFill>
                  <a:schemeClr val="tx1"/>
                </a:solidFill>
                <a:effectLst/>
                <a:latin typeface="+mn-lt"/>
                <a:ea typeface="+mn-ea"/>
                <a:cs typeface="+mn-cs"/>
              </a:rPr>
              <a:t>högsta</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poäng</a:t>
            </a:r>
            <a:r>
              <a:rPr lang="sv-SE" sz="1200" kern="1200" dirty="0" smtClean="0">
                <a:solidFill>
                  <a:schemeClr val="tx1"/>
                </a:solidFill>
                <a:effectLst/>
                <a:latin typeface="+mn-lt"/>
                <a:ea typeface="+mn-ea"/>
                <a:cs typeface="+mn-cs"/>
              </a:rPr>
              <a:t> = 5) eller </a:t>
            </a:r>
            <a:r>
              <a:rPr lang="sv-SE" sz="1200" kern="1200" dirty="0" err="1" smtClean="0">
                <a:solidFill>
                  <a:schemeClr val="tx1"/>
                </a:solidFill>
                <a:effectLst/>
                <a:latin typeface="+mn-lt"/>
                <a:ea typeface="+mn-ea"/>
                <a:cs typeface="+mn-cs"/>
              </a:rPr>
              <a:t>näst</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högsta</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poäng</a:t>
            </a:r>
            <a:r>
              <a:rPr lang="sv-SE" sz="1200" kern="1200" dirty="0" smtClean="0">
                <a:solidFill>
                  <a:schemeClr val="tx1"/>
                </a:solidFill>
                <a:effectLst/>
                <a:latin typeface="+mn-lt"/>
                <a:ea typeface="+mn-ea"/>
                <a:cs typeface="+mn-cs"/>
              </a:rPr>
              <a:t> = 4) </a:t>
            </a:r>
            <a:r>
              <a:rPr lang="sv-SE" sz="1200" kern="1200" dirty="0" err="1" smtClean="0">
                <a:solidFill>
                  <a:schemeClr val="tx1"/>
                </a:solidFill>
                <a:effectLst/>
                <a:latin typeface="+mn-lt"/>
                <a:ea typeface="+mn-ea"/>
                <a:cs typeface="+mn-cs"/>
              </a:rPr>
              <a:t>poängen</a:t>
            </a:r>
            <a:r>
              <a:rPr lang="sv-SE" sz="1200" kern="1200" dirty="0" smtClean="0">
                <a:solidFill>
                  <a:schemeClr val="tx1"/>
                </a:solidFill>
                <a:effectLst/>
                <a:latin typeface="+mn-lt"/>
                <a:ea typeface="+mn-ea"/>
                <a:cs typeface="+mn-cs"/>
              </a:rPr>
              <a:t> i samtliga fall.</a:t>
            </a:r>
            <a:r>
              <a:rPr lang="sv-SE" sz="1200" kern="1200" baseline="0" dirty="0" smtClean="0">
                <a:solidFill>
                  <a:schemeClr val="tx1"/>
                </a:solidFill>
                <a:effectLst/>
                <a:latin typeface="+mn-lt"/>
                <a:ea typeface="+mn-ea"/>
                <a:cs typeface="+mn-cs"/>
              </a:rPr>
              <a:t> </a:t>
            </a:r>
          </a:p>
          <a:p>
            <a:pPr marL="0" indent="0">
              <a:buFontTx/>
              <a:buNone/>
            </a:pPr>
            <a:endParaRPr lang="sv-SE" sz="1200" kern="1200" baseline="0" dirty="0" smtClean="0">
              <a:solidFill>
                <a:schemeClr val="tx1"/>
              </a:solidFill>
              <a:effectLst/>
              <a:latin typeface="+mn-lt"/>
              <a:ea typeface="+mn-ea"/>
              <a:cs typeface="+mn-cs"/>
            </a:endParaRPr>
          </a:p>
          <a:p>
            <a:pPr marL="0" indent="0">
              <a:buFontTx/>
              <a:buNone/>
            </a:pPr>
            <a:r>
              <a:rPr lang="sv-SE" sz="1200" kern="1200" baseline="0" dirty="0" smtClean="0">
                <a:solidFill>
                  <a:schemeClr val="tx1"/>
                </a:solidFill>
                <a:effectLst/>
                <a:latin typeface="+mn-lt"/>
                <a:ea typeface="+mn-ea"/>
                <a:cs typeface="+mn-cs"/>
              </a:rPr>
              <a:t>3) </a:t>
            </a:r>
            <a:r>
              <a:rPr lang="sv-SE" sz="1200" kern="1200" dirty="0" err="1" smtClean="0">
                <a:solidFill>
                  <a:schemeClr val="tx1"/>
                </a:solidFill>
                <a:effectLst/>
                <a:latin typeface="+mn-lt"/>
                <a:ea typeface="+mn-ea"/>
                <a:cs typeface="+mn-cs"/>
              </a:rPr>
              <a:t>Utifrån</a:t>
            </a:r>
            <a:r>
              <a:rPr lang="sv-SE" sz="1200" kern="1200" dirty="0" smtClean="0">
                <a:solidFill>
                  <a:schemeClr val="tx1"/>
                </a:solidFill>
                <a:effectLst/>
                <a:latin typeface="+mn-lt"/>
                <a:ea typeface="+mn-ea"/>
                <a:cs typeface="+mn-cs"/>
              </a:rPr>
              <a:t> resultatet kan det sammanfattningsvis </a:t>
            </a:r>
            <a:r>
              <a:rPr lang="sv-SE" sz="1200" kern="1200" dirty="0" err="1" smtClean="0">
                <a:solidFill>
                  <a:schemeClr val="tx1"/>
                </a:solidFill>
                <a:effectLst/>
                <a:latin typeface="+mn-lt"/>
                <a:ea typeface="+mn-ea"/>
                <a:cs typeface="+mn-cs"/>
              </a:rPr>
              <a:t>påstås</a:t>
            </a:r>
            <a:r>
              <a:rPr lang="sv-SE" sz="1200" kern="1200" dirty="0" smtClean="0">
                <a:solidFill>
                  <a:schemeClr val="tx1"/>
                </a:solidFill>
                <a:effectLst/>
                <a:latin typeface="+mn-lt"/>
                <a:ea typeface="+mn-ea"/>
                <a:cs typeface="+mn-cs"/>
              </a:rPr>
              <a:t> att DIM passar in </a:t>
            </a:r>
            <a:r>
              <a:rPr lang="sv-SE" sz="1200" kern="1200" dirty="0" err="1" smtClean="0">
                <a:solidFill>
                  <a:schemeClr val="tx1"/>
                </a:solidFill>
                <a:effectLst/>
                <a:latin typeface="+mn-lt"/>
                <a:ea typeface="+mn-ea"/>
                <a:cs typeface="+mn-cs"/>
              </a:rPr>
              <a:t>bäst</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pa</a:t>
            </a:r>
            <a:r>
              <a:rPr lang="sv-SE" sz="1200" kern="1200" dirty="0" smtClean="0">
                <a:solidFill>
                  <a:schemeClr val="tx1"/>
                </a:solidFill>
                <a:effectLst/>
                <a:latin typeface="+mn-lt"/>
                <a:ea typeface="+mn-ea"/>
                <a:cs typeface="+mn-cs"/>
              </a:rPr>
              <a:t>̊ Grades nuvarande pedagogiska riktlinjer, vilket </a:t>
            </a:r>
            <a:r>
              <a:rPr lang="sv-SE" sz="1200" kern="1200" dirty="0" err="1" smtClean="0">
                <a:solidFill>
                  <a:schemeClr val="tx1"/>
                </a:solidFill>
                <a:effectLst/>
                <a:latin typeface="+mn-lt"/>
                <a:ea typeface="+mn-ea"/>
                <a:cs typeface="+mn-cs"/>
              </a:rPr>
              <a:t>innebär</a:t>
            </a:r>
            <a:r>
              <a:rPr lang="sv-SE" sz="1200" kern="1200" dirty="0" smtClean="0">
                <a:solidFill>
                  <a:schemeClr val="tx1"/>
                </a:solidFill>
                <a:effectLst/>
                <a:latin typeface="+mn-lt"/>
                <a:ea typeface="+mn-ea"/>
                <a:cs typeface="+mn-cs"/>
              </a:rPr>
              <a:t> att det Associativa perspektivet representerar en rimlig </a:t>
            </a:r>
            <a:r>
              <a:rPr lang="sv-SE" sz="1200" kern="1200" dirty="0" err="1" smtClean="0">
                <a:solidFill>
                  <a:schemeClr val="tx1"/>
                </a:solidFill>
                <a:effectLst/>
                <a:latin typeface="+mn-lt"/>
                <a:ea typeface="+mn-ea"/>
                <a:cs typeface="+mn-cs"/>
              </a:rPr>
              <a:t>utgångspunkt</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för</a:t>
            </a:r>
            <a:r>
              <a:rPr lang="sv-SE" sz="1200" kern="1200" dirty="0" smtClean="0">
                <a:solidFill>
                  <a:schemeClr val="tx1"/>
                </a:solidFill>
                <a:effectLst/>
                <a:latin typeface="+mn-lt"/>
                <a:ea typeface="+mn-ea"/>
                <a:cs typeface="+mn-cs"/>
              </a:rPr>
              <a:t> evaluering av modeller som skulle kunna utnyttjas av Grade i framtiden. </a:t>
            </a:r>
            <a:endParaRPr lang="sv-SE" dirty="0" smtClean="0">
              <a:effectLst/>
            </a:endParaRPr>
          </a:p>
          <a:p>
            <a:pPr marL="0" indent="0">
              <a:buNone/>
            </a:pPr>
            <a:endParaRPr lang="sv-SE" dirty="0" smtClean="0"/>
          </a:p>
          <a:p>
            <a:pPr marL="228600" indent="-228600">
              <a:buAutoNum type="arabicParenR"/>
            </a:pPr>
            <a:endParaRPr lang="sv-SE" dirty="0" smtClean="0"/>
          </a:p>
          <a:p>
            <a:pPr marL="228600" indent="-228600">
              <a:buAutoNum type="arabicParenR"/>
            </a:pPr>
            <a:endParaRPr lang="sv-SE" dirty="0" smtClean="0"/>
          </a:p>
          <a:p>
            <a:pPr marL="228600" indent="-228600">
              <a:buAutoNum type="arabicParenR"/>
            </a:pPr>
            <a:r>
              <a:rPr lang="sv-SE" dirty="0" err="1" smtClean="0"/>
              <a:t>Aim</a:t>
            </a:r>
            <a:r>
              <a:rPr lang="sv-SE" baseline="0" dirty="0" smtClean="0"/>
              <a:t> </a:t>
            </a:r>
            <a:r>
              <a:rPr lang="sv-SE" baseline="0" dirty="0" err="1" smtClean="0"/>
              <a:t>with</a:t>
            </a:r>
            <a:r>
              <a:rPr lang="sv-SE" baseline="0" dirty="0" smtClean="0"/>
              <a:t> </a:t>
            </a:r>
            <a:r>
              <a:rPr lang="sv-SE" baseline="0" dirty="0" err="1" smtClean="0"/>
              <a:t>figure</a:t>
            </a:r>
            <a:r>
              <a:rPr lang="sv-SE" baseline="0" dirty="0" smtClean="0"/>
              <a:t>: </a:t>
            </a:r>
          </a:p>
          <a:p>
            <a:pPr marL="228600" indent="-228600">
              <a:buAutoNum type="arabicParenR"/>
            </a:pPr>
            <a:r>
              <a:rPr lang="sv-SE" baseline="0" dirty="0" smtClean="0"/>
              <a:t>Present </a:t>
            </a:r>
            <a:r>
              <a:rPr lang="sv-SE" baseline="0" dirty="0" err="1" smtClean="0"/>
              <a:t>result</a:t>
            </a:r>
            <a:r>
              <a:rPr lang="sv-SE" baseline="0" dirty="0" smtClean="0"/>
              <a:t>:</a:t>
            </a:r>
          </a:p>
          <a:p>
            <a:pPr marL="228600" indent="-228600">
              <a:buAutoNum type="arabicParenR"/>
            </a:pPr>
            <a:r>
              <a:rPr lang="sv-SE" baseline="0" dirty="0" err="1" smtClean="0"/>
              <a:t>Conclusions</a:t>
            </a:r>
            <a:r>
              <a:rPr lang="sv-SE" baseline="0" dirty="0" smtClean="0"/>
              <a:t>:</a:t>
            </a:r>
          </a:p>
          <a:p>
            <a:endParaRPr lang="sv-SE" dirty="0"/>
          </a:p>
        </p:txBody>
      </p:sp>
      <p:sp>
        <p:nvSpPr>
          <p:cNvPr id="4" name="Platshållare för bildnummer 3"/>
          <p:cNvSpPr>
            <a:spLocks noGrp="1"/>
          </p:cNvSpPr>
          <p:nvPr>
            <p:ph type="sldNum" sz="quarter" idx="10"/>
          </p:nvPr>
        </p:nvSpPr>
        <p:spPr/>
        <p:txBody>
          <a:bodyPr/>
          <a:lstStyle/>
          <a:p>
            <a:fld id="{37FE1B89-C8F8-664A-A32D-5606C0AF9B96}" type="slidenum">
              <a:rPr lang="sv-SE" smtClean="0"/>
              <a:t>18</a:t>
            </a:fld>
            <a:endParaRPr lang="sv-SE"/>
          </a:p>
        </p:txBody>
      </p:sp>
    </p:spTree>
    <p:extLst>
      <p:ext uri="{BB962C8B-B14F-4D97-AF65-F5344CB8AC3E}">
        <p14:creationId xmlns:p14="http://schemas.microsoft.com/office/powerpoint/2010/main" val="3653726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171450" indent="-171450">
              <a:buFont typeface="Arial"/>
              <a:buChar char="•"/>
            </a:pPr>
            <a:r>
              <a:rPr lang="sv-SE" sz="1200" kern="1200" dirty="0" smtClean="0">
                <a:solidFill>
                  <a:schemeClr val="tx1"/>
                </a:solidFill>
                <a:effectLst/>
                <a:latin typeface="+mn-lt"/>
                <a:ea typeface="+mn-ea"/>
                <a:cs typeface="+mn-cs"/>
              </a:rPr>
              <a:t>E-lärande </a:t>
            </a:r>
            <a:r>
              <a:rPr lang="sv-SE" sz="1200" kern="1200" dirty="0" err="1" smtClean="0">
                <a:solidFill>
                  <a:schemeClr val="tx1"/>
                </a:solidFill>
                <a:effectLst/>
                <a:latin typeface="+mn-lt"/>
                <a:ea typeface="+mn-ea"/>
                <a:cs typeface="+mn-cs"/>
              </a:rPr>
              <a:t>är</a:t>
            </a:r>
            <a:r>
              <a:rPr lang="sv-SE" sz="1200" kern="1200" dirty="0" smtClean="0">
                <a:solidFill>
                  <a:schemeClr val="tx1"/>
                </a:solidFill>
                <a:effectLst/>
                <a:latin typeface="+mn-lt"/>
                <a:ea typeface="+mn-ea"/>
                <a:cs typeface="+mn-cs"/>
              </a:rPr>
              <a:t> en typ av </a:t>
            </a:r>
            <a:r>
              <a:rPr lang="sv-SE" sz="1200" kern="1200" dirty="0" err="1" smtClean="0">
                <a:solidFill>
                  <a:schemeClr val="tx1"/>
                </a:solidFill>
                <a:effectLst/>
                <a:latin typeface="+mn-lt"/>
                <a:ea typeface="+mn-ea"/>
                <a:cs typeface="+mn-cs"/>
              </a:rPr>
              <a:t>distanslärande</a:t>
            </a:r>
            <a:r>
              <a:rPr lang="sv-SE" sz="1200" kern="1200" dirty="0" smtClean="0">
                <a:solidFill>
                  <a:schemeClr val="tx1"/>
                </a:solidFill>
                <a:effectLst/>
                <a:latin typeface="+mn-lt"/>
                <a:ea typeface="+mn-ea"/>
                <a:cs typeface="+mn-cs"/>
              </a:rPr>
              <a:t> som sker med </a:t>
            </a:r>
            <a:r>
              <a:rPr lang="sv-SE" sz="1200" kern="1200" dirty="0" err="1" smtClean="0">
                <a:solidFill>
                  <a:schemeClr val="tx1"/>
                </a:solidFill>
                <a:effectLst/>
                <a:latin typeface="+mn-lt"/>
                <a:ea typeface="+mn-ea"/>
                <a:cs typeface="+mn-cs"/>
              </a:rPr>
              <a:t>hjälp</a:t>
            </a:r>
            <a:r>
              <a:rPr lang="sv-SE" sz="1200" kern="1200" dirty="0" smtClean="0">
                <a:solidFill>
                  <a:schemeClr val="tx1"/>
                </a:solidFill>
                <a:effectLst/>
                <a:latin typeface="+mn-lt"/>
                <a:ea typeface="+mn-ea"/>
                <a:cs typeface="+mn-cs"/>
              </a:rPr>
              <a:t> av datorer och onlinekommunikation. </a:t>
            </a:r>
          </a:p>
          <a:p>
            <a:pPr marL="171450" indent="-171450">
              <a:buFont typeface="Arial"/>
              <a:buChar char="•"/>
            </a:pPr>
            <a:r>
              <a:rPr lang="sv-SE" sz="1200" kern="1200" dirty="0" err="1" smtClean="0">
                <a:solidFill>
                  <a:schemeClr val="tx1"/>
                </a:solidFill>
                <a:effectLst/>
                <a:latin typeface="+mn-lt"/>
                <a:ea typeface="+mn-ea"/>
                <a:cs typeface="+mn-cs"/>
              </a:rPr>
              <a:t>Fördelarna</a:t>
            </a:r>
            <a:r>
              <a:rPr lang="sv-SE" sz="1200" kern="1200" dirty="0" smtClean="0">
                <a:solidFill>
                  <a:schemeClr val="tx1"/>
                </a:solidFill>
                <a:effectLst/>
                <a:latin typeface="+mn-lt"/>
                <a:ea typeface="+mn-ea"/>
                <a:cs typeface="+mn-cs"/>
              </a:rPr>
              <a:t> med e-lärande </a:t>
            </a:r>
            <a:r>
              <a:rPr lang="sv-SE" sz="1200" kern="1200" dirty="0" err="1" smtClean="0">
                <a:solidFill>
                  <a:schemeClr val="tx1"/>
                </a:solidFill>
                <a:effectLst/>
                <a:latin typeface="+mn-lt"/>
                <a:ea typeface="+mn-ea"/>
                <a:cs typeface="+mn-cs"/>
              </a:rPr>
              <a:t>jämfört</a:t>
            </a:r>
            <a:r>
              <a:rPr lang="sv-SE" sz="1200" kern="1200" dirty="0" smtClean="0">
                <a:solidFill>
                  <a:schemeClr val="tx1"/>
                </a:solidFill>
                <a:effectLst/>
                <a:latin typeface="+mn-lt"/>
                <a:ea typeface="+mn-ea"/>
                <a:cs typeface="+mn-cs"/>
              </a:rPr>
              <a:t> med traditionell undervisning, </a:t>
            </a:r>
            <a:r>
              <a:rPr lang="sv-SE" sz="1200" kern="1200" dirty="0" err="1" smtClean="0">
                <a:solidFill>
                  <a:schemeClr val="tx1"/>
                </a:solidFill>
                <a:effectLst/>
                <a:latin typeface="+mn-lt"/>
                <a:ea typeface="+mn-ea"/>
                <a:cs typeface="+mn-cs"/>
              </a:rPr>
              <a:t>är</a:t>
            </a:r>
            <a:r>
              <a:rPr lang="sv-SE" sz="1200" kern="1200" dirty="0" smtClean="0">
                <a:solidFill>
                  <a:schemeClr val="tx1"/>
                </a:solidFill>
                <a:effectLst/>
                <a:latin typeface="+mn-lt"/>
                <a:ea typeface="+mn-ea"/>
                <a:cs typeface="+mn-cs"/>
              </a:rPr>
              <a:t> att studenten kan studera i sin egen takt, har </a:t>
            </a:r>
            <a:r>
              <a:rPr lang="sv-SE" sz="1200" kern="1200" dirty="0" err="1" smtClean="0">
                <a:solidFill>
                  <a:schemeClr val="tx1"/>
                </a:solidFill>
                <a:effectLst/>
                <a:latin typeface="+mn-lt"/>
                <a:ea typeface="+mn-ea"/>
                <a:cs typeface="+mn-cs"/>
              </a:rPr>
              <a:t>möjlighet</a:t>
            </a:r>
            <a:r>
              <a:rPr lang="sv-SE" sz="1200" kern="1200" dirty="0" smtClean="0">
                <a:solidFill>
                  <a:schemeClr val="tx1"/>
                </a:solidFill>
                <a:effectLst/>
                <a:latin typeface="+mn-lt"/>
                <a:ea typeface="+mn-ea"/>
                <a:cs typeface="+mn-cs"/>
              </a:rPr>
              <a:t> till </a:t>
            </a:r>
            <a:r>
              <a:rPr lang="sv-SE" sz="1200" kern="1200" dirty="0" err="1" smtClean="0">
                <a:solidFill>
                  <a:schemeClr val="tx1"/>
                </a:solidFill>
                <a:effectLst/>
                <a:latin typeface="+mn-lt"/>
                <a:ea typeface="+mn-ea"/>
                <a:cs typeface="+mn-cs"/>
              </a:rPr>
              <a:t>obegränsad</a:t>
            </a:r>
            <a:r>
              <a:rPr lang="sv-SE" sz="1200" kern="1200" dirty="0" smtClean="0">
                <a:solidFill>
                  <a:schemeClr val="tx1"/>
                </a:solidFill>
                <a:effectLst/>
                <a:latin typeface="+mn-lt"/>
                <a:ea typeface="+mn-ea"/>
                <a:cs typeface="+mn-cs"/>
              </a:rPr>
              <a:t> repetition, och att </a:t>
            </a:r>
            <a:r>
              <a:rPr lang="sv-SE" sz="1200" kern="1200" dirty="0" err="1" smtClean="0">
                <a:solidFill>
                  <a:schemeClr val="tx1"/>
                </a:solidFill>
                <a:effectLst/>
                <a:latin typeface="+mn-lt"/>
                <a:ea typeface="+mn-ea"/>
                <a:cs typeface="+mn-cs"/>
              </a:rPr>
              <a:t>e-lärandet</a:t>
            </a:r>
            <a:r>
              <a:rPr lang="sv-SE" sz="1200" kern="1200" dirty="0" smtClean="0">
                <a:solidFill>
                  <a:schemeClr val="tx1"/>
                </a:solidFill>
                <a:effectLst/>
                <a:latin typeface="+mn-lt"/>
                <a:ea typeface="+mn-ea"/>
                <a:cs typeface="+mn-cs"/>
              </a:rPr>
              <a:t> sparar tid </a:t>
            </a:r>
            <a:r>
              <a:rPr lang="sv-SE" sz="1200" kern="1200" dirty="0" err="1" smtClean="0">
                <a:solidFill>
                  <a:schemeClr val="tx1"/>
                </a:solidFill>
                <a:effectLst/>
                <a:latin typeface="+mn-lt"/>
                <a:ea typeface="+mn-ea"/>
                <a:cs typeface="+mn-cs"/>
              </a:rPr>
              <a:t>för</a:t>
            </a:r>
            <a:r>
              <a:rPr lang="sv-SE" sz="1200" kern="1200" dirty="0" smtClean="0">
                <a:solidFill>
                  <a:schemeClr val="tx1"/>
                </a:solidFill>
                <a:effectLst/>
                <a:latin typeface="+mn-lt"/>
                <a:ea typeface="+mn-ea"/>
                <a:cs typeface="+mn-cs"/>
              </a:rPr>
              <a:t> studenten med upp till 60 % </a:t>
            </a:r>
          </a:p>
          <a:p>
            <a:pPr marL="171450" indent="-171450">
              <a:buFont typeface="Arial"/>
              <a:buChar char="•"/>
            </a:pPr>
            <a:r>
              <a:rPr lang="sv-SE" sz="1200" kern="1200" dirty="0" smtClean="0">
                <a:solidFill>
                  <a:schemeClr val="tx1"/>
                </a:solidFill>
                <a:effectLst/>
                <a:latin typeface="+mn-lt"/>
                <a:ea typeface="+mn-ea"/>
                <a:cs typeface="+mn-cs"/>
              </a:rPr>
              <a:t>E-kurser </a:t>
            </a:r>
            <a:r>
              <a:rPr lang="sv-SE" sz="1200" kern="1200" dirty="0" err="1" smtClean="0">
                <a:solidFill>
                  <a:schemeClr val="tx1"/>
                </a:solidFill>
                <a:effectLst/>
                <a:latin typeface="+mn-lt"/>
                <a:ea typeface="+mn-ea"/>
                <a:cs typeface="+mn-cs"/>
              </a:rPr>
              <a:t>är</a:t>
            </a:r>
            <a:r>
              <a:rPr lang="sv-SE" sz="1200" kern="1200" dirty="0" smtClean="0">
                <a:solidFill>
                  <a:schemeClr val="tx1"/>
                </a:solidFill>
                <a:effectLst/>
                <a:latin typeface="+mn-lt"/>
                <a:ea typeface="+mn-ea"/>
                <a:cs typeface="+mn-cs"/>
              </a:rPr>
              <a:t> vanligtvis designade av specialiserade e-lärande </a:t>
            </a:r>
            <a:r>
              <a:rPr lang="sv-SE" sz="1200" kern="1200" dirty="0" err="1" smtClean="0">
                <a:solidFill>
                  <a:schemeClr val="tx1"/>
                </a:solidFill>
                <a:effectLst/>
                <a:latin typeface="+mn-lt"/>
                <a:ea typeface="+mn-ea"/>
                <a:cs typeface="+mn-cs"/>
              </a:rPr>
              <a:t>företag</a:t>
            </a:r>
            <a:r>
              <a:rPr lang="sv-SE" sz="1200" kern="1200" dirty="0" smtClean="0">
                <a:solidFill>
                  <a:schemeClr val="tx1"/>
                </a:solidFill>
                <a:effectLst/>
                <a:latin typeface="+mn-lt"/>
                <a:ea typeface="+mn-ea"/>
                <a:cs typeface="+mn-cs"/>
              </a:rPr>
              <a:t> (ELF), vilka </a:t>
            </a:r>
            <a:r>
              <a:rPr lang="sv-SE" sz="1200" kern="1200" dirty="0" err="1" smtClean="0">
                <a:solidFill>
                  <a:schemeClr val="tx1"/>
                </a:solidFill>
                <a:effectLst/>
                <a:latin typeface="+mn-lt"/>
                <a:ea typeface="+mn-ea"/>
                <a:cs typeface="+mn-cs"/>
              </a:rPr>
              <a:t>anställs</a:t>
            </a:r>
            <a:r>
              <a:rPr lang="sv-SE" sz="1200" kern="1200" dirty="0" smtClean="0">
                <a:solidFill>
                  <a:schemeClr val="tx1"/>
                </a:solidFill>
                <a:effectLst/>
                <a:latin typeface="+mn-lt"/>
                <a:ea typeface="+mn-ea"/>
                <a:cs typeface="+mn-cs"/>
              </a:rPr>
              <a:t> av e-lärande </a:t>
            </a:r>
            <a:r>
              <a:rPr lang="sv-SE" sz="1200" kern="1200" dirty="0" err="1" smtClean="0">
                <a:solidFill>
                  <a:schemeClr val="tx1"/>
                </a:solidFill>
                <a:effectLst/>
                <a:latin typeface="+mn-lt"/>
                <a:ea typeface="+mn-ea"/>
                <a:cs typeface="+mn-cs"/>
              </a:rPr>
              <a:t>inköpsföretag</a:t>
            </a:r>
            <a:r>
              <a:rPr lang="sv-SE" sz="1200" kern="1200" dirty="0" smtClean="0">
                <a:solidFill>
                  <a:schemeClr val="tx1"/>
                </a:solidFill>
                <a:effectLst/>
                <a:latin typeface="+mn-lt"/>
                <a:ea typeface="+mn-ea"/>
                <a:cs typeface="+mn-cs"/>
              </a:rPr>
              <a:t> (EIF) som har ett intresse av att vidareutbilda sin personal med </a:t>
            </a:r>
            <a:r>
              <a:rPr lang="sv-SE" sz="1200" kern="1200" dirty="0" err="1" smtClean="0">
                <a:solidFill>
                  <a:schemeClr val="tx1"/>
                </a:solidFill>
                <a:effectLst/>
                <a:latin typeface="+mn-lt"/>
                <a:ea typeface="+mn-ea"/>
                <a:cs typeface="+mn-cs"/>
              </a:rPr>
              <a:t>hjälp</a:t>
            </a:r>
            <a:r>
              <a:rPr lang="sv-SE" sz="1200" kern="1200" dirty="0" smtClean="0">
                <a:solidFill>
                  <a:schemeClr val="tx1"/>
                </a:solidFill>
                <a:effectLst/>
                <a:latin typeface="+mn-lt"/>
                <a:ea typeface="+mn-ea"/>
                <a:cs typeface="+mn-cs"/>
              </a:rPr>
              <a:t> av e-lärande som metod. </a:t>
            </a:r>
            <a:endParaRPr lang="sv-SE" dirty="0" smtClean="0">
              <a:effectLst/>
            </a:endParaRPr>
          </a:p>
          <a:p>
            <a:pPr marL="171450" indent="-171450">
              <a:buFont typeface="Arial"/>
              <a:buChar char="•"/>
            </a:pPr>
            <a:endParaRPr lang="sv-SE" sz="1200" baseline="0" dirty="0" smtClean="0">
              <a:solidFill>
                <a:srgbClr val="17375E"/>
              </a:solidFill>
              <a:latin typeface="Times New Roman"/>
              <a:cs typeface="Times New Roman"/>
            </a:endParaRPr>
          </a:p>
          <a:p>
            <a:pPr marL="171450" indent="-171450">
              <a:buFont typeface="Arial"/>
              <a:buChar char="•"/>
            </a:pPr>
            <a:r>
              <a:rPr lang="sv-SE" sz="1200" kern="1200" dirty="0" smtClean="0">
                <a:solidFill>
                  <a:schemeClr val="tx1"/>
                </a:solidFill>
                <a:effectLst/>
                <a:latin typeface="+mn-lt"/>
                <a:ea typeface="+mn-ea"/>
                <a:cs typeface="+mn-cs"/>
              </a:rPr>
              <a:t>Det svenska </a:t>
            </a:r>
            <a:r>
              <a:rPr lang="sv-SE" sz="1200" kern="1200" dirty="0" err="1" smtClean="0">
                <a:solidFill>
                  <a:schemeClr val="tx1"/>
                </a:solidFill>
                <a:effectLst/>
                <a:latin typeface="+mn-lt"/>
                <a:ea typeface="+mn-ea"/>
                <a:cs typeface="+mn-cs"/>
              </a:rPr>
              <a:t>företaget</a:t>
            </a:r>
            <a:r>
              <a:rPr lang="sv-SE" sz="1200" kern="1200" dirty="0" smtClean="0">
                <a:solidFill>
                  <a:schemeClr val="tx1"/>
                </a:solidFill>
                <a:effectLst/>
                <a:latin typeface="+mn-lt"/>
                <a:ea typeface="+mn-ea"/>
                <a:cs typeface="+mn-cs"/>
              </a:rPr>
              <a:t> Grade har arbetat med skapande av e-kurser i 20 </a:t>
            </a:r>
            <a:r>
              <a:rPr lang="sv-SE" sz="1200" kern="1200" dirty="0" err="1" smtClean="0">
                <a:solidFill>
                  <a:schemeClr val="tx1"/>
                </a:solidFill>
                <a:effectLst/>
                <a:latin typeface="+mn-lt"/>
                <a:ea typeface="+mn-ea"/>
                <a:cs typeface="+mn-cs"/>
              </a:rPr>
              <a:t>år</a:t>
            </a:r>
            <a:r>
              <a:rPr lang="sv-SE" sz="1200" kern="1200" dirty="0" smtClean="0">
                <a:solidFill>
                  <a:schemeClr val="tx1"/>
                </a:solidFill>
                <a:effectLst/>
                <a:latin typeface="+mn-lt"/>
                <a:ea typeface="+mn-ea"/>
                <a:cs typeface="+mn-cs"/>
              </a:rPr>
              <a:t>, och har genom </a:t>
            </a:r>
            <a:r>
              <a:rPr lang="sv-SE" sz="1200" kern="1200" dirty="0" err="1" smtClean="0">
                <a:solidFill>
                  <a:schemeClr val="tx1"/>
                </a:solidFill>
                <a:effectLst/>
                <a:latin typeface="+mn-lt"/>
                <a:ea typeface="+mn-ea"/>
                <a:cs typeface="+mn-cs"/>
              </a:rPr>
              <a:t>åren</a:t>
            </a:r>
            <a:r>
              <a:rPr lang="sv-SE" sz="1200" kern="1200" dirty="0" smtClean="0">
                <a:solidFill>
                  <a:schemeClr val="tx1"/>
                </a:solidFill>
                <a:effectLst/>
                <a:latin typeface="+mn-lt"/>
                <a:ea typeface="+mn-ea"/>
                <a:cs typeface="+mn-cs"/>
              </a:rPr>
              <a:t> visat framsteg i hur e-lärande kan </a:t>
            </a:r>
            <a:r>
              <a:rPr lang="sv-SE" sz="1200" kern="1200" dirty="0" err="1" smtClean="0">
                <a:solidFill>
                  <a:schemeClr val="tx1"/>
                </a:solidFill>
                <a:effectLst/>
                <a:latin typeface="+mn-lt"/>
                <a:ea typeface="+mn-ea"/>
                <a:cs typeface="+mn-cs"/>
              </a:rPr>
              <a:t>förändra</a:t>
            </a:r>
            <a:r>
              <a:rPr lang="sv-SE" sz="1200" kern="1200" dirty="0" smtClean="0">
                <a:solidFill>
                  <a:schemeClr val="tx1"/>
                </a:solidFill>
                <a:effectLst/>
                <a:latin typeface="+mn-lt"/>
                <a:ea typeface="+mn-ea"/>
                <a:cs typeface="+mn-cs"/>
              </a:rPr>
              <a:t> dagens undervisning inom olika organisationer. Grade har inriktat sig </a:t>
            </a:r>
            <a:r>
              <a:rPr lang="sv-SE" sz="1200" kern="1200" dirty="0" err="1" smtClean="0">
                <a:solidFill>
                  <a:schemeClr val="tx1"/>
                </a:solidFill>
                <a:effectLst/>
                <a:latin typeface="+mn-lt"/>
                <a:ea typeface="+mn-ea"/>
                <a:cs typeface="+mn-cs"/>
              </a:rPr>
              <a:t>pa</a:t>
            </a:r>
            <a:r>
              <a:rPr lang="sv-SE" sz="1200" kern="1200" dirty="0" smtClean="0">
                <a:solidFill>
                  <a:schemeClr val="tx1"/>
                </a:solidFill>
                <a:effectLst/>
                <a:latin typeface="+mn-lt"/>
                <a:ea typeface="+mn-ea"/>
                <a:cs typeface="+mn-cs"/>
              </a:rPr>
              <a:t>̊ att </a:t>
            </a:r>
            <a:r>
              <a:rPr lang="sv-SE" sz="1200" kern="1200" dirty="0" err="1" smtClean="0">
                <a:solidFill>
                  <a:schemeClr val="tx1"/>
                </a:solidFill>
                <a:effectLst/>
                <a:latin typeface="+mn-lt"/>
                <a:ea typeface="+mn-ea"/>
                <a:cs typeface="+mn-cs"/>
              </a:rPr>
              <a:t>sälja</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fristående</a:t>
            </a:r>
            <a:r>
              <a:rPr lang="sv-SE" sz="1200" kern="1200" dirty="0" smtClean="0">
                <a:solidFill>
                  <a:schemeClr val="tx1"/>
                </a:solidFill>
                <a:effectLst/>
                <a:latin typeface="+mn-lt"/>
                <a:ea typeface="+mn-ea"/>
                <a:cs typeface="+mn-cs"/>
              </a:rPr>
              <a:t> kurser och </a:t>
            </a:r>
            <a:r>
              <a:rPr lang="sv-SE" sz="1200" kern="1200" dirty="0" err="1" smtClean="0">
                <a:solidFill>
                  <a:schemeClr val="tx1"/>
                </a:solidFill>
                <a:effectLst/>
                <a:latin typeface="+mn-lt"/>
                <a:ea typeface="+mn-ea"/>
                <a:cs typeface="+mn-cs"/>
              </a:rPr>
              <a:t>även</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färdiga</a:t>
            </a:r>
            <a:r>
              <a:rPr lang="sv-SE" sz="1200" kern="1200" dirty="0" smtClean="0">
                <a:solidFill>
                  <a:schemeClr val="tx1"/>
                </a:solidFill>
                <a:effectLst/>
                <a:latin typeface="+mn-lt"/>
                <a:ea typeface="+mn-ea"/>
                <a:cs typeface="+mn-cs"/>
              </a:rPr>
              <a:t> kurspaket i deras anskaffade </a:t>
            </a:r>
            <a:r>
              <a:rPr lang="sv-SE" sz="1200" kern="1200" dirty="0" err="1" smtClean="0">
                <a:solidFill>
                  <a:schemeClr val="tx1"/>
                </a:solidFill>
                <a:effectLst/>
                <a:latin typeface="+mn-lt"/>
                <a:ea typeface="+mn-ea"/>
                <a:cs typeface="+mn-cs"/>
              </a:rPr>
              <a:t>lärplattfom</a:t>
            </a:r>
            <a:r>
              <a:rPr lang="sv-SE" sz="1200" kern="1200" dirty="0" smtClean="0">
                <a:solidFill>
                  <a:schemeClr val="tx1"/>
                </a:solidFill>
                <a:effectLst/>
                <a:latin typeface="+mn-lt"/>
                <a:ea typeface="+mn-ea"/>
                <a:cs typeface="+mn-cs"/>
              </a:rPr>
              <a:t> Luvit. På Stockholmskontoret </a:t>
            </a:r>
            <a:r>
              <a:rPr lang="sv-SE" sz="1200" kern="1200" dirty="0" err="1" smtClean="0">
                <a:solidFill>
                  <a:schemeClr val="tx1"/>
                </a:solidFill>
                <a:effectLst/>
                <a:latin typeface="+mn-lt"/>
                <a:ea typeface="+mn-ea"/>
                <a:cs typeface="+mn-cs"/>
              </a:rPr>
              <a:t>är</a:t>
            </a:r>
            <a:r>
              <a:rPr lang="sv-SE" sz="1200" kern="1200" dirty="0" smtClean="0">
                <a:solidFill>
                  <a:schemeClr val="tx1"/>
                </a:solidFill>
                <a:effectLst/>
                <a:latin typeface="+mn-lt"/>
                <a:ea typeface="+mn-ea"/>
                <a:cs typeface="+mn-cs"/>
              </a:rPr>
              <a:t> det 10 medarbetare som </a:t>
            </a:r>
            <a:r>
              <a:rPr lang="sv-SE" sz="1200" kern="1200" dirty="0" err="1" smtClean="0">
                <a:solidFill>
                  <a:schemeClr val="tx1"/>
                </a:solidFill>
                <a:effectLst/>
                <a:latin typeface="+mn-lt"/>
                <a:ea typeface="+mn-ea"/>
                <a:cs typeface="+mn-cs"/>
              </a:rPr>
              <a:t>årligen</a:t>
            </a:r>
            <a:r>
              <a:rPr lang="sv-SE" sz="1200" kern="1200" dirty="0" smtClean="0">
                <a:solidFill>
                  <a:schemeClr val="tx1"/>
                </a:solidFill>
                <a:effectLst/>
                <a:latin typeface="+mn-lt"/>
                <a:ea typeface="+mn-ea"/>
                <a:cs typeface="+mn-cs"/>
              </a:rPr>
              <a:t> producerar mellan 20 till 25 e-kurser. </a:t>
            </a:r>
            <a:endParaRPr lang="sv-SE" dirty="0" smtClean="0">
              <a:effectLst/>
            </a:endParaRPr>
          </a:p>
          <a:p>
            <a:pPr marL="0" indent="0">
              <a:buFont typeface="Arial"/>
              <a:buNone/>
            </a:pPr>
            <a:endParaRPr lang="sv-SE" sz="1200" baseline="0" dirty="0" smtClean="0">
              <a:solidFill>
                <a:srgbClr val="17375E"/>
              </a:solidFill>
              <a:latin typeface="Times New Roman"/>
              <a:cs typeface="Times New Roman"/>
            </a:endParaRPr>
          </a:p>
          <a:p>
            <a:pPr marL="171450" indent="-171450">
              <a:buFont typeface="Arial"/>
              <a:buChar char="•"/>
            </a:pPr>
            <a:r>
              <a:rPr lang="sv-SE" sz="1200" kern="1200" dirty="0" smtClean="0">
                <a:solidFill>
                  <a:schemeClr val="tx1"/>
                </a:solidFill>
                <a:effectLst/>
                <a:latin typeface="+mn-lt"/>
                <a:ea typeface="+mn-ea"/>
                <a:cs typeface="+mn-cs"/>
              </a:rPr>
              <a:t>Utvecklingsprocessen inom e-kurser sker vanligtvis i flera olika stadier. Designprocessen </a:t>
            </a:r>
            <a:r>
              <a:rPr lang="sv-SE" sz="1200" kern="1200" dirty="0" err="1" smtClean="0">
                <a:solidFill>
                  <a:schemeClr val="tx1"/>
                </a:solidFill>
                <a:effectLst/>
                <a:latin typeface="+mn-lt"/>
                <a:ea typeface="+mn-ea"/>
                <a:cs typeface="+mn-cs"/>
              </a:rPr>
              <a:t>börjar</a:t>
            </a:r>
            <a:r>
              <a:rPr lang="sv-SE" sz="1200" kern="1200" dirty="0" smtClean="0">
                <a:solidFill>
                  <a:schemeClr val="tx1"/>
                </a:solidFill>
                <a:effectLst/>
                <a:latin typeface="+mn-lt"/>
                <a:ea typeface="+mn-ea"/>
                <a:cs typeface="+mn-cs"/>
              </a:rPr>
              <a:t> vanligen med att ELF skapar en </a:t>
            </a:r>
            <a:r>
              <a:rPr lang="sv-SE" sz="1200" kern="1200" dirty="0" err="1" smtClean="0">
                <a:solidFill>
                  <a:schemeClr val="tx1"/>
                </a:solidFill>
                <a:effectLst/>
                <a:latin typeface="+mn-lt"/>
                <a:ea typeface="+mn-ea"/>
                <a:cs typeface="+mn-cs"/>
              </a:rPr>
              <a:t>förståelse</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för</a:t>
            </a:r>
            <a:r>
              <a:rPr lang="sv-SE" sz="1200" kern="1200" dirty="0" smtClean="0">
                <a:solidFill>
                  <a:schemeClr val="tx1"/>
                </a:solidFill>
                <a:effectLst/>
                <a:latin typeface="+mn-lt"/>
                <a:ea typeface="+mn-ea"/>
                <a:cs typeface="+mn-cs"/>
              </a:rPr>
              <a:t> EIF’s </a:t>
            </a:r>
            <a:r>
              <a:rPr lang="sv-SE" sz="1200" kern="1200" dirty="0" err="1" smtClean="0">
                <a:solidFill>
                  <a:schemeClr val="tx1"/>
                </a:solidFill>
                <a:effectLst/>
                <a:latin typeface="+mn-lt"/>
                <a:ea typeface="+mn-ea"/>
                <a:cs typeface="+mn-cs"/>
              </a:rPr>
              <a:t>mål</a:t>
            </a:r>
            <a:r>
              <a:rPr lang="sv-SE" sz="1200" kern="1200" dirty="0" smtClean="0">
                <a:solidFill>
                  <a:schemeClr val="tx1"/>
                </a:solidFill>
                <a:effectLst/>
                <a:latin typeface="+mn-lt"/>
                <a:ea typeface="+mn-ea"/>
                <a:cs typeface="+mn-cs"/>
              </a:rPr>
              <a:t> med kursen, budget- och </a:t>
            </a:r>
            <a:r>
              <a:rPr lang="sv-SE" sz="1200" kern="1200" dirty="0" err="1" smtClean="0">
                <a:solidFill>
                  <a:schemeClr val="tx1"/>
                </a:solidFill>
                <a:effectLst/>
                <a:latin typeface="+mn-lt"/>
                <a:ea typeface="+mn-ea"/>
                <a:cs typeface="+mn-cs"/>
              </a:rPr>
              <a:t>tidsbegränsningar</a:t>
            </a:r>
            <a:r>
              <a:rPr lang="sv-SE" sz="1200" kern="1200" dirty="0" smtClean="0">
                <a:solidFill>
                  <a:schemeClr val="tx1"/>
                </a:solidFill>
                <a:effectLst/>
                <a:latin typeface="+mn-lt"/>
                <a:ea typeface="+mn-ea"/>
                <a:cs typeface="+mn-cs"/>
              </a:rPr>
              <a:t>, kursens </a:t>
            </a:r>
            <a:r>
              <a:rPr lang="sv-SE" sz="1200" kern="1200" dirty="0" err="1" smtClean="0">
                <a:solidFill>
                  <a:schemeClr val="tx1"/>
                </a:solidFill>
                <a:effectLst/>
                <a:latin typeface="+mn-lt"/>
                <a:ea typeface="+mn-ea"/>
                <a:cs typeface="+mn-cs"/>
              </a:rPr>
              <a:t>åhörare</a:t>
            </a:r>
            <a:r>
              <a:rPr lang="sv-SE" sz="1200" kern="1200" dirty="0" smtClean="0">
                <a:solidFill>
                  <a:schemeClr val="tx1"/>
                </a:solidFill>
                <a:effectLst/>
                <a:latin typeface="+mn-lt"/>
                <a:ea typeface="+mn-ea"/>
                <a:cs typeface="+mn-cs"/>
              </a:rPr>
              <a:t>, och underliggande material. </a:t>
            </a:r>
          </a:p>
          <a:p>
            <a:endParaRPr lang="sv-SE" sz="1200" kern="1200" dirty="0" smtClean="0">
              <a:solidFill>
                <a:schemeClr val="tx1"/>
              </a:solidFill>
              <a:effectLst/>
              <a:latin typeface="+mn-lt"/>
              <a:ea typeface="+mn-ea"/>
              <a:cs typeface="+mn-cs"/>
            </a:endParaRPr>
          </a:p>
          <a:p>
            <a:pPr marL="171450" indent="-171450">
              <a:buFont typeface="Arial"/>
              <a:buChar char="•"/>
            </a:pPr>
            <a:r>
              <a:rPr lang="sv-SE" sz="1200" kern="1200" dirty="0" err="1" smtClean="0">
                <a:solidFill>
                  <a:schemeClr val="tx1"/>
                </a:solidFill>
                <a:effectLst/>
                <a:latin typeface="+mn-lt"/>
                <a:ea typeface="+mn-ea"/>
                <a:cs typeface="+mn-cs"/>
              </a:rPr>
              <a:t>Därefter</a:t>
            </a:r>
            <a:r>
              <a:rPr lang="sv-SE" sz="1200" kern="1200" dirty="0" smtClean="0">
                <a:solidFill>
                  <a:schemeClr val="tx1"/>
                </a:solidFill>
                <a:effectLst/>
                <a:latin typeface="+mn-lt"/>
                <a:ea typeface="+mn-ea"/>
                <a:cs typeface="+mn-cs"/>
              </a:rPr>
              <a:t> formulerar ELF ett utkast </a:t>
            </a:r>
            <a:r>
              <a:rPr lang="sv-SE" sz="1200" kern="1200" dirty="0" err="1" smtClean="0">
                <a:solidFill>
                  <a:schemeClr val="tx1"/>
                </a:solidFill>
                <a:effectLst/>
                <a:latin typeface="+mn-lt"/>
                <a:ea typeface="+mn-ea"/>
                <a:cs typeface="+mn-cs"/>
              </a:rPr>
              <a:t>pa</a:t>
            </a:r>
            <a:r>
              <a:rPr lang="sv-SE" sz="1200" kern="1200" dirty="0" smtClean="0">
                <a:solidFill>
                  <a:schemeClr val="tx1"/>
                </a:solidFill>
                <a:effectLst/>
                <a:latin typeface="+mn-lt"/>
                <a:ea typeface="+mn-ea"/>
                <a:cs typeface="+mn-cs"/>
              </a:rPr>
              <a:t>̊ ett koncept som beskriver olika kursaspekter, till exempel sekvens av </a:t>
            </a:r>
            <a:r>
              <a:rPr lang="sv-SE" sz="1200" kern="1200" dirty="0" err="1" smtClean="0">
                <a:solidFill>
                  <a:schemeClr val="tx1"/>
                </a:solidFill>
                <a:effectLst/>
                <a:latin typeface="+mn-lt"/>
                <a:ea typeface="+mn-ea"/>
                <a:cs typeface="+mn-cs"/>
              </a:rPr>
              <a:t>informationsflöde</a:t>
            </a:r>
            <a:r>
              <a:rPr lang="sv-SE" sz="1200" kern="1200" dirty="0" smtClean="0">
                <a:solidFill>
                  <a:schemeClr val="tx1"/>
                </a:solidFill>
                <a:effectLst/>
                <a:latin typeface="+mn-lt"/>
                <a:ea typeface="+mn-ea"/>
                <a:cs typeface="+mn-cs"/>
              </a:rPr>
              <a:t>, text-, visuella- och </a:t>
            </a:r>
            <a:r>
              <a:rPr lang="sv-SE" sz="1200" kern="1200" baseline="0" dirty="0" smtClean="0">
                <a:solidFill>
                  <a:schemeClr val="tx1"/>
                </a:solidFill>
                <a:effectLst/>
                <a:latin typeface="+mn-lt"/>
                <a:ea typeface="+mn-ea"/>
                <a:cs typeface="+mn-cs"/>
              </a:rPr>
              <a:t> </a:t>
            </a:r>
            <a:r>
              <a:rPr lang="sv-SE" sz="1200" kern="1200" dirty="0" smtClean="0">
                <a:solidFill>
                  <a:schemeClr val="tx1"/>
                </a:solidFill>
                <a:effectLst/>
                <a:latin typeface="+mn-lt"/>
                <a:ea typeface="+mn-ea"/>
                <a:cs typeface="+mn-cs"/>
              </a:rPr>
              <a:t>audioelement, samt </a:t>
            </a:r>
            <a:r>
              <a:rPr lang="sv-SE" sz="1200" kern="1200" dirty="0" err="1" smtClean="0">
                <a:solidFill>
                  <a:schemeClr val="tx1"/>
                </a:solidFill>
                <a:effectLst/>
                <a:latin typeface="+mn-lt"/>
                <a:ea typeface="+mn-ea"/>
                <a:cs typeface="+mn-cs"/>
              </a:rPr>
              <a:t>inlärningsmål</a:t>
            </a:r>
            <a:r>
              <a:rPr lang="sv-SE" sz="1200" kern="1200" dirty="0" smtClean="0">
                <a:solidFill>
                  <a:schemeClr val="tx1"/>
                </a:solidFill>
                <a:effectLst/>
                <a:latin typeface="+mn-lt"/>
                <a:ea typeface="+mn-ea"/>
                <a:cs typeface="+mn-cs"/>
              </a:rPr>
              <a:t>. </a:t>
            </a:r>
          </a:p>
          <a:p>
            <a:pPr marL="171450" indent="-171450">
              <a:buFont typeface="Arial"/>
              <a:buChar char="•"/>
            </a:pPr>
            <a:r>
              <a:rPr lang="sv-SE" sz="1200" kern="1200" dirty="0" smtClean="0">
                <a:solidFill>
                  <a:schemeClr val="tx1"/>
                </a:solidFill>
                <a:effectLst/>
                <a:latin typeface="+mn-lt"/>
                <a:ea typeface="+mn-ea"/>
                <a:cs typeface="+mn-cs"/>
              </a:rPr>
              <a:t>Detta koncept har </a:t>
            </a:r>
            <a:r>
              <a:rPr lang="sv-SE" sz="1200" kern="1200" dirty="0" err="1" smtClean="0">
                <a:solidFill>
                  <a:schemeClr val="tx1"/>
                </a:solidFill>
                <a:effectLst/>
                <a:latin typeface="+mn-lt"/>
                <a:ea typeface="+mn-ea"/>
                <a:cs typeface="+mn-cs"/>
              </a:rPr>
              <a:t>även</a:t>
            </a:r>
            <a:r>
              <a:rPr lang="sv-SE" sz="1200" kern="1200" dirty="0" smtClean="0">
                <a:solidFill>
                  <a:schemeClr val="tx1"/>
                </a:solidFill>
                <a:effectLst/>
                <a:latin typeface="+mn-lt"/>
                <a:ea typeface="+mn-ea"/>
                <a:cs typeface="+mn-cs"/>
              </a:rPr>
              <a:t> som </a:t>
            </a:r>
            <a:r>
              <a:rPr lang="sv-SE" sz="1200" kern="1200" dirty="0" err="1" smtClean="0">
                <a:solidFill>
                  <a:schemeClr val="tx1"/>
                </a:solidFill>
                <a:effectLst/>
                <a:latin typeface="+mn-lt"/>
                <a:ea typeface="+mn-ea"/>
                <a:cs typeface="+mn-cs"/>
              </a:rPr>
              <a:t>mål</a:t>
            </a:r>
            <a:r>
              <a:rPr lang="sv-SE" sz="1200" kern="1200" dirty="0" smtClean="0">
                <a:solidFill>
                  <a:schemeClr val="tx1"/>
                </a:solidFill>
                <a:effectLst/>
                <a:latin typeface="+mn-lt"/>
                <a:ea typeface="+mn-ea"/>
                <a:cs typeface="+mn-cs"/>
              </a:rPr>
              <a:t> att </a:t>
            </a:r>
            <a:r>
              <a:rPr lang="sv-SE" sz="1200" kern="1200" dirty="0" err="1" smtClean="0">
                <a:solidFill>
                  <a:schemeClr val="tx1"/>
                </a:solidFill>
                <a:effectLst/>
                <a:latin typeface="+mn-lt"/>
                <a:ea typeface="+mn-ea"/>
                <a:cs typeface="+mn-cs"/>
              </a:rPr>
              <a:t>lägga</a:t>
            </a:r>
            <a:r>
              <a:rPr lang="sv-SE" sz="1200" kern="1200" dirty="0" smtClean="0">
                <a:solidFill>
                  <a:schemeClr val="tx1"/>
                </a:solidFill>
                <a:effectLst/>
                <a:latin typeface="+mn-lt"/>
                <a:ea typeface="+mn-ea"/>
                <a:cs typeface="+mn-cs"/>
              </a:rPr>
              <a:t> en tydlig plan </a:t>
            </a:r>
            <a:r>
              <a:rPr lang="sv-SE" sz="1200" kern="1200" dirty="0" err="1" smtClean="0">
                <a:solidFill>
                  <a:schemeClr val="tx1"/>
                </a:solidFill>
                <a:effectLst/>
                <a:latin typeface="+mn-lt"/>
                <a:ea typeface="+mn-ea"/>
                <a:cs typeface="+mn-cs"/>
              </a:rPr>
              <a:t>för</a:t>
            </a:r>
            <a:r>
              <a:rPr lang="sv-SE" sz="1200" kern="1200" dirty="0" smtClean="0">
                <a:solidFill>
                  <a:schemeClr val="tx1"/>
                </a:solidFill>
                <a:effectLst/>
                <a:latin typeface="+mn-lt"/>
                <a:ea typeface="+mn-ea"/>
                <a:cs typeface="+mn-cs"/>
              </a:rPr>
              <a:t> hur kursen ska </a:t>
            </a:r>
            <a:r>
              <a:rPr lang="sv-SE" sz="1200" kern="1200" dirty="0" err="1" smtClean="0">
                <a:solidFill>
                  <a:schemeClr val="tx1"/>
                </a:solidFill>
                <a:effectLst/>
                <a:latin typeface="+mn-lt"/>
                <a:ea typeface="+mn-ea"/>
                <a:cs typeface="+mn-cs"/>
              </a:rPr>
              <a:t>uppna</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inlärning</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pa</a:t>
            </a:r>
            <a:r>
              <a:rPr lang="sv-SE" sz="1200" kern="1200" dirty="0" smtClean="0">
                <a:solidFill>
                  <a:schemeClr val="tx1"/>
                </a:solidFill>
                <a:effectLst/>
                <a:latin typeface="+mn-lt"/>
                <a:ea typeface="+mn-ea"/>
                <a:cs typeface="+mn-cs"/>
              </a:rPr>
              <a:t>̊ ett effektivt </a:t>
            </a:r>
            <a:r>
              <a:rPr lang="sv-SE" sz="1200" kern="1200" dirty="0" err="1" smtClean="0">
                <a:solidFill>
                  <a:schemeClr val="tx1"/>
                </a:solidFill>
                <a:effectLst/>
                <a:latin typeface="+mn-lt"/>
                <a:ea typeface="+mn-ea"/>
                <a:cs typeface="+mn-cs"/>
              </a:rPr>
              <a:t>sätt</a:t>
            </a:r>
            <a:r>
              <a:rPr lang="sv-SE" sz="1200" kern="1200" dirty="0" smtClean="0">
                <a:solidFill>
                  <a:schemeClr val="tx1"/>
                </a:solidFill>
                <a:effectLst/>
                <a:latin typeface="+mn-lt"/>
                <a:ea typeface="+mn-ea"/>
                <a:cs typeface="+mn-cs"/>
              </a:rPr>
              <a:t>, i </a:t>
            </a:r>
            <a:r>
              <a:rPr lang="sv-SE" sz="1200" kern="1200" dirty="0" err="1" smtClean="0">
                <a:solidFill>
                  <a:schemeClr val="tx1"/>
                </a:solidFill>
                <a:effectLst/>
                <a:latin typeface="+mn-lt"/>
                <a:ea typeface="+mn-ea"/>
                <a:cs typeface="+mn-cs"/>
              </a:rPr>
              <a:t>många</a:t>
            </a:r>
            <a:r>
              <a:rPr lang="sv-SE" sz="1200" kern="1200" dirty="0" smtClean="0">
                <a:solidFill>
                  <a:schemeClr val="tx1"/>
                </a:solidFill>
                <a:effectLst/>
                <a:latin typeface="+mn-lt"/>
                <a:ea typeface="+mn-ea"/>
                <a:cs typeface="+mn-cs"/>
              </a:rPr>
              <a:t> fall genom att utnyttja etablerade </a:t>
            </a:r>
            <a:r>
              <a:rPr lang="sv-SE" sz="1200" kern="1200" dirty="0" err="1" smtClean="0">
                <a:solidFill>
                  <a:schemeClr val="tx1"/>
                </a:solidFill>
                <a:effectLst/>
                <a:latin typeface="+mn-lt"/>
                <a:ea typeface="+mn-ea"/>
                <a:cs typeface="+mn-cs"/>
              </a:rPr>
              <a:t>lärometoder</a:t>
            </a:r>
            <a:r>
              <a:rPr lang="sv-SE" sz="1200" kern="1200" dirty="0" smtClean="0">
                <a:solidFill>
                  <a:schemeClr val="tx1"/>
                </a:solidFill>
                <a:effectLst/>
                <a:latin typeface="+mn-lt"/>
                <a:ea typeface="+mn-ea"/>
                <a:cs typeface="+mn-cs"/>
              </a:rPr>
              <a:t> och pedagogiska modeller. </a:t>
            </a:r>
            <a:endParaRPr lang="sv-SE" dirty="0" smtClean="0"/>
          </a:p>
          <a:p>
            <a:pPr marL="171450" indent="-171450">
              <a:buFont typeface="Arial"/>
              <a:buChar char="•"/>
            </a:pPr>
            <a:endParaRPr lang="sv-SE" dirty="0" smtClean="0"/>
          </a:p>
        </p:txBody>
      </p:sp>
      <p:sp>
        <p:nvSpPr>
          <p:cNvPr id="4" name="Platshållare för bildnummer 3"/>
          <p:cNvSpPr>
            <a:spLocks noGrp="1"/>
          </p:cNvSpPr>
          <p:nvPr>
            <p:ph type="sldNum" sz="quarter" idx="10"/>
          </p:nvPr>
        </p:nvSpPr>
        <p:spPr/>
        <p:txBody>
          <a:bodyPr/>
          <a:lstStyle/>
          <a:p>
            <a:fld id="{37FE1B89-C8F8-664A-A32D-5606C0AF9B96}" type="slidenum">
              <a:rPr lang="sv-SE" smtClean="0"/>
              <a:t>2</a:t>
            </a:fld>
            <a:endParaRPr lang="sv-SE"/>
          </a:p>
        </p:txBody>
      </p:sp>
    </p:spTree>
    <p:extLst>
      <p:ext uri="{BB962C8B-B14F-4D97-AF65-F5344CB8AC3E}">
        <p14:creationId xmlns:p14="http://schemas.microsoft.com/office/powerpoint/2010/main" val="116416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171450" indent="-171450">
              <a:buFont typeface="Arial"/>
              <a:buChar char="•"/>
            </a:pPr>
            <a:r>
              <a:rPr lang="sv-SE" sz="1200" kern="1200" dirty="0" smtClean="0">
                <a:solidFill>
                  <a:schemeClr val="tx1"/>
                </a:solidFill>
                <a:effectLst/>
                <a:latin typeface="+mn-lt"/>
                <a:ea typeface="+mn-ea"/>
                <a:cs typeface="+mn-cs"/>
              </a:rPr>
              <a:t>En viktig aspekt av e-kursens konceptdesign </a:t>
            </a:r>
            <a:r>
              <a:rPr lang="sv-SE" sz="1200" kern="1200" dirty="0" err="1" smtClean="0">
                <a:solidFill>
                  <a:schemeClr val="tx1"/>
                </a:solidFill>
                <a:effectLst/>
                <a:latin typeface="+mn-lt"/>
                <a:ea typeface="+mn-ea"/>
                <a:cs typeface="+mn-cs"/>
              </a:rPr>
              <a:t>är</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användning</a:t>
            </a:r>
            <a:r>
              <a:rPr lang="sv-SE" sz="1200" kern="1200" dirty="0" smtClean="0">
                <a:solidFill>
                  <a:schemeClr val="tx1"/>
                </a:solidFill>
                <a:effectLst/>
                <a:latin typeface="+mn-lt"/>
                <a:ea typeface="+mn-ea"/>
                <a:cs typeface="+mn-cs"/>
              </a:rPr>
              <a:t> av pedagogik och </a:t>
            </a:r>
            <a:r>
              <a:rPr lang="sv-SE" sz="1200" kern="1200" dirty="0" err="1" smtClean="0">
                <a:solidFill>
                  <a:schemeClr val="tx1"/>
                </a:solidFill>
                <a:effectLst/>
                <a:latin typeface="+mn-lt"/>
                <a:ea typeface="+mn-ea"/>
                <a:cs typeface="+mn-cs"/>
              </a:rPr>
              <a:t>lärometoder</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för</a:t>
            </a:r>
            <a:r>
              <a:rPr lang="sv-SE" sz="1200" kern="1200" dirty="0" smtClean="0">
                <a:solidFill>
                  <a:schemeClr val="tx1"/>
                </a:solidFill>
                <a:effectLst/>
                <a:latin typeface="+mn-lt"/>
                <a:ea typeface="+mn-ea"/>
                <a:cs typeface="+mn-cs"/>
              </a:rPr>
              <a:t> att </a:t>
            </a:r>
            <a:r>
              <a:rPr lang="sv-SE" sz="1200" kern="1200" dirty="0" err="1" smtClean="0">
                <a:solidFill>
                  <a:schemeClr val="tx1"/>
                </a:solidFill>
                <a:effectLst/>
                <a:latin typeface="+mn-lt"/>
                <a:ea typeface="+mn-ea"/>
                <a:cs typeface="+mn-cs"/>
              </a:rPr>
              <a:t>försäkra</a:t>
            </a:r>
            <a:r>
              <a:rPr lang="sv-SE" sz="1200" kern="1200" dirty="0" smtClean="0">
                <a:solidFill>
                  <a:schemeClr val="tx1"/>
                </a:solidFill>
                <a:effectLst/>
                <a:latin typeface="+mn-lt"/>
                <a:ea typeface="+mn-ea"/>
                <a:cs typeface="+mn-cs"/>
              </a:rPr>
              <a:t> ett effektivt och </a:t>
            </a:r>
            <a:r>
              <a:rPr lang="sv-SE" sz="1200" kern="1200" dirty="0" err="1" smtClean="0">
                <a:solidFill>
                  <a:schemeClr val="tx1"/>
                </a:solidFill>
                <a:effectLst/>
                <a:latin typeface="+mn-lt"/>
                <a:ea typeface="+mn-ea"/>
                <a:cs typeface="+mn-cs"/>
              </a:rPr>
              <a:t>långvarigt</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lärande</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för</a:t>
            </a:r>
            <a:r>
              <a:rPr lang="sv-SE" sz="1200" kern="1200" dirty="0" smtClean="0">
                <a:solidFill>
                  <a:schemeClr val="tx1"/>
                </a:solidFill>
                <a:effectLst/>
                <a:latin typeface="+mn-lt"/>
                <a:ea typeface="+mn-ea"/>
                <a:cs typeface="+mn-cs"/>
              </a:rPr>
              <a:t> studenterna. Pedagogiska modeller kan beskrivas som kognitiva modeller eller teoretiska strukturer. </a:t>
            </a:r>
          </a:p>
          <a:p>
            <a:pPr marL="171450" indent="-171450">
              <a:buFont typeface="Arial"/>
              <a:buChar char="•"/>
            </a:pPr>
            <a:endParaRPr lang="sv-SE" sz="1200" kern="1200" dirty="0" smtClean="0">
              <a:solidFill>
                <a:schemeClr val="tx1"/>
              </a:solidFill>
              <a:effectLst/>
              <a:latin typeface="+mn-lt"/>
              <a:ea typeface="+mn-ea"/>
              <a:cs typeface="+mn-cs"/>
            </a:endParaRPr>
          </a:p>
          <a:p>
            <a:pPr marL="171450" indent="-171450">
              <a:buFont typeface="Arial"/>
              <a:buChar char="•"/>
            </a:pPr>
            <a:r>
              <a:rPr lang="sv-SE" sz="1200" kern="1200" dirty="0" smtClean="0">
                <a:solidFill>
                  <a:schemeClr val="tx1"/>
                </a:solidFill>
                <a:effectLst/>
                <a:latin typeface="+mn-lt"/>
                <a:ea typeface="+mn-ea"/>
                <a:cs typeface="+mn-cs"/>
              </a:rPr>
              <a:t>Enligt vissa ramverk, delas pedagogik upp i ett flertal olika perspektiv </a:t>
            </a:r>
            <a:r>
              <a:rPr lang="sv-SE" sz="1200" kern="1200" dirty="0" err="1" smtClean="0">
                <a:solidFill>
                  <a:schemeClr val="tx1"/>
                </a:solidFill>
                <a:effectLst/>
                <a:latin typeface="+mn-lt"/>
                <a:ea typeface="+mn-ea"/>
                <a:cs typeface="+mn-cs"/>
              </a:rPr>
              <a:t>där</a:t>
            </a:r>
            <a:r>
              <a:rPr lang="sv-SE" sz="1200" kern="1200" dirty="0" smtClean="0">
                <a:solidFill>
                  <a:schemeClr val="tx1"/>
                </a:solidFill>
                <a:effectLst/>
                <a:latin typeface="+mn-lt"/>
                <a:ea typeface="+mn-ea"/>
                <a:cs typeface="+mn-cs"/>
              </a:rPr>
              <a:t> varje perspektiv inkluderar flera pedagogiska modeller. De pedagogiska perspektiven: Associativ (Associative), Kognitiv (</a:t>
            </a:r>
            <a:r>
              <a:rPr lang="sv-SE" sz="1200" kern="1200" dirty="0" err="1" smtClean="0">
                <a:solidFill>
                  <a:schemeClr val="tx1"/>
                </a:solidFill>
                <a:effectLst/>
                <a:latin typeface="+mn-lt"/>
                <a:ea typeface="+mn-ea"/>
                <a:cs typeface="+mn-cs"/>
              </a:rPr>
              <a:t>Cognitive</a:t>
            </a:r>
            <a:r>
              <a:rPr lang="sv-SE" sz="1200" kern="1200" dirty="0" smtClean="0">
                <a:solidFill>
                  <a:schemeClr val="tx1"/>
                </a:solidFill>
                <a:effectLst/>
                <a:latin typeface="+mn-lt"/>
                <a:ea typeface="+mn-ea"/>
                <a:cs typeface="+mn-cs"/>
              </a:rPr>
              <a:t>) och Sociokulturellt (</a:t>
            </a:r>
            <a:r>
              <a:rPr lang="sv-SE" sz="1200" kern="1200" dirty="0" err="1" smtClean="0">
                <a:solidFill>
                  <a:schemeClr val="tx1"/>
                </a:solidFill>
                <a:effectLst/>
                <a:latin typeface="+mn-lt"/>
                <a:ea typeface="+mn-ea"/>
                <a:cs typeface="+mn-cs"/>
              </a:rPr>
              <a:t>Situative</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är</a:t>
            </a:r>
            <a:r>
              <a:rPr lang="sv-SE" sz="1200" kern="1200" dirty="0" smtClean="0">
                <a:solidFill>
                  <a:schemeClr val="tx1"/>
                </a:solidFill>
                <a:effectLst/>
                <a:latin typeface="+mn-lt"/>
                <a:ea typeface="+mn-ea"/>
                <a:cs typeface="+mn-cs"/>
              </a:rPr>
              <a:t> alla former av </a:t>
            </a:r>
            <a:r>
              <a:rPr lang="sv-SE" sz="1200" kern="1200" dirty="0" err="1" smtClean="0">
                <a:solidFill>
                  <a:schemeClr val="tx1"/>
                </a:solidFill>
                <a:effectLst/>
                <a:latin typeface="+mn-lt"/>
                <a:ea typeface="+mn-ea"/>
                <a:cs typeface="+mn-cs"/>
              </a:rPr>
              <a:t>tillvägagångssätt</a:t>
            </a:r>
            <a:r>
              <a:rPr lang="sv-SE" sz="1200" kern="1200" dirty="0" smtClean="0">
                <a:solidFill>
                  <a:schemeClr val="tx1"/>
                </a:solidFill>
                <a:effectLst/>
                <a:latin typeface="+mn-lt"/>
                <a:ea typeface="+mn-ea"/>
                <a:cs typeface="+mn-cs"/>
              </a:rPr>
              <a:t> inom </a:t>
            </a:r>
            <a:r>
              <a:rPr lang="sv-SE" sz="1200" kern="1200" dirty="0" err="1" smtClean="0">
                <a:solidFill>
                  <a:schemeClr val="tx1"/>
                </a:solidFill>
                <a:effectLst/>
                <a:latin typeface="+mn-lt"/>
                <a:ea typeface="+mn-ea"/>
                <a:cs typeface="+mn-cs"/>
              </a:rPr>
              <a:t>lärande</a:t>
            </a:r>
            <a:r>
              <a:rPr lang="sv-SE" sz="1200" kern="1200" dirty="0" smtClean="0">
                <a:solidFill>
                  <a:schemeClr val="tx1"/>
                </a:solidFill>
                <a:effectLst/>
                <a:latin typeface="+mn-lt"/>
                <a:ea typeface="+mn-ea"/>
                <a:cs typeface="+mn-cs"/>
              </a:rPr>
              <a:t>. Deras </a:t>
            </a:r>
            <a:r>
              <a:rPr lang="sv-SE" sz="1200" kern="1200" dirty="0" err="1" smtClean="0">
                <a:solidFill>
                  <a:schemeClr val="tx1"/>
                </a:solidFill>
                <a:effectLst/>
                <a:latin typeface="+mn-lt"/>
                <a:ea typeface="+mn-ea"/>
                <a:cs typeface="+mn-cs"/>
              </a:rPr>
              <a:t>lämplighet</a:t>
            </a:r>
            <a:r>
              <a:rPr lang="sv-SE" sz="1200" kern="1200" dirty="0" smtClean="0">
                <a:solidFill>
                  <a:schemeClr val="tx1"/>
                </a:solidFill>
                <a:effectLst/>
                <a:latin typeface="+mn-lt"/>
                <a:ea typeface="+mn-ea"/>
                <a:cs typeface="+mn-cs"/>
              </a:rPr>
              <a:t> beror huvudsakligen </a:t>
            </a:r>
            <a:r>
              <a:rPr lang="sv-SE" sz="1200" kern="1200" dirty="0" err="1" smtClean="0">
                <a:solidFill>
                  <a:schemeClr val="tx1"/>
                </a:solidFill>
                <a:effectLst/>
                <a:latin typeface="+mn-lt"/>
                <a:ea typeface="+mn-ea"/>
                <a:cs typeface="+mn-cs"/>
              </a:rPr>
              <a:t>pa</a:t>
            </a:r>
            <a:r>
              <a:rPr lang="sv-SE" sz="1200" kern="1200" dirty="0" smtClean="0">
                <a:solidFill>
                  <a:schemeClr val="tx1"/>
                </a:solidFill>
                <a:effectLst/>
                <a:latin typeface="+mn-lt"/>
                <a:ea typeface="+mn-ea"/>
                <a:cs typeface="+mn-cs"/>
              </a:rPr>
              <a:t>̊ vilken slags </a:t>
            </a:r>
            <a:r>
              <a:rPr lang="sv-SE" sz="1200" kern="1200" dirty="0" err="1" smtClean="0">
                <a:solidFill>
                  <a:schemeClr val="tx1"/>
                </a:solidFill>
                <a:effectLst/>
                <a:latin typeface="+mn-lt"/>
                <a:ea typeface="+mn-ea"/>
                <a:cs typeface="+mn-cs"/>
              </a:rPr>
              <a:t>inlärning</a:t>
            </a:r>
            <a:r>
              <a:rPr lang="sv-SE" sz="1200" kern="1200" dirty="0" smtClean="0">
                <a:solidFill>
                  <a:schemeClr val="tx1"/>
                </a:solidFill>
                <a:effectLst/>
                <a:latin typeface="+mn-lt"/>
                <a:ea typeface="+mn-ea"/>
                <a:cs typeface="+mn-cs"/>
              </a:rPr>
              <a:t> som ska tilldelas i undervisningen </a:t>
            </a:r>
            <a:endParaRPr lang="sv-SE" dirty="0" smtClean="0">
              <a:effectLst/>
            </a:endParaRPr>
          </a:p>
          <a:p>
            <a:pPr marL="0" indent="0">
              <a:buFont typeface="Arial"/>
              <a:buNone/>
            </a:pPr>
            <a:endParaRPr lang="sv-SE" sz="1200" kern="1200" dirty="0" smtClean="0">
              <a:solidFill>
                <a:schemeClr val="tx1"/>
              </a:solidFill>
              <a:effectLst/>
              <a:latin typeface="+mn-lt"/>
              <a:ea typeface="+mn-ea"/>
              <a:cs typeface="+mn-cs"/>
            </a:endParaRPr>
          </a:p>
        </p:txBody>
      </p:sp>
      <p:sp>
        <p:nvSpPr>
          <p:cNvPr id="4" name="Platshållare för bildnummer 3"/>
          <p:cNvSpPr>
            <a:spLocks noGrp="1"/>
          </p:cNvSpPr>
          <p:nvPr>
            <p:ph type="sldNum" sz="quarter" idx="10"/>
          </p:nvPr>
        </p:nvSpPr>
        <p:spPr/>
        <p:txBody>
          <a:bodyPr/>
          <a:lstStyle/>
          <a:p>
            <a:fld id="{37FE1B89-C8F8-664A-A32D-5606C0AF9B96}" type="slidenum">
              <a:rPr lang="sv-SE" smtClean="0"/>
              <a:t>3</a:t>
            </a:fld>
            <a:endParaRPr lang="sv-SE"/>
          </a:p>
        </p:txBody>
      </p:sp>
    </p:spTree>
    <p:extLst>
      <p:ext uri="{BB962C8B-B14F-4D97-AF65-F5344CB8AC3E}">
        <p14:creationId xmlns:p14="http://schemas.microsoft.com/office/powerpoint/2010/main" val="3034917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171450" indent="-171450">
              <a:buFont typeface="Arial"/>
              <a:buChar char="•"/>
            </a:pPr>
            <a:r>
              <a:rPr lang="sv-SE" sz="1200" kern="1200" dirty="0" err="1" smtClean="0">
                <a:solidFill>
                  <a:schemeClr val="tx1"/>
                </a:solidFill>
                <a:effectLst/>
                <a:latin typeface="+mn-lt"/>
                <a:ea typeface="+mn-ea"/>
                <a:cs typeface="+mn-cs"/>
              </a:rPr>
              <a:t>För</a:t>
            </a:r>
            <a:r>
              <a:rPr lang="sv-SE" sz="1200" kern="1200" dirty="0" smtClean="0">
                <a:solidFill>
                  <a:schemeClr val="tx1"/>
                </a:solidFill>
                <a:effectLst/>
                <a:latin typeface="+mn-lt"/>
                <a:ea typeface="+mn-ea"/>
                <a:cs typeface="+mn-cs"/>
              </a:rPr>
              <a:t> nuvarande anpassar Grade sina e-kurser efter vad EIF </a:t>
            </a:r>
            <a:r>
              <a:rPr lang="sv-SE" sz="1200" kern="1200" dirty="0" err="1" smtClean="0">
                <a:solidFill>
                  <a:schemeClr val="tx1"/>
                </a:solidFill>
                <a:effectLst/>
                <a:latin typeface="+mn-lt"/>
                <a:ea typeface="+mn-ea"/>
                <a:cs typeface="+mn-cs"/>
              </a:rPr>
              <a:t>kräver</a:t>
            </a:r>
            <a:r>
              <a:rPr lang="sv-SE" sz="1200" kern="1200" dirty="0" smtClean="0">
                <a:solidFill>
                  <a:schemeClr val="tx1"/>
                </a:solidFill>
                <a:effectLst/>
                <a:latin typeface="+mn-lt"/>
                <a:ea typeface="+mn-ea"/>
                <a:cs typeface="+mn-cs"/>
              </a:rPr>
              <a:t> och arbetar genom att </a:t>
            </a:r>
            <a:r>
              <a:rPr lang="sv-SE" sz="1200" kern="1200" dirty="0" err="1" smtClean="0">
                <a:solidFill>
                  <a:schemeClr val="tx1"/>
                </a:solidFill>
                <a:effectLst/>
                <a:latin typeface="+mn-lt"/>
                <a:ea typeface="+mn-ea"/>
                <a:cs typeface="+mn-cs"/>
              </a:rPr>
              <a:t>använda</a:t>
            </a:r>
            <a:r>
              <a:rPr lang="sv-SE" sz="1200" kern="1200" dirty="0" smtClean="0">
                <a:solidFill>
                  <a:schemeClr val="tx1"/>
                </a:solidFill>
                <a:effectLst/>
                <a:latin typeface="+mn-lt"/>
                <a:ea typeface="+mn-ea"/>
                <a:cs typeface="+mn-cs"/>
              </a:rPr>
              <a:t> ett antal pedagogiska riktlinjer. De nuvarande riktlinjerna har ingen koppling till en vetenskapligt </a:t>
            </a:r>
            <a:endParaRPr lang="sv-SE" dirty="0" smtClean="0">
              <a:effectLst/>
            </a:endParaRPr>
          </a:p>
          <a:p>
            <a:r>
              <a:rPr lang="sv-SE" sz="1200" kern="1200" dirty="0" smtClean="0">
                <a:solidFill>
                  <a:schemeClr val="tx1"/>
                </a:solidFill>
                <a:effectLst/>
                <a:latin typeface="+mn-lt"/>
                <a:ea typeface="+mn-ea"/>
                <a:cs typeface="+mn-cs"/>
              </a:rPr>
              <a:t>utvecklad pedagogisk modell.</a:t>
            </a:r>
          </a:p>
          <a:p>
            <a:pPr marL="171450" indent="-171450">
              <a:buFont typeface="Arial"/>
              <a:buChar char="•"/>
            </a:pPr>
            <a:endParaRPr lang="sv-SE" dirty="0" smtClean="0">
              <a:effectLst/>
            </a:endParaRPr>
          </a:p>
          <a:p>
            <a:pPr marL="171450" indent="-171450">
              <a:buFont typeface="Arial"/>
              <a:buChar char="•"/>
            </a:pPr>
            <a:r>
              <a:rPr lang="sv-SE" dirty="0" smtClean="0">
                <a:effectLst/>
              </a:rPr>
              <a:t>Övergången från pedagogiska riktlinjer till en modellbaserad strategi kommer att stödjas genom att förstå vilket pedagogiskt perspektiv / modell som bäst motsvarar Grades nuvarande pedagogiska riktlinjer.</a:t>
            </a:r>
          </a:p>
          <a:p>
            <a:endParaRPr lang="sv-SE" sz="1200" kern="1200" dirty="0" smtClean="0">
              <a:solidFill>
                <a:schemeClr val="tx1"/>
              </a:solidFill>
              <a:effectLst/>
              <a:latin typeface="+mn-lt"/>
              <a:ea typeface="+mn-ea"/>
              <a:cs typeface="+mn-cs"/>
            </a:endParaRPr>
          </a:p>
          <a:p>
            <a:endParaRPr lang="sv-SE" sz="1200" kern="1200" dirty="0" smtClean="0">
              <a:solidFill>
                <a:schemeClr val="tx1"/>
              </a:solidFill>
              <a:effectLst/>
              <a:latin typeface="+mn-lt"/>
              <a:ea typeface="+mn-ea"/>
              <a:cs typeface="+mn-cs"/>
            </a:endParaRPr>
          </a:p>
          <a:p>
            <a:pPr marL="171450" indent="-171450">
              <a:buFont typeface="Arial"/>
              <a:buChar char="•"/>
            </a:pPr>
            <a:r>
              <a:rPr lang="sv-SE" sz="1200" kern="1200" dirty="0" err="1" smtClean="0">
                <a:solidFill>
                  <a:schemeClr val="tx1"/>
                </a:solidFill>
                <a:effectLst/>
                <a:latin typeface="+mn-lt"/>
                <a:ea typeface="+mn-ea"/>
                <a:cs typeface="+mn-cs"/>
              </a:rPr>
              <a:t>Företagets</a:t>
            </a:r>
            <a:r>
              <a:rPr lang="sv-SE" sz="1200" kern="1200" dirty="0" smtClean="0">
                <a:solidFill>
                  <a:schemeClr val="tx1"/>
                </a:solidFill>
                <a:effectLst/>
                <a:latin typeface="+mn-lt"/>
                <a:ea typeface="+mn-ea"/>
                <a:cs typeface="+mn-cs"/>
              </a:rPr>
              <a:t> kurser utvecklats genom att </a:t>
            </a:r>
            <a:r>
              <a:rPr lang="sv-SE" sz="1200" kern="1200" dirty="0" err="1" smtClean="0">
                <a:solidFill>
                  <a:schemeClr val="tx1"/>
                </a:solidFill>
                <a:effectLst/>
                <a:latin typeface="+mn-lt"/>
                <a:ea typeface="+mn-ea"/>
                <a:cs typeface="+mn-cs"/>
              </a:rPr>
              <a:t>använda</a:t>
            </a:r>
            <a:r>
              <a:rPr lang="sv-SE" sz="1200" kern="1200" dirty="0" smtClean="0">
                <a:solidFill>
                  <a:schemeClr val="tx1"/>
                </a:solidFill>
                <a:effectLst/>
                <a:latin typeface="+mn-lt"/>
                <a:ea typeface="+mn-ea"/>
                <a:cs typeface="+mn-cs"/>
              </a:rPr>
              <a:t> visa tekniker, som till exempel Storyline som utspelar sig som en form av Powerpoint presentation. Eftersom Grade inte </a:t>
            </a:r>
            <a:r>
              <a:rPr lang="sv-SE" sz="1200" kern="1200" dirty="0" err="1" smtClean="0">
                <a:solidFill>
                  <a:schemeClr val="tx1"/>
                </a:solidFill>
                <a:effectLst/>
                <a:latin typeface="+mn-lt"/>
                <a:ea typeface="+mn-ea"/>
                <a:cs typeface="+mn-cs"/>
              </a:rPr>
              <a:t>utgår</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från</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någon</a:t>
            </a:r>
            <a:r>
              <a:rPr lang="sv-SE" sz="1200" kern="1200" dirty="0" smtClean="0">
                <a:solidFill>
                  <a:schemeClr val="tx1"/>
                </a:solidFill>
                <a:effectLst/>
                <a:latin typeface="+mn-lt"/>
                <a:ea typeface="+mn-ea"/>
                <a:cs typeface="+mn-cs"/>
              </a:rPr>
              <a:t> specifik pedagogisk modell i </a:t>
            </a:r>
            <a:r>
              <a:rPr lang="sv-SE" sz="1200" kern="1200" dirty="0" err="1" smtClean="0">
                <a:solidFill>
                  <a:schemeClr val="tx1"/>
                </a:solidFill>
                <a:effectLst/>
                <a:latin typeface="+mn-lt"/>
                <a:ea typeface="+mn-ea"/>
                <a:cs typeface="+mn-cs"/>
              </a:rPr>
              <a:t>dagsläget</a:t>
            </a:r>
            <a:r>
              <a:rPr lang="sv-SE" sz="1200" kern="1200" dirty="0" smtClean="0">
                <a:solidFill>
                  <a:schemeClr val="tx1"/>
                </a:solidFill>
                <a:effectLst/>
                <a:latin typeface="+mn-lt"/>
                <a:ea typeface="+mn-ea"/>
                <a:cs typeface="+mn-cs"/>
              </a:rPr>
              <a:t>, kan det vara </a:t>
            </a:r>
            <a:r>
              <a:rPr lang="sv-SE" sz="1200" kern="1200" dirty="0" err="1" smtClean="0">
                <a:solidFill>
                  <a:schemeClr val="tx1"/>
                </a:solidFill>
                <a:effectLst/>
                <a:latin typeface="+mn-lt"/>
                <a:ea typeface="+mn-ea"/>
                <a:cs typeface="+mn-cs"/>
              </a:rPr>
              <a:t>fördelaktigt</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för</a:t>
            </a:r>
            <a:r>
              <a:rPr lang="sv-SE" sz="1200" kern="1200" dirty="0" smtClean="0">
                <a:solidFill>
                  <a:schemeClr val="tx1"/>
                </a:solidFill>
                <a:effectLst/>
                <a:latin typeface="+mn-lt"/>
                <a:ea typeface="+mn-ea"/>
                <a:cs typeface="+mn-cs"/>
              </a:rPr>
              <a:t> dem att implementera en </a:t>
            </a:r>
            <a:r>
              <a:rPr lang="sv-SE" sz="1200" kern="1200" dirty="0" err="1" smtClean="0">
                <a:solidFill>
                  <a:schemeClr val="tx1"/>
                </a:solidFill>
                <a:effectLst/>
                <a:latin typeface="+mn-lt"/>
                <a:ea typeface="+mn-ea"/>
                <a:cs typeface="+mn-cs"/>
              </a:rPr>
              <a:t>sådan</a:t>
            </a:r>
            <a:r>
              <a:rPr lang="sv-SE" sz="1200" kern="1200" dirty="0" smtClean="0">
                <a:solidFill>
                  <a:schemeClr val="tx1"/>
                </a:solidFill>
                <a:effectLst/>
                <a:latin typeface="+mn-lt"/>
                <a:ea typeface="+mn-ea"/>
                <a:cs typeface="+mn-cs"/>
              </a:rPr>
              <a:t> modell </a:t>
            </a:r>
            <a:r>
              <a:rPr lang="sv-SE" sz="1200" kern="1200" dirty="0" err="1" smtClean="0">
                <a:solidFill>
                  <a:schemeClr val="tx1"/>
                </a:solidFill>
                <a:effectLst/>
                <a:latin typeface="+mn-lt"/>
                <a:ea typeface="+mn-ea"/>
                <a:cs typeface="+mn-cs"/>
              </a:rPr>
              <a:t>för</a:t>
            </a:r>
            <a:r>
              <a:rPr lang="sv-SE" sz="1200" kern="1200" dirty="0" smtClean="0">
                <a:solidFill>
                  <a:schemeClr val="tx1"/>
                </a:solidFill>
                <a:effectLst/>
                <a:latin typeface="+mn-lt"/>
                <a:ea typeface="+mn-ea"/>
                <a:cs typeface="+mn-cs"/>
              </a:rPr>
              <a:t> att </a:t>
            </a:r>
            <a:r>
              <a:rPr lang="sv-SE" sz="1200" kern="1200" dirty="0" err="1" smtClean="0">
                <a:solidFill>
                  <a:schemeClr val="tx1"/>
                </a:solidFill>
                <a:effectLst/>
                <a:latin typeface="+mn-lt"/>
                <a:ea typeface="+mn-ea"/>
                <a:cs typeface="+mn-cs"/>
              </a:rPr>
              <a:t>förbättra</a:t>
            </a:r>
            <a:r>
              <a:rPr lang="sv-SE" sz="1200" kern="1200" dirty="0" smtClean="0">
                <a:solidFill>
                  <a:schemeClr val="tx1"/>
                </a:solidFill>
                <a:effectLst/>
                <a:latin typeface="+mn-lt"/>
                <a:ea typeface="+mn-ea"/>
                <a:cs typeface="+mn-cs"/>
              </a:rPr>
              <a:t> deras e-kurser. </a:t>
            </a:r>
          </a:p>
          <a:p>
            <a:pPr marL="171450" indent="-171450">
              <a:buFont typeface="Arial"/>
              <a:buChar char="•"/>
            </a:pPr>
            <a:endParaRPr lang="sv-SE" sz="1200" kern="1200" dirty="0" smtClean="0">
              <a:solidFill>
                <a:schemeClr val="tx1"/>
              </a:solidFill>
              <a:effectLst/>
              <a:latin typeface="+mn-lt"/>
              <a:ea typeface="+mn-ea"/>
              <a:cs typeface="+mn-cs"/>
            </a:endParaRPr>
          </a:p>
          <a:p>
            <a:pPr marL="171450" indent="-171450">
              <a:buFont typeface="Arial"/>
              <a:buChar char="•"/>
            </a:pPr>
            <a:endParaRPr lang="sv-SE" dirty="0" smtClean="0">
              <a:effectLst/>
            </a:endParaRPr>
          </a:p>
        </p:txBody>
      </p:sp>
      <p:sp>
        <p:nvSpPr>
          <p:cNvPr id="4" name="Platshållare för bildnummer 3"/>
          <p:cNvSpPr>
            <a:spLocks noGrp="1"/>
          </p:cNvSpPr>
          <p:nvPr>
            <p:ph type="sldNum" sz="quarter" idx="10"/>
          </p:nvPr>
        </p:nvSpPr>
        <p:spPr/>
        <p:txBody>
          <a:bodyPr/>
          <a:lstStyle/>
          <a:p>
            <a:fld id="{37FE1B89-C8F8-664A-A32D-5606C0AF9B96}" type="slidenum">
              <a:rPr lang="sv-SE" smtClean="0"/>
              <a:t>4</a:t>
            </a:fld>
            <a:endParaRPr lang="sv-SE"/>
          </a:p>
        </p:txBody>
      </p:sp>
    </p:spTree>
    <p:extLst>
      <p:ext uri="{BB962C8B-B14F-4D97-AF65-F5344CB8AC3E}">
        <p14:creationId xmlns:p14="http://schemas.microsoft.com/office/powerpoint/2010/main" val="1397686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noProof="0" dirty="0" smtClean="0">
                <a:solidFill>
                  <a:srgbClr val="17375E"/>
                </a:solidFill>
                <a:latin typeface="Times New Roman"/>
                <a:cs typeface="Times New Roman"/>
              </a:rPr>
              <a:t>Mål 1:</a:t>
            </a:r>
          </a:p>
          <a:p>
            <a:endParaRPr lang="sv-SE" sz="1200" noProof="0" dirty="0" smtClean="0">
              <a:solidFill>
                <a:srgbClr val="17375E"/>
              </a:solidFill>
              <a:latin typeface="Times New Roman"/>
              <a:cs typeface="Times New Roman"/>
            </a:endParaRPr>
          </a:p>
          <a:p>
            <a:r>
              <a:rPr lang="sv-SE" sz="1200" kern="1200" dirty="0" smtClean="0">
                <a:solidFill>
                  <a:schemeClr val="tx1"/>
                </a:solidFill>
                <a:effectLst/>
                <a:latin typeface="+mn-lt"/>
                <a:ea typeface="+mn-ea"/>
                <a:cs typeface="+mn-cs"/>
              </a:rPr>
              <a:t>I denna studie </a:t>
            </a:r>
            <a:r>
              <a:rPr lang="sv-SE" sz="1200" kern="1200" dirty="0" err="1" smtClean="0">
                <a:solidFill>
                  <a:schemeClr val="tx1"/>
                </a:solidFill>
                <a:effectLst/>
                <a:latin typeface="+mn-lt"/>
                <a:ea typeface="+mn-ea"/>
                <a:cs typeface="+mn-cs"/>
              </a:rPr>
              <a:t>är</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utgångspunkten</a:t>
            </a:r>
            <a:r>
              <a:rPr lang="sv-SE" sz="1200" kern="1200" dirty="0" smtClean="0">
                <a:solidFill>
                  <a:schemeClr val="tx1"/>
                </a:solidFill>
                <a:effectLst/>
                <a:latin typeface="+mn-lt"/>
                <a:ea typeface="+mn-ea"/>
                <a:cs typeface="+mn-cs"/>
              </a:rPr>
              <a:t> att </a:t>
            </a:r>
            <a:r>
              <a:rPr lang="sv-SE" sz="1200" kern="1200" dirty="0" err="1" smtClean="0">
                <a:solidFill>
                  <a:schemeClr val="tx1"/>
                </a:solidFill>
                <a:effectLst/>
                <a:latin typeface="+mn-lt"/>
                <a:ea typeface="+mn-ea"/>
                <a:cs typeface="+mn-cs"/>
              </a:rPr>
              <a:t>övergångsprocessen</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från</a:t>
            </a:r>
            <a:r>
              <a:rPr lang="sv-SE" sz="1200" kern="1200" dirty="0" smtClean="0">
                <a:solidFill>
                  <a:schemeClr val="tx1"/>
                </a:solidFill>
                <a:effectLst/>
                <a:latin typeface="+mn-lt"/>
                <a:ea typeface="+mn-ea"/>
                <a:cs typeface="+mn-cs"/>
              </a:rPr>
              <a:t> Grades nuvarande pedagogiska riktlinjer till en modellbaserad strategi skulle </a:t>
            </a:r>
            <a:r>
              <a:rPr lang="sv-SE" sz="1200" kern="1200" dirty="0" err="1" smtClean="0">
                <a:solidFill>
                  <a:schemeClr val="tx1"/>
                </a:solidFill>
                <a:effectLst/>
                <a:latin typeface="+mn-lt"/>
                <a:ea typeface="+mn-ea"/>
                <a:cs typeface="+mn-cs"/>
              </a:rPr>
              <a:t>stödjas</a:t>
            </a:r>
            <a:r>
              <a:rPr lang="sv-SE" sz="1200" kern="1200" dirty="0" smtClean="0">
                <a:solidFill>
                  <a:schemeClr val="tx1"/>
                </a:solidFill>
                <a:effectLst/>
                <a:latin typeface="+mn-lt"/>
                <a:ea typeface="+mn-ea"/>
                <a:cs typeface="+mn-cs"/>
              </a:rPr>
              <a:t> genom att </a:t>
            </a:r>
            <a:r>
              <a:rPr lang="sv-SE" sz="1200" kern="1200" dirty="0" err="1" smtClean="0">
                <a:solidFill>
                  <a:schemeClr val="tx1"/>
                </a:solidFill>
                <a:effectLst/>
                <a:latin typeface="+mn-lt"/>
                <a:ea typeface="+mn-ea"/>
                <a:cs typeface="+mn-cs"/>
              </a:rPr>
              <a:t>första</a:t>
            </a:r>
            <a:r>
              <a:rPr lang="sv-SE" sz="1200" kern="1200" dirty="0" smtClean="0">
                <a:solidFill>
                  <a:schemeClr val="tx1"/>
                </a:solidFill>
                <a:effectLst/>
                <a:latin typeface="+mn-lt"/>
                <a:ea typeface="+mn-ea"/>
                <a:cs typeface="+mn-cs"/>
              </a:rPr>
              <a:t>̊ ”Hur Grades befintliga pedagogiska riktlinjer passar in i de pedagogiska perspektiven (Associativ, Kognitivt och Sociokulturellt)?” </a:t>
            </a:r>
            <a:endParaRPr lang="sv-SE" dirty="0" smtClean="0">
              <a:effectLst/>
            </a:endParaRPr>
          </a:p>
          <a:p>
            <a:endParaRPr lang="sv-SE" sz="1200" noProof="0" dirty="0" smtClean="0">
              <a:solidFill>
                <a:srgbClr val="17375E"/>
              </a:solidFill>
              <a:latin typeface="Times New Roman"/>
              <a:cs typeface="Times New Roman"/>
            </a:endParaRPr>
          </a:p>
          <a:p>
            <a:pPr marL="0" marR="0" indent="0" algn="l" defTabSz="457200" rtl="0" eaLnBrk="1" fontAlgn="auto" latinLnBrk="0" hangingPunct="1">
              <a:lnSpc>
                <a:spcPct val="100000"/>
              </a:lnSpc>
              <a:spcBef>
                <a:spcPts val="0"/>
              </a:spcBef>
              <a:spcAft>
                <a:spcPts val="0"/>
              </a:spcAft>
              <a:buClrTx/>
              <a:buSzTx/>
              <a:buFontTx/>
              <a:buNone/>
              <a:tabLst/>
              <a:defRPr/>
            </a:pPr>
            <a:r>
              <a:rPr lang="sv-SE" sz="1200" noProof="0" dirty="0" smtClean="0">
                <a:solidFill>
                  <a:srgbClr val="17375E"/>
                </a:solidFill>
                <a:latin typeface="Times New Roman"/>
                <a:cs typeface="Times New Roman"/>
              </a:rPr>
              <a:t>Utgångspunkten</a:t>
            </a:r>
            <a:r>
              <a:rPr lang="sv-SE" sz="1200" baseline="0" noProof="0" dirty="0" smtClean="0">
                <a:solidFill>
                  <a:srgbClr val="17375E"/>
                </a:solidFill>
                <a:latin typeface="Times New Roman"/>
                <a:cs typeface="Times New Roman"/>
              </a:rPr>
              <a:t> </a:t>
            </a:r>
            <a:r>
              <a:rPr lang="sv-SE" sz="1200" noProof="0" dirty="0" smtClean="0">
                <a:solidFill>
                  <a:srgbClr val="17375E"/>
                </a:solidFill>
                <a:latin typeface="Times New Roman"/>
                <a:cs typeface="Times New Roman"/>
              </a:rPr>
              <a:t>stödjs</a:t>
            </a:r>
            <a:r>
              <a:rPr lang="sv-SE" sz="1200" baseline="0" noProof="0" dirty="0" smtClean="0">
                <a:solidFill>
                  <a:srgbClr val="17375E"/>
                </a:solidFill>
                <a:latin typeface="Times New Roman"/>
                <a:cs typeface="Times New Roman"/>
              </a:rPr>
              <a:t> av </a:t>
            </a:r>
            <a:r>
              <a:rPr lang="sv-SE" sz="1200" noProof="0" dirty="0" smtClean="0">
                <a:solidFill>
                  <a:srgbClr val="17375E"/>
                </a:solidFill>
                <a:latin typeface="Times New Roman"/>
                <a:cs typeface="Times New Roman"/>
              </a:rPr>
              <a:t>övergångsprocessen från Grades nuvarande pedagogiska riktlinjer till en modellbaserad strategi</a:t>
            </a:r>
            <a:r>
              <a:rPr lang="sv-SE" sz="1200" noProof="0" dirty="0" smtClean="0">
                <a:solidFill>
                  <a:srgbClr val="17375E"/>
                </a:solidFill>
                <a:latin typeface="Times New Roman"/>
                <a:cs typeface="Times New Roman"/>
              </a:rPr>
              <a:t>. &lt;- (</a:t>
            </a:r>
            <a:r>
              <a:rPr lang="sv-SE" sz="1200" noProof="0" dirty="0" err="1" smtClean="0">
                <a:solidFill>
                  <a:srgbClr val="17375E"/>
                </a:solidFill>
                <a:latin typeface="Times New Roman"/>
                <a:cs typeface="Times New Roman"/>
              </a:rPr>
              <a:t>this</a:t>
            </a:r>
            <a:r>
              <a:rPr lang="sv-SE" sz="1200" noProof="0" dirty="0" smtClean="0">
                <a:solidFill>
                  <a:srgbClr val="17375E"/>
                </a:solidFill>
                <a:latin typeface="Times New Roman"/>
                <a:cs typeface="Times New Roman"/>
              </a:rPr>
              <a:t> is not </a:t>
            </a:r>
            <a:r>
              <a:rPr lang="sv-SE" sz="1200" noProof="0" dirty="0" err="1" smtClean="0">
                <a:solidFill>
                  <a:srgbClr val="17375E"/>
                </a:solidFill>
                <a:latin typeface="Times New Roman"/>
                <a:cs typeface="Times New Roman"/>
              </a:rPr>
              <a:t>written</a:t>
            </a:r>
            <a:r>
              <a:rPr lang="sv-SE" sz="1200" noProof="0" dirty="0" smtClean="0">
                <a:solidFill>
                  <a:srgbClr val="17375E"/>
                </a:solidFill>
                <a:latin typeface="Times New Roman"/>
                <a:cs typeface="Times New Roman"/>
              </a:rPr>
              <a:t> </a:t>
            </a:r>
            <a:r>
              <a:rPr lang="sv-SE" sz="1200" noProof="0" dirty="0" err="1" smtClean="0">
                <a:solidFill>
                  <a:srgbClr val="17375E"/>
                </a:solidFill>
                <a:latin typeface="Times New Roman"/>
                <a:cs typeface="Times New Roman"/>
              </a:rPr>
              <a:t>correctly</a:t>
            </a:r>
            <a:r>
              <a:rPr lang="sv-SE" sz="1200" noProof="0" dirty="0" smtClean="0">
                <a:solidFill>
                  <a:srgbClr val="17375E"/>
                </a:solidFill>
                <a:latin typeface="Times New Roman"/>
                <a:cs typeface="Times New Roman"/>
              </a:rPr>
              <a:t>. </a:t>
            </a:r>
            <a:r>
              <a:rPr lang="sv-SE" sz="1200" noProof="0" dirty="0" err="1" smtClean="0">
                <a:solidFill>
                  <a:srgbClr val="17375E"/>
                </a:solidFill>
                <a:latin typeface="Times New Roman"/>
                <a:cs typeface="Times New Roman"/>
              </a:rPr>
              <a:t>Should</a:t>
            </a:r>
            <a:r>
              <a:rPr lang="sv-SE" sz="1200" noProof="0" dirty="0" smtClean="0">
                <a:solidFill>
                  <a:srgbClr val="17375E"/>
                </a:solidFill>
                <a:latin typeface="Times New Roman"/>
                <a:cs typeface="Times New Roman"/>
              </a:rPr>
              <a:t> be </a:t>
            </a:r>
            <a:r>
              <a:rPr lang="sv-SE" sz="1200" noProof="0" dirty="0" err="1" smtClean="0">
                <a:solidFill>
                  <a:srgbClr val="17375E"/>
                </a:solidFill>
                <a:latin typeface="Times New Roman"/>
                <a:cs typeface="Times New Roman"/>
              </a:rPr>
              <a:t>copied</a:t>
            </a:r>
            <a:r>
              <a:rPr lang="sv-SE" sz="1200" noProof="0" dirty="0" smtClean="0">
                <a:solidFill>
                  <a:srgbClr val="17375E"/>
                </a:solidFill>
                <a:latin typeface="Times New Roman"/>
                <a:cs typeface="Times New Roman"/>
              </a:rPr>
              <a:t> from </a:t>
            </a:r>
            <a:r>
              <a:rPr lang="sv-SE" sz="1200" noProof="0" dirty="0" err="1" smtClean="0">
                <a:solidFill>
                  <a:srgbClr val="17375E"/>
                </a:solidFill>
                <a:latin typeface="Times New Roman"/>
                <a:cs typeface="Times New Roman"/>
              </a:rPr>
              <a:t>thesis</a:t>
            </a:r>
            <a:r>
              <a:rPr lang="sv-SE" sz="1200" noProof="0" dirty="0" smtClean="0">
                <a:solidFill>
                  <a:srgbClr val="17375E"/>
                </a:solidFill>
                <a:latin typeface="Times New Roman"/>
                <a:cs typeface="Times New Roman"/>
              </a:rPr>
              <a:t> or re-</a:t>
            </a:r>
            <a:r>
              <a:rPr lang="sv-SE" sz="1200" noProof="0" dirty="0" err="1" smtClean="0">
                <a:solidFill>
                  <a:srgbClr val="17375E"/>
                </a:solidFill>
                <a:latin typeface="Times New Roman"/>
                <a:cs typeface="Times New Roman"/>
              </a:rPr>
              <a:t>written</a:t>
            </a:r>
            <a:r>
              <a:rPr lang="sv-SE" sz="1200" baseline="0" noProof="0" dirty="0" smtClean="0">
                <a:solidFill>
                  <a:srgbClr val="17375E"/>
                </a:solidFill>
                <a:latin typeface="Times New Roman"/>
                <a:cs typeface="Times New Roman"/>
              </a:rPr>
              <a:t> </a:t>
            </a:r>
            <a:r>
              <a:rPr lang="sv-SE" sz="1200" baseline="0" noProof="0" dirty="0" err="1" smtClean="0">
                <a:solidFill>
                  <a:srgbClr val="17375E"/>
                </a:solidFill>
                <a:latin typeface="Times New Roman"/>
                <a:cs typeface="Times New Roman"/>
              </a:rPr>
              <a:t>to</a:t>
            </a:r>
            <a:r>
              <a:rPr lang="sv-SE" sz="1200" baseline="0" noProof="0" dirty="0" smtClean="0">
                <a:solidFill>
                  <a:srgbClr val="17375E"/>
                </a:solidFill>
                <a:latin typeface="Times New Roman"/>
                <a:cs typeface="Times New Roman"/>
              </a:rPr>
              <a:t> </a:t>
            </a:r>
            <a:r>
              <a:rPr lang="sv-SE" sz="1200" baseline="0" noProof="0" dirty="0" err="1" smtClean="0">
                <a:solidFill>
                  <a:srgbClr val="17375E"/>
                </a:solidFill>
                <a:latin typeface="Times New Roman"/>
                <a:cs typeface="Times New Roman"/>
              </a:rPr>
              <a:t>more</a:t>
            </a:r>
            <a:r>
              <a:rPr lang="sv-SE" sz="1200" baseline="0" noProof="0" dirty="0" smtClean="0">
                <a:solidFill>
                  <a:srgbClr val="17375E"/>
                </a:solidFill>
                <a:latin typeface="Times New Roman"/>
                <a:cs typeface="Times New Roman"/>
              </a:rPr>
              <a:t> </a:t>
            </a:r>
            <a:r>
              <a:rPr lang="sv-SE" sz="1200" baseline="0" noProof="0" dirty="0" err="1" smtClean="0">
                <a:solidFill>
                  <a:srgbClr val="17375E"/>
                </a:solidFill>
                <a:latin typeface="Times New Roman"/>
                <a:cs typeface="Times New Roman"/>
              </a:rPr>
              <a:t>accuratley</a:t>
            </a:r>
            <a:r>
              <a:rPr lang="sv-SE" sz="1200" baseline="0" noProof="0" dirty="0" smtClean="0">
                <a:solidFill>
                  <a:srgbClr val="17375E"/>
                </a:solidFill>
                <a:latin typeface="Times New Roman"/>
                <a:cs typeface="Times New Roman"/>
              </a:rPr>
              <a:t> </a:t>
            </a:r>
            <a:r>
              <a:rPr lang="sv-SE" sz="1200" baseline="0" noProof="0" dirty="0" err="1" smtClean="0">
                <a:solidFill>
                  <a:srgbClr val="17375E"/>
                </a:solidFill>
                <a:latin typeface="Times New Roman"/>
                <a:cs typeface="Times New Roman"/>
              </a:rPr>
              <a:t>reflect</a:t>
            </a:r>
            <a:r>
              <a:rPr lang="sv-SE" sz="1200" baseline="0" noProof="0" dirty="0" smtClean="0">
                <a:solidFill>
                  <a:srgbClr val="17375E"/>
                </a:solidFill>
                <a:latin typeface="Times New Roman"/>
                <a:cs typeface="Times New Roman"/>
              </a:rPr>
              <a:t> </a:t>
            </a:r>
            <a:r>
              <a:rPr lang="sv-SE" sz="1200" baseline="0" noProof="0" dirty="0" err="1" smtClean="0">
                <a:solidFill>
                  <a:srgbClr val="17375E"/>
                </a:solidFill>
                <a:latin typeface="Times New Roman"/>
                <a:cs typeface="Times New Roman"/>
              </a:rPr>
              <a:t>what</a:t>
            </a:r>
            <a:r>
              <a:rPr lang="sv-SE" sz="1200" baseline="0" noProof="0" dirty="0" smtClean="0">
                <a:solidFill>
                  <a:srgbClr val="17375E"/>
                </a:solidFill>
                <a:latin typeface="Times New Roman"/>
                <a:cs typeface="Times New Roman"/>
              </a:rPr>
              <a:t> is </a:t>
            </a:r>
            <a:r>
              <a:rPr lang="sv-SE" sz="1200" baseline="0" noProof="0" dirty="0" err="1" smtClean="0">
                <a:solidFill>
                  <a:srgbClr val="17375E"/>
                </a:solidFill>
                <a:latin typeface="Times New Roman"/>
                <a:cs typeface="Times New Roman"/>
              </a:rPr>
              <a:t>written</a:t>
            </a:r>
            <a:r>
              <a:rPr lang="sv-SE" sz="1200" baseline="0" noProof="0" dirty="0" smtClean="0">
                <a:solidFill>
                  <a:srgbClr val="17375E"/>
                </a:solidFill>
                <a:latin typeface="Times New Roman"/>
                <a:cs typeface="Times New Roman"/>
              </a:rPr>
              <a:t> in </a:t>
            </a:r>
            <a:r>
              <a:rPr lang="sv-SE" sz="1200" baseline="0" noProof="0" dirty="0" err="1" smtClean="0">
                <a:solidFill>
                  <a:srgbClr val="17375E"/>
                </a:solidFill>
                <a:latin typeface="Times New Roman"/>
                <a:cs typeface="Times New Roman"/>
              </a:rPr>
              <a:t>thesis</a:t>
            </a:r>
            <a:r>
              <a:rPr lang="sv-SE" sz="1200" noProof="0" dirty="0" smtClean="0">
                <a:solidFill>
                  <a:srgbClr val="17375E"/>
                </a:solidFill>
                <a:latin typeface="Times New Roman"/>
                <a:cs typeface="Times New Roman"/>
              </a:rPr>
              <a:t>)</a:t>
            </a:r>
            <a:r>
              <a:rPr lang="sv-SE" sz="1200" baseline="0" noProof="0" dirty="0" smtClean="0">
                <a:solidFill>
                  <a:srgbClr val="17375E"/>
                </a:solidFill>
                <a:latin typeface="Times New Roman"/>
                <a:cs typeface="Times New Roman"/>
              </a:rPr>
              <a:t> </a:t>
            </a:r>
            <a:r>
              <a:rPr lang="sv-SE" sz="1200" baseline="0" noProof="0" dirty="0" smtClean="0">
                <a:solidFill>
                  <a:srgbClr val="17375E"/>
                </a:solidFill>
                <a:latin typeface="Times New Roman"/>
                <a:cs typeface="Times New Roman"/>
              </a:rPr>
              <a:t>Det genomförs genom att förstå relationen mellan Grades pedagogiska riktlinjer och pedagogiska modeller</a:t>
            </a:r>
            <a:r>
              <a:rPr lang="sv-SE" sz="1200" baseline="0" noProof="0" dirty="0" smtClean="0">
                <a:solidFill>
                  <a:srgbClr val="17375E"/>
                </a:solidFill>
                <a:latin typeface="Times New Roman"/>
                <a:cs typeface="Times New Roman"/>
              </a:rPr>
              <a:t>.</a:t>
            </a:r>
          </a:p>
          <a:p>
            <a:pPr marL="0" marR="0" indent="0" algn="l" defTabSz="457200" rtl="0" eaLnBrk="1" fontAlgn="auto" latinLnBrk="0" hangingPunct="1">
              <a:lnSpc>
                <a:spcPct val="100000"/>
              </a:lnSpc>
              <a:spcBef>
                <a:spcPts val="0"/>
              </a:spcBef>
              <a:spcAft>
                <a:spcPts val="0"/>
              </a:spcAft>
              <a:buClrTx/>
              <a:buSzTx/>
              <a:buFontTx/>
              <a:buNone/>
              <a:tabLst/>
              <a:defRPr/>
            </a:pPr>
            <a:endParaRPr lang="sv-SE" sz="1200" baseline="0" noProof="0" dirty="0" smtClean="0">
              <a:solidFill>
                <a:srgbClr val="17375E"/>
              </a:solidFill>
              <a:latin typeface="Times New Roman"/>
              <a:cs typeface="Times New Roman"/>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sv-SE" sz="1200" noProof="0" dirty="0" smtClean="0">
              <a:solidFill>
                <a:srgbClr val="17375E"/>
              </a:solidFill>
              <a:latin typeface="Times New Roman"/>
              <a:cs typeface="Times New Roman"/>
            </a:endParaRPr>
          </a:p>
          <a:p>
            <a:r>
              <a:rPr lang="sv-SE" baseline="0" noProof="0" dirty="0" smtClean="0"/>
              <a:t>Mål 2: Genom att förstå vilka fördelar och nackdelar som finns med de nuvarande pedagogiska riktlinjerna, kan vi bättre förstå vilka delar av kurser de borde fokusera på att använda den modellbaserade strategin först under övergångsperioden.</a:t>
            </a:r>
          </a:p>
          <a:p>
            <a:endParaRPr lang="sv-SE" dirty="0" smtClean="0"/>
          </a:p>
          <a:p>
            <a:endParaRPr lang="sv-SE" dirty="0"/>
          </a:p>
        </p:txBody>
      </p:sp>
      <p:sp>
        <p:nvSpPr>
          <p:cNvPr id="4" name="Platshållare för bildnummer 3"/>
          <p:cNvSpPr>
            <a:spLocks noGrp="1"/>
          </p:cNvSpPr>
          <p:nvPr>
            <p:ph type="sldNum" sz="quarter" idx="10"/>
          </p:nvPr>
        </p:nvSpPr>
        <p:spPr/>
        <p:txBody>
          <a:bodyPr/>
          <a:lstStyle/>
          <a:p>
            <a:fld id="{37FE1B89-C8F8-664A-A32D-5606C0AF9B96}" type="slidenum">
              <a:rPr lang="sv-SE" smtClean="0"/>
              <a:t>5</a:t>
            </a:fld>
            <a:endParaRPr lang="sv-SE"/>
          </a:p>
        </p:txBody>
      </p:sp>
    </p:spTree>
    <p:extLst>
      <p:ext uri="{BB962C8B-B14F-4D97-AF65-F5344CB8AC3E}">
        <p14:creationId xmlns:p14="http://schemas.microsoft.com/office/powerpoint/2010/main" val="1397686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För att kunna uppnå mål 1 och 2 utfördes</a:t>
            </a:r>
            <a:r>
              <a:rPr lang="sv-SE" baseline="0" dirty="0" smtClean="0"/>
              <a:t> 2 moment. </a:t>
            </a:r>
          </a:p>
          <a:p>
            <a:endParaRPr lang="sv-SE" baseline="0" dirty="0" smtClean="0"/>
          </a:p>
          <a:p>
            <a:r>
              <a:rPr lang="sv-SE" baseline="0" dirty="0" smtClean="0"/>
              <a:t>Intervjumomentet </a:t>
            </a:r>
            <a:r>
              <a:rPr lang="sv-SE" baseline="0" dirty="0" smtClean="0"/>
              <a:t>bestod av:</a:t>
            </a:r>
          </a:p>
          <a:p>
            <a:r>
              <a:rPr lang="sv-SE" baseline="0" dirty="0" smtClean="0"/>
              <a:t>- Granska de pedagogiska perspektiven och innehållande modeller </a:t>
            </a:r>
          </a:p>
          <a:p>
            <a:r>
              <a:rPr lang="sv-SE" baseline="0" dirty="0" smtClean="0"/>
              <a:t>- Framtagning av intervjufrågor.</a:t>
            </a:r>
          </a:p>
          <a:p>
            <a:pPr marL="0" indent="0">
              <a:buFontTx/>
              <a:buNone/>
            </a:pPr>
            <a:r>
              <a:rPr lang="sv-SE" baseline="0" dirty="0" smtClean="0"/>
              <a:t>- För </a:t>
            </a:r>
            <a:r>
              <a:rPr lang="sv-SE" baseline="0" dirty="0" smtClean="0"/>
              <a:t>att sen </a:t>
            </a:r>
            <a:r>
              <a:rPr lang="sv-SE" baseline="0" dirty="0" smtClean="0"/>
              <a:t>intervjua </a:t>
            </a:r>
            <a:r>
              <a:rPr lang="sv-SE" baseline="0" dirty="0" smtClean="0"/>
              <a:t>den pedagogiska ansvarige hos Grade och kunna dra en slutsats vilket </a:t>
            </a:r>
            <a:r>
              <a:rPr lang="sv-SE" baseline="0" dirty="0" smtClean="0"/>
              <a:t>perspektiv och </a:t>
            </a:r>
            <a:r>
              <a:rPr lang="sv-SE" baseline="0" dirty="0" smtClean="0"/>
              <a:t>passande modell som speglar Grade nuvarande riktlinjer.</a:t>
            </a:r>
            <a:endParaRPr lang="sv-SE" dirty="0" smtClean="0"/>
          </a:p>
          <a:p>
            <a:pPr marL="171450" indent="-171450">
              <a:buFontTx/>
              <a:buChar char="-"/>
            </a:pPr>
            <a:endParaRPr lang="sv-SE" dirty="0" smtClean="0"/>
          </a:p>
          <a:p>
            <a:endParaRPr lang="sv-SE" dirty="0" smtClean="0"/>
          </a:p>
          <a:p>
            <a:r>
              <a:rPr lang="sv-SE" dirty="0" smtClean="0"/>
              <a:t>Utvärderingsmoment</a:t>
            </a:r>
            <a:r>
              <a:rPr lang="sv-SE" baseline="0" dirty="0" smtClean="0"/>
              <a:t> bestod av:</a:t>
            </a:r>
          </a:p>
          <a:p>
            <a:pPr marL="171450" indent="-171450">
              <a:buFontTx/>
              <a:buChar char="-"/>
            </a:pPr>
            <a:r>
              <a:rPr lang="sv-SE" baseline="0" dirty="0" smtClean="0"/>
              <a:t>Utformning av utvärderings påstående enligt </a:t>
            </a:r>
            <a:r>
              <a:rPr lang="sv-SE" baseline="0" dirty="0" smtClean="0"/>
              <a:t>vald </a:t>
            </a:r>
            <a:r>
              <a:rPr lang="sv-SE" baseline="0" dirty="0" smtClean="0"/>
              <a:t>pedagogisk modell</a:t>
            </a:r>
          </a:p>
          <a:p>
            <a:pPr marL="171450" indent="-171450">
              <a:buFontTx/>
              <a:buChar char="-"/>
            </a:pPr>
            <a:r>
              <a:rPr lang="sv-SE" baseline="0" dirty="0" smtClean="0"/>
              <a:t>För att sen göra en utvärdering av Grades tidigare kurser. </a:t>
            </a:r>
          </a:p>
          <a:p>
            <a:pPr marL="171450" indent="-171450">
              <a:buFontTx/>
              <a:buChar char="-"/>
            </a:pPr>
            <a:r>
              <a:rPr lang="sv-SE" baseline="0" dirty="0" smtClean="0"/>
              <a:t>Därefter analyserades resultat och en slutsats efter hur Grades riktlinjer passar med en pedagogisk modell</a:t>
            </a:r>
            <a:r>
              <a:rPr lang="sv-SE" baseline="0" dirty="0" smtClean="0"/>
              <a:t>.</a:t>
            </a:r>
            <a:endParaRPr lang="sv-SE" dirty="0" smtClean="0"/>
          </a:p>
        </p:txBody>
      </p:sp>
      <p:sp>
        <p:nvSpPr>
          <p:cNvPr id="4" name="Platshållare för bildnummer 3"/>
          <p:cNvSpPr>
            <a:spLocks noGrp="1"/>
          </p:cNvSpPr>
          <p:nvPr>
            <p:ph type="sldNum" sz="quarter" idx="10"/>
          </p:nvPr>
        </p:nvSpPr>
        <p:spPr/>
        <p:txBody>
          <a:bodyPr/>
          <a:lstStyle/>
          <a:p>
            <a:fld id="{37FE1B89-C8F8-664A-A32D-5606C0AF9B96}" type="slidenum">
              <a:rPr lang="sv-SE" smtClean="0"/>
              <a:t>6</a:t>
            </a:fld>
            <a:endParaRPr lang="sv-SE"/>
          </a:p>
        </p:txBody>
      </p:sp>
    </p:spTree>
    <p:extLst>
      <p:ext uri="{BB962C8B-B14F-4D97-AF65-F5344CB8AC3E}">
        <p14:creationId xmlns:p14="http://schemas.microsoft.com/office/powerpoint/2010/main" val="2214016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Ändamålet med </a:t>
            </a:r>
            <a:r>
              <a:rPr lang="sv-SE" dirty="0" smtClean="0"/>
              <a:t>att intervjua</a:t>
            </a:r>
            <a:r>
              <a:rPr lang="sv-SE" baseline="0" dirty="0" smtClean="0"/>
              <a:t> Grades pedagogisk ansvarige var för att ta reda på hur deras befintliga pedagogiska riktlinjer är i dagsläget.  </a:t>
            </a:r>
            <a:endParaRPr lang="sv-SE" baseline="0" dirty="0" smtClean="0"/>
          </a:p>
          <a:p>
            <a:endParaRPr lang="sv-SE" baseline="0" dirty="0" smtClean="0"/>
          </a:p>
          <a:p>
            <a:pPr marL="228600" indent="-228600">
              <a:buAutoNum type="arabicParenR"/>
            </a:pPr>
            <a:r>
              <a:rPr lang="sv-SE" sz="1200" kern="1200" dirty="0" smtClean="0">
                <a:solidFill>
                  <a:schemeClr val="tx1"/>
                </a:solidFill>
                <a:effectLst/>
                <a:latin typeface="+mn-lt"/>
                <a:ea typeface="+mn-ea"/>
                <a:cs typeface="+mn-cs"/>
              </a:rPr>
              <a:t>Inledande arbetet </a:t>
            </a:r>
            <a:r>
              <a:rPr lang="sv-SE" sz="1200" kern="1200" dirty="0" err="1" smtClean="0">
                <a:solidFill>
                  <a:schemeClr val="tx1"/>
                </a:solidFill>
                <a:effectLst/>
                <a:latin typeface="+mn-lt"/>
                <a:ea typeface="+mn-ea"/>
                <a:cs typeface="+mn-cs"/>
              </a:rPr>
              <a:t>för</a:t>
            </a:r>
            <a:r>
              <a:rPr lang="sv-SE" sz="1200" kern="1200" dirty="0" smtClean="0">
                <a:solidFill>
                  <a:schemeClr val="tx1"/>
                </a:solidFill>
                <a:effectLst/>
                <a:latin typeface="+mn-lt"/>
                <a:ea typeface="+mn-ea"/>
                <a:cs typeface="+mn-cs"/>
              </a:rPr>
              <a:t> att </a:t>
            </a:r>
            <a:r>
              <a:rPr lang="sv-SE" sz="1200" kern="1200" dirty="0" err="1" smtClean="0">
                <a:solidFill>
                  <a:schemeClr val="tx1"/>
                </a:solidFill>
                <a:effectLst/>
                <a:latin typeface="+mn-lt"/>
                <a:ea typeface="+mn-ea"/>
                <a:cs typeface="+mn-cs"/>
              </a:rPr>
              <a:t>undersöka</a:t>
            </a:r>
            <a:r>
              <a:rPr lang="sv-SE" sz="1200" kern="1200" dirty="0" smtClean="0">
                <a:solidFill>
                  <a:schemeClr val="tx1"/>
                </a:solidFill>
                <a:effectLst/>
                <a:latin typeface="+mn-lt"/>
                <a:ea typeface="+mn-ea"/>
                <a:cs typeface="+mn-cs"/>
              </a:rPr>
              <a:t> relevant litteratur</a:t>
            </a:r>
          </a:p>
          <a:p>
            <a:pPr marL="228600" indent="-228600">
              <a:buAutoNum type="arabicParenR"/>
            </a:pPr>
            <a:r>
              <a:rPr lang="sv-SE" sz="1200" kern="1200" dirty="0" smtClean="0">
                <a:solidFill>
                  <a:schemeClr val="tx1"/>
                </a:solidFill>
                <a:effectLst/>
                <a:latin typeface="+mn-lt"/>
                <a:ea typeface="+mn-ea"/>
                <a:cs typeface="+mn-cs"/>
              </a:rPr>
              <a:t>Sammanfattning av de pedagogiska perspektiven och modellerna, </a:t>
            </a:r>
          </a:p>
          <a:p>
            <a:pPr marL="228600" marR="0" indent="-228600" algn="l" defTabSz="457200" rtl="0" eaLnBrk="1" fontAlgn="auto" latinLnBrk="0" hangingPunct="1">
              <a:lnSpc>
                <a:spcPct val="100000"/>
              </a:lnSpc>
              <a:spcBef>
                <a:spcPts val="0"/>
              </a:spcBef>
              <a:spcAft>
                <a:spcPts val="0"/>
              </a:spcAft>
              <a:buClrTx/>
              <a:buSzTx/>
              <a:buFontTx/>
              <a:buAutoNum type="arabicParenR"/>
              <a:tabLst/>
              <a:defRPr/>
            </a:pPr>
            <a:r>
              <a:rPr lang="sv-SE" sz="1200" kern="1200" dirty="0" smtClean="0">
                <a:solidFill>
                  <a:schemeClr val="tx1"/>
                </a:solidFill>
                <a:effectLst/>
                <a:latin typeface="+mn-lt"/>
                <a:ea typeface="+mn-ea"/>
                <a:cs typeface="+mn-cs"/>
              </a:rPr>
              <a:t>Utesluta modeller och </a:t>
            </a:r>
            <a:r>
              <a:rPr lang="sv-SE" sz="1200" kern="1200" dirty="0" err="1" smtClean="0">
                <a:solidFill>
                  <a:schemeClr val="tx1"/>
                </a:solidFill>
                <a:effectLst/>
                <a:latin typeface="+mn-lt"/>
                <a:ea typeface="+mn-ea"/>
                <a:cs typeface="+mn-cs"/>
              </a:rPr>
              <a:t>välja</a:t>
            </a:r>
            <a:r>
              <a:rPr lang="sv-SE" sz="1200" kern="1200" dirty="0" smtClean="0">
                <a:solidFill>
                  <a:schemeClr val="tx1"/>
                </a:solidFill>
                <a:effectLst/>
                <a:latin typeface="+mn-lt"/>
                <a:ea typeface="+mn-ea"/>
                <a:cs typeface="+mn-cs"/>
              </a:rPr>
              <a:t> en representativ modell </a:t>
            </a:r>
            <a:r>
              <a:rPr lang="sv-SE" sz="1200" kern="1200" dirty="0" err="1" smtClean="0">
                <a:solidFill>
                  <a:schemeClr val="tx1"/>
                </a:solidFill>
                <a:effectLst/>
                <a:latin typeface="+mn-lt"/>
                <a:ea typeface="+mn-ea"/>
                <a:cs typeface="+mn-cs"/>
              </a:rPr>
              <a:t>från</a:t>
            </a:r>
            <a:r>
              <a:rPr lang="sv-SE" sz="1200" kern="1200" dirty="0" smtClean="0">
                <a:solidFill>
                  <a:schemeClr val="tx1"/>
                </a:solidFill>
                <a:effectLst/>
                <a:latin typeface="+mn-lt"/>
                <a:ea typeface="+mn-ea"/>
                <a:cs typeface="+mn-cs"/>
              </a:rPr>
              <a:t> varje perspektiv (modellerna DIM,</a:t>
            </a:r>
            <a:r>
              <a:rPr lang="sv-SE" sz="1200" kern="1200" baseline="0" dirty="0" smtClean="0">
                <a:solidFill>
                  <a:schemeClr val="tx1"/>
                </a:solidFill>
                <a:effectLst/>
                <a:latin typeface="+mn-lt"/>
                <a:ea typeface="+mn-ea"/>
                <a:cs typeface="+mn-cs"/>
              </a:rPr>
              <a:t> ATM, KLM)</a:t>
            </a:r>
            <a:endParaRPr lang="sv-SE" sz="1200" kern="1200" dirty="0" smtClean="0">
              <a:solidFill>
                <a:schemeClr val="tx1"/>
              </a:solidFill>
              <a:effectLst/>
              <a:latin typeface="+mn-lt"/>
              <a:ea typeface="+mn-ea"/>
              <a:cs typeface="+mn-cs"/>
            </a:endParaRPr>
          </a:p>
          <a:p>
            <a:pPr marL="228600" indent="-228600">
              <a:buAutoNum type="arabicParenR"/>
            </a:pPr>
            <a:r>
              <a:rPr lang="sv-SE" sz="1200" kern="1200" dirty="0" err="1" smtClean="0">
                <a:solidFill>
                  <a:schemeClr val="tx1"/>
                </a:solidFill>
                <a:effectLst/>
                <a:latin typeface="+mn-lt"/>
                <a:ea typeface="+mn-ea"/>
                <a:cs typeface="+mn-cs"/>
              </a:rPr>
              <a:t>Förklarande</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faktauppställning</a:t>
            </a:r>
            <a:r>
              <a:rPr lang="sv-SE" sz="1200" kern="1200" dirty="0" smtClean="0">
                <a:solidFill>
                  <a:schemeClr val="tx1"/>
                </a:solidFill>
                <a:effectLst/>
                <a:latin typeface="+mn-lt"/>
                <a:ea typeface="+mn-ea"/>
                <a:cs typeface="+mn-cs"/>
              </a:rPr>
              <a:t> av modellerna</a:t>
            </a:r>
          </a:p>
          <a:p>
            <a:pPr marL="228600" indent="-228600">
              <a:buAutoNum type="arabicParenR"/>
            </a:pPr>
            <a:r>
              <a:rPr lang="sv-SE" sz="1200" kern="1200" dirty="0" smtClean="0">
                <a:solidFill>
                  <a:schemeClr val="tx1"/>
                </a:solidFill>
                <a:effectLst/>
                <a:latin typeface="+mn-lt"/>
                <a:ea typeface="+mn-ea"/>
                <a:cs typeface="+mn-cs"/>
              </a:rPr>
              <a:t>Skapandet av </a:t>
            </a:r>
            <a:r>
              <a:rPr lang="sv-SE" sz="1200" kern="1200" dirty="0" err="1" smtClean="0">
                <a:solidFill>
                  <a:schemeClr val="tx1"/>
                </a:solidFill>
                <a:effectLst/>
                <a:latin typeface="+mn-lt"/>
                <a:ea typeface="+mn-ea"/>
                <a:cs typeface="+mn-cs"/>
              </a:rPr>
              <a:t>intervjufrågorna</a:t>
            </a:r>
            <a:r>
              <a:rPr lang="sv-SE" sz="1200" kern="1200" dirty="0" smtClean="0">
                <a:solidFill>
                  <a:schemeClr val="tx1"/>
                </a:solidFill>
                <a:effectLst/>
                <a:latin typeface="+mn-lt"/>
                <a:ea typeface="+mn-ea"/>
                <a:cs typeface="+mn-cs"/>
              </a:rPr>
              <a:t> med fasta svarsalternativ enligt skalan </a:t>
            </a:r>
            <a:endParaRPr lang="sv-SE" dirty="0" smtClean="0"/>
          </a:p>
          <a:p>
            <a:endParaRPr lang="sv-SE" baseline="0" dirty="0" smtClean="0"/>
          </a:p>
          <a:p>
            <a:endParaRPr lang="sv-SE" baseline="0" dirty="0" smtClean="0"/>
          </a:p>
        </p:txBody>
      </p:sp>
      <p:sp>
        <p:nvSpPr>
          <p:cNvPr id="4" name="Platshållare för bildnummer 3"/>
          <p:cNvSpPr>
            <a:spLocks noGrp="1"/>
          </p:cNvSpPr>
          <p:nvPr>
            <p:ph type="sldNum" sz="quarter" idx="10"/>
          </p:nvPr>
        </p:nvSpPr>
        <p:spPr/>
        <p:txBody>
          <a:bodyPr/>
          <a:lstStyle/>
          <a:p>
            <a:fld id="{37FE1B89-C8F8-664A-A32D-5606C0AF9B96}" type="slidenum">
              <a:rPr lang="sv-SE" smtClean="0"/>
              <a:t>7</a:t>
            </a:fld>
            <a:endParaRPr lang="sv-SE"/>
          </a:p>
        </p:txBody>
      </p:sp>
    </p:spTree>
    <p:extLst>
      <p:ext uri="{BB962C8B-B14F-4D97-AF65-F5344CB8AC3E}">
        <p14:creationId xmlns:p14="http://schemas.microsoft.com/office/powerpoint/2010/main" val="1878625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228600" indent="-228600">
              <a:buAutoNum type="arabicParenR"/>
            </a:pPr>
            <a:r>
              <a:rPr lang="sv-SE" dirty="0" smtClean="0"/>
              <a:t>Figurer visar resultatet från intervjun.</a:t>
            </a:r>
            <a:r>
              <a:rPr lang="sv-SE" baseline="0" dirty="0" smtClean="0"/>
              <a:t> </a:t>
            </a:r>
          </a:p>
          <a:p>
            <a:pPr marL="0" marR="0" indent="0" algn="l" defTabSz="457200" rtl="0" eaLnBrk="1" fontAlgn="auto" latinLnBrk="0" hangingPunct="1">
              <a:lnSpc>
                <a:spcPct val="100000"/>
              </a:lnSpc>
              <a:spcBef>
                <a:spcPts val="0"/>
              </a:spcBef>
              <a:spcAft>
                <a:spcPts val="0"/>
              </a:spcAft>
              <a:buClrTx/>
              <a:buSzTx/>
              <a:buFontTx/>
              <a:buNone/>
              <a:tabLst/>
              <a:defRPr/>
            </a:pPr>
            <a:r>
              <a:rPr lang="sv-SE" sz="1200" kern="1200" dirty="0" smtClean="0">
                <a:solidFill>
                  <a:schemeClr val="tx1"/>
                </a:solidFill>
                <a:effectLst/>
                <a:latin typeface="+mn-lt"/>
                <a:ea typeface="+mn-ea"/>
                <a:cs typeface="+mn-cs"/>
              </a:rPr>
              <a:t>	A) Punkterna representerar de tilldelade </a:t>
            </a:r>
            <a:r>
              <a:rPr lang="sv-SE" sz="1200" kern="1200" dirty="0" err="1" smtClean="0">
                <a:solidFill>
                  <a:schemeClr val="tx1"/>
                </a:solidFill>
                <a:effectLst/>
                <a:latin typeface="+mn-lt"/>
                <a:ea typeface="+mn-ea"/>
                <a:cs typeface="+mn-cs"/>
              </a:rPr>
              <a:t>poäng</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från</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intervjufrågorna</a:t>
            </a:r>
            <a:r>
              <a:rPr lang="sv-SE" sz="1200" kern="1200" dirty="0" smtClean="0">
                <a:solidFill>
                  <a:schemeClr val="tx1"/>
                </a:solidFill>
                <a:effectLst/>
                <a:latin typeface="+mn-lt"/>
                <a:ea typeface="+mn-ea"/>
                <a:cs typeface="+mn-cs"/>
              </a:rPr>
              <a:t>, den </a:t>
            </a:r>
            <a:r>
              <a:rPr lang="sv-SE" sz="1200" kern="1200" dirty="0" err="1" smtClean="0">
                <a:solidFill>
                  <a:schemeClr val="tx1"/>
                </a:solidFill>
                <a:effectLst/>
                <a:latin typeface="+mn-lt"/>
                <a:ea typeface="+mn-ea"/>
                <a:cs typeface="+mn-cs"/>
              </a:rPr>
              <a:t>vågräta</a:t>
            </a:r>
            <a:r>
              <a:rPr lang="sv-SE" sz="1200" kern="1200" dirty="0" smtClean="0">
                <a:solidFill>
                  <a:schemeClr val="tx1"/>
                </a:solidFill>
                <a:effectLst/>
                <a:latin typeface="+mn-lt"/>
                <a:ea typeface="+mn-ea"/>
                <a:cs typeface="+mn-cs"/>
              </a:rPr>
              <a:t> linjen </a:t>
            </a:r>
            <a:r>
              <a:rPr lang="sv-SE" sz="1200" kern="1200" dirty="0" err="1" smtClean="0">
                <a:solidFill>
                  <a:schemeClr val="tx1"/>
                </a:solidFill>
                <a:effectLst/>
                <a:latin typeface="+mn-lt"/>
                <a:ea typeface="+mn-ea"/>
                <a:cs typeface="+mn-cs"/>
              </a:rPr>
              <a:t>är</a:t>
            </a:r>
            <a:r>
              <a:rPr lang="sv-SE" sz="1200" kern="1200" dirty="0" smtClean="0">
                <a:solidFill>
                  <a:schemeClr val="tx1"/>
                </a:solidFill>
                <a:effectLst/>
                <a:latin typeface="+mn-lt"/>
                <a:ea typeface="+mn-ea"/>
                <a:cs typeface="+mn-cs"/>
              </a:rPr>
              <a:t> </a:t>
            </a:r>
            <a:r>
              <a:rPr lang="sv-SE" sz="1200" kern="1200" dirty="0" err="1" smtClean="0">
                <a:solidFill>
                  <a:schemeClr val="tx1"/>
                </a:solidFill>
                <a:effectLst/>
                <a:latin typeface="+mn-lt"/>
                <a:ea typeface="+mn-ea"/>
                <a:cs typeface="+mn-cs"/>
              </a:rPr>
              <a:t>medelvärdet</a:t>
            </a:r>
            <a:r>
              <a:rPr lang="sv-SE" sz="1200" kern="1200" dirty="0" smtClean="0">
                <a:solidFill>
                  <a:schemeClr val="tx1"/>
                </a:solidFill>
                <a:effectLst/>
                <a:latin typeface="+mn-lt"/>
                <a:ea typeface="+mn-ea"/>
                <a:cs typeface="+mn-cs"/>
              </a:rPr>
              <a:t>, och den vertikala linjen </a:t>
            </a:r>
            <a:r>
              <a:rPr lang="sv-SE" sz="1200" kern="1200" dirty="0" err="1" smtClean="0">
                <a:solidFill>
                  <a:schemeClr val="tx1"/>
                </a:solidFill>
                <a:effectLst/>
                <a:latin typeface="+mn-lt"/>
                <a:ea typeface="+mn-ea"/>
                <a:cs typeface="+mn-cs"/>
              </a:rPr>
              <a:t>är</a:t>
            </a:r>
            <a:r>
              <a:rPr lang="sv-SE" sz="1200" kern="1200" dirty="0" smtClean="0">
                <a:solidFill>
                  <a:schemeClr val="tx1"/>
                </a:solidFill>
                <a:effectLst/>
                <a:latin typeface="+mn-lt"/>
                <a:ea typeface="+mn-ea"/>
                <a:cs typeface="+mn-cs"/>
              </a:rPr>
              <a:t> standardavvikelsen. </a:t>
            </a:r>
          </a:p>
          <a:p>
            <a:pPr marL="0" marR="0" indent="0" algn="l" defTabSz="457200" rtl="0" eaLnBrk="1" fontAlgn="auto" latinLnBrk="0" hangingPunct="1">
              <a:lnSpc>
                <a:spcPct val="100000"/>
              </a:lnSpc>
              <a:spcBef>
                <a:spcPts val="0"/>
              </a:spcBef>
              <a:spcAft>
                <a:spcPts val="0"/>
              </a:spcAft>
              <a:buClrTx/>
              <a:buSzTx/>
              <a:buFontTx/>
              <a:buNone/>
              <a:tabLst/>
              <a:defRPr/>
            </a:pPr>
            <a:r>
              <a:rPr lang="sv-SE" sz="1200" kern="1200" baseline="0" dirty="0" smtClean="0">
                <a:solidFill>
                  <a:schemeClr val="tx1"/>
                </a:solidFill>
                <a:effectLst/>
                <a:latin typeface="+mn-lt"/>
                <a:ea typeface="+mn-ea"/>
                <a:cs typeface="+mn-cs"/>
              </a:rPr>
              <a:t>2) </a:t>
            </a:r>
            <a:r>
              <a:rPr lang="sv-SE" baseline="0" dirty="0" smtClean="0"/>
              <a:t>Resultatet visar att DIM (Direkt instruktion) modellen fick ett högt medelvärde jämfört med ATM (Aktivitets teori)  och KLM (Konstruktiv Läromiljö).</a:t>
            </a:r>
          </a:p>
          <a:p>
            <a:pPr marL="0" marR="0" indent="0" algn="l" defTabSz="457200" rtl="0" eaLnBrk="1" fontAlgn="auto" latinLnBrk="0" hangingPunct="1">
              <a:lnSpc>
                <a:spcPct val="100000"/>
              </a:lnSpc>
              <a:spcBef>
                <a:spcPts val="0"/>
              </a:spcBef>
              <a:spcAft>
                <a:spcPts val="0"/>
              </a:spcAft>
              <a:buClrTx/>
              <a:buSzTx/>
              <a:buFontTx/>
              <a:buNone/>
              <a:tabLst/>
              <a:defRPr/>
            </a:pPr>
            <a:r>
              <a:rPr lang="sv-SE" baseline="0" dirty="0" smtClean="0"/>
              <a:t>3) Det betyder att DIM passar bäst in med Grades pedagogiska riktlinjer.</a:t>
            </a:r>
            <a:endParaRPr lang="sv-SE" dirty="0" smtClean="0"/>
          </a:p>
          <a:p>
            <a:pPr marL="228600" indent="-228600">
              <a:buAutoNum type="arabicParenR"/>
            </a:pPr>
            <a:endParaRPr lang="sv-SE" dirty="0" smtClean="0"/>
          </a:p>
          <a:p>
            <a:pPr marL="228600" indent="-228600">
              <a:buAutoNum type="arabicParenR"/>
            </a:pPr>
            <a:endParaRPr lang="sv-SE" dirty="0" smtClean="0"/>
          </a:p>
          <a:p>
            <a:pPr marL="228600" indent="-228600">
              <a:buAutoNum type="arabicParenR"/>
            </a:pPr>
            <a:r>
              <a:rPr lang="sv-SE" dirty="0" err="1" smtClean="0"/>
              <a:t>Aim</a:t>
            </a:r>
            <a:r>
              <a:rPr lang="sv-SE" baseline="0" dirty="0" smtClean="0"/>
              <a:t> </a:t>
            </a:r>
            <a:r>
              <a:rPr lang="sv-SE" baseline="0" dirty="0" err="1" smtClean="0"/>
              <a:t>with</a:t>
            </a:r>
            <a:r>
              <a:rPr lang="sv-SE" baseline="0" dirty="0" smtClean="0"/>
              <a:t> </a:t>
            </a:r>
            <a:r>
              <a:rPr lang="sv-SE" baseline="0" dirty="0" err="1" smtClean="0"/>
              <a:t>figure</a:t>
            </a:r>
            <a:r>
              <a:rPr lang="sv-SE" baseline="0" dirty="0" smtClean="0"/>
              <a:t>: </a:t>
            </a:r>
          </a:p>
          <a:p>
            <a:pPr marL="228600" indent="-228600">
              <a:buAutoNum type="arabicParenR"/>
            </a:pPr>
            <a:r>
              <a:rPr lang="sv-SE" baseline="0" dirty="0" smtClean="0"/>
              <a:t>Present </a:t>
            </a:r>
            <a:r>
              <a:rPr lang="sv-SE" baseline="0" dirty="0" err="1" smtClean="0"/>
              <a:t>result</a:t>
            </a:r>
            <a:r>
              <a:rPr lang="sv-SE" baseline="0" dirty="0" smtClean="0"/>
              <a:t>:</a:t>
            </a:r>
          </a:p>
          <a:p>
            <a:pPr marL="228600" indent="-228600">
              <a:buAutoNum type="arabicParenR"/>
            </a:pPr>
            <a:r>
              <a:rPr lang="sv-SE" baseline="0" dirty="0" err="1" smtClean="0"/>
              <a:t>Conclusions</a:t>
            </a:r>
            <a:r>
              <a:rPr lang="sv-SE" baseline="0" dirty="0" smtClean="0"/>
              <a:t>:</a:t>
            </a:r>
          </a:p>
          <a:p>
            <a:pPr marL="228600" indent="-228600">
              <a:buAutoNum type="arabicParenR"/>
            </a:pPr>
            <a:endParaRPr lang="sv-SE" baseline="0" dirty="0" smtClean="0"/>
          </a:p>
          <a:p>
            <a:pPr marL="0" indent="0">
              <a:buNone/>
            </a:pPr>
            <a:endParaRPr lang="sv-SE" baseline="0" dirty="0" smtClean="0"/>
          </a:p>
        </p:txBody>
      </p:sp>
      <p:sp>
        <p:nvSpPr>
          <p:cNvPr id="4" name="Platshållare för bildnummer 3"/>
          <p:cNvSpPr>
            <a:spLocks noGrp="1"/>
          </p:cNvSpPr>
          <p:nvPr>
            <p:ph type="sldNum" sz="quarter" idx="10"/>
          </p:nvPr>
        </p:nvSpPr>
        <p:spPr/>
        <p:txBody>
          <a:bodyPr/>
          <a:lstStyle/>
          <a:p>
            <a:fld id="{37FE1B89-C8F8-664A-A32D-5606C0AF9B96}" type="slidenum">
              <a:rPr lang="sv-SE" smtClean="0"/>
              <a:t>8</a:t>
            </a:fld>
            <a:endParaRPr lang="sv-SE"/>
          </a:p>
        </p:txBody>
      </p:sp>
    </p:spTree>
    <p:extLst>
      <p:ext uri="{BB962C8B-B14F-4D97-AF65-F5344CB8AC3E}">
        <p14:creationId xmlns:p14="http://schemas.microsoft.com/office/powerpoint/2010/main" val="3329437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Resultaten visar att det associativa perspektivet och</a:t>
            </a:r>
            <a:r>
              <a:rPr lang="sv-SE" baseline="0" dirty="0" smtClean="0"/>
              <a:t> DIM har höga poäng och kan därmed ge slutsatsen att passa bäst in på Grades riktlinjer. </a:t>
            </a:r>
            <a:endParaRPr lang="sv-SE" dirty="0" smtClean="0"/>
          </a:p>
        </p:txBody>
      </p:sp>
      <p:sp>
        <p:nvSpPr>
          <p:cNvPr id="4" name="Platshållare för bildnummer 3"/>
          <p:cNvSpPr>
            <a:spLocks noGrp="1"/>
          </p:cNvSpPr>
          <p:nvPr>
            <p:ph type="sldNum" sz="quarter" idx="10"/>
          </p:nvPr>
        </p:nvSpPr>
        <p:spPr/>
        <p:txBody>
          <a:bodyPr/>
          <a:lstStyle/>
          <a:p>
            <a:fld id="{37FE1B89-C8F8-664A-A32D-5606C0AF9B96}" type="slidenum">
              <a:rPr lang="sv-SE" smtClean="0"/>
              <a:t>9</a:t>
            </a:fld>
            <a:endParaRPr lang="sv-SE"/>
          </a:p>
        </p:txBody>
      </p:sp>
    </p:spTree>
    <p:extLst>
      <p:ext uri="{BB962C8B-B14F-4D97-AF65-F5344CB8AC3E}">
        <p14:creationId xmlns:p14="http://schemas.microsoft.com/office/powerpoint/2010/main" val="1737320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685800" y="2130425"/>
            <a:ext cx="7772400" cy="1470025"/>
          </a:xfrm>
        </p:spPr>
        <p:txBody>
          <a:bodyPr/>
          <a:lstStyle/>
          <a:p>
            <a:r>
              <a:rPr lang="sv-SE" smtClean="0"/>
              <a:t>Klicka här för att ändra format</a:t>
            </a:r>
            <a:endParaRPr lang="sv-SE"/>
          </a:p>
        </p:txBody>
      </p:sp>
      <p:sp>
        <p:nvSpPr>
          <p:cNvPr id="3" name="Underrubri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Klicka här för att ändra format på underrubrik i bakgrunden</a:t>
            </a:r>
            <a:endParaRPr lang="sv-SE"/>
          </a:p>
        </p:txBody>
      </p:sp>
      <p:sp>
        <p:nvSpPr>
          <p:cNvPr id="4" name="Platshållare för datum 3"/>
          <p:cNvSpPr>
            <a:spLocks noGrp="1"/>
          </p:cNvSpPr>
          <p:nvPr>
            <p:ph type="dt" sz="half" idx="10"/>
          </p:nvPr>
        </p:nvSpPr>
        <p:spPr/>
        <p:txBody>
          <a:bodyPr/>
          <a:lstStyle/>
          <a:p>
            <a:fld id="{A2CCC5B4-AC2E-B041-BC59-4B3EDCDB5E3E}" type="datetimeFigureOut">
              <a:rPr lang="sv-SE" smtClean="0"/>
              <a:t>19-02-10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F37E639-24A3-6C41-885D-528A29B6427F}" type="slidenum">
              <a:rPr lang="sv-SE" smtClean="0"/>
              <a:t>‹Nr.›</a:t>
            </a:fld>
            <a:endParaRPr lang="sv-SE"/>
          </a:p>
        </p:txBody>
      </p:sp>
    </p:spTree>
    <p:extLst>
      <p:ext uri="{BB962C8B-B14F-4D97-AF65-F5344CB8AC3E}">
        <p14:creationId xmlns:p14="http://schemas.microsoft.com/office/powerpoint/2010/main" val="4189303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lodrät text 2"/>
          <p:cNvSpPr>
            <a:spLocks noGrp="1"/>
          </p:cNvSpPr>
          <p:nvPr>
            <p:ph type="body" orient="vert" idx="1"/>
          </p:nvPr>
        </p:nvSpPr>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A2CCC5B4-AC2E-B041-BC59-4B3EDCDB5E3E}" type="datetimeFigureOut">
              <a:rPr lang="sv-SE" smtClean="0"/>
              <a:t>19-02-10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F37E639-24A3-6C41-885D-528A29B6427F}" type="slidenum">
              <a:rPr lang="sv-SE" smtClean="0"/>
              <a:t>‹Nr.›</a:t>
            </a:fld>
            <a:endParaRPr lang="sv-SE"/>
          </a:p>
        </p:txBody>
      </p:sp>
    </p:spTree>
    <p:extLst>
      <p:ext uri="{BB962C8B-B14F-4D97-AF65-F5344CB8AC3E}">
        <p14:creationId xmlns:p14="http://schemas.microsoft.com/office/powerpoint/2010/main" val="3253825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6629400" y="274638"/>
            <a:ext cx="2057400" cy="5851525"/>
          </a:xfrm>
        </p:spPr>
        <p:txBody>
          <a:bodyPr vert="eaVert"/>
          <a:lstStyle/>
          <a:p>
            <a:r>
              <a:rPr lang="sv-SE" smtClean="0"/>
              <a:t>Klicka här för att ändra format</a:t>
            </a:r>
            <a:endParaRPr lang="sv-SE"/>
          </a:p>
        </p:txBody>
      </p:sp>
      <p:sp>
        <p:nvSpPr>
          <p:cNvPr id="3" name="Platshållare för lodrät text 2"/>
          <p:cNvSpPr>
            <a:spLocks noGrp="1"/>
          </p:cNvSpPr>
          <p:nvPr>
            <p:ph type="body" orient="vert" idx="1"/>
          </p:nvPr>
        </p:nvSpPr>
        <p:spPr>
          <a:xfrm>
            <a:off x="457200" y="274638"/>
            <a:ext cx="6019800" cy="5851525"/>
          </a:xfrm>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A2CCC5B4-AC2E-B041-BC59-4B3EDCDB5E3E}" type="datetimeFigureOut">
              <a:rPr lang="sv-SE" smtClean="0"/>
              <a:t>19-02-10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F37E639-24A3-6C41-885D-528A29B6427F}" type="slidenum">
              <a:rPr lang="sv-SE" smtClean="0"/>
              <a:t>‹Nr.›</a:t>
            </a:fld>
            <a:endParaRPr lang="sv-SE"/>
          </a:p>
        </p:txBody>
      </p:sp>
    </p:spTree>
    <p:extLst>
      <p:ext uri="{BB962C8B-B14F-4D97-AF65-F5344CB8AC3E}">
        <p14:creationId xmlns:p14="http://schemas.microsoft.com/office/powerpoint/2010/main" val="2756616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idx="1"/>
          </p:nvPr>
        </p:nvSpPr>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A2CCC5B4-AC2E-B041-BC59-4B3EDCDB5E3E}" type="datetimeFigureOut">
              <a:rPr lang="sv-SE" smtClean="0"/>
              <a:t>19-02-10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F37E639-24A3-6C41-885D-528A29B6427F}" type="slidenum">
              <a:rPr lang="sv-SE" smtClean="0"/>
              <a:t>‹Nr.›</a:t>
            </a:fld>
            <a:endParaRPr lang="sv-SE"/>
          </a:p>
        </p:txBody>
      </p:sp>
    </p:spTree>
    <p:extLst>
      <p:ext uri="{BB962C8B-B14F-4D97-AF65-F5344CB8AC3E}">
        <p14:creationId xmlns:p14="http://schemas.microsoft.com/office/powerpoint/2010/main" val="2203530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722313" y="4406900"/>
            <a:ext cx="7772400" cy="1362075"/>
          </a:xfrm>
        </p:spPr>
        <p:txBody>
          <a:bodyPr anchor="t"/>
          <a:lstStyle>
            <a:lvl1pPr algn="l">
              <a:defRPr sz="4000" b="1" cap="all"/>
            </a:lvl1pPr>
          </a:lstStyle>
          <a:p>
            <a:r>
              <a:rPr lang="sv-SE" smtClean="0"/>
              <a:t>Klicka här för att ändra format</a:t>
            </a:r>
            <a:endParaRPr lang="sv-SE"/>
          </a:p>
        </p:txBody>
      </p:sp>
      <p:sp>
        <p:nvSpPr>
          <p:cNvPr id="3" name="Platshållare för tex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smtClean="0"/>
              <a:t>Klicka här för att ändra format på bakgrundstexten</a:t>
            </a:r>
          </a:p>
        </p:txBody>
      </p:sp>
      <p:sp>
        <p:nvSpPr>
          <p:cNvPr id="4" name="Platshållare för datum 3"/>
          <p:cNvSpPr>
            <a:spLocks noGrp="1"/>
          </p:cNvSpPr>
          <p:nvPr>
            <p:ph type="dt" sz="half" idx="10"/>
          </p:nvPr>
        </p:nvSpPr>
        <p:spPr/>
        <p:txBody>
          <a:bodyPr/>
          <a:lstStyle/>
          <a:p>
            <a:fld id="{A2CCC5B4-AC2E-B041-BC59-4B3EDCDB5E3E}" type="datetimeFigureOut">
              <a:rPr lang="sv-SE" smtClean="0"/>
              <a:t>19-02-10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F37E639-24A3-6C41-885D-528A29B6427F}" type="slidenum">
              <a:rPr lang="sv-SE" smtClean="0"/>
              <a:t>‹Nr.›</a:t>
            </a:fld>
            <a:endParaRPr lang="sv-SE"/>
          </a:p>
        </p:txBody>
      </p:sp>
    </p:spTree>
    <p:extLst>
      <p:ext uri="{BB962C8B-B14F-4D97-AF65-F5344CB8AC3E}">
        <p14:creationId xmlns:p14="http://schemas.microsoft.com/office/powerpoint/2010/main" val="3186664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innehåll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datum 4"/>
          <p:cNvSpPr>
            <a:spLocks noGrp="1"/>
          </p:cNvSpPr>
          <p:nvPr>
            <p:ph type="dt" sz="half" idx="10"/>
          </p:nvPr>
        </p:nvSpPr>
        <p:spPr/>
        <p:txBody>
          <a:bodyPr/>
          <a:lstStyle/>
          <a:p>
            <a:fld id="{A2CCC5B4-AC2E-B041-BC59-4B3EDCDB5E3E}" type="datetimeFigureOut">
              <a:rPr lang="sv-SE" smtClean="0"/>
              <a:t>19-02-10</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F37E639-24A3-6C41-885D-528A29B6427F}" type="slidenum">
              <a:rPr lang="sv-SE" smtClean="0"/>
              <a:t>‹Nr.›</a:t>
            </a:fld>
            <a:endParaRPr lang="sv-SE"/>
          </a:p>
        </p:txBody>
      </p:sp>
    </p:spTree>
    <p:extLst>
      <p:ext uri="{BB962C8B-B14F-4D97-AF65-F5344CB8AC3E}">
        <p14:creationId xmlns:p14="http://schemas.microsoft.com/office/powerpoint/2010/main" val="2117474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lvl1pPr>
              <a:defRPr/>
            </a:lvl1pPr>
          </a:lstStyle>
          <a:p>
            <a:r>
              <a:rPr lang="sv-SE" smtClean="0"/>
              <a:t>Klicka här för att ändra format</a:t>
            </a:r>
            <a:endParaRPr lang="sv-SE"/>
          </a:p>
        </p:txBody>
      </p:sp>
      <p:sp>
        <p:nvSpPr>
          <p:cNvPr id="3" name="Platshållare för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4" name="Platshållare för innehåll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6" name="Platshållare för innehåll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7" name="Platshållare för datum 6"/>
          <p:cNvSpPr>
            <a:spLocks noGrp="1"/>
          </p:cNvSpPr>
          <p:nvPr>
            <p:ph type="dt" sz="half" idx="10"/>
          </p:nvPr>
        </p:nvSpPr>
        <p:spPr/>
        <p:txBody>
          <a:bodyPr/>
          <a:lstStyle/>
          <a:p>
            <a:fld id="{A2CCC5B4-AC2E-B041-BC59-4B3EDCDB5E3E}" type="datetimeFigureOut">
              <a:rPr lang="sv-SE" smtClean="0"/>
              <a:t>19-02-10</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F37E639-24A3-6C41-885D-528A29B6427F}" type="slidenum">
              <a:rPr lang="sv-SE" smtClean="0"/>
              <a:t>‹Nr.›</a:t>
            </a:fld>
            <a:endParaRPr lang="sv-SE"/>
          </a:p>
        </p:txBody>
      </p:sp>
    </p:spTree>
    <p:extLst>
      <p:ext uri="{BB962C8B-B14F-4D97-AF65-F5344CB8AC3E}">
        <p14:creationId xmlns:p14="http://schemas.microsoft.com/office/powerpoint/2010/main" val="2060379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datum 2"/>
          <p:cNvSpPr>
            <a:spLocks noGrp="1"/>
          </p:cNvSpPr>
          <p:nvPr>
            <p:ph type="dt" sz="half" idx="10"/>
          </p:nvPr>
        </p:nvSpPr>
        <p:spPr/>
        <p:txBody>
          <a:bodyPr/>
          <a:lstStyle/>
          <a:p>
            <a:fld id="{A2CCC5B4-AC2E-B041-BC59-4B3EDCDB5E3E}" type="datetimeFigureOut">
              <a:rPr lang="sv-SE" smtClean="0"/>
              <a:t>19-02-10</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F37E639-24A3-6C41-885D-528A29B6427F}" type="slidenum">
              <a:rPr lang="sv-SE" smtClean="0"/>
              <a:t>‹Nr.›</a:t>
            </a:fld>
            <a:endParaRPr lang="sv-SE"/>
          </a:p>
        </p:txBody>
      </p:sp>
    </p:spTree>
    <p:extLst>
      <p:ext uri="{BB962C8B-B14F-4D97-AF65-F5344CB8AC3E}">
        <p14:creationId xmlns:p14="http://schemas.microsoft.com/office/powerpoint/2010/main" val="2453778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A2CCC5B4-AC2E-B041-BC59-4B3EDCDB5E3E}" type="datetimeFigureOut">
              <a:rPr lang="sv-SE" smtClean="0"/>
              <a:t>19-02-10</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F37E639-24A3-6C41-885D-528A29B6427F}" type="slidenum">
              <a:rPr lang="sv-SE" smtClean="0"/>
              <a:t>‹Nr.›</a:t>
            </a:fld>
            <a:endParaRPr lang="sv-SE"/>
          </a:p>
        </p:txBody>
      </p:sp>
    </p:spTree>
    <p:extLst>
      <p:ext uri="{BB962C8B-B14F-4D97-AF65-F5344CB8AC3E}">
        <p14:creationId xmlns:p14="http://schemas.microsoft.com/office/powerpoint/2010/main" val="1422078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457200" y="273050"/>
            <a:ext cx="3008313" cy="1162050"/>
          </a:xfrm>
        </p:spPr>
        <p:txBody>
          <a:bodyPr anchor="b"/>
          <a:lstStyle>
            <a:lvl1pPr algn="l">
              <a:defRPr sz="2000" b="1"/>
            </a:lvl1pPr>
          </a:lstStyle>
          <a:p>
            <a:r>
              <a:rPr lang="sv-SE" smtClean="0"/>
              <a:t>Klicka här för att ändra format</a:t>
            </a:r>
            <a:endParaRPr lang="sv-SE"/>
          </a:p>
        </p:txBody>
      </p:sp>
      <p:sp>
        <p:nvSpPr>
          <p:cNvPr id="3" name="Platshållare för innehåll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A2CCC5B4-AC2E-B041-BC59-4B3EDCDB5E3E}" type="datetimeFigureOut">
              <a:rPr lang="sv-SE" smtClean="0"/>
              <a:t>19-02-10</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F37E639-24A3-6C41-885D-528A29B6427F}" type="slidenum">
              <a:rPr lang="sv-SE" smtClean="0"/>
              <a:t>‹Nr.›</a:t>
            </a:fld>
            <a:endParaRPr lang="sv-SE"/>
          </a:p>
        </p:txBody>
      </p:sp>
    </p:spTree>
    <p:extLst>
      <p:ext uri="{BB962C8B-B14F-4D97-AF65-F5344CB8AC3E}">
        <p14:creationId xmlns:p14="http://schemas.microsoft.com/office/powerpoint/2010/main" val="3930426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792288" y="4800600"/>
            <a:ext cx="5486400" cy="566738"/>
          </a:xfrm>
        </p:spPr>
        <p:txBody>
          <a:bodyPr anchor="b"/>
          <a:lstStyle>
            <a:lvl1pPr algn="l">
              <a:defRPr sz="2000" b="1"/>
            </a:lvl1pPr>
          </a:lstStyle>
          <a:p>
            <a:r>
              <a:rPr lang="sv-SE" smtClean="0"/>
              <a:t>Klicka här för att ändra format</a:t>
            </a:r>
            <a:endParaRPr lang="sv-SE"/>
          </a:p>
        </p:txBody>
      </p:sp>
      <p:sp>
        <p:nvSpPr>
          <p:cNvPr id="3" name="Platshållare för bild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A2CCC5B4-AC2E-B041-BC59-4B3EDCDB5E3E}" type="datetimeFigureOut">
              <a:rPr lang="sv-SE" smtClean="0"/>
              <a:t>19-02-10</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F37E639-24A3-6C41-885D-528A29B6427F}" type="slidenum">
              <a:rPr lang="sv-SE" smtClean="0"/>
              <a:t>‹Nr.›</a:t>
            </a:fld>
            <a:endParaRPr lang="sv-SE"/>
          </a:p>
        </p:txBody>
      </p:sp>
    </p:spTree>
    <p:extLst>
      <p:ext uri="{BB962C8B-B14F-4D97-AF65-F5344CB8AC3E}">
        <p14:creationId xmlns:p14="http://schemas.microsoft.com/office/powerpoint/2010/main" val="158163514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sv-SE" smtClean="0"/>
              <a:t>Klicka här för att ändra format</a:t>
            </a:r>
            <a:endParaRPr lang="sv-SE"/>
          </a:p>
        </p:txBody>
      </p:sp>
      <p:sp>
        <p:nvSpPr>
          <p:cNvPr id="3" name="Platshållare för tex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CCC5B4-AC2E-B041-BC59-4B3EDCDB5E3E}" type="datetimeFigureOut">
              <a:rPr lang="sv-SE" smtClean="0"/>
              <a:t>19-02-10</a:t>
            </a:fld>
            <a:endParaRPr lang="sv-SE"/>
          </a:p>
        </p:txBody>
      </p:sp>
      <p:sp>
        <p:nvSpPr>
          <p:cNvPr id="5" name="Platshållare för sidfo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37E639-24A3-6C41-885D-528A29B6427F}" type="slidenum">
              <a:rPr lang="sv-SE" smtClean="0"/>
              <a:t>‹Nr.›</a:t>
            </a:fld>
            <a:endParaRPr lang="sv-SE"/>
          </a:p>
        </p:txBody>
      </p:sp>
    </p:spTree>
    <p:extLst>
      <p:ext uri="{BB962C8B-B14F-4D97-AF65-F5344CB8AC3E}">
        <p14:creationId xmlns:p14="http://schemas.microsoft.com/office/powerpoint/2010/main" val="2301614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comments" Target="../comments/comment1.xml"/><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comments" Target="../comments/comment4.xm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comments" Target="../comments/comment5.xml"/><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comments" Target="../comments/comment6.xml"/><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comments" Target="../comments/commen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omments" Target="../comments/commen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
          <p:cNvPicPr/>
          <p:nvPr/>
        </p:nvPicPr>
        <p:blipFill>
          <a:blip r:embed="rId3"/>
          <a:stretch>
            <a:fillRect/>
          </a:stretch>
        </p:blipFill>
        <p:spPr bwMode="auto">
          <a:xfrm>
            <a:off x="7105566" y="4826648"/>
            <a:ext cx="1724025" cy="1352550"/>
          </a:xfrm>
          <a:prstGeom prst="rect">
            <a:avLst/>
          </a:prstGeom>
        </p:spPr>
      </p:pic>
      <p:sp>
        <p:nvSpPr>
          <p:cNvPr id="8" name="textruta 7"/>
          <p:cNvSpPr txBox="1"/>
          <p:nvPr/>
        </p:nvSpPr>
        <p:spPr>
          <a:xfrm>
            <a:off x="896365" y="5608376"/>
            <a:ext cx="2263211" cy="461665"/>
          </a:xfrm>
          <a:prstGeom prst="rect">
            <a:avLst/>
          </a:prstGeom>
          <a:noFill/>
        </p:spPr>
        <p:txBody>
          <a:bodyPr wrap="square" rtlCol="0">
            <a:spAutoFit/>
          </a:bodyPr>
          <a:lstStyle/>
          <a:p>
            <a:r>
              <a:rPr lang="sv-SE" sz="2400" dirty="0" smtClean="0">
                <a:solidFill>
                  <a:srgbClr val="17375E"/>
                </a:solidFill>
                <a:latin typeface="Times New Roman"/>
                <a:cs typeface="Times New Roman"/>
              </a:rPr>
              <a:t>Olivia Imner </a:t>
            </a:r>
            <a:endParaRPr lang="sv-SE" sz="2400" dirty="0">
              <a:solidFill>
                <a:srgbClr val="17375E"/>
              </a:solidFill>
              <a:latin typeface="Times New Roman"/>
              <a:cs typeface="Times New Roman"/>
            </a:endParaRPr>
          </a:p>
        </p:txBody>
      </p:sp>
      <p:sp>
        <p:nvSpPr>
          <p:cNvPr id="3" name="textruta 2"/>
          <p:cNvSpPr txBox="1"/>
          <p:nvPr/>
        </p:nvSpPr>
        <p:spPr>
          <a:xfrm>
            <a:off x="2465936" y="1405505"/>
            <a:ext cx="184666" cy="369332"/>
          </a:xfrm>
          <a:prstGeom prst="rect">
            <a:avLst/>
          </a:prstGeom>
          <a:noFill/>
        </p:spPr>
        <p:txBody>
          <a:bodyPr wrap="none" rtlCol="0">
            <a:spAutoFit/>
          </a:bodyPr>
          <a:lstStyle/>
          <a:p>
            <a:endParaRPr lang="sv-SE" dirty="0"/>
          </a:p>
        </p:txBody>
      </p:sp>
      <p:sp>
        <p:nvSpPr>
          <p:cNvPr id="6" name="Platshållare för text 5"/>
          <p:cNvSpPr>
            <a:spLocks noGrp="1"/>
          </p:cNvSpPr>
          <p:nvPr>
            <p:ph type="body" idx="1"/>
          </p:nvPr>
        </p:nvSpPr>
        <p:spPr>
          <a:xfrm>
            <a:off x="722313" y="1541124"/>
            <a:ext cx="7772400" cy="2552101"/>
          </a:xfrm>
        </p:spPr>
        <p:txBody>
          <a:bodyPr>
            <a:normAutofit fontScale="85000" lnSpcReduction="10000"/>
          </a:bodyPr>
          <a:lstStyle/>
          <a:p>
            <a:pPr>
              <a:lnSpc>
                <a:spcPct val="120000"/>
              </a:lnSpc>
            </a:pPr>
            <a:r>
              <a:rPr lang="sv-SE" sz="4400" dirty="0" smtClean="0">
                <a:solidFill>
                  <a:srgbClr val="17375E"/>
                </a:solidFill>
                <a:latin typeface="Times New Roman"/>
                <a:cs typeface="Times New Roman"/>
              </a:rPr>
              <a:t>Utvärdering av pedagogiska modeller som en plattform för förädling av kurser inom e-lärande företaget Grade </a:t>
            </a:r>
            <a:endParaRPr lang="sv-SE" sz="4400" dirty="0">
              <a:solidFill>
                <a:srgbClr val="17375E"/>
              </a:solidFill>
              <a:latin typeface="Times New Roman"/>
              <a:cs typeface="Times New Roman"/>
            </a:endParaRPr>
          </a:p>
          <a:p>
            <a:endParaRPr lang="sv-SE" dirty="0"/>
          </a:p>
        </p:txBody>
      </p:sp>
    </p:spTree>
    <p:extLst>
      <p:ext uri="{BB962C8B-B14F-4D97-AF65-F5344CB8AC3E}">
        <p14:creationId xmlns:p14="http://schemas.microsoft.com/office/powerpoint/2010/main" val="82466201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idx="4294967295"/>
          </p:nvPr>
        </p:nvSpPr>
        <p:spPr>
          <a:xfrm>
            <a:off x="829094" y="456743"/>
            <a:ext cx="7772400" cy="1362075"/>
          </a:xfrm>
        </p:spPr>
        <p:txBody>
          <a:bodyPr/>
          <a:lstStyle/>
          <a:p>
            <a:pPr algn="ctr"/>
            <a:r>
              <a:rPr lang="sv-SE" dirty="0" smtClean="0">
                <a:solidFill>
                  <a:srgbClr val="17375E"/>
                </a:solidFill>
                <a:latin typeface="Times New Roman"/>
                <a:cs typeface="Times New Roman"/>
              </a:rPr>
              <a:t>Resultat: Utvärdering</a:t>
            </a:r>
            <a:endParaRPr lang="sv-SE" dirty="0">
              <a:solidFill>
                <a:srgbClr val="17375E"/>
              </a:solidFill>
              <a:latin typeface="Times New Roman"/>
              <a:cs typeface="Times New Roman"/>
            </a:endParaRPr>
          </a:p>
        </p:txBody>
      </p:sp>
      <p:pic>
        <p:nvPicPr>
          <p:cNvPr id="5" name="Bildobjekt 4" descr="process.png"/>
          <p:cNvPicPr>
            <a:picLocks noChangeAspect="1"/>
          </p:cNvPicPr>
          <p:nvPr/>
        </p:nvPicPr>
        <p:blipFill rotWithShape="1">
          <a:blip r:embed="rId3">
            <a:extLst>
              <a:ext uri="{28A0092B-C50C-407E-A947-70E740481C1C}">
                <a14:useLocalDpi xmlns:a14="http://schemas.microsoft.com/office/drawing/2010/main" val="0"/>
              </a:ext>
            </a:extLst>
          </a:blip>
          <a:srcRect l="50422"/>
          <a:stretch/>
        </p:blipFill>
        <p:spPr>
          <a:xfrm>
            <a:off x="1431244" y="3080128"/>
            <a:ext cx="6570643" cy="1927560"/>
          </a:xfrm>
          <a:prstGeom prst="rect">
            <a:avLst/>
          </a:prstGeom>
        </p:spPr>
      </p:pic>
      <p:sp>
        <p:nvSpPr>
          <p:cNvPr id="6" name="textruta 5"/>
          <p:cNvSpPr txBox="1"/>
          <p:nvPr/>
        </p:nvSpPr>
        <p:spPr>
          <a:xfrm>
            <a:off x="1072682" y="1867929"/>
            <a:ext cx="7767699" cy="1200329"/>
          </a:xfrm>
          <a:prstGeom prst="rect">
            <a:avLst/>
          </a:prstGeom>
          <a:noFill/>
        </p:spPr>
        <p:txBody>
          <a:bodyPr wrap="square" rtlCol="0">
            <a:spAutoFit/>
          </a:bodyPr>
          <a:lstStyle/>
          <a:p>
            <a:r>
              <a:rPr lang="sv-SE" dirty="0" smtClean="0">
                <a:solidFill>
                  <a:srgbClr val="17375E"/>
                </a:solidFill>
                <a:latin typeface="Times New Roman"/>
                <a:cs typeface="Times New Roman"/>
              </a:rPr>
              <a:t>Mål: </a:t>
            </a:r>
            <a:r>
              <a:rPr lang="sv-SE" dirty="0">
                <a:solidFill>
                  <a:srgbClr val="17375E"/>
                </a:solidFill>
                <a:latin typeface="Times New Roman"/>
                <a:cs typeface="Times New Roman"/>
              </a:rPr>
              <a:t>Förstå vilka för och- nackdelar som finns med Grades nuvarande pedagogiska riktlinjer och fokusera på användning av modellbaseradstrategi först under övergångsprocessen.</a:t>
            </a:r>
          </a:p>
          <a:p>
            <a:endParaRPr lang="sv-SE" dirty="0">
              <a:solidFill>
                <a:srgbClr val="17375E"/>
              </a:solidFill>
              <a:latin typeface="Times New Roman"/>
              <a:cs typeface="Times New Roman"/>
            </a:endParaRPr>
          </a:p>
        </p:txBody>
      </p:sp>
      <p:sp>
        <p:nvSpPr>
          <p:cNvPr id="7" name="textruta 6"/>
          <p:cNvSpPr txBox="1"/>
          <p:nvPr/>
        </p:nvSpPr>
        <p:spPr>
          <a:xfrm>
            <a:off x="406879" y="4068566"/>
            <a:ext cx="878967" cy="369332"/>
          </a:xfrm>
          <a:prstGeom prst="rect">
            <a:avLst/>
          </a:prstGeom>
          <a:noFill/>
        </p:spPr>
        <p:txBody>
          <a:bodyPr wrap="none" rtlCol="0">
            <a:spAutoFit/>
          </a:bodyPr>
          <a:lstStyle/>
          <a:p>
            <a:r>
              <a:rPr lang="sv-SE" dirty="0" smtClean="0">
                <a:solidFill>
                  <a:srgbClr val="17375E"/>
                </a:solidFill>
                <a:latin typeface="Times New Roman"/>
                <a:cs typeface="Times New Roman"/>
              </a:rPr>
              <a:t>Metod</a:t>
            </a:r>
            <a:r>
              <a:rPr lang="sv-SE" dirty="0" smtClean="0">
                <a:solidFill>
                  <a:srgbClr val="17375E"/>
                </a:solidFill>
              </a:rPr>
              <a:t>:</a:t>
            </a:r>
            <a:endParaRPr lang="sv-SE" dirty="0">
              <a:solidFill>
                <a:srgbClr val="17375E"/>
              </a:solidFill>
            </a:endParaRPr>
          </a:p>
        </p:txBody>
      </p:sp>
    </p:spTree>
    <p:extLst>
      <p:ext uri="{BB962C8B-B14F-4D97-AF65-F5344CB8AC3E}">
        <p14:creationId xmlns:p14="http://schemas.microsoft.com/office/powerpoint/2010/main" val="951033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730810"/>
            <a:ext cx="1712824" cy="699352"/>
          </a:xfrm>
        </p:spPr>
        <p:txBody>
          <a:bodyPr>
            <a:normAutofit/>
          </a:bodyPr>
          <a:lstStyle/>
          <a:p>
            <a:r>
              <a:rPr lang="sv-SE" sz="2500" dirty="0" smtClean="0">
                <a:solidFill>
                  <a:srgbClr val="17375E"/>
                </a:solidFill>
                <a:latin typeface="Times New Roman"/>
                <a:cs typeface="Times New Roman"/>
              </a:rPr>
              <a:t>Figur 3a</a:t>
            </a:r>
            <a:endParaRPr lang="sv-SE" sz="2500" dirty="0">
              <a:solidFill>
                <a:srgbClr val="17375E"/>
              </a:solidFill>
              <a:latin typeface="Times New Roman"/>
              <a:cs typeface="Times New Roman"/>
            </a:endParaRPr>
          </a:p>
        </p:txBody>
      </p:sp>
      <p:pic>
        <p:nvPicPr>
          <p:cNvPr id="10" name="Platshållare för innehåll 9" descr="Figure2.png"/>
          <p:cNvPicPr>
            <a:picLocks noGrp="1" noChangeAspect="1"/>
          </p:cNvPicPr>
          <p:nvPr>
            <p:ph idx="1"/>
          </p:nvPr>
        </p:nvPicPr>
        <p:blipFill rotWithShape="1">
          <a:blip r:embed="rId3">
            <a:extLst>
              <a:ext uri="{28A0092B-C50C-407E-A947-70E740481C1C}">
                <a14:useLocalDpi xmlns:a14="http://schemas.microsoft.com/office/drawing/2010/main" val="0"/>
              </a:ext>
            </a:extLst>
          </a:blip>
          <a:srcRect t="4224" r="49522" b="-235"/>
          <a:stretch/>
        </p:blipFill>
        <p:spPr>
          <a:xfrm>
            <a:off x="1924433" y="1081801"/>
            <a:ext cx="4735799" cy="5168995"/>
          </a:xfrm>
        </p:spPr>
      </p:pic>
    </p:spTree>
    <p:extLst>
      <p:ext uri="{BB962C8B-B14F-4D97-AF65-F5344CB8AC3E}">
        <p14:creationId xmlns:p14="http://schemas.microsoft.com/office/powerpoint/2010/main" val="147590823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383222" y="643912"/>
            <a:ext cx="1749813" cy="699352"/>
          </a:xfrm>
        </p:spPr>
        <p:txBody>
          <a:bodyPr>
            <a:normAutofit/>
          </a:bodyPr>
          <a:lstStyle/>
          <a:p>
            <a:r>
              <a:rPr lang="sv-SE" sz="2500" dirty="0" smtClean="0">
                <a:solidFill>
                  <a:srgbClr val="17375E"/>
                </a:solidFill>
                <a:latin typeface="Times New Roman"/>
                <a:cs typeface="Times New Roman"/>
              </a:rPr>
              <a:t>Figur 3b</a:t>
            </a:r>
            <a:endParaRPr lang="sv-SE" sz="2500" dirty="0"/>
          </a:p>
        </p:txBody>
      </p:sp>
      <p:pic>
        <p:nvPicPr>
          <p:cNvPr id="5" name="Platshållare för innehåll 4" descr="figure2b.pdf"/>
          <p:cNvPicPr>
            <a:picLocks noGrp="1" noChangeAspect="1"/>
          </p:cNvPicPr>
          <p:nvPr>
            <p:ph idx="1"/>
          </p:nvPr>
        </p:nvPicPr>
        <p:blipFill rotWithShape="1">
          <a:blip r:embed="rId3">
            <a:extLst>
              <a:ext uri="{28A0092B-C50C-407E-A947-70E740481C1C}">
                <a14:useLocalDpi xmlns:a14="http://schemas.microsoft.com/office/drawing/2010/main" val="0"/>
              </a:ext>
            </a:extLst>
          </a:blip>
          <a:srcRect l="-52896" r="-59563"/>
          <a:stretch/>
        </p:blipFill>
        <p:spPr>
          <a:xfrm>
            <a:off x="-404449" y="819917"/>
            <a:ext cx="9972282" cy="5577483"/>
          </a:xfrm>
        </p:spPr>
      </p:pic>
    </p:spTree>
    <p:extLst>
      <p:ext uri="{BB962C8B-B14F-4D97-AF65-F5344CB8AC3E}">
        <p14:creationId xmlns:p14="http://schemas.microsoft.com/office/powerpoint/2010/main" val="9617161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383222" y="643912"/>
            <a:ext cx="1749813" cy="699352"/>
          </a:xfrm>
        </p:spPr>
        <p:txBody>
          <a:bodyPr>
            <a:normAutofit/>
          </a:bodyPr>
          <a:lstStyle/>
          <a:p>
            <a:r>
              <a:rPr lang="sv-SE" sz="2500" dirty="0" smtClean="0">
                <a:solidFill>
                  <a:srgbClr val="17375E"/>
                </a:solidFill>
                <a:latin typeface="Times New Roman"/>
                <a:cs typeface="Times New Roman"/>
              </a:rPr>
              <a:t>Figur 3b</a:t>
            </a:r>
            <a:endParaRPr lang="sv-SE" sz="2500" dirty="0"/>
          </a:p>
        </p:txBody>
      </p:sp>
      <p:pic>
        <p:nvPicPr>
          <p:cNvPr id="5" name="Platshållare för innehåll 4" descr="figure2b.pdf"/>
          <p:cNvPicPr>
            <a:picLocks noGrp="1" noChangeAspect="1"/>
          </p:cNvPicPr>
          <p:nvPr>
            <p:ph idx="1"/>
          </p:nvPr>
        </p:nvPicPr>
        <p:blipFill rotWithShape="1">
          <a:blip r:embed="rId3">
            <a:extLst>
              <a:ext uri="{28A0092B-C50C-407E-A947-70E740481C1C}">
                <a14:useLocalDpi xmlns:a14="http://schemas.microsoft.com/office/drawing/2010/main" val="0"/>
              </a:ext>
            </a:extLst>
          </a:blip>
          <a:srcRect l="-52896" r="-59563"/>
          <a:stretch/>
        </p:blipFill>
        <p:spPr>
          <a:xfrm>
            <a:off x="-404449" y="819917"/>
            <a:ext cx="9972282" cy="5577483"/>
          </a:xfrm>
        </p:spPr>
      </p:pic>
      <p:sp>
        <p:nvSpPr>
          <p:cNvPr id="8" name="Ram 7"/>
          <p:cNvSpPr/>
          <p:nvPr/>
        </p:nvSpPr>
        <p:spPr>
          <a:xfrm>
            <a:off x="2379630" y="1171254"/>
            <a:ext cx="2009738" cy="3254853"/>
          </a:xfrm>
          <a:prstGeom prst="frame">
            <a:avLst>
              <a:gd name="adj1" fmla="val 3143"/>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a:solidFill>
                <a:schemeClr val="tx1"/>
              </a:solidFill>
            </a:endParaRPr>
          </a:p>
        </p:txBody>
      </p:sp>
    </p:spTree>
    <p:extLst>
      <p:ext uri="{BB962C8B-B14F-4D97-AF65-F5344CB8AC3E}">
        <p14:creationId xmlns:p14="http://schemas.microsoft.com/office/powerpoint/2010/main" val="25693935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383222" y="643912"/>
            <a:ext cx="1749813" cy="699352"/>
          </a:xfrm>
        </p:spPr>
        <p:txBody>
          <a:bodyPr>
            <a:normAutofit/>
          </a:bodyPr>
          <a:lstStyle/>
          <a:p>
            <a:r>
              <a:rPr lang="sv-SE" sz="2500" dirty="0" smtClean="0">
                <a:solidFill>
                  <a:srgbClr val="17375E"/>
                </a:solidFill>
                <a:latin typeface="Times New Roman"/>
                <a:cs typeface="Times New Roman"/>
              </a:rPr>
              <a:t>Figur 3b</a:t>
            </a:r>
            <a:endParaRPr lang="sv-SE" sz="2500" dirty="0"/>
          </a:p>
        </p:txBody>
      </p:sp>
      <p:pic>
        <p:nvPicPr>
          <p:cNvPr id="5" name="Platshållare för innehåll 4" descr="figure2b.pdf"/>
          <p:cNvPicPr>
            <a:picLocks noGrp="1" noChangeAspect="1"/>
          </p:cNvPicPr>
          <p:nvPr>
            <p:ph idx="1"/>
          </p:nvPr>
        </p:nvPicPr>
        <p:blipFill rotWithShape="1">
          <a:blip r:embed="rId3">
            <a:extLst>
              <a:ext uri="{28A0092B-C50C-407E-A947-70E740481C1C}">
                <a14:useLocalDpi xmlns:a14="http://schemas.microsoft.com/office/drawing/2010/main" val="0"/>
              </a:ext>
            </a:extLst>
          </a:blip>
          <a:srcRect l="-52896" r="-59563"/>
          <a:stretch/>
        </p:blipFill>
        <p:spPr>
          <a:xfrm>
            <a:off x="-404449" y="819917"/>
            <a:ext cx="9972282" cy="5577483"/>
          </a:xfrm>
        </p:spPr>
      </p:pic>
      <p:sp>
        <p:nvSpPr>
          <p:cNvPr id="4" name="Ram 3"/>
          <p:cNvSpPr/>
          <p:nvPr/>
        </p:nvSpPr>
        <p:spPr>
          <a:xfrm>
            <a:off x="5264774" y="1171254"/>
            <a:ext cx="801430" cy="3254853"/>
          </a:xfrm>
          <a:prstGeom prst="frame">
            <a:avLst>
              <a:gd name="adj1" fmla="val 3143"/>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a:solidFill>
                <a:schemeClr val="tx1"/>
              </a:solidFill>
            </a:endParaRPr>
          </a:p>
        </p:txBody>
      </p:sp>
    </p:spTree>
    <p:extLst>
      <p:ext uri="{BB962C8B-B14F-4D97-AF65-F5344CB8AC3E}">
        <p14:creationId xmlns:p14="http://schemas.microsoft.com/office/powerpoint/2010/main" val="56994234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ubrik 3"/>
          <p:cNvSpPr txBox="1">
            <a:spLocks/>
          </p:cNvSpPr>
          <p:nvPr/>
        </p:nvSpPr>
        <p:spPr>
          <a:xfrm>
            <a:off x="722313" y="1544638"/>
            <a:ext cx="7772400" cy="1362075"/>
          </a:xfrm>
          <a:prstGeom prst="rect">
            <a:avLst/>
          </a:prstGeom>
        </p:spPr>
        <p:txBody>
          <a:bodyPr vert="horz" lIns="91440" tIns="45720" rIns="91440" bIns="45720" rtlCol="0" anchor="t">
            <a:normAutofit/>
          </a:bodyPr>
          <a:lstStyle>
            <a:lvl1pPr algn="l" defTabSz="457200" rtl="0" eaLnBrk="1" latinLnBrk="0" hangingPunct="1">
              <a:spcBef>
                <a:spcPct val="0"/>
              </a:spcBef>
              <a:buNone/>
              <a:defRPr sz="4000" b="1" kern="1200" cap="all">
                <a:solidFill>
                  <a:schemeClr val="tx1"/>
                </a:solidFill>
                <a:latin typeface="+mj-lt"/>
                <a:ea typeface="+mj-ea"/>
                <a:cs typeface="+mj-cs"/>
              </a:defRPr>
            </a:lvl1pPr>
          </a:lstStyle>
          <a:p>
            <a:pPr algn="ctr"/>
            <a:r>
              <a:rPr lang="sv-SE" b="0" cap="none" dirty="0">
                <a:solidFill>
                  <a:srgbClr val="17375E"/>
                </a:solidFill>
                <a:latin typeface="Times New Roman"/>
                <a:cs typeface="Times New Roman"/>
              </a:rPr>
              <a:t>Sammanfattning och Slutsatser</a:t>
            </a:r>
          </a:p>
          <a:p>
            <a:pPr algn="ctr"/>
            <a:r>
              <a:rPr lang="sv-SE" b="0" cap="none" dirty="0">
                <a:solidFill>
                  <a:srgbClr val="17375E"/>
                </a:solidFill>
                <a:latin typeface="Times New Roman"/>
                <a:cs typeface="Times New Roman"/>
              </a:rPr>
              <a:t>a</a:t>
            </a:r>
            <a:r>
              <a:rPr lang="sv-SE" b="0" cap="none" dirty="0" smtClean="0">
                <a:solidFill>
                  <a:srgbClr val="17375E"/>
                </a:solidFill>
                <a:latin typeface="Times New Roman"/>
                <a:cs typeface="Times New Roman"/>
              </a:rPr>
              <a:t>v utvärdering</a:t>
            </a:r>
            <a:endParaRPr lang="sv-SE" b="0" cap="none" dirty="0">
              <a:solidFill>
                <a:srgbClr val="17375E"/>
              </a:solidFill>
              <a:latin typeface="Times New Roman"/>
              <a:cs typeface="Times New Roman"/>
            </a:endParaRPr>
          </a:p>
        </p:txBody>
      </p:sp>
    </p:spTree>
    <p:extLst>
      <p:ext uri="{BB962C8B-B14F-4D97-AF65-F5344CB8AC3E}">
        <p14:creationId xmlns:p14="http://schemas.microsoft.com/office/powerpoint/2010/main" val="323537250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274638"/>
            <a:ext cx="8229600" cy="1297216"/>
          </a:xfrm>
        </p:spPr>
        <p:txBody>
          <a:bodyPr>
            <a:normAutofit fontScale="90000"/>
          </a:bodyPr>
          <a:lstStyle/>
          <a:p>
            <a:r>
              <a:rPr lang="sv-SE" dirty="0" smtClean="0"/>
              <a:t/>
            </a:r>
            <a:br>
              <a:rPr lang="sv-SE" dirty="0" smtClean="0"/>
            </a:br>
            <a:endParaRPr lang="sv-SE" dirty="0"/>
          </a:p>
        </p:txBody>
      </p:sp>
      <p:sp>
        <p:nvSpPr>
          <p:cNvPr id="5" name="Rubrik 3"/>
          <p:cNvSpPr txBox="1">
            <a:spLocks/>
          </p:cNvSpPr>
          <p:nvPr/>
        </p:nvSpPr>
        <p:spPr>
          <a:xfrm>
            <a:off x="722313" y="1544638"/>
            <a:ext cx="7772400" cy="1362075"/>
          </a:xfrm>
          <a:prstGeom prst="rect">
            <a:avLst/>
          </a:prstGeom>
        </p:spPr>
        <p:txBody>
          <a:bodyPr vert="horz" lIns="91440" tIns="45720" rIns="91440" bIns="45720" rtlCol="0" anchor="t">
            <a:normAutofit/>
          </a:bodyPr>
          <a:lstStyle>
            <a:lvl1pPr algn="l" defTabSz="457200" rtl="0" eaLnBrk="1" latinLnBrk="0" hangingPunct="1">
              <a:spcBef>
                <a:spcPct val="0"/>
              </a:spcBef>
              <a:buNone/>
              <a:defRPr sz="4000" b="1" kern="1200" cap="all">
                <a:solidFill>
                  <a:schemeClr val="tx1"/>
                </a:solidFill>
                <a:latin typeface="+mj-lt"/>
                <a:ea typeface="+mj-ea"/>
                <a:cs typeface="+mj-cs"/>
              </a:defRPr>
            </a:lvl1pPr>
          </a:lstStyle>
          <a:p>
            <a:pPr algn="ctr"/>
            <a:r>
              <a:rPr lang="sv-SE" b="0" cap="none" dirty="0">
                <a:solidFill>
                  <a:srgbClr val="17375E"/>
                </a:solidFill>
                <a:latin typeface="Times New Roman"/>
                <a:cs typeface="Times New Roman"/>
              </a:rPr>
              <a:t>Sammanfattning och </a:t>
            </a:r>
            <a:r>
              <a:rPr lang="sv-SE" b="0" cap="none" dirty="0" smtClean="0">
                <a:solidFill>
                  <a:srgbClr val="17375E"/>
                </a:solidFill>
                <a:latin typeface="Times New Roman"/>
                <a:cs typeface="Times New Roman"/>
              </a:rPr>
              <a:t>Slutsatser</a:t>
            </a:r>
            <a:endParaRPr lang="sv-SE" b="0" cap="none" dirty="0">
              <a:solidFill>
                <a:srgbClr val="17375E"/>
              </a:solidFill>
              <a:latin typeface="Times New Roman"/>
              <a:cs typeface="Times New Roman"/>
            </a:endParaRPr>
          </a:p>
        </p:txBody>
      </p:sp>
    </p:spTree>
    <p:extLst>
      <p:ext uri="{BB962C8B-B14F-4D97-AF65-F5344CB8AC3E}">
        <p14:creationId xmlns:p14="http://schemas.microsoft.com/office/powerpoint/2010/main" val="408779500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a:xfrm>
            <a:off x="722313" y="2335630"/>
            <a:ext cx="7772400" cy="1362075"/>
          </a:xfrm>
        </p:spPr>
        <p:txBody>
          <a:bodyPr>
            <a:normAutofit/>
          </a:bodyPr>
          <a:lstStyle/>
          <a:p>
            <a:pPr algn="ctr"/>
            <a:r>
              <a:rPr lang="sv-SE" b="0" cap="none" dirty="0" smtClean="0">
                <a:solidFill>
                  <a:srgbClr val="17375E"/>
                </a:solidFill>
                <a:latin typeface="Times New Roman"/>
                <a:cs typeface="Times New Roman"/>
              </a:rPr>
              <a:t>TACK!</a:t>
            </a:r>
            <a:r>
              <a:rPr lang="sv-SE" b="0" cap="none" dirty="0">
                <a:solidFill>
                  <a:srgbClr val="17375E"/>
                </a:solidFill>
                <a:latin typeface="Times New Roman"/>
                <a:cs typeface="Times New Roman"/>
              </a:rPr>
              <a:t/>
            </a:r>
            <a:br>
              <a:rPr lang="sv-SE" b="0" cap="none" dirty="0">
                <a:solidFill>
                  <a:srgbClr val="17375E"/>
                </a:solidFill>
                <a:latin typeface="Times New Roman"/>
                <a:cs typeface="Times New Roman"/>
              </a:rPr>
            </a:br>
            <a:endParaRPr lang="sv-SE" dirty="0"/>
          </a:p>
        </p:txBody>
      </p:sp>
    </p:spTree>
    <p:extLst>
      <p:ext uri="{BB962C8B-B14F-4D97-AF65-F5344CB8AC3E}">
        <p14:creationId xmlns:p14="http://schemas.microsoft.com/office/powerpoint/2010/main" val="21361503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latshållare för innehåll 3" descr="figure1b.pdf"/>
          <p:cNvPicPr>
            <a:picLocks noGrp="1" noChangeAspect="1"/>
          </p:cNvPicPr>
          <p:nvPr>
            <p:ph idx="1"/>
          </p:nvPr>
        </p:nvPicPr>
        <p:blipFill>
          <a:blip r:embed="rId3">
            <a:extLst>
              <a:ext uri="{28A0092B-C50C-407E-A947-70E740481C1C}">
                <a14:useLocalDpi xmlns:a14="http://schemas.microsoft.com/office/drawing/2010/main" val="0"/>
              </a:ext>
            </a:extLst>
          </a:blip>
          <a:srcRect l="-27265" r="-27265"/>
          <a:stretch>
            <a:fillRect/>
          </a:stretch>
        </p:blipFill>
        <p:spPr>
          <a:xfrm>
            <a:off x="295590" y="959093"/>
            <a:ext cx="9179852" cy="5232835"/>
          </a:xfrm>
        </p:spPr>
      </p:pic>
      <p:sp>
        <p:nvSpPr>
          <p:cNvPr id="5" name="Rubrik 1"/>
          <p:cNvSpPr>
            <a:spLocks noGrp="1"/>
          </p:cNvSpPr>
          <p:nvPr>
            <p:ph type="title"/>
          </p:nvPr>
        </p:nvSpPr>
        <p:spPr>
          <a:xfrm>
            <a:off x="517525" y="1072623"/>
            <a:ext cx="1462187" cy="412162"/>
          </a:xfrm>
        </p:spPr>
        <p:txBody>
          <a:bodyPr>
            <a:normAutofit fontScale="90000"/>
          </a:bodyPr>
          <a:lstStyle/>
          <a:p>
            <a:r>
              <a:rPr lang="sv-SE" sz="2800" dirty="0" smtClean="0">
                <a:solidFill>
                  <a:srgbClr val="17375E"/>
                </a:solidFill>
                <a:latin typeface="Times New Roman"/>
                <a:cs typeface="Times New Roman"/>
              </a:rPr>
              <a:t>Figur 2</a:t>
            </a:r>
            <a:r>
              <a:rPr lang="sv-SE" sz="2800" dirty="0">
                <a:solidFill>
                  <a:srgbClr val="17375E"/>
                </a:solidFill>
                <a:latin typeface="Times New Roman"/>
                <a:cs typeface="Times New Roman"/>
              </a:rPr>
              <a:t>B</a:t>
            </a:r>
          </a:p>
        </p:txBody>
      </p:sp>
    </p:spTree>
    <p:extLst>
      <p:ext uri="{BB962C8B-B14F-4D97-AF65-F5344CB8AC3E}">
        <p14:creationId xmlns:p14="http://schemas.microsoft.com/office/powerpoint/2010/main" val="269020504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44870" y="770603"/>
            <a:ext cx="1947088" cy="752066"/>
          </a:xfrm>
        </p:spPr>
        <p:txBody>
          <a:bodyPr>
            <a:normAutofit/>
          </a:bodyPr>
          <a:lstStyle/>
          <a:p>
            <a:r>
              <a:rPr lang="sv-SE" sz="2500" dirty="0" smtClean="0">
                <a:solidFill>
                  <a:srgbClr val="17375E"/>
                </a:solidFill>
                <a:latin typeface="Times New Roman"/>
                <a:cs typeface="Times New Roman"/>
              </a:rPr>
              <a:t>Figur 4a</a:t>
            </a:r>
            <a:endParaRPr lang="sv-SE" sz="2500" dirty="0">
              <a:solidFill>
                <a:srgbClr val="17375E"/>
              </a:solidFill>
              <a:latin typeface="Times New Roman"/>
              <a:cs typeface="Times New Roman"/>
            </a:endParaRPr>
          </a:p>
        </p:txBody>
      </p:sp>
      <p:pic>
        <p:nvPicPr>
          <p:cNvPr id="4" name="Platshållare för innehåll 3" descr="figure3a.pdf"/>
          <p:cNvPicPr>
            <a:picLocks noGrp="1" noChangeAspect="1"/>
          </p:cNvPicPr>
          <p:nvPr>
            <p:ph idx="1"/>
          </p:nvPr>
        </p:nvPicPr>
        <p:blipFill>
          <a:blip r:embed="rId2">
            <a:extLst>
              <a:ext uri="{28A0092B-C50C-407E-A947-70E740481C1C}">
                <a14:useLocalDpi xmlns:a14="http://schemas.microsoft.com/office/drawing/2010/main" val="0"/>
              </a:ext>
            </a:extLst>
          </a:blip>
          <a:srcRect l="-52895" r="-52895"/>
          <a:stretch>
            <a:fillRect/>
          </a:stretch>
        </p:blipFill>
        <p:spPr>
          <a:xfrm>
            <a:off x="-368889" y="770603"/>
            <a:ext cx="10298514" cy="5663786"/>
          </a:xfrm>
        </p:spPr>
      </p:pic>
    </p:spTree>
    <p:extLst>
      <p:ext uri="{BB962C8B-B14F-4D97-AF65-F5344CB8AC3E}">
        <p14:creationId xmlns:p14="http://schemas.microsoft.com/office/powerpoint/2010/main" val="3492163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ctrTitle"/>
          </p:nvPr>
        </p:nvSpPr>
        <p:spPr>
          <a:xfrm>
            <a:off x="685800" y="847792"/>
            <a:ext cx="7772400" cy="1470025"/>
          </a:xfrm>
        </p:spPr>
        <p:txBody>
          <a:bodyPr/>
          <a:lstStyle/>
          <a:p>
            <a:r>
              <a:rPr lang="sv-SE" dirty="0" smtClean="0">
                <a:solidFill>
                  <a:srgbClr val="17375E"/>
                </a:solidFill>
                <a:latin typeface="Times New Roman"/>
                <a:cs typeface="Times New Roman"/>
              </a:rPr>
              <a:t>Elektroniskt lärande (E-lärande)</a:t>
            </a:r>
            <a:br>
              <a:rPr lang="sv-SE" dirty="0" smtClean="0">
                <a:solidFill>
                  <a:srgbClr val="17375E"/>
                </a:solidFill>
                <a:latin typeface="Times New Roman"/>
                <a:cs typeface="Times New Roman"/>
              </a:rPr>
            </a:br>
            <a:r>
              <a:rPr lang="sv-SE" sz="2000" dirty="0" smtClean="0">
                <a:solidFill>
                  <a:srgbClr val="17375E"/>
                </a:solidFill>
                <a:latin typeface="Times New Roman"/>
                <a:cs typeface="Times New Roman"/>
              </a:rPr>
              <a:t>ELF </a:t>
            </a:r>
            <a:r>
              <a:rPr lang="mr-IN" sz="2000" dirty="0" smtClean="0">
                <a:solidFill>
                  <a:srgbClr val="17375E"/>
                </a:solidFill>
                <a:latin typeface="Times New Roman"/>
                <a:cs typeface="Times New Roman"/>
              </a:rPr>
              <a:t>–</a:t>
            </a:r>
            <a:r>
              <a:rPr lang="sv-SE" sz="2000" dirty="0" smtClean="0">
                <a:solidFill>
                  <a:srgbClr val="17375E"/>
                </a:solidFill>
                <a:latin typeface="Times New Roman"/>
                <a:cs typeface="Times New Roman"/>
              </a:rPr>
              <a:t> E-Lärande Företag</a:t>
            </a:r>
            <a:endParaRPr lang="sv-SE" strike="sngStrike" dirty="0">
              <a:solidFill>
                <a:srgbClr val="17375E"/>
              </a:solidFill>
              <a:latin typeface="Times New Roman"/>
              <a:cs typeface="Times New Roman"/>
            </a:endParaRPr>
          </a:p>
        </p:txBody>
      </p:sp>
      <p:sp>
        <p:nvSpPr>
          <p:cNvPr id="5" name="Underrubrik 4"/>
          <p:cNvSpPr>
            <a:spLocks noGrp="1"/>
          </p:cNvSpPr>
          <p:nvPr>
            <p:ph type="subTitle" idx="1"/>
          </p:nvPr>
        </p:nvSpPr>
        <p:spPr>
          <a:xfrm>
            <a:off x="779550" y="2346999"/>
            <a:ext cx="7678650" cy="3028440"/>
          </a:xfrm>
        </p:spPr>
        <p:txBody>
          <a:bodyPr>
            <a:normAutofit/>
          </a:bodyPr>
          <a:lstStyle/>
          <a:p>
            <a:pPr algn="l"/>
            <a:r>
              <a:rPr lang="sv-SE" sz="2000" dirty="0" smtClean="0">
                <a:solidFill>
                  <a:srgbClr val="17375E"/>
                </a:solidFill>
                <a:latin typeface="Times New Roman"/>
                <a:cs typeface="Times New Roman"/>
              </a:rPr>
              <a:t>GRADE</a:t>
            </a:r>
          </a:p>
          <a:p>
            <a:pPr algn="l"/>
            <a:endParaRPr lang="sv-SE" sz="2000" dirty="0">
              <a:solidFill>
                <a:srgbClr val="17375E"/>
              </a:solidFill>
              <a:latin typeface="Times New Roman"/>
              <a:cs typeface="Times New Roman"/>
            </a:endParaRPr>
          </a:p>
          <a:p>
            <a:pPr algn="l"/>
            <a:r>
              <a:rPr lang="sv-SE" sz="2000" dirty="0" smtClean="0">
                <a:solidFill>
                  <a:srgbClr val="17375E"/>
                </a:solidFill>
                <a:latin typeface="Times New Roman"/>
                <a:cs typeface="Times New Roman"/>
              </a:rPr>
              <a:t>Designprocess</a:t>
            </a:r>
          </a:p>
          <a:p>
            <a:pPr marL="342900" indent="-342900" algn="l">
              <a:buFont typeface="Arial"/>
              <a:buChar char="•"/>
            </a:pPr>
            <a:r>
              <a:rPr lang="sv-SE" sz="2000" dirty="0" smtClean="0">
                <a:solidFill>
                  <a:srgbClr val="17375E"/>
                </a:solidFill>
                <a:latin typeface="Times New Roman"/>
                <a:cs typeface="Times New Roman"/>
              </a:rPr>
              <a:t>Förståelse av kursmål</a:t>
            </a:r>
          </a:p>
          <a:p>
            <a:pPr marL="342900" indent="-342900" algn="l">
              <a:buFont typeface="Arial"/>
              <a:buChar char="•"/>
            </a:pPr>
            <a:r>
              <a:rPr lang="sv-SE" sz="2000" dirty="0">
                <a:solidFill>
                  <a:srgbClr val="17375E"/>
                </a:solidFill>
                <a:latin typeface="Times New Roman"/>
                <a:cs typeface="Times New Roman"/>
              </a:rPr>
              <a:t>B</a:t>
            </a:r>
            <a:r>
              <a:rPr lang="sv-SE" sz="2000" dirty="0" smtClean="0">
                <a:solidFill>
                  <a:srgbClr val="17375E"/>
                </a:solidFill>
                <a:latin typeface="Times New Roman"/>
                <a:cs typeface="Times New Roman"/>
              </a:rPr>
              <a:t>udget</a:t>
            </a:r>
            <a:r>
              <a:rPr lang="sv-SE" sz="2000" dirty="0">
                <a:solidFill>
                  <a:srgbClr val="17375E"/>
                </a:solidFill>
                <a:latin typeface="Times New Roman"/>
                <a:cs typeface="Times New Roman"/>
              </a:rPr>
              <a:t>- och </a:t>
            </a:r>
            <a:r>
              <a:rPr lang="sv-SE" sz="2000" dirty="0" smtClean="0">
                <a:solidFill>
                  <a:srgbClr val="17375E"/>
                </a:solidFill>
                <a:latin typeface="Times New Roman"/>
                <a:cs typeface="Times New Roman"/>
              </a:rPr>
              <a:t>tidsbegränsningar, </a:t>
            </a:r>
          </a:p>
          <a:p>
            <a:pPr marL="342900" indent="-342900" algn="l">
              <a:buFont typeface="Arial"/>
              <a:buChar char="•"/>
            </a:pPr>
            <a:r>
              <a:rPr lang="sv-SE" sz="2000" dirty="0">
                <a:solidFill>
                  <a:srgbClr val="17375E"/>
                </a:solidFill>
                <a:latin typeface="Times New Roman"/>
                <a:cs typeface="Times New Roman"/>
              </a:rPr>
              <a:t>K</a:t>
            </a:r>
            <a:r>
              <a:rPr lang="sv-SE" sz="2000" dirty="0" smtClean="0">
                <a:solidFill>
                  <a:srgbClr val="17375E"/>
                </a:solidFill>
                <a:latin typeface="Times New Roman"/>
                <a:cs typeface="Times New Roman"/>
              </a:rPr>
              <a:t>ursens åhörare</a:t>
            </a:r>
          </a:p>
          <a:p>
            <a:pPr marL="342900" indent="-342900" algn="l">
              <a:buFont typeface="Arial"/>
              <a:buChar char="•"/>
            </a:pPr>
            <a:r>
              <a:rPr lang="sv-SE" sz="2000" dirty="0" smtClean="0">
                <a:solidFill>
                  <a:srgbClr val="17375E"/>
                </a:solidFill>
                <a:latin typeface="Times New Roman"/>
                <a:cs typeface="Times New Roman"/>
              </a:rPr>
              <a:t>Koncept</a:t>
            </a:r>
          </a:p>
          <a:p>
            <a:pPr algn="l"/>
            <a:endParaRPr lang="sv-SE" sz="2000" dirty="0" smtClean="0">
              <a:solidFill>
                <a:srgbClr val="17375E"/>
              </a:solidFill>
              <a:latin typeface="Times New Roman"/>
              <a:cs typeface="Times New Roman"/>
            </a:endParaRPr>
          </a:p>
          <a:p>
            <a:pPr algn="l"/>
            <a:endParaRPr lang="sv-SE" sz="2000" dirty="0" smtClean="0">
              <a:solidFill>
                <a:srgbClr val="17375E"/>
              </a:solidFill>
              <a:latin typeface="Times New Roman"/>
              <a:cs typeface="Times New Roman"/>
            </a:endParaRPr>
          </a:p>
        </p:txBody>
      </p:sp>
    </p:spTree>
    <p:extLst>
      <p:ext uri="{BB962C8B-B14F-4D97-AF65-F5344CB8AC3E}">
        <p14:creationId xmlns:p14="http://schemas.microsoft.com/office/powerpoint/2010/main" val="357959385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817952"/>
            <a:ext cx="1885439" cy="661527"/>
          </a:xfrm>
        </p:spPr>
        <p:txBody>
          <a:bodyPr>
            <a:normAutofit/>
          </a:bodyPr>
          <a:lstStyle/>
          <a:p>
            <a:r>
              <a:rPr lang="sv-SE" sz="2500" dirty="0" smtClean="0">
                <a:solidFill>
                  <a:srgbClr val="17375E"/>
                </a:solidFill>
                <a:latin typeface="Times New Roman"/>
                <a:cs typeface="Times New Roman"/>
              </a:rPr>
              <a:t>Figur 4b</a:t>
            </a:r>
            <a:endParaRPr lang="sv-SE" sz="2500" dirty="0">
              <a:solidFill>
                <a:srgbClr val="17375E"/>
              </a:solidFill>
              <a:latin typeface="Times New Roman"/>
              <a:cs typeface="Times New Roman"/>
            </a:endParaRPr>
          </a:p>
        </p:txBody>
      </p:sp>
      <p:pic>
        <p:nvPicPr>
          <p:cNvPr id="4" name="Platshållare för innehåll 3" descr="figure3b.pdf"/>
          <p:cNvPicPr>
            <a:picLocks noGrp="1" noChangeAspect="1"/>
          </p:cNvPicPr>
          <p:nvPr>
            <p:ph idx="1"/>
          </p:nvPr>
        </p:nvPicPr>
        <p:blipFill>
          <a:blip r:embed="rId2">
            <a:extLst>
              <a:ext uri="{28A0092B-C50C-407E-A947-70E740481C1C}">
                <a14:useLocalDpi xmlns:a14="http://schemas.microsoft.com/office/drawing/2010/main" val="0"/>
              </a:ext>
            </a:extLst>
          </a:blip>
          <a:srcRect l="-52895" r="-52895"/>
          <a:stretch>
            <a:fillRect/>
          </a:stretch>
        </p:blipFill>
        <p:spPr>
          <a:xfrm>
            <a:off x="-109966" y="620688"/>
            <a:ext cx="10010656" cy="5505475"/>
          </a:xfrm>
        </p:spPr>
      </p:pic>
    </p:spTree>
    <p:extLst>
      <p:ext uri="{BB962C8B-B14F-4D97-AF65-F5344CB8AC3E}">
        <p14:creationId xmlns:p14="http://schemas.microsoft.com/office/powerpoint/2010/main" val="905666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846138"/>
            <a:ext cx="8229600" cy="1143000"/>
          </a:xfrm>
        </p:spPr>
        <p:txBody>
          <a:bodyPr/>
          <a:lstStyle/>
          <a:p>
            <a:r>
              <a:rPr lang="sv-SE" dirty="0" smtClean="0">
                <a:solidFill>
                  <a:srgbClr val="17375E"/>
                </a:solidFill>
                <a:latin typeface="Times New Roman"/>
                <a:cs typeface="Times New Roman"/>
              </a:rPr>
              <a:t>Pedagogik</a:t>
            </a:r>
            <a:endParaRPr lang="sv-SE" dirty="0">
              <a:solidFill>
                <a:srgbClr val="17375E"/>
              </a:solidFill>
              <a:latin typeface="Times New Roman"/>
              <a:cs typeface="Times New Roman"/>
            </a:endParaRPr>
          </a:p>
        </p:txBody>
      </p:sp>
      <p:sp>
        <p:nvSpPr>
          <p:cNvPr id="3" name="Platshållare för innehåll 2"/>
          <p:cNvSpPr>
            <a:spLocks noGrp="1"/>
          </p:cNvSpPr>
          <p:nvPr>
            <p:ph idx="1"/>
          </p:nvPr>
        </p:nvSpPr>
        <p:spPr>
          <a:xfrm>
            <a:off x="457200" y="1600201"/>
            <a:ext cx="8229600" cy="2986184"/>
          </a:xfrm>
        </p:spPr>
        <p:txBody>
          <a:bodyPr/>
          <a:lstStyle/>
          <a:p>
            <a:pPr marL="0" indent="0">
              <a:buNone/>
            </a:pPr>
            <a:endParaRPr lang="sv-SE" dirty="0" smtClean="0">
              <a:solidFill>
                <a:srgbClr val="17375E"/>
              </a:solidFill>
              <a:latin typeface="Times New Roman"/>
              <a:cs typeface="Times New Roman"/>
            </a:endParaRPr>
          </a:p>
          <a:p>
            <a:pPr marL="0" indent="0">
              <a:buNone/>
            </a:pPr>
            <a:endParaRPr lang="sv-SE" dirty="0">
              <a:solidFill>
                <a:srgbClr val="17375E"/>
              </a:solidFill>
              <a:latin typeface="Times New Roman"/>
              <a:cs typeface="Times New Roman"/>
            </a:endParaRPr>
          </a:p>
          <a:p>
            <a:pPr marL="0" indent="0" algn="ctr">
              <a:buNone/>
            </a:pPr>
            <a:r>
              <a:rPr lang="sv-SE" sz="2800" dirty="0" smtClean="0">
                <a:solidFill>
                  <a:srgbClr val="17375E"/>
                </a:solidFill>
                <a:latin typeface="Times New Roman"/>
                <a:cs typeface="Times New Roman"/>
              </a:rPr>
              <a:t>Lärometoder </a:t>
            </a:r>
            <a:r>
              <a:rPr lang="sv-SE" sz="2800" dirty="0" smtClean="0">
                <a:solidFill>
                  <a:srgbClr val="17375E"/>
                </a:solidFill>
                <a:latin typeface="Times New Roman"/>
                <a:cs typeface="Times New Roman"/>
                <a:sym typeface="Wingdings"/>
              </a:rPr>
              <a:t></a:t>
            </a:r>
            <a:r>
              <a:rPr lang="sv-SE" sz="2800" dirty="0" smtClean="0">
                <a:solidFill>
                  <a:srgbClr val="17375E"/>
                </a:solidFill>
                <a:latin typeface="Times New Roman"/>
                <a:cs typeface="Times New Roman"/>
              </a:rPr>
              <a:t>Pedagogiska </a:t>
            </a:r>
            <a:r>
              <a:rPr lang="sv-SE" sz="2800" dirty="0">
                <a:solidFill>
                  <a:srgbClr val="17375E"/>
                </a:solidFill>
                <a:latin typeface="Times New Roman"/>
                <a:cs typeface="Times New Roman"/>
              </a:rPr>
              <a:t>perspektiv </a:t>
            </a:r>
            <a:r>
              <a:rPr lang="sv-SE" sz="2800" dirty="0">
                <a:solidFill>
                  <a:srgbClr val="17375E"/>
                </a:solidFill>
                <a:latin typeface="Times New Roman"/>
                <a:cs typeface="Times New Roman"/>
                <a:sym typeface="Wingdings"/>
              </a:rPr>
              <a:t></a:t>
            </a:r>
            <a:r>
              <a:rPr lang="sv-SE" sz="2800" dirty="0">
                <a:solidFill>
                  <a:srgbClr val="17375E"/>
                </a:solidFill>
                <a:latin typeface="Times New Roman"/>
                <a:cs typeface="Times New Roman"/>
              </a:rPr>
              <a:t> </a:t>
            </a:r>
            <a:r>
              <a:rPr lang="sv-SE" sz="2800" dirty="0" smtClean="0">
                <a:solidFill>
                  <a:srgbClr val="17375E"/>
                </a:solidFill>
                <a:latin typeface="Times New Roman"/>
                <a:cs typeface="Times New Roman"/>
              </a:rPr>
              <a:t>Modell</a:t>
            </a:r>
            <a:endParaRPr lang="sv-SE" sz="2800" dirty="0">
              <a:solidFill>
                <a:srgbClr val="17375E"/>
              </a:solidFill>
              <a:latin typeface="Times New Roman"/>
              <a:cs typeface="Times New Roman"/>
            </a:endParaRPr>
          </a:p>
          <a:p>
            <a:pPr marL="0" indent="0">
              <a:buNone/>
            </a:pPr>
            <a:endParaRPr lang="sv-SE" dirty="0"/>
          </a:p>
        </p:txBody>
      </p:sp>
    </p:spTree>
    <p:extLst>
      <p:ext uri="{BB962C8B-B14F-4D97-AF65-F5344CB8AC3E}">
        <p14:creationId xmlns:p14="http://schemas.microsoft.com/office/powerpoint/2010/main" val="655561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1117151"/>
            <a:ext cx="8229600" cy="1143000"/>
          </a:xfrm>
        </p:spPr>
        <p:txBody>
          <a:bodyPr>
            <a:normAutofit/>
          </a:bodyPr>
          <a:lstStyle/>
          <a:p>
            <a:r>
              <a:rPr lang="sv-SE" dirty="0" smtClean="0">
                <a:solidFill>
                  <a:srgbClr val="17375E"/>
                </a:solidFill>
                <a:latin typeface="Times New Roman"/>
                <a:cs typeface="Times New Roman"/>
              </a:rPr>
              <a:t>GRADE</a:t>
            </a:r>
            <a:endParaRPr lang="sv-SE" dirty="0">
              <a:solidFill>
                <a:srgbClr val="17375E"/>
              </a:solidFill>
              <a:latin typeface="Times New Roman"/>
              <a:cs typeface="Times New Roman"/>
            </a:endParaRPr>
          </a:p>
        </p:txBody>
      </p:sp>
      <p:sp>
        <p:nvSpPr>
          <p:cNvPr id="3" name="Platshållare för innehåll 2"/>
          <p:cNvSpPr>
            <a:spLocks noGrp="1"/>
          </p:cNvSpPr>
          <p:nvPr>
            <p:ph idx="1"/>
          </p:nvPr>
        </p:nvSpPr>
        <p:spPr>
          <a:xfrm>
            <a:off x="779550" y="2802625"/>
            <a:ext cx="7669770" cy="2104313"/>
          </a:xfrm>
        </p:spPr>
        <p:txBody>
          <a:bodyPr>
            <a:normAutofit lnSpcReduction="10000"/>
          </a:bodyPr>
          <a:lstStyle/>
          <a:p>
            <a:pPr marL="0" indent="0">
              <a:buNone/>
            </a:pPr>
            <a:endParaRPr lang="sv-SE" sz="2000" dirty="0" smtClean="0">
              <a:solidFill>
                <a:srgbClr val="17375E"/>
              </a:solidFill>
              <a:latin typeface="Times New Roman"/>
              <a:cs typeface="Times New Roman"/>
            </a:endParaRPr>
          </a:p>
          <a:p>
            <a:pPr marL="0" indent="0" algn="ctr">
              <a:buNone/>
            </a:pPr>
            <a:r>
              <a:rPr lang="sv-SE" sz="2000" dirty="0" smtClean="0">
                <a:solidFill>
                  <a:srgbClr val="17375E"/>
                </a:solidFill>
                <a:latin typeface="Times New Roman"/>
                <a:cs typeface="Times New Roman"/>
              </a:rPr>
              <a:t>Pedagogiska riktlinjer </a:t>
            </a:r>
            <a:r>
              <a:rPr lang="sv-SE" sz="2000" dirty="0" smtClean="0">
                <a:solidFill>
                  <a:srgbClr val="17375E"/>
                </a:solidFill>
                <a:latin typeface="Times New Roman"/>
                <a:cs typeface="Times New Roman"/>
                <a:sym typeface="Wingdings"/>
              </a:rPr>
              <a:t> pedagogisk modell</a:t>
            </a:r>
          </a:p>
          <a:p>
            <a:pPr marL="0" indent="0" algn="ctr">
              <a:buNone/>
            </a:pPr>
            <a:endParaRPr lang="sv-SE" sz="2000" dirty="0">
              <a:solidFill>
                <a:srgbClr val="17375E"/>
              </a:solidFill>
              <a:latin typeface="Times New Roman"/>
              <a:cs typeface="Times New Roman"/>
              <a:sym typeface="Wingdings"/>
            </a:endParaRPr>
          </a:p>
          <a:p>
            <a:pPr marL="0" indent="0" algn="ctr">
              <a:buNone/>
            </a:pPr>
            <a:r>
              <a:rPr lang="sv-SE" sz="2000" dirty="0" smtClean="0">
                <a:solidFill>
                  <a:srgbClr val="17375E"/>
                </a:solidFill>
                <a:latin typeface="Times New Roman"/>
                <a:cs typeface="Times New Roman"/>
                <a:sym typeface="Wingdings"/>
              </a:rPr>
              <a:t>Övergång från pedagogiska riktlinjer  modellbaseradstrategi</a:t>
            </a:r>
          </a:p>
          <a:p>
            <a:pPr marL="0" indent="0" algn="ctr">
              <a:buNone/>
            </a:pPr>
            <a:endParaRPr lang="sv-SE" sz="2000" dirty="0" smtClean="0">
              <a:solidFill>
                <a:srgbClr val="17375E"/>
              </a:solidFill>
              <a:latin typeface="Times New Roman"/>
              <a:cs typeface="Times New Roman"/>
              <a:sym typeface="Wingdings"/>
            </a:endParaRPr>
          </a:p>
          <a:p>
            <a:pPr marL="0" indent="0" algn="ctr">
              <a:buNone/>
            </a:pPr>
            <a:r>
              <a:rPr lang="sv-SE" sz="2000" dirty="0">
                <a:solidFill>
                  <a:srgbClr val="17375E"/>
                </a:solidFill>
                <a:latin typeface="Times New Roman"/>
                <a:cs typeface="Times New Roman"/>
                <a:sym typeface="Wingdings"/>
              </a:rPr>
              <a:t>Implementation  förbättrade e-kurser</a:t>
            </a:r>
          </a:p>
          <a:p>
            <a:pPr marL="0" indent="0" algn="ctr">
              <a:buNone/>
            </a:pPr>
            <a:endParaRPr lang="sv-SE" sz="2000" dirty="0">
              <a:solidFill>
                <a:srgbClr val="17375E"/>
              </a:solidFill>
              <a:latin typeface="Times New Roman"/>
              <a:cs typeface="Times New Roman"/>
              <a:sym typeface="Wingdings"/>
            </a:endParaRPr>
          </a:p>
          <a:p>
            <a:pPr marL="0" indent="0" algn="ctr">
              <a:buNone/>
            </a:pPr>
            <a:endParaRPr lang="sv-SE" sz="2000" dirty="0" smtClean="0">
              <a:solidFill>
                <a:srgbClr val="17375E"/>
              </a:solidFill>
              <a:latin typeface="Times New Roman"/>
              <a:cs typeface="Times New Roman"/>
              <a:sym typeface="Wingdings"/>
            </a:endParaRPr>
          </a:p>
          <a:p>
            <a:pPr marL="0" indent="0" algn="ctr">
              <a:buNone/>
            </a:pPr>
            <a:endParaRPr lang="sv-SE" sz="2000" dirty="0">
              <a:solidFill>
                <a:srgbClr val="17375E"/>
              </a:solidFill>
              <a:latin typeface="Times New Roman"/>
              <a:cs typeface="Times New Roman"/>
            </a:endParaRPr>
          </a:p>
        </p:txBody>
      </p:sp>
      <p:sp>
        <p:nvSpPr>
          <p:cNvPr id="4" name="Platshållare för innehåll 2"/>
          <p:cNvSpPr txBox="1">
            <a:spLocks/>
          </p:cNvSpPr>
          <p:nvPr/>
        </p:nvSpPr>
        <p:spPr>
          <a:xfrm>
            <a:off x="737115" y="2112202"/>
            <a:ext cx="7669770" cy="74812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sv-SE" sz="2400" dirty="0" smtClean="0">
                <a:solidFill>
                  <a:srgbClr val="17375E"/>
                </a:solidFill>
                <a:latin typeface="Times New Roman"/>
                <a:cs typeface="Times New Roman"/>
              </a:rPr>
              <a:t>ELF företag i Stockholm</a:t>
            </a:r>
            <a:endParaRPr lang="sv-SE" sz="2400" dirty="0">
              <a:solidFill>
                <a:srgbClr val="17375E"/>
              </a:solidFill>
              <a:latin typeface="Times New Roman"/>
              <a:cs typeface="Times New Roman"/>
            </a:endParaRPr>
          </a:p>
        </p:txBody>
      </p:sp>
    </p:spTree>
    <p:extLst>
      <p:ext uri="{BB962C8B-B14F-4D97-AF65-F5344CB8AC3E}">
        <p14:creationId xmlns:p14="http://schemas.microsoft.com/office/powerpoint/2010/main" val="296212630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838371"/>
            <a:ext cx="8229600" cy="1421780"/>
          </a:xfrm>
        </p:spPr>
        <p:txBody>
          <a:bodyPr>
            <a:normAutofit/>
          </a:bodyPr>
          <a:lstStyle/>
          <a:p>
            <a:r>
              <a:rPr lang="sv-SE" dirty="0" smtClean="0">
                <a:solidFill>
                  <a:srgbClr val="17375E"/>
                </a:solidFill>
                <a:latin typeface="Times New Roman"/>
                <a:cs typeface="Times New Roman"/>
              </a:rPr>
              <a:t>Mål</a:t>
            </a:r>
            <a:endParaRPr lang="sv-SE" dirty="0">
              <a:solidFill>
                <a:srgbClr val="17375E"/>
              </a:solidFill>
              <a:latin typeface="Times New Roman"/>
              <a:cs typeface="Times New Roman"/>
            </a:endParaRPr>
          </a:p>
        </p:txBody>
      </p:sp>
      <p:sp>
        <p:nvSpPr>
          <p:cNvPr id="3" name="Platshållare för innehåll 2"/>
          <p:cNvSpPr>
            <a:spLocks noGrp="1"/>
          </p:cNvSpPr>
          <p:nvPr>
            <p:ph idx="1"/>
          </p:nvPr>
        </p:nvSpPr>
        <p:spPr>
          <a:xfrm>
            <a:off x="779550" y="2260152"/>
            <a:ext cx="7669770" cy="2942681"/>
          </a:xfrm>
        </p:spPr>
        <p:txBody>
          <a:bodyPr>
            <a:normAutofit/>
          </a:bodyPr>
          <a:lstStyle/>
          <a:p>
            <a:endParaRPr lang="sv-SE" sz="2000" dirty="0" smtClean="0">
              <a:solidFill>
                <a:srgbClr val="17375E"/>
              </a:solidFill>
              <a:latin typeface="Times New Roman"/>
              <a:cs typeface="Times New Roman"/>
            </a:endParaRPr>
          </a:p>
          <a:p>
            <a:pPr marL="0" indent="0">
              <a:buNone/>
            </a:pPr>
            <a:r>
              <a:rPr lang="sv-SE" sz="2000" dirty="0" smtClean="0">
                <a:solidFill>
                  <a:srgbClr val="17375E"/>
                </a:solidFill>
                <a:latin typeface="Times New Roman"/>
                <a:cs typeface="Times New Roman"/>
              </a:rPr>
              <a:t>MÅL 1: Övergångsprocessen från </a:t>
            </a:r>
            <a:r>
              <a:rPr lang="sv-SE" sz="2000" dirty="0" smtClean="0">
                <a:solidFill>
                  <a:srgbClr val="17375E"/>
                </a:solidFill>
                <a:latin typeface="Times New Roman"/>
                <a:cs typeface="Times New Roman"/>
              </a:rPr>
              <a:t>Grades pedagogiska riktlinjer till en modellbaseradstrategi </a:t>
            </a:r>
            <a:r>
              <a:rPr lang="sv-SE" sz="2000" dirty="0" smtClean="0">
                <a:solidFill>
                  <a:srgbClr val="17375E"/>
                </a:solidFill>
                <a:latin typeface="Times New Roman"/>
                <a:cs typeface="Times New Roman"/>
              </a:rPr>
              <a:t>stödjs av att förstå hur </a:t>
            </a:r>
            <a:r>
              <a:rPr lang="sv-SE" sz="2000" dirty="0" smtClean="0">
                <a:solidFill>
                  <a:srgbClr val="17375E"/>
                </a:solidFill>
                <a:latin typeface="Times New Roman"/>
                <a:cs typeface="Times New Roman"/>
              </a:rPr>
              <a:t>Grade pedagogiska </a:t>
            </a:r>
            <a:r>
              <a:rPr lang="sv-SE" sz="2000" dirty="0" smtClean="0">
                <a:solidFill>
                  <a:srgbClr val="17375E"/>
                </a:solidFill>
                <a:latin typeface="Times New Roman"/>
                <a:cs typeface="Times New Roman"/>
              </a:rPr>
              <a:t>riktlinjer passar in i de pedagogiska perspektiven.</a:t>
            </a:r>
            <a:endParaRPr lang="sv-SE" sz="2000" dirty="0" smtClean="0">
              <a:solidFill>
                <a:srgbClr val="17375E"/>
              </a:solidFill>
              <a:latin typeface="Times New Roman"/>
              <a:cs typeface="Times New Roman"/>
            </a:endParaRPr>
          </a:p>
          <a:p>
            <a:endParaRPr lang="sv-SE" sz="2000" dirty="0">
              <a:solidFill>
                <a:srgbClr val="17375E"/>
              </a:solidFill>
              <a:latin typeface="Times New Roman"/>
              <a:cs typeface="Times New Roman"/>
            </a:endParaRPr>
          </a:p>
          <a:p>
            <a:pPr marL="0" indent="0">
              <a:buNone/>
            </a:pPr>
            <a:r>
              <a:rPr lang="sv-SE" sz="2000" dirty="0">
                <a:solidFill>
                  <a:srgbClr val="17375E"/>
                </a:solidFill>
                <a:latin typeface="Times New Roman"/>
                <a:cs typeface="Times New Roman"/>
              </a:rPr>
              <a:t>MÅL 2: </a:t>
            </a:r>
            <a:r>
              <a:rPr lang="sv-SE" sz="2000" dirty="0" smtClean="0">
                <a:solidFill>
                  <a:srgbClr val="17375E"/>
                </a:solidFill>
                <a:latin typeface="Times New Roman"/>
                <a:cs typeface="Times New Roman"/>
              </a:rPr>
              <a:t>Förstå vilka för </a:t>
            </a:r>
            <a:r>
              <a:rPr lang="sv-SE" sz="2000" dirty="0">
                <a:solidFill>
                  <a:srgbClr val="17375E"/>
                </a:solidFill>
                <a:latin typeface="Times New Roman"/>
                <a:cs typeface="Times New Roman"/>
              </a:rPr>
              <a:t>och- nackdelar som finns med Grades nuvarande pedagogiska riktlinjer </a:t>
            </a:r>
            <a:r>
              <a:rPr lang="sv-SE" sz="2000" dirty="0" smtClean="0">
                <a:solidFill>
                  <a:srgbClr val="17375E"/>
                </a:solidFill>
                <a:latin typeface="Times New Roman"/>
                <a:cs typeface="Times New Roman"/>
              </a:rPr>
              <a:t>och fokusera på användning av modellbaseradstrategi först under övergångsprocessen.</a:t>
            </a:r>
            <a:endParaRPr lang="sv-SE" sz="2000" dirty="0">
              <a:solidFill>
                <a:srgbClr val="17375E"/>
              </a:solidFill>
              <a:latin typeface="Times New Roman"/>
              <a:cs typeface="Times New Roman"/>
            </a:endParaRPr>
          </a:p>
          <a:p>
            <a:pPr marL="0" indent="0">
              <a:buNone/>
            </a:pPr>
            <a:endParaRPr lang="sv-SE" sz="2000" dirty="0" smtClean="0">
              <a:solidFill>
                <a:srgbClr val="17375E"/>
              </a:solidFill>
              <a:latin typeface="Times New Roman"/>
              <a:cs typeface="Times New Roman"/>
            </a:endParaRPr>
          </a:p>
        </p:txBody>
      </p:sp>
    </p:spTree>
    <p:extLst>
      <p:ext uri="{BB962C8B-B14F-4D97-AF65-F5344CB8AC3E}">
        <p14:creationId xmlns:p14="http://schemas.microsoft.com/office/powerpoint/2010/main" val="230489431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solidFill>
                  <a:srgbClr val="17375E"/>
                </a:solidFill>
                <a:latin typeface="Times New Roman"/>
                <a:cs typeface="Times New Roman"/>
              </a:rPr>
              <a:t>Metod</a:t>
            </a:r>
            <a:endParaRPr lang="sv-SE" dirty="0">
              <a:solidFill>
                <a:srgbClr val="17375E"/>
              </a:solidFill>
              <a:latin typeface="Times New Roman"/>
              <a:cs typeface="Times New Roman"/>
            </a:endParaRPr>
          </a:p>
        </p:txBody>
      </p:sp>
      <p:pic>
        <p:nvPicPr>
          <p:cNvPr id="5" name="Bildobjekt 4" descr="process.png"/>
          <p:cNvPicPr>
            <a:picLocks noChangeAspect="1"/>
          </p:cNvPicPr>
          <p:nvPr/>
        </p:nvPicPr>
        <p:blipFill rotWithShape="1">
          <a:blip r:embed="rId3">
            <a:extLst>
              <a:ext uri="{28A0092B-C50C-407E-A947-70E740481C1C}">
                <a14:useLocalDpi xmlns:a14="http://schemas.microsoft.com/office/drawing/2010/main" val="0"/>
              </a:ext>
            </a:extLst>
          </a:blip>
          <a:srcRect r="51819"/>
          <a:stretch/>
        </p:blipFill>
        <p:spPr>
          <a:xfrm>
            <a:off x="457200" y="1269690"/>
            <a:ext cx="6562344" cy="1980925"/>
          </a:xfrm>
          <a:prstGeom prst="rect">
            <a:avLst/>
          </a:prstGeom>
        </p:spPr>
      </p:pic>
      <p:pic>
        <p:nvPicPr>
          <p:cNvPr id="4" name="Bildobjekt 3" descr="process.png"/>
          <p:cNvPicPr>
            <a:picLocks noChangeAspect="1"/>
          </p:cNvPicPr>
          <p:nvPr/>
        </p:nvPicPr>
        <p:blipFill rotWithShape="1">
          <a:blip r:embed="rId3">
            <a:extLst>
              <a:ext uri="{28A0092B-C50C-407E-A947-70E740481C1C}">
                <a14:useLocalDpi xmlns:a14="http://schemas.microsoft.com/office/drawing/2010/main" val="0"/>
              </a:ext>
            </a:extLst>
          </a:blip>
          <a:srcRect l="50422"/>
          <a:stretch/>
        </p:blipFill>
        <p:spPr>
          <a:xfrm>
            <a:off x="457200" y="4202066"/>
            <a:ext cx="6570643" cy="1927560"/>
          </a:xfrm>
          <a:prstGeom prst="rect">
            <a:avLst/>
          </a:prstGeom>
        </p:spPr>
      </p:pic>
      <p:cxnSp>
        <p:nvCxnSpPr>
          <p:cNvPr id="6" name="Rak pil 5"/>
          <p:cNvCxnSpPr/>
          <p:nvPr/>
        </p:nvCxnSpPr>
        <p:spPr>
          <a:xfrm>
            <a:off x="3739849" y="3439788"/>
            <a:ext cx="0" cy="665765"/>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7" name="textruta 6"/>
          <p:cNvSpPr txBox="1"/>
          <p:nvPr/>
        </p:nvSpPr>
        <p:spPr>
          <a:xfrm>
            <a:off x="7706051" y="2342777"/>
            <a:ext cx="937276" cy="461665"/>
          </a:xfrm>
          <a:prstGeom prst="rect">
            <a:avLst/>
          </a:prstGeom>
          <a:noFill/>
        </p:spPr>
        <p:txBody>
          <a:bodyPr wrap="none" rtlCol="0">
            <a:spAutoFit/>
          </a:bodyPr>
          <a:lstStyle/>
          <a:p>
            <a:r>
              <a:rPr lang="sv-SE" sz="2400" dirty="0" smtClean="0">
                <a:solidFill>
                  <a:srgbClr val="17375E"/>
                </a:solidFill>
                <a:latin typeface="Times New Roman"/>
                <a:cs typeface="Times New Roman"/>
              </a:rPr>
              <a:t>Mål 1</a:t>
            </a:r>
            <a:endParaRPr lang="sv-SE" sz="2400" dirty="0">
              <a:solidFill>
                <a:srgbClr val="17375E"/>
              </a:solidFill>
              <a:latin typeface="Times New Roman"/>
              <a:cs typeface="Times New Roman"/>
            </a:endParaRPr>
          </a:p>
        </p:txBody>
      </p:sp>
      <p:sp>
        <p:nvSpPr>
          <p:cNvPr id="8" name="textruta 7"/>
          <p:cNvSpPr txBox="1"/>
          <p:nvPr/>
        </p:nvSpPr>
        <p:spPr>
          <a:xfrm>
            <a:off x="7706051" y="5375439"/>
            <a:ext cx="937276" cy="461665"/>
          </a:xfrm>
          <a:prstGeom prst="rect">
            <a:avLst/>
          </a:prstGeom>
          <a:noFill/>
        </p:spPr>
        <p:txBody>
          <a:bodyPr wrap="none" rtlCol="0">
            <a:spAutoFit/>
          </a:bodyPr>
          <a:lstStyle/>
          <a:p>
            <a:r>
              <a:rPr lang="sv-SE" sz="2400" dirty="0" smtClean="0">
                <a:solidFill>
                  <a:srgbClr val="17375E"/>
                </a:solidFill>
                <a:latin typeface="Times New Roman"/>
                <a:cs typeface="Times New Roman"/>
              </a:rPr>
              <a:t>Mål 2</a:t>
            </a:r>
            <a:endParaRPr lang="sv-SE" sz="2400" dirty="0">
              <a:solidFill>
                <a:srgbClr val="17375E"/>
              </a:solidFill>
              <a:latin typeface="Times New Roman"/>
              <a:cs typeface="Times New Roman"/>
            </a:endParaRPr>
          </a:p>
        </p:txBody>
      </p:sp>
    </p:spTree>
    <p:extLst>
      <p:ext uri="{BB962C8B-B14F-4D97-AF65-F5344CB8AC3E}">
        <p14:creationId xmlns:p14="http://schemas.microsoft.com/office/powerpoint/2010/main" val="197469689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idx="4294967295"/>
          </p:nvPr>
        </p:nvSpPr>
        <p:spPr>
          <a:xfrm>
            <a:off x="841424" y="460375"/>
            <a:ext cx="7772400" cy="1362075"/>
          </a:xfrm>
        </p:spPr>
        <p:txBody>
          <a:bodyPr/>
          <a:lstStyle/>
          <a:p>
            <a:pPr algn="ctr"/>
            <a:r>
              <a:rPr lang="sv-SE" dirty="0" smtClean="0">
                <a:solidFill>
                  <a:srgbClr val="17375E"/>
                </a:solidFill>
                <a:latin typeface="Times New Roman"/>
                <a:cs typeface="Times New Roman"/>
              </a:rPr>
              <a:t>Resultat: </a:t>
            </a:r>
            <a:r>
              <a:rPr lang="sv-SE" dirty="0" smtClean="0">
                <a:solidFill>
                  <a:srgbClr val="17375E"/>
                </a:solidFill>
                <a:latin typeface="Times New Roman"/>
                <a:cs typeface="Times New Roman"/>
              </a:rPr>
              <a:t>Intervju</a:t>
            </a:r>
            <a:endParaRPr lang="sv-SE" dirty="0">
              <a:solidFill>
                <a:srgbClr val="17375E"/>
              </a:solidFill>
              <a:latin typeface="Times New Roman"/>
              <a:cs typeface="Times New Roman"/>
            </a:endParaRPr>
          </a:p>
        </p:txBody>
      </p:sp>
      <p:pic>
        <p:nvPicPr>
          <p:cNvPr id="3" name="Bildobjekt 2" descr="process.png"/>
          <p:cNvPicPr>
            <a:picLocks noChangeAspect="1"/>
          </p:cNvPicPr>
          <p:nvPr/>
        </p:nvPicPr>
        <p:blipFill rotWithShape="1">
          <a:blip r:embed="rId3">
            <a:extLst>
              <a:ext uri="{28A0092B-C50C-407E-A947-70E740481C1C}">
                <a14:useLocalDpi xmlns:a14="http://schemas.microsoft.com/office/drawing/2010/main" val="0"/>
              </a:ext>
            </a:extLst>
          </a:blip>
          <a:srcRect r="51819"/>
          <a:stretch/>
        </p:blipFill>
        <p:spPr>
          <a:xfrm>
            <a:off x="1098343" y="2810814"/>
            <a:ext cx="6562344" cy="1980925"/>
          </a:xfrm>
          <a:prstGeom prst="rect">
            <a:avLst/>
          </a:prstGeom>
        </p:spPr>
      </p:pic>
      <p:sp>
        <p:nvSpPr>
          <p:cNvPr id="2" name="textruta 1"/>
          <p:cNvSpPr txBox="1"/>
          <p:nvPr/>
        </p:nvSpPr>
        <p:spPr>
          <a:xfrm>
            <a:off x="1098343" y="1679979"/>
            <a:ext cx="7718380" cy="1200329"/>
          </a:xfrm>
          <a:prstGeom prst="rect">
            <a:avLst/>
          </a:prstGeom>
          <a:noFill/>
        </p:spPr>
        <p:txBody>
          <a:bodyPr wrap="square" rtlCol="0">
            <a:spAutoFit/>
          </a:bodyPr>
          <a:lstStyle/>
          <a:p>
            <a:r>
              <a:rPr lang="sv-SE" b="1" dirty="0" smtClean="0">
                <a:solidFill>
                  <a:srgbClr val="17375E"/>
                </a:solidFill>
                <a:latin typeface="Times New Roman"/>
                <a:cs typeface="Times New Roman"/>
              </a:rPr>
              <a:t>Mål 1</a:t>
            </a:r>
            <a:r>
              <a:rPr lang="sv-SE" dirty="0" smtClean="0">
                <a:solidFill>
                  <a:srgbClr val="17375E"/>
                </a:solidFill>
                <a:latin typeface="Times New Roman"/>
                <a:cs typeface="Times New Roman"/>
              </a:rPr>
              <a:t>: </a:t>
            </a:r>
            <a:r>
              <a:rPr lang="sv-SE" dirty="0">
                <a:solidFill>
                  <a:srgbClr val="17375E"/>
                </a:solidFill>
                <a:latin typeface="Times New Roman"/>
                <a:cs typeface="Times New Roman"/>
              </a:rPr>
              <a:t>Övergångsprocessen från Grades pedagogiska riktlinjer till en modellbaseradstrategi stödjs av att förstå hur Grade pedagogiska riktlinjer passar in i de pedagogiska perspektiven.</a:t>
            </a:r>
          </a:p>
          <a:p>
            <a:endParaRPr lang="sv-SE" dirty="0">
              <a:solidFill>
                <a:srgbClr val="17375E"/>
              </a:solidFill>
            </a:endParaRPr>
          </a:p>
        </p:txBody>
      </p:sp>
      <p:sp>
        <p:nvSpPr>
          <p:cNvPr id="5" name="textruta 4"/>
          <p:cNvSpPr txBox="1"/>
          <p:nvPr/>
        </p:nvSpPr>
        <p:spPr>
          <a:xfrm>
            <a:off x="219376" y="3969934"/>
            <a:ext cx="878967" cy="369332"/>
          </a:xfrm>
          <a:prstGeom prst="rect">
            <a:avLst/>
          </a:prstGeom>
          <a:noFill/>
        </p:spPr>
        <p:txBody>
          <a:bodyPr wrap="none" rtlCol="0">
            <a:spAutoFit/>
          </a:bodyPr>
          <a:lstStyle/>
          <a:p>
            <a:r>
              <a:rPr lang="sv-SE" dirty="0" smtClean="0">
                <a:solidFill>
                  <a:srgbClr val="17375E"/>
                </a:solidFill>
                <a:latin typeface="Times New Roman"/>
                <a:cs typeface="Times New Roman"/>
              </a:rPr>
              <a:t>Metod</a:t>
            </a:r>
            <a:r>
              <a:rPr lang="sv-SE" dirty="0" smtClean="0">
                <a:latin typeface="Times New Roman"/>
                <a:cs typeface="Times New Roman"/>
              </a:rPr>
              <a:t>:</a:t>
            </a:r>
            <a:endParaRPr lang="sv-SE" dirty="0">
              <a:latin typeface="Times New Roman"/>
              <a:cs typeface="Times New Roman"/>
            </a:endParaRPr>
          </a:p>
        </p:txBody>
      </p:sp>
    </p:spTree>
    <p:extLst>
      <p:ext uri="{BB962C8B-B14F-4D97-AF65-F5344CB8AC3E}">
        <p14:creationId xmlns:p14="http://schemas.microsoft.com/office/powerpoint/2010/main" val="170384608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1282505" y="459701"/>
            <a:ext cx="1650611" cy="440315"/>
          </a:xfrm>
        </p:spPr>
        <p:txBody>
          <a:bodyPr>
            <a:normAutofit fontScale="90000"/>
          </a:bodyPr>
          <a:lstStyle/>
          <a:p>
            <a:r>
              <a:rPr lang="sv-SE" sz="2800" dirty="0" smtClean="0">
                <a:solidFill>
                  <a:srgbClr val="17375E"/>
                </a:solidFill>
                <a:latin typeface="Times New Roman"/>
                <a:cs typeface="Times New Roman"/>
              </a:rPr>
              <a:t>Figur </a:t>
            </a:r>
            <a:r>
              <a:rPr lang="sv-SE" sz="2800" dirty="0">
                <a:solidFill>
                  <a:srgbClr val="17375E"/>
                </a:solidFill>
                <a:latin typeface="Times New Roman"/>
                <a:cs typeface="Times New Roman"/>
              </a:rPr>
              <a:t>2</a:t>
            </a:r>
            <a:r>
              <a:rPr lang="sv-SE" sz="2800" dirty="0" smtClean="0">
                <a:solidFill>
                  <a:srgbClr val="17375E"/>
                </a:solidFill>
                <a:latin typeface="Times New Roman"/>
                <a:cs typeface="Times New Roman"/>
              </a:rPr>
              <a:t>A</a:t>
            </a:r>
            <a:endParaRPr lang="sv-SE" sz="2800" dirty="0">
              <a:solidFill>
                <a:srgbClr val="17375E"/>
              </a:solidFill>
              <a:latin typeface="Times New Roman"/>
              <a:cs typeface="Times New Roman"/>
            </a:endParaRPr>
          </a:p>
        </p:txBody>
      </p:sp>
      <p:pic>
        <p:nvPicPr>
          <p:cNvPr id="4" name="Bildobjekt 3" descr="figure1a.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5665" y="430596"/>
            <a:ext cx="3649135" cy="6202240"/>
          </a:xfrm>
          <a:prstGeom prst="rect">
            <a:avLst/>
          </a:prstGeom>
        </p:spPr>
      </p:pic>
    </p:spTree>
    <p:extLst>
      <p:ext uri="{BB962C8B-B14F-4D97-AF65-F5344CB8AC3E}">
        <p14:creationId xmlns:p14="http://schemas.microsoft.com/office/powerpoint/2010/main" val="427947697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3"/>
          <p:cNvSpPr txBox="1">
            <a:spLocks/>
          </p:cNvSpPr>
          <p:nvPr/>
        </p:nvSpPr>
        <p:spPr>
          <a:xfrm>
            <a:off x="722313" y="1544638"/>
            <a:ext cx="7772400" cy="1362075"/>
          </a:xfrm>
          <a:prstGeom prst="rect">
            <a:avLst/>
          </a:prstGeom>
        </p:spPr>
        <p:txBody>
          <a:bodyPr vert="horz" lIns="91440" tIns="45720" rIns="91440" bIns="45720" rtlCol="0" anchor="t">
            <a:normAutofit/>
          </a:bodyPr>
          <a:lstStyle>
            <a:lvl1pPr algn="l" defTabSz="457200" rtl="0" eaLnBrk="1" latinLnBrk="0" hangingPunct="1">
              <a:spcBef>
                <a:spcPct val="0"/>
              </a:spcBef>
              <a:buNone/>
              <a:defRPr sz="4000" b="1" kern="1200" cap="all">
                <a:solidFill>
                  <a:schemeClr val="tx1"/>
                </a:solidFill>
                <a:latin typeface="+mj-lt"/>
                <a:ea typeface="+mj-ea"/>
                <a:cs typeface="+mj-cs"/>
              </a:defRPr>
            </a:lvl1pPr>
          </a:lstStyle>
          <a:p>
            <a:pPr algn="ctr"/>
            <a:r>
              <a:rPr lang="sv-SE" b="0" cap="none" dirty="0" smtClean="0">
                <a:solidFill>
                  <a:srgbClr val="17375E"/>
                </a:solidFill>
                <a:latin typeface="Times New Roman"/>
                <a:cs typeface="Times New Roman"/>
              </a:rPr>
              <a:t>Sammanfattning och </a:t>
            </a:r>
            <a:r>
              <a:rPr lang="sv-SE" b="0" cap="none" dirty="0" smtClean="0">
                <a:solidFill>
                  <a:srgbClr val="17375E"/>
                </a:solidFill>
                <a:latin typeface="Times New Roman"/>
                <a:cs typeface="Times New Roman"/>
              </a:rPr>
              <a:t>Slutsatser</a:t>
            </a:r>
          </a:p>
          <a:p>
            <a:pPr algn="ctr"/>
            <a:r>
              <a:rPr lang="sv-SE" b="0" cap="none" dirty="0" smtClean="0">
                <a:solidFill>
                  <a:srgbClr val="17375E"/>
                </a:solidFill>
                <a:latin typeface="Times New Roman"/>
                <a:cs typeface="Times New Roman"/>
              </a:rPr>
              <a:t>av intervjun</a:t>
            </a:r>
            <a:endParaRPr lang="sv-SE" b="0" cap="none" dirty="0">
              <a:solidFill>
                <a:srgbClr val="17375E"/>
              </a:solidFill>
              <a:latin typeface="Times New Roman"/>
              <a:cs typeface="Times New Roman"/>
            </a:endParaRPr>
          </a:p>
        </p:txBody>
      </p:sp>
    </p:spTree>
    <p:extLst>
      <p:ext uri="{BB962C8B-B14F-4D97-AF65-F5344CB8AC3E}">
        <p14:creationId xmlns:p14="http://schemas.microsoft.com/office/powerpoint/2010/main" val="2686412204"/>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17612</TotalTime>
  <Words>838</Words>
  <Application>Microsoft Macintosh PowerPoint</Application>
  <PresentationFormat>Bildspel på skärmen (4:3)</PresentationFormat>
  <Paragraphs>172</Paragraphs>
  <Slides>20</Slides>
  <Notes>17</Notes>
  <HiddenSlides>0</HiddenSlides>
  <MMClips>0</MMClips>
  <ScaleCrop>false</ScaleCrop>
  <HeadingPairs>
    <vt:vector size="4" baseType="variant">
      <vt:variant>
        <vt:lpstr>Tema</vt:lpstr>
      </vt:variant>
      <vt:variant>
        <vt:i4>1</vt:i4>
      </vt:variant>
      <vt:variant>
        <vt:lpstr>Bildrubriker</vt:lpstr>
      </vt:variant>
      <vt:variant>
        <vt:i4>20</vt:i4>
      </vt:variant>
    </vt:vector>
  </HeadingPairs>
  <TitlesOfParts>
    <vt:vector size="21" baseType="lpstr">
      <vt:lpstr>Office-tema</vt:lpstr>
      <vt:lpstr>PowerPoint-presentation</vt:lpstr>
      <vt:lpstr>Elektroniskt lärande (E-lärande) ELF – E-Lärande Företag</vt:lpstr>
      <vt:lpstr>Pedagogik</vt:lpstr>
      <vt:lpstr>GRADE</vt:lpstr>
      <vt:lpstr>Mål</vt:lpstr>
      <vt:lpstr>Metod</vt:lpstr>
      <vt:lpstr>Resultat: Intervju</vt:lpstr>
      <vt:lpstr>Figur 2A</vt:lpstr>
      <vt:lpstr>PowerPoint-presentation</vt:lpstr>
      <vt:lpstr>Resultat: Utvärdering</vt:lpstr>
      <vt:lpstr>Figur 3a</vt:lpstr>
      <vt:lpstr>Figur 3b</vt:lpstr>
      <vt:lpstr>Figur 3b</vt:lpstr>
      <vt:lpstr>Figur 3b</vt:lpstr>
      <vt:lpstr>PowerPoint-presentation</vt:lpstr>
      <vt:lpstr> </vt:lpstr>
      <vt:lpstr>TACK! </vt:lpstr>
      <vt:lpstr>Figur 2B</vt:lpstr>
      <vt:lpstr>Figur 4a</vt:lpstr>
      <vt:lpstr>Figur 4b</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Olivia Imner</dc:creator>
  <cp:lastModifiedBy>Olivia Imner</cp:lastModifiedBy>
  <cp:revision>106</cp:revision>
  <dcterms:created xsi:type="dcterms:W3CDTF">2019-01-24T06:50:34Z</dcterms:created>
  <dcterms:modified xsi:type="dcterms:W3CDTF">2019-02-15T09:05:51Z</dcterms:modified>
</cp:coreProperties>
</file>