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84" r:id="rId7"/>
    <p:sldId id="305" r:id="rId8"/>
    <p:sldId id="301" r:id="rId9"/>
    <p:sldId id="302" r:id="rId10"/>
    <p:sldId id="306" r:id="rId11"/>
    <p:sldId id="303" r:id="rId12"/>
    <p:sldId id="307" r:id="rId13"/>
    <p:sldId id="282" r:id="rId14"/>
    <p:sldId id="286" r:id="rId15"/>
    <p:sldId id="293" r:id="rId16"/>
    <p:sldId id="268" r:id="rId17"/>
    <p:sldId id="269" r:id="rId18"/>
    <p:sldId id="276" r:id="rId19"/>
    <p:sldId id="290" r:id="rId20"/>
    <p:sldId id="297" r:id="rId21"/>
    <p:sldId id="277" r:id="rId22"/>
    <p:sldId id="278" r:id="rId23"/>
    <p:sldId id="287" r:id="rId24"/>
    <p:sldId id="294" r:id="rId25"/>
    <p:sldId id="288" r:id="rId26"/>
    <p:sldId id="295" r:id="rId27"/>
    <p:sldId id="291" r:id="rId28"/>
    <p:sldId id="296" r:id="rId29"/>
    <p:sldId id="275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F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70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CC338-E6FF-4666-83F5-92B3653130EF}" type="doc">
      <dgm:prSet loTypeId="urn:microsoft.com/office/officeart/2005/8/layout/vProcess5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F70E3B19-08F5-4A9E-985E-1366B6F74042}">
      <dgm:prSet/>
      <dgm:spPr/>
      <dgm:t>
        <a:bodyPr/>
        <a:lstStyle/>
        <a:p>
          <a:r>
            <a:rPr lang="en-US" dirty="0"/>
            <a:t>A/B test conducted for 8 days between 3</a:t>
          </a:r>
          <a:r>
            <a:rPr lang="en-US" baseline="30000" dirty="0"/>
            <a:t>rd</a:t>
          </a:r>
          <a:r>
            <a:rPr lang="en-US" dirty="0"/>
            <a:t> July 2020 – 10</a:t>
          </a:r>
          <a:r>
            <a:rPr lang="en-US" baseline="30000" dirty="0"/>
            <a:t>th</a:t>
          </a:r>
          <a:r>
            <a:rPr lang="en-US" dirty="0"/>
            <a:t> July 2020</a:t>
          </a:r>
        </a:p>
      </dgm:t>
    </dgm:pt>
    <dgm:pt modelId="{32053FE6-DEBE-4B12-A63C-BB333B6ADDD2}" type="parTrans" cxnId="{CC0902F6-87C2-4D85-8669-BE9135F79CC3}">
      <dgm:prSet/>
      <dgm:spPr/>
      <dgm:t>
        <a:bodyPr/>
        <a:lstStyle/>
        <a:p>
          <a:endParaRPr lang="en-US"/>
        </a:p>
      </dgm:t>
    </dgm:pt>
    <dgm:pt modelId="{14260CDB-CB99-40D2-BE59-E0A0C8BECE4B}" type="sibTrans" cxnId="{CC0902F6-87C2-4D85-8669-BE9135F79CC3}">
      <dgm:prSet/>
      <dgm:spPr/>
      <dgm:t>
        <a:bodyPr/>
        <a:lstStyle/>
        <a:p>
          <a:endParaRPr lang="en-US" dirty="0"/>
        </a:p>
      </dgm:t>
    </dgm:pt>
    <dgm:pt modelId="{BA86137F-3911-4E86-A41C-DF43CA30F2A6}">
      <dgm:prSet/>
      <dgm:spPr/>
      <dgm:t>
        <a:bodyPr/>
        <a:lstStyle/>
        <a:p>
          <a:r>
            <a:rPr lang="en-US" dirty="0"/>
            <a:t>Onsite customers divided into two buckets and shown one of two possible marketing popups</a:t>
          </a:r>
        </a:p>
      </dgm:t>
    </dgm:pt>
    <dgm:pt modelId="{EBB22492-762B-4463-8BCA-571C6FB04E48}" type="parTrans" cxnId="{FCF4355B-B190-4F5C-B9FD-4E76D46DBD7D}">
      <dgm:prSet/>
      <dgm:spPr/>
      <dgm:t>
        <a:bodyPr/>
        <a:lstStyle/>
        <a:p>
          <a:endParaRPr lang="en-US"/>
        </a:p>
      </dgm:t>
    </dgm:pt>
    <dgm:pt modelId="{6893D408-BEE9-49F1-B1CA-CBF15499AE05}" type="sibTrans" cxnId="{FCF4355B-B190-4F5C-B9FD-4E76D46DBD7D}">
      <dgm:prSet/>
      <dgm:spPr/>
      <dgm:t>
        <a:bodyPr/>
        <a:lstStyle/>
        <a:p>
          <a:endParaRPr lang="en-US" dirty="0"/>
        </a:p>
      </dgm:t>
    </dgm:pt>
    <dgm:pt modelId="{C0390B01-C028-44F9-A7DB-C1E05D8FCA03}">
      <dgm:prSet/>
      <dgm:spPr/>
      <dgm:t>
        <a:bodyPr/>
        <a:lstStyle/>
        <a:p>
          <a:r>
            <a:rPr lang="en-US" dirty="0"/>
            <a:t>Each popup asked user whether they would like to ‘refer a friend’</a:t>
          </a:r>
        </a:p>
      </dgm:t>
    </dgm:pt>
    <dgm:pt modelId="{D6891286-5B0D-4BB7-A6C8-D83363D24A89}" type="parTrans" cxnId="{278D5375-5E64-4397-9ECB-BBDC7A108F54}">
      <dgm:prSet/>
      <dgm:spPr/>
      <dgm:t>
        <a:bodyPr/>
        <a:lstStyle/>
        <a:p>
          <a:endParaRPr lang="en-US"/>
        </a:p>
      </dgm:t>
    </dgm:pt>
    <dgm:pt modelId="{E525F4BC-19C0-45FB-A95D-87AA457AD0AA}" type="sibTrans" cxnId="{278D5375-5E64-4397-9ECB-BBDC7A108F54}">
      <dgm:prSet/>
      <dgm:spPr/>
      <dgm:t>
        <a:bodyPr/>
        <a:lstStyle/>
        <a:p>
          <a:endParaRPr lang="en-US" dirty="0"/>
        </a:p>
      </dgm:t>
    </dgm:pt>
    <dgm:pt modelId="{C81F43AF-4465-478E-B7B1-10768A7D6322}">
      <dgm:prSet/>
      <dgm:spPr/>
      <dgm:t>
        <a:bodyPr/>
        <a:lstStyle/>
        <a:p>
          <a:r>
            <a:rPr lang="en-US" dirty="0"/>
            <a:t>Users given the option to click yes, click no or take no action</a:t>
          </a:r>
        </a:p>
      </dgm:t>
    </dgm:pt>
    <dgm:pt modelId="{0C4B0A35-9A22-47D3-98B2-7AF43B14EF70}" type="parTrans" cxnId="{58DCB837-C7F4-44B5-B503-8ADFAA993E2F}">
      <dgm:prSet/>
      <dgm:spPr/>
      <dgm:t>
        <a:bodyPr/>
        <a:lstStyle/>
        <a:p>
          <a:endParaRPr lang="en-US"/>
        </a:p>
      </dgm:t>
    </dgm:pt>
    <dgm:pt modelId="{13EDC5E3-A325-4DF4-814C-9965AC6994FA}" type="sibTrans" cxnId="{58DCB837-C7F4-44B5-B503-8ADFAA993E2F}">
      <dgm:prSet/>
      <dgm:spPr/>
      <dgm:t>
        <a:bodyPr/>
        <a:lstStyle/>
        <a:p>
          <a:endParaRPr lang="en-US"/>
        </a:p>
      </dgm:t>
    </dgm:pt>
    <dgm:pt modelId="{5EFFE901-3133-AB4B-9008-28135F4FAB4C}" type="pres">
      <dgm:prSet presAssocID="{751CC338-E6FF-4666-83F5-92B3653130EF}" presName="outerComposite" presStyleCnt="0">
        <dgm:presLayoutVars>
          <dgm:chMax val="5"/>
          <dgm:dir/>
          <dgm:resizeHandles val="exact"/>
        </dgm:presLayoutVars>
      </dgm:prSet>
      <dgm:spPr/>
    </dgm:pt>
    <dgm:pt modelId="{BC1C64BA-333D-D946-9EF2-B4034FEB7724}" type="pres">
      <dgm:prSet presAssocID="{751CC338-E6FF-4666-83F5-92B3653130EF}" presName="dummyMaxCanvas" presStyleCnt="0">
        <dgm:presLayoutVars/>
      </dgm:prSet>
      <dgm:spPr/>
    </dgm:pt>
    <dgm:pt modelId="{54BDF514-3D10-6442-8C53-1E6CC8DA0629}" type="pres">
      <dgm:prSet presAssocID="{751CC338-E6FF-4666-83F5-92B3653130EF}" presName="FourNodes_1" presStyleLbl="node1" presStyleIdx="0" presStyleCnt="4">
        <dgm:presLayoutVars>
          <dgm:bulletEnabled val="1"/>
        </dgm:presLayoutVars>
      </dgm:prSet>
      <dgm:spPr/>
    </dgm:pt>
    <dgm:pt modelId="{25FCAB0F-E41D-0640-82CE-588EFA4DBE6C}" type="pres">
      <dgm:prSet presAssocID="{751CC338-E6FF-4666-83F5-92B3653130EF}" presName="FourNodes_2" presStyleLbl="node1" presStyleIdx="1" presStyleCnt="4">
        <dgm:presLayoutVars>
          <dgm:bulletEnabled val="1"/>
        </dgm:presLayoutVars>
      </dgm:prSet>
      <dgm:spPr/>
    </dgm:pt>
    <dgm:pt modelId="{FD30714B-F042-1247-93DF-51D3DBB0E078}" type="pres">
      <dgm:prSet presAssocID="{751CC338-E6FF-4666-83F5-92B3653130EF}" presName="FourNodes_3" presStyleLbl="node1" presStyleIdx="2" presStyleCnt="4">
        <dgm:presLayoutVars>
          <dgm:bulletEnabled val="1"/>
        </dgm:presLayoutVars>
      </dgm:prSet>
      <dgm:spPr/>
    </dgm:pt>
    <dgm:pt modelId="{A2A191F7-4195-A448-B711-EFD60045E942}" type="pres">
      <dgm:prSet presAssocID="{751CC338-E6FF-4666-83F5-92B3653130EF}" presName="FourNodes_4" presStyleLbl="node1" presStyleIdx="3" presStyleCnt="4">
        <dgm:presLayoutVars>
          <dgm:bulletEnabled val="1"/>
        </dgm:presLayoutVars>
      </dgm:prSet>
      <dgm:spPr/>
    </dgm:pt>
    <dgm:pt modelId="{FB038C1B-080E-7343-968C-EFD04AECF019}" type="pres">
      <dgm:prSet presAssocID="{751CC338-E6FF-4666-83F5-92B3653130EF}" presName="FourConn_1-2" presStyleLbl="fgAccFollowNode1" presStyleIdx="0" presStyleCnt="3">
        <dgm:presLayoutVars>
          <dgm:bulletEnabled val="1"/>
        </dgm:presLayoutVars>
      </dgm:prSet>
      <dgm:spPr/>
    </dgm:pt>
    <dgm:pt modelId="{7AE4953C-ABE7-F242-9CA4-21DC313CA753}" type="pres">
      <dgm:prSet presAssocID="{751CC338-E6FF-4666-83F5-92B3653130EF}" presName="FourConn_2-3" presStyleLbl="fgAccFollowNode1" presStyleIdx="1" presStyleCnt="3">
        <dgm:presLayoutVars>
          <dgm:bulletEnabled val="1"/>
        </dgm:presLayoutVars>
      </dgm:prSet>
      <dgm:spPr/>
    </dgm:pt>
    <dgm:pt modelId="{0125D988-6874-FC4F-BD37-251A55A767EB}" type="pres">
      <dgm:prSet presAssocID="{751CC338-E6FF-4666-83F5-92B3653130EF}" presName="FourConn_3-4" presStyleLbl="fgAccFollowNode1" presStyleIdx="2" presStyleCnt="3">
        <dgm:presLayoutVars>
          <dgm:bulletEnabled val="1"/>
        </dgm:presLayoutVars>
      </dgm:prSet>
      <dgm:spPr/>
    </dgm:pt>
    <dgm:pt modelId="{013F6006-9F07-E54C-B067-6634CF7DA97E}" type="pres">
      <dgm:prSet presAssocID="{751CC338-E6FF-4666-83F5-92B3653130EF}" presName="FourNodes_1_text" presStyleLbl="node1" presStyleIdx="3" presStyleCnt="4">
        <dgm:presLayoutVars>
          <dgm:bulletEnabled val="1"/>
        </dgm:presLayoutVars>
      </dgm:prSet>
      <dgm:spPr/>
    </dgm:pt>
    <dgm:pt modelId="{854DAF4A-FD02-C84F-900F-E3273B3A8028}" type="pres">
      <dgm:prSet presAssocID="{751CC338-E6FF-4666-83F5-92B3653130EF}" presName="FourNodes_2_text" presStyleLbl="node1" presStyleIdx="3" presStyleCnt="4">
        <dgm:presLayoutVars>
          <dgm:bulletEnabled val="1"/>
        </dgm:presLayoutVars>
      </dgm:prSet>
      <dgm:spPr/>
    </dgm:pt>
    <dgm:pt modelId="{2F915742-E452-4A44-B187-BE529639C621}" type="pres">
      <dgm:prSet presAssocID="{751CC338-E6FF-4666-83F5-92B3653130EF}" presName="FourNodes_3_text" presStyleLbl="node1" presStyleIdx="3" presStyleCnt="4">
        <dgm:presLayoutVars>
          <dgm:bulletEnabled val="1"/>
        </dgm:presLayoutVars>
      </dgm:prSet>
      <dgm:spPr/>
    </dgm:pt>
    <dgm:pt modelId="{15B526F5-F70D-A94B-A3AD-3CC48B4A2C8B}" type="pres">
      <dgm:prSet presAssocID="{751CC338-E6FF-4666-83F5-92B3653130E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6BD7E1B-CB26-D94D-959B-86BA5252B6D0}" type="presOf" srcId="{751CC338-E6FF-4666-83F5-92B3653130EF}" destId="{5EFFE901-3133-AB4B-9008-28135F4FAB4C}" srcOrd="0" destOrd="0" presId="urn:microsoft.com/office/officeart/2005/8/layout/vProcess5"/>
    <dgm:cxn modelId="{EA178A22-1B4C-0E48-B8E7-464F50EF459A}" type="presOf" srcId="{BA86137F-3911-4E86-A41C-DF43CA30F2A6}" destId="{25FCAB0F-E41D-0640-82CE-588EFA4DBE6C}" srcOrd="0" destOrd="0" presId="urn:microsoft.com/office/officeart/2005/8/layout/vProcess5"/>
    <dgm:cxn modelId="{58DCB837-C7F4-44B5-B503-8ADFAA993E2F}" srcId="{751CC338-E6FF-4666-83F5-92B3653130EF}" destId="{C81F43AF-4465-478E-B7B1-10768A7D6322}" srcOrd="3" destOrd="0" parTransId="{0C4B0A35-9A22-47D3-98B2-7AF43B14EF70}" sibTransId="{13EDC5E3-A325-4DF4-814C-9965AC6994FA}"/>
    <dgm:cxn modelId="{FCF4355B-B190-4F5C-B9FD-4E76D46DBD7D}" srcId="{751CC338-E6FF-4666-83F5-92B3653130EF}" destId="{BA86137F-3911-4E86-A41C-DF43CA30F2A6}" srcOrd="1" destOrd="0" parTransId="{EBB22492-762B-4463-8BCA-571C6FB04E48}" sibTransId="{6893D408-BEE9-49F1-B1CA-CBF15499AE05}"/>
    <dgm:cxn modelId="{E4A1BC65-1B2A-CD4B-9A8A-1EF90FAD4DF7}" type="presOf" srcId="{BA86137F-3911-4E86-A41C-DF43CA30F2A6}" destId="{854DAF4A-FD02-C84F-900F-E3273B3A8028}" srcOrd="1" destOrd="0" presId="urn:microsoft.com/office/officeart/2005/8/layout/vProcess5"/>
    <dgm:cxn modelId="{3B659766-6BE6-3042-9B7F-1216FD260E7C}" type="presOf" srcId="{F70E3B19-08F5-4A9E-985E-1366B6F74042}" destId="{54BDF514-3D10-6442-8C53-1E6CC8DA0629}" srcOrd="0" destOrd="0" presId="urn:microsoft.com/office/officeart/2005/8/layout/vProcess5"/>
    <dgm:cxn modelId="{278D5375-5E64-4397-9ECB-BBDC7A108F54}" srcId="{751CC338-E6FF-4666-83F5-92B3653130EF}" destId="{C0390B01-C028-44F9-A7DB-C1E05D8FCA03}" srcOrd="2" destOrd="0" parTransId="{D6891286-5B0D-4BB7-A6C8-D83363D24A89}" sibTransId="{E525F4BC-19C0-45FB-A95D-87AA457AD0AA}"/>
    <dgm:cxn modelId="{4D367B79-4829-9D4D-9F69-5CF537BC31CB}" type="presOf" srcId="{6893D408-BEE9-49F1-B1CA-CBF15499AE05}" destId="{7AE4953C-ABE7-F242-9CA4-21DC313CA753}" srcOrd="0" destOrd="0" presId="urn:microsoft.com/office/officeart/2005/8/layout/vProcess5"/>
    <dgm:cxn modelId="{B9A19B8A-BD74-F94B-920F-12E07A14D859}" type="presOf" srcId="{C81F43AF-4465-478E-B7B1-10768A7D6322}" destId="{15B526F5-F70D-A94B-A3AD-3CC48B4A2C8B}" srcOrd="1" destOrd="0" presId="urn:microsoft.com/office/officeart/2005/8/layout/vProcess5"/>
    <dgm:cxn modelId="{E42CE7AB-86F1-B642-A44A-C2DE16694A39}" type="presOf" srcId="{C0390B01-C028-44F9-A7DB-C1E05D8FCA03}" destId="{2F915742-E452-4A44-B187-BE529639C621}" srcOrd="1" destOrd="0" presId="urn:microsoft.com/office/officeart/2005/8/layout/vProcess5"/>
    <dgm:cxn modelId="{0C995CBE-8C08-E441-AA1E-1FD2C153545F}" type="presOf" srcId="{C81F43AF-4465-478E-B7B1-10768A7D6322}" destId="{A2A191F7-4195-A448-B711-EFD60045E942}" srcOrd="0" destOrd="0" presId="urn:microsoft.com/office/officeart/2005/8/layout/vProcess5"/>
    <dgm:cxn modelId="{3BC07FD7-8232-E84A-912D-5B267D711730}" type="presOf" srcId="{F70E3B19-08F5-4A9E-985E-1366B6F74042}" destId="{013F6006-9F07-E54C-B067-6634CF7DA97E}" srcOrd="1" destOrd="0" presId="urn:microsoft.com/office/officeart/2005/8/layout/vProcess5"/>
    <dgm:cxn modelId="{F66081E1-A104-B443-AB18-80E9D5FE23F3}" type="presOf" srcId="{14260CDB-CB99-40D2-BE59-E0A0C8BECE4B}" destId="{FB038C1B-080E-7343-968C-EFD04AECF019}" srcOrd="0" destOrd="0" presId="urn:microsoft.com/office/officeart/2005/8/layout/vProcess5"/>
    <dgm:cxn modelId="{8A88F7F3-11E7-A343-8169-D65AF649B7DD}" type="presOf" srcId="{E525F4BC-19C0-45FB-A95D-87AA457AD0AA}" destId="{0125D988-6874-FC4F-BD37-251A55A767EB}" srcOrd="0" destOrd="0" presId="urn:microsoft.com/office/officeart/2005/8/layout/vProcess5"/>
    <dgm:cxn modelId="{CC0902F6-87C2-4D85-8669-BE9135F79CC3}" srcId="{751CC338-E6FF-4666-83F5-92B3653130EF}" destId="{F70E3B19-08F5-4A9E-985E-1366B6F74042}" srcOrd="0" destOrd="0" parTransId="{32053FE6-DEBE-4B12-A63C-BB333B6ADDD2}" sibTransId="{14260CDB-CB99-40D2-BE59-E0A0C8BECE4B}"/>
    <dgm:cxn modelId="{E65219FB-A2CD-D44F-826A-5C0882EA7F60}" type="presOf" srcId="{C0390B01-C028-44F9-A7DB-C1E05D8FCA03}" destId="{FD30714B-F042-1247-93DF-51D3DBB0E078}" srcOrd="0" destOrd="0" presId="urn:microsoft.com/office/officeart/2005/8/layout/vProcess5"/>
    <dgm:cxn modelId="{5095EDE1-9BA6-6641-B7C6-6A86D9AD55C1}" type="presParOf" srcId="{5EFFE901-3133-AB4B-9008-28135F4FAB4C}" destId="{BC1C64BA-333D-D946-9EF2-B4034FEB7724}" srcOrd="0" destOrd="0" presId="urn:microsoft.com/office/officeart/2005/8/layout/vProcess5"/>
    <dgm:cxn modelId="{C2A4A56D-2400-2945-8FAD-CBE42640AD03}" type="presParOf" srcId="{5EFFE901-3133-AB4B-9008-28135F4FAB4C}" destId="{54BDF514-3D10-6442-8C53-1E6CC8DA0629}" srcOrd="1" destOrd="0" presId="urn:microsoft.com/office/officeart/2005/8/layout/vProcess5"/>
    <dgm:cxn modelId="{C23CB22F-DC5F-3046-9759-9B9E8CAB3098}" type="presParOf" srcId="{5EFFE901-3133-AB4B-9008-28135F4FAB4C}" destId="{25FCAB0F-E41D-0640-82CE-588EFA4DBE6C}" srcOrd="2" destOrd="0" presId="urn:microsoft.com/office/officeart/2005/8/layout/vProcess5"/>
    <dgm:cxn modelId="{4213970E-ED89-F94E-BD66-22EF7523CBD2}" type="presParOf" srcId="{5EFFE901-3133-AB4B-9008-28135F4FAB4C}" destId="{FD30714B-F042-1247-93DF-51D3DBB0E078}" srcOrd="3" destOrd="0" presId="urn:microsoft.com/office/officeart/2005/8/layout/vProcess5"/>
    <dgm:cxn modelId="{591D5FAD-D5B9-3B4C-8226-93FB48418D3F}" type="presParOf" srcId="{5EFFE901-3133-AB4B-9008-28135F4FAB4C}" destId="{A2A191F7-4195-A448-B711-EFD60045E942}" srcOrd="4" destOrd="0" presId="urn:microsoft.com/office/officeart/2005/8/layout/vProcess5"/>
    <dgm:cxn modelId="{637045C2-B0D7-CE49-93BE-CF315E9A5086}" type="presParOf" srcId="{5EFFE901-3133-AB4B-9008-28135F4FAB4C}" destId="{FB038C1B-080E-7343-968C-EFD04AECF019}" srcOrd="5" destOrd="0" presId="urn:microsoft.com/office/officeart/2005/8/layout/vProcess5"/>
    <dgm:cxn modelId="{D2E11862-D041-B142-B226-1A7B6A1E4726}" type="presParOf" srcId="{5EFFE901-3133-AB4B-9008-28135F4FAB4C}" destId="{7AE4953C-ABE7-F242-9CA4-21DC313CA753}" srcOrd="6" destOrd="0" presId="urn:microsoft.com/office/officeart/2005/8/layout/vProcess5"/>
    <dgm:cxn modelId="{B39B7BE1-9CD3-A846-8631-A9B9256B6407}" type="presParOf" srcId="{5EFFE901-3133-AB4B-9008-28135F4FAB4C}" destId="{0125D988-6874-FC4F-BD37-251A55A767EB}" srcOrd="7" destOrd="0" presId="urn:microsoft.com/office/officeart/2005/8/layout/vProcess5"/>
    <dgm:cxn modelId="{CB701A7C-E31D-5447-99E8-7CB2255BDB8D}" type="presParOf" srcId="{5EFFE901-3133-AB4B-9008-28135F4FAB4C}" destId="{013F6006-9F07-E54C-B067-6634CF7DA97E}" srcOrd="8" destOrd="0" presId="urn:microsoft.com/office/officeart/2005/8/layout/vProcess5"/>
    <dgm:cxn modelId="{B3527EBE-0C5B-1E46-AD87-F76CB227695E}" type="presParOf" srcId="{5EFFE901-3133-AB4B-9008-28135F4FAB4C}" destId="{854DAF4A-FD02-C84F-900F-E3273B3A8028}" srcOrd="9" destOrd="0" presId="urn:microsoft.com/office/officeart/2005/8/layout/vProcess5"/>
    <dgm:cxn modelId="{EB8477E9-A1FE-7A4B-A8BA-1A9D14F5C538}" type="presParOf" srcId="{5EFFE901-3133-AB4B-9008-28135F4FAB4C}" destId="{2F915742-E452-4A44-B187-BE529639C621}" srcOrd="10" destOrd="0" presId="urn:microsoft.com/office/officeart/2005/8/layout/vProcess5"/>
    <dgm:cxn modelId="{56D91150-FCE4-AF45-9A9E-22E99A864245}" type="presParOf" srcId="{5EFFE901-3133-AB4B-9008-28135F4FAB4C}" destId="{15B526F5-F70D-A94B-A3AD-3CC48B4A2C8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DF514-3D10-6442-8C53-1E6CC8DA0629}">
      <dsp:nvSpPr>
        <dsp:cNvPr id="0" name=""/>
        <dsp:cNvSpPr/>
      </dsp:nvSpPr>
      <dsp:spPr>
        <a:xfrm>
          <a:off x="0" y="0"/>
          <a:ext cx="8835389" cy="9398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A/B test conducted for 8 days between 3</a:t>
          </a:r>
          <a:r>
            <a:rPr lang="en-US" sz="2400" kern="1200" baseline="30000" dirty="0"/>
            <a:t>rd</a:t>
          </a:r>
          <a:r>
            <a:rPr lang="en-US" sz="2400" kern="1200" dirty="0"/>
            <a:t> July 2020 – 10</a:t>
          </a:r>
          <a:r>
            <a:rPr lang="en-US" sz="2400" kern="1200" baseline="30000" dirty="0"/>
            <a:t>th</a:t>
          </a:r>
          <a:r>
            <a:rPr lang="en-US" sz="2400" kern="1200" dirty="0"/>
            <a:t> July 2020</a:t>
          </a:r>
        </a:p>
      </dsp:txBody>
      <dsp:txXfrm>
        <a:off x="27527" y="27527"/>
        <a:ext cx="7741821" cy="884777"/>
      </dsp:txXfrm>
    </dsp:sp>
    <dsp:sp modelId="{25FCAB0F-E41D-0640-82CE-588EFA4DBE6C}">
      <dsp:nvSpPr>
        <dsp:cNvPr id="0" name=""/>
        <dsp:cNvSpPr/>
      </dsp:nvSpPr>
      <dsp:spPr>
        <a:xfrm>
          <a:off x="739963" y="1110710"/>
          <a:ext cx="8835389" cy="9398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Onsite customers divided into two buckets and shown one of two possible marketing popups</a:t>
          </a:r>
        </a:p>
      </dsp:txBody>
      <dsp:txXfrm>
        <a:off x="767490" y="1138237"/>
        <a:ext cx="7429481" cy="884777"/>
      </dsp:txXfrm>
    </dsp:sp>
    <dsp:sp modelId="{FD30714B-F042-1247-93DF-51D3DBB0E078}">
      <dsp:nvSpPr>
        <dsp:cNvPr id="0" name=""/>
        <dsp:cNvSpPr/>
      </dsp:nvSpPr>
      <dsp:spPr>
        <a:xfrm>
          <a:off x="1468883" y="2221420"/>
          <a:ext cx="8835389" cy="9398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Each popup asked user whether they would like to ‘refer a friend’</a:t>
          </a:r>
        </a:p>
      </dsp:txBody>
      <dsp:txXfrm>
        <a:off x="1496410" y="2248947"/>
        <a:ext cx="7440525" cy="884777"/>
      </dsp:txXfrm>
    </dsp:sp>
    <dsp:sp modelId="{A2A191F7-4195-A448-B711-EFD60045E942}">
      <dsp:nvSpPr>
        <dsp:cNvPr id="0" name=""/>
        <dsp:cNvSpPr/>
      </dsp:nvSpPr>
      <dsp:spPr>
        <a:xfrm>
          <a:off x="2208847" y="3332131"/>
          <a:ext cx="8835389" cy="9398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Users given the option to click yes, click no or take no action</a:t>
          </a:r>
        </a:p>
      </dsp:txBody>
      <dsp:txXfrm>
        <a:off x="2236374" y="3359658"/>
        <a:ext cx="7429481" cy="884777"/>
      </dsp:txXfrm>
    </dsp:sp>
    <dsp:sp modelId="{FB038C1B-080E-7343-968C-EFD04AECF019}">
      <dsp:nvSpPr>
        <dsp:cNvPr id="0" name=""/>
        <dsp:cNvSpPr/>
      </dsp:nvSpPr>
      <dsp:spPr>
        <a:xfrm>
          <a:off x="8224498" y="719825"/>
          <a:ext cx="610890" cy="61089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8361948" y="719825"/>
        <a:ext cx="335990" cy="459695"/>
      </dsp:txXfrm>
    </dsp:sp>
    <dsp:sp modelId="{7AE4953C-ABE7-F242-9CA4-21DC313CA753}">
      <dsp:nvSpPr>
        <dsp:cNvPr id="0" name=""/>
        <dsp:cNvSpPr/>
      </dsp:nvSpPr>
      <dsp:spPr>
        <a:xfrm>
          <a:off x="8964462" y="1830536"/>
          <a:ext cx="610890" cy="61089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9101912" y="1830536"/>
        <a:ext cx="335990" cy="459695"/>
      </dsp:txXfrm>
    </dsp:sp>
    <dsp:sp modelId="{0125D988-6874-FC4F-BD37-251A55A767EB}">
      <dsp:nvSpPr>
        <dsp:cNvPr id="0" name=""/>
        <dsp:cNvSpPr/>
      </dsp:nvSpPr>
      <dsp:spPr>
        <a:xfrm>
          <a:off x="9693382" y="2941246"/>
          <a:ext cx="610890" cy="61089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9830832" y="2941246"/>
        <a:ext cx="335990" cy="459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E62E-132B-DF3C-02DA-3EC984A4F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36D49-9355-3C33-E0EA-30B2788A6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99C87-C4E3-5721-D77D-346678E4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0FF2-BC4E-044E-8DC8-0E03EF90667D}" type="datetimeFigureOut">
              <a:rPr lang="en-US" smtClean="0"/>
              <a:t>5/3/24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D4FE4-E892-EDFC-B3A5-43910FA2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1E59B-C81F-6E8E-5940-3BDFA494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074E-1391-F440-B91C-E6CE87AC4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890E-3629-8285-4513-62241B7D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02926-CAC4-75FD-FC99-1C7D59747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30005-C9C8-C3A2-43DD-488C25D6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0FF2-BC4E-044E-8DC8-0E03EF90667D}" type="datetimeFigureOut">
              <a:rPr lang="en-US" smtClean="0"/>
              <a:t>5/3/24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2D220-C519-C28A-8CF1-FF0315DB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6DCF3-FF25-71E2-944C-119118EB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074E-1391-F440-B91C-E6CE87AC4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7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58A08-BEB0-7170-B65D-6D82ED7AF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426C3-2945-D109-3D28-58BCFF0AA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5E9C-2170-0EF1-DF88-B72E61D4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0FF2-BC4E-044E-8DC8-0E03EF90667D}" type="datetimeFigureOut">
              <a:rPr lang="en-US" smtClean="0"/>
              <a:t>5/3/24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BD5B-F74B-7BF0-FF76-48DB97B1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0701-5B10-D86D-3925-16E7A85E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074E-1391-F440-B91C-E6CE87AC4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1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D8D9-3F06-5F51-17FF-C42E3528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BC41-BBD4-83A9-2545-1B91509A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11EFD-68BB-E52E-E015-1800CED2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0FF2-BC4E-044E-8DC8-0E03EF90667D}" type="datetimeFigureOut">
              <a:rPr lang="en-US" smtClean="0"/>
              <a:t>5/3/24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7761F-93A1-DAAA-5F3C-F978E95C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C0ECB-2557-61A3-B457-EED9CE24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074E-1391-F440-B91C-E6CE87AC4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3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4A77-C970-79D7-61DC-504EC6DD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BFBCD-7478-3DD9-272F-081835156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71978-A495-F348-62DD-8CBF9492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0FF2-BC4E-044E-8DC8-0E03EF90667D}" type="datetimeFigureOut">
              <a:rPr lang="en-US" smtClean="0"/>
              <a:t>5/3/24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E571A-F0FA-2488-E062-8286C5D1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CA63-A3B0-95AA-9301-09C17B38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074E-1391-F440-B91C-E6CE87AC4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C42E-10B1-692D-E5C8-361931E3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63D78-EA47-034E-81AB-885CD74D6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6D5A3-3790-EF3F-A4C6-5DD47BF52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50323-C7A0-6912-5925-AD5C4B93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0FF2-BC4E-044E-8DC8-0E03EF90667D}" type="datetimeFigureOut">
              <a:rPr lang="en-US" smtClean="0"/>
              <a:t>5/3/24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E5CDF-D7CA-B395-ABD2-358FAB03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E63CF-0054-14E4-6D34-218ABDD0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074E-1391-F440-B91C-E6CE87AC4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5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8E82-D2F9-55DD-E4F7-0AA7EEAF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DC840-3AAE-9600-75A3-3273B33D2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575ED-6713-45FA-2231-9B5FEF4A9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9A862-E9D9-2D05-7C6A-1F5328C01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E28BF-4D14-2A7D-EE1A-2D2A4E6F7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F8655-50C5-AFC4-17C7-295C9E96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0FF2-BC4E-044E-8DC8-0E03EF90667D}" type="datetimeFigureOut">
              <a:rPr lang="en-US" smtClean="0"/>
              <a:t>5/3/24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ACD6A-6823-739C-A231-F8B81DB2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A971C-EC68-9D63-0EC7-014B3B09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074E-1391-F440-B91C-E6CE87AC4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6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E774-79A6-AAA0-800D-95AEA702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0D820-2F62-0232-9543-C14D0B7F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0FF2-BC4E-044E-8DC8-0E03EF90667D}" type="datetimeFigureOut">
              <a:rPr lang="en-US" smtClean="0"/>
              <a:t>5/3/24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D2804-09CF-71BF-1DC5-1832495A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6027D-4B76-DF02-3B48-952E343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074E-1391-F440-B91C-E6CE87AC4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9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06565-0E4F-E3B8-0C34-82E60FAF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0FF2-BC4E-044E-8DC8-0E03EF90667D}" type="datetimeFigureOut">
              <a:rPr lang="en-US" smtClean="0"/>
              <a:t>5/3/24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83D52-E32D-98BB-B712-2817EE81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C657A-88ED-10C6-6D13-EBB6D01F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074E-1391-F440-B91C-E6CE87AC4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6B79-A887-A33C-096D-DC7DC290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3635-C760-0C5C-3984-9D9FCFB83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DE13A-D1FE-DCDA-E6DF-2C96D77F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B6974-6BEA-6223-E298-25E2E682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0FF2-BC4E-044E-8DC8-0E03EF90667D}" type="datetimeFigureOut">
              <a:rPr lang="en-US" smtClean="0"/>
              <a:t>5/3/24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43ABF-E114-CBB3-0FFF-CD4E446D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10B8A-F208-269A-768D-55312A90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074E-1391-F440-B91C-E6CE87AC4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8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4AAD-B1CD-E0E9-F1E5-B502B2B6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EF70F-D919-F505-3E28-8D237E5C8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7D0AC-20E9-BC17-7F47-D1A8C146A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F52BC-68D3-1E44-2369-1911B8DD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0FF2-BC4E-044E-8DC8-0E03EF90667D}" type="datetimeFigureOut">
              <a:rPr lang="en-US" smtClean="0"/>
              <a:t>5/3/24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4390F-8149-6F8A-3B02-BC1E79CB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E07F9-DF3B-6037-55DC-5F34A2E1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074E-1391-F440-B91C-E6CE87AC4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1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C46D8-0DB9-B2B2-5E34-0C4B4AB0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5C09D-C9CA-06A5-F821-2BD88B723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EC23-A1AC-7717-6D03-451428F6C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0FF2-BC4E-044E-8DC8-0E03EF90667D}" type="datetimeFigureOut">
              <a:rPr lang="en-US" smtClean="0"/>
              <a:t>5/3/24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DA2A4-8B0D-4598-7766-25C5D4A1D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18B1B-BCE3-ACF9-D1A0-D373697CE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074E-1391-F440-B91C-E6CE87AC4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5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E00B62-9DD2-B40D-72EF-6E30AD01F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6636" y="2273844"/>
            <a:ext cx="5760846" cy="23103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A/B Test Analysis: Performance of Marketing Popups</a:t>
            </a:r>
          </a:p>
        </p:txBody>
      </p:sp>
    </p:spTree>
    <p:extLst>
      <p:ext uri="{BB962C8B-B14F-4D97-AF65-F5344CB8AC3E}">
        <p14:creationId xmlns:p14="http://schemas.microsoft.com/office/powerpoint/2010/main" val="18229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31429-8CCC-9182-8DD1-33154898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50" y="3073189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Further information on methodology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8C87-78C5-DCBE-E883-A3A6261D8B89}"/>
              </a:ext>
            </a:extLst>
          </p:cNvPr>
          <p:cNvSpPr txBox="1">
            <a:spLocks/>
          </p:cNvSpPr>
          <p:nvPr/>
        </p:nvSpPr>
        <p:spPr>
          <a:xfrm>
            <a:off x="6096000" y="-58623"/>
            <a:ext cx="6002609" cy="697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Bayesian analysis </a:t>
            </a:r>
          </a:p>
          <a:p>
            <a:pPr marL="6286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Prior and likelihood function for Bayesian tests were estimated by segmenting data into two periods: first four days and last four days</a:t>
            </a:r>
          </a:p>
          <a:p>
            <a:pPr marL="6286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Estimation of the prior and likelihood functions involved using a beta distribution for the priors and a binomial distribution for the likelihood function</a:t>
            </a:r>
          </a:p>
          <a:p>
            <a:pPr marL="6286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 posterior distribution was inferred by combining the prior and likelihood functions, which represents updated beliefs about the parameters of interest</a:t>
            </a:r>
            <a:endParaRPr lang="en-GB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747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ACFE8C87-78C5-DCBE-E883-A3A6261D8B89}"/>
              </a:ext>
            </a:extLst>
          </p:cNvPr>
          <p:cNvSpPr txBox="1">
            <a:spLocks/>
          </p:cNvSpPr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Logistic regression</a:t>
            </a:r>
          </a:p>
          <a:p>
            <a:pPr marL="5143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How does time of day affect responses in the two groups? Is this specific to type of popup?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8A8F9D-7BE3-D8B5-B211-27A08CBD5154}"/>
              </a:ext>
            </a:extLst>
          </p:cNvPr>
          <p:cNvSpPr txBox="1">
            <a:spLocks/>
          </p:cNvSpPr>
          <p:nvPr/>
        </p:nvSpPr>
        <p:spPr>
          <a:xfrm>
            <a:off x="0" y="2881762"/>
            <a:ext cx="4231612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tx2"/>
                </a:solidFill>
              </a:rPr>
              <a:t>How was aim addressed?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4/4 </a:t>
            </a:r>
          </a:p>
        </p:txBody>
      </p:sp>
    </p:spTree>
    <p:extLst>
      <p:ext uri="{BB962C8B-B14F-4D97-AF65-F5344CB8AC3E}">
        <p14:creationId xmlns:p14="http://schemas.microsoft.com/office/powerpoint/2010/main" val="107440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31429-8CCC-9182-8DD1-33154898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50" y="3073189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Further information on methodology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8C87-78C5-DCBE-E883-A3A6261D8B89}"/>
              </a:ext>
            </a:extLst>
          </p:cNvPr>
          <p:cNvSpPr txBox="1">
            <a:spLocks/>
          </p:cNvSpPr>
          <p:nvPr/>
        </p:nvSpPr>
        <p:spPr>
          <a:xfrm>
            <a:off x="6096000" y="-58623"/>
            <a:ext cx="6002609" cy="697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20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Logistic regression</a:t>
            </a:r>
          </a:p>
          <a:p>
            <a:pPr marL="778950" lvl="1" indent="-285750">
              <a:lnSpc>
                <a:spcPts val="186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2"/>
                </a:solidFill>
                <a:latin typeface="Söhne"/>
              </a:rPr>
              <a:t>L</a:t>
            </a:r>
            <a:r>
              <a:rPr lang="en-GB" sz="2000" b="0" i="0" dirty="0">
                <a:solidFill>
                  <a:schemeClr val="tx2"/>
                </a:solidFill>
                <a:effectLst/>
                <a:latin typeface="Söhne"/>
              </a:rPr>
              <a:t>ogistic regression model examined the relationship between the predictors (</a:t>
            </a:r>
            <a:r>
              <a:rPr lang="en-GB" sz="2000" dirty="0">
                <a:solidFill>
                  <a:schemeClr val="tx2"/>
                </a:solidFill>
              </a:rPr>
              <a:t>group</a:t>
            </a:r>
            <a:r>
              <a:rPr lang="en-GB" sz="2000" b="0" i="0" dirty="0">
                <a:solidFill>
                  <a:schemeClr val="tx2"/>
                </a:solidFill>
                <a:effectLst/>
                <a:latin typeface="Söhne"/>
              </a:rPr>
              <a:t> and </a:t>
            </a:r>
            <a:r>
              <a:rPr lang="en-GB" sz="2000" dirty="0">
                <a:solidFill>
                  <a:schemeClr val="tx2"/>
                </a:solidFill>
              </a:rPr>
              <a:t>time of day</a:t>
            </a:r>
            <a:r>
              <a:rPr lang="en-GB" sz="2000" b="0" i="0" dirty="0">
                <a:solidFill>
                  <a:schemeClr val="tx2"/>
                </a:solidFill>
                <a:effectLst/>
                <a:latin typeface="Söhne"/>
              </a:rPr>
              <a:t>) and the probability of a positive outcome (</a:t>
            </a:r>
            <a:r>
              <a:rPr lang="en-GB" sz="2000" dirty="0">
                <a:solidFill>
                  <a:schemeClr val="tx2"/>
                </a:solidFill>
              </a:rPr>
              <a:t>taking action/clicking yes or no</a:t>
            </a:r>
            <a:r>
              <a:rPr lang="en-GB" sz="2000" b="0" i="0" dirty="0">
                <a:solidFill>
                  <a:schemeClr val="tx2"/>
                </a:solidFill>
                <a:effectLst/>
                <a:latin typeface="Söhne"/>
              </a:rPr>
              <a:t>) </a:t>
            </a:r>
          </a:p>
          <a:p>
            <a:pPr marL="321750" indent="-285750">
              <a:lnSpc>
                <a:spcPts val="1860"/>
              </a:lnSpc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2"/>
              </a:solidFill>
              <a:latin typeface="Söhne"/>
            </a:endParaRPr>
          </a:p>
          <a:p>
            <a:pPr marL="778950" lvl="1" indent="-285750">
              <a:lnSpc>
                <a:spcPts val="186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2"/>
                </a:solidFill>
                <a:latin typeface="Söhne"/>
              </a:rPr>
              <a:t>T</a:t>
            </a:r>
            <a:r>
              <a:rPr lang="en-GB" sz="2000" b="0" i="0" dirty="0">
                <a:solidFill>
                  <a:schemeClr val="tx2"/>
                </a:solidFill>
                <a:effectLst/>
                <a:latin typeface="Söhne"/>
              </a:rPr>
              <a:t>he main effects of </a:t>
            </a:r>
            <a:r>
              <a:rPr lang="en-GB" sz="2000" dirty="0">
                <a:solidFill>
                  <a:schemeClr val="tx2"/>
                </a:solidFill>
              </a:rPr>
              <a:t>group</a:t>
            </a:r>
            <a:r>
              <a:rPr lang="en-GB" sz="2000" b="0" i="0" dirty="0">
                <a:solidFill>
                  <a:schemeClr val="tx2"/>
                </a:solidFill>
                <a:effectLst/>
                <a:latin typeface="Söhne"/>
              </a:rPr>
              <a:t> and </a:t>
            </a:r>
            <a:r>
              <a:rPr lang="en-GB" sz="2000" dirty="0">
                <a:solidFill>
                  <a:schemeClr val="tx2"/>
                </a:solidFill>
              </a:rPr>
              <a:t>time of day were investigated</a:t>
            </a:r>
            <a:r>
              <a:rPr lang="en-GB" sz="2000" b="0" i="0" dirty="0">
                <a:solidFill>
                  <a:schemeClr val="tx2"/>
                </a:solidFill>
                <a:effectLst/>
                <a:latin typeface="Söhne"/>
              </a:rPr>
              <a:t>, as well as their interaction effect on the log-odds (or probability) of a positive outcome.</a:t>
            </a:r>
            <a:endParaRPr lang="en-GB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02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9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Hypotheses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99430C-95ED-ADD3-329E-6DB195AA142E}"/>
              </a:ext>
            </a:extLst>
          </p:cNvPr>
          <p:cNvSpPr txBox="1">
            <a:spLocks/>
          </p:cNvSpPr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Test 1: </a:t>
            </a:r>
          </a:p>
          <a:p>
            <a:pPr marL="571500" lvl="1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Clicking yes or no </a:t>
            </a:r>
          </a:p>
          <a:p>
            <a:pPr marL="2286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Test 2:</a:t>
            </a:r>
          </a:p>
          <a:p>
            <a:pPr marL="628650" lvl="1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Taking any action vs no action</a:t>
            </a:r>
          </a:p>
          <a:p>
            <a:pPr marL="2286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Null hypothesis: there is no difference in conversion rate between popup 1 and 2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Alternative hypothesis: there is a difference in conversion rate between popup 1 and 2</a:t>
            </a:r>
          </a:p>
        </p:txBody>
      </p:sp>
    </p:spTree>
    <p:extLst>
      <p:ext uri="{BB962C8B-B14F-4D97-AF65-F5344CB8AC3E}">
        <p14:creationId xmlns:p14="http://schemas.microsoft.com/office/powerpoint/2010/main" val="128543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99430C-95ED-ADD3-329E-6DB195AA142E}"/>
              </a:ext>
            </a:extLst>
          </p:cNvPr>
          <p:cNvSpPr txBox="1">
            <a:spLocks/>
          </p:cNvSpPr>
          <p:nvPr/>
        </p:nvSpPr>
        <p:spPr>
          <a:xfrm>
            <a:off x="366841" y="2835766"/>
            <a:ext cx="4028783" cy="3095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10.8% statistical power: high chance of false positive/negative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Conversion rates across all demographics</a:t>
            </a:r>
            <a:r>
              <a:rPr lang="en-GB" sz="1800" dirty="0">
                <a:latin typeface="+mn-lt"/>
                <a:ea typeface="+mn-ea"/>
                <a:cs typeface="+mn-cs"/>
              </a:rPr>
              <a:t>: </a:t>
            </a:r>
            <a:r>
              <a:rPr lang="en-US" sz="1800" dirty="0">
                <a:latin typeface="+mn-lt"/>
                <a:ea typeface="+mn-ea"/>
                <a:cs typeface="+mn-cs"/>
              </a:rPr>
              <a:t>44% to 50% </a:t>
            </a:r>
            <a:r>
              <a:rPr lang="en-GB" sz="1800" dirty="0">
                <a:latin typeface="+mn-lt"/>
                <a:ea typeface="+mn-ea"/>
                <a:cs typeface="+mn-cs"/>
              </a:rPr>
              <a:t>(popup 1) </a:t>
            </a:r>
            <a:r>
              <a:rPr lang="en-US" sz="1800" dirty="0">
                <a:latin typeface="+mn-lt"/>
                <a:ea typeface="+mn-ea"/>
                <a:cs typeface="+mn-cs"/>
              </a:rPr>
              <a:t>and 43% to 51%</a:t>
            </a:r>
            <a:r>
              <a:rPr lang="en-GB" sz="1800" dirty="0">
                <a:latin typeface="+mn-lt"/>
                <a:ea typeface="+mn-ea"/>
                <a:cs typeface="+mn-cs"/>
              </a:rPr>
              <a:t> (popup 2)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Results of</a:t>
            </a:r>
            <a:r>
              <a:rPr lang="en-GB" sz="1800" dirty="0">
                <a:latin typeface="+mn-lt"/>
                <a:ea typeface="+mn-ea"/>
                <a:cs typeface="+mn-cs"/>
              </a:rPr>
              <a:t> all</a:t>
            </a:r>
            <a:r>
              <a:rPr lang="en-US" sz="1800" dirty="0">
                <a:latin typeface="+mn-lt"/>
                <a:ea typeface="+mn-ea"/>
                <a:cs typeface="+mn-cs"/>
              </a:rPr>
              <a:t> Chi-Squared tests</a:t>
            </a:r>
            <a:r>
              <a:rPr lang="en-GB" sz="1800" dirty="0">
                <a:latin typeface="+mn-lt"/>
                <a:ea typeface="+mn-ea"/>
                <a:cs typeface="+mn-cs"/>
              </a:rPr>
              <a:t> (including demographics):</a:t>
            </a:r>
            <a:r>
              <a:rPr lang="en-US" sz="1800" dirty="0">
                <a:latin typeface="+mn-lt"/>
                <a:ea typeface="+mn-ea"/>
                <a:cs typeface="+mn-cs"/>
              </a:rPr>
              <a:t> non-significant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  <a:ea typeface="+mn-ea"/>
                <a:cs typeface="+mn-cs"/>
              </a:rPr>
              <a:t>Bayesian inference not performed as non-significant results</a:t>
            </a: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00169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C5153A6-657E-4227-A555-CE6891B6C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1E1E2497-1CEB-611E-3667-6F9ABF8A7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933" y="724783"/>
            <a:ext cx="6633806" cy="3950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DE5F42-64FD-D665-AA5D-10F2661AC896}"/>
              </a:ext>
            </a:extLst>
          </p:cNvPr>
          <p:cNvSpPr txBox="1"/>
          <p:nvPr/>
        </p:nvSpPr>
        <p:spPr>
          <a:xfrm>
            <a:off x="5116708" y="4625966"/>
            <a:ext cx="26508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Unique users = 629</a:t>
            </a:r>
          </a:p>
          <a:p>
            <a:pPr algn="ctr"/>
            <a:r>
              <a:rPr lang="en-US" dirty="0"/>
              <a:t>Conversion rate = 47.1%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01ACA-F3DB-2ABE-82FF-51CC9BA75B4F}"/>
              </a:ext>
            </a:extLst>
          </p:cNvPr>
          <p:cNvSpPr txBox="1"/>
          <p:nvPr/>
        </p:nvSpPr>
        <p:spPr>
          <a:xfrm>
            <a:off x="8442748" y="4635452"/>
            <a:ext cx="26508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Unique users = 555</a:t>
            </a:r>
          </a:p>
          <a:p>
            <a:pPr algn="ctr"/>
            <a:r>
              <a:rPr lang="en-US" dirty="0"/>
              <a:t>Conversion rate = 45%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2798C-7CF8-8175-2E4B-0705C701580F}"/>
              </a:ext>
            </a:extLst>
          </p:cNvPr>
          <p:cNvSpPr txBox="1"/>
          <p:nvPr/>
        </p:nvSpPr>
        <p:spPr>
          <a:xfrm>
            <a:off x="6949276" y="5364532"/>
            <a:ext cx="23618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Unique users = 629</a:t>
            </a:r>
          </a:p>
          <a:p>
            <a:pPr algn="ctr"/>
            <a:r>
              <a:rPr lang="en-US" dirty="0"/>
              <a:t>Lift (% change) = -4.6%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25" y="564150"/>
            <a:ext cx="4428614" cy="21358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latin typeface="+mj-lt"/>
                <a:ea typeface="+mj-ea"/>
                <a:cs typeface="+mj-cs"/>
              </a:rPr>
              <a:t>Overview of Results</a:t>
            </a:r>
            <a:r>
              <a:rPr lang="en-GB" sz="4000" b="1" kern="1200" dirty="0">
                <a:latin typeface="+mj-lt"/>
                <a:ea typeface="+mj-ea"/>
                <a:cs typeface="+mj-cs"/>
              </a:rPr>
              <a:t>: Test 1</a:t>
            </a:r>
            <a:endParaRPr lang="en-US" sz="4000" b="1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221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6" y="527066"/>
            <a:ext cx="4544316" cy="21358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latin typeface="+mj-lt"/>
                <a:ea typeface="+mj-ea"/>
                <a:cs typeface="+mj-cs"/>
              </a:rPr>
              <a:t>Overview of Results</a:t>
            </a:r>
            <a:r>
              <a:rPr lang="en-GB" sz="4000" b="1" kern="1200" dirty="0">
                <a:latin typeface="+mj-lt"/>
                <a:ea typeface="+mj-ea"/>
                <a:cs typeface="+mj-cs"/>
              </a:rPr>
              <a:t>: </a:t>
            </a:r>
            <a:br>
              <a:rPr lang="en-GB" sz="4000" b="1" kern="1200" dirty="0">
                <a:latin typeface="+mj-lt"/>
                <a:ea typeface="+mj-ea"/>
                <a:cs typeface="+mj-cs"/>
              </a:rPr>
            </a:br>
            <a:r>
              <a:rPr lang="en-GB" sz="4000" b="1" kern="1200" dirty="0">
                <a:latin typeface="+mj-lt"/>
                <a:ea typeface="+mj-ea"/>
                <a:cs typeface="+mj-cs"/>
              </a:rPr>
              <a:t>Test 2</a:t>
            </a:r>
            <a:endParaRPr lang="en-US" sz="40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99430C-95ED-ADD3-329E-6DB195AA142E}"/>
              </a:ext>
            </a:extLst>
          </p:cNvPr>
          <p:cNvSpPr txBox="1">
            <a:spLocks/>
          </p:cNvSpPr>
          <p:nvPr/>
        </p:nvSpPr>
        <p:spPr>
          <a:xfrm>
            <a:off x="422900" y="2728638"/>
            <a:ext cx="4028783" cy="34124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73% Statistical power: acceptable</a:t>
            </a:r>
          </a:p>
          <a:p>
            <a:pPr>
              <a:spcAft>
                <a:spcPts val="600"/>
              </a:spcAft>
            </a:pPr>
            <a:endParaRPr lang="en-US" sz="18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95% confidence interval</a:t>
            </a:r>
            <a:r>
              <a:rPr lang="en-GB" sz="1800" dirty="0">
                <a:latin typeface="+mn-lt"/>
                <a:ea typeface="+mn-ea"/>
                <a:cs typeface="+mn-cs"/>
              </a:rPr>
              <a:t>: </a:t>
            </a:r>
          </a:p>
          <a:p>
            <a:pPr marL="5143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ea typeface="+mn-ea"/>
                <a:cs typeface="+mn-cs"/>
              </a:rPr>
              <a:t>15.2% - 17.5% </a:t>
            </a:r>
            <a:r>
              <a:rPr lang="en-GB" dirty="0">
                <a:latin typeface="+mn-lt"/>
                <a:ea typeface="+mn-ea"/>
                <a:cs typeface="+mn-cs"/>
              </a:rPr>
              <a:t>(popup 1) </a:t>
            </a:r>
            <a:endParaRPr lang="en-US" dirty="0"/>
          </a:p>
          <a:p>
            <a:pPr marL="5143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ea typeface="+mn-ea"/>
                <a:cs typeface="+mn-cs"/>
              </a:rPr>
              <a:t>13.1% - 15.4%</a:t>
            </a:r>
            <a:r>
              <a:rPr lang="en-GB" dirty="0">
                <a:latin typeface="+mn-lt"/>
                <a:ea typeface="+mn-ea"/>
                <a:cs typeface="+mn-cs"/>
              </a:rPr>
              <a:t> (popup 2)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pPr marL="228600" lvl="1">
              <a:spcAft>
                <a:spcPts val="600"/>
              </a:spcAft>
            </a:pPr>
            <a:endParaRPr lang="en-US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Results of</a:t>
            </a:r>
            <a:r>
              <a:rPr lang="en-GB" sz="1800" dirty="0">
                <a:latin typeface="+mn-lt"/>
                <a:ea typeface="+mn-ea"/>
                <a:cs typeface="+mn-cs"/>
              </a:rPr>
              <a:t> all</a:t>
            </a:r>
            <a:r>
              <a:rPr lang="en-US" sz="1800" dirty="0">
                <a:latin typeface="+mn-lt"/>
                <a:ea typeface="+mn-ea"/>
                <a:cs typeface="+mn-cs"/>
              </a:rPr>
              <a:t> Chi-Squared tests</a:t>
            </a:r>
            <a:r>
              <a:rPr lang="en-GB" sz="1800" dirty="0">
                <a:latin typeface="+mn-lt"/>
                <a:ea typeface="+mn-ea"/>
                <a:cs typeface="+mn-cs"/>
              </a:rPr>
              <a:t> (including demographics):</a:t>
            </a:r>
            <a:r>
              <a:rPr lang="en-US" sz="1800" dirty="0">
                <a:latin typeface="+mn-lt"/>
                <a:ea typeface="+mn-ea"/>
                <a:cs typeface="+mn-cs"/>
              </a:rPr>
              <a:t> significant but with very small effect size</a:t>
            </a:r>
          </a:p>
          <a:p>
            <a:pPr>
              <a:spcAft>
                <a:spcPts val="600"/>
              </a:spcAft>
            </a:pPr>
            <a:endParaRPr lang="en-US" sz="18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  <a:ea typeface="+mn-ea"/>
                <a:cs typeface="+mn-cs"/>
              </a:rPr>
              <a:t>Bayesian inference found around 99.6% chance that popup 1 led to more clicks</a:t>
            </a: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00169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C5153A6-657E-4227-A555-CE6891B6C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5CDFF21C-E373-65B0-5168-F2BB56B3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56" y="690928"/>
            <a:ext cx="6622961" cy="3944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DEDB11-62E2-E2B3-D0F7-40FD48003C76}"/>
              </a:ext>
            </a:extLst>
          </p:cNvPr>
          <p:cNvSpPr txBox="1"/>
          <p:nvPr/>
        </p:nvSpPr>
        <p:spPr>
          <a:xfrm>
            <a:off x="4967220" y="4590829"/>
            <a:ext cx="305546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Unique users = 3857</a:t>
            </a:r>
          </a:p>
          <a:p>
            <a:r>
              <a:rPr lang="en-US" sz="2000" dirty="0"/>
              <a:t>Conversion rate = 16.3%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E2D2B-3131-624E-C557-6525A92CEAC2}"/>
              </a:ext>
            </a:extLst>
          </p:cNvPr>
          <p:cNvSpPr txBox="1"/>
          <p:nvPr/>
        </p:nvSpPr>
        <p:spPr>
          <a:xfrm>
            <a:off x="8490981" y="4594826"/>
            <a:ext cx="272933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Unique users = 3903</a:t>
            </a:r>
          </a:p>
          <a:p>
            <a:r>
              <a:rPr lang="en-US" sz="2000" dirty="0"/>
              <a:t>Conversion rate = 14.2%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92859-4518-C4B8-4654-702EC150D9BD}"/>
              </a:ext>
            </a:extLst>
          </p:cNvPr>
          <p:cNvSpPr txBox="1"/>
          <p:nvPr/>
        </p:nvSpPr>
        <p:spPr>
          <a:xfrm>
            <a:off x="6709958" y="5353351"/>
            <a:ext cx="27293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Unique users = 7760</a:t>
            </a:r>
          </a:p>
          <a:p>
            <a:r>
              <a:rPr lang="en-US" sz="2000" dirty="0"/>
              <a:t>Lift (% change) = -2.1%</a:t>
            </a:r>
          </a:p>
        </p:txBody>
      </p:sp>
    </p:spTree>
    <p:extLst>
      <p:ext uri="{BB962C8B-B14F-4D97-AF65-F5344CB8AC3E}">
        <p14:creationId xmlns:p14="http://schemas.microsoft.com/office/powerpoint/2010/main" val="3581142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01C88F9-E440-45DE-A776-9609EB590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BC4E380-4CA9-7F1A-E325-FA38AA262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0616"/>
          <a:stretch/>
        </p:blipFill>
        <p:spPr>
          <a:xfrm>
            <a:off x="7719794" y="350455"/>
            <a:ext cx="4286293" cy="2873386"/>
          </a:xfrm>
          <a:prstGeom prst="rect">
            <a:avLst/>
          </a:prstGeom>
        </p:spPr>
      </p:pic>
      <p:pic>
        <p:nvPicPr>
          <p:cNvPr id="5" name="Picture 4" descr="A blue bar graph with black text&#10;&#10;Description automatically generated">
            <a:extLst>
              <a:ext uri="{FF2B5EF4-FFF2-40B4-BE49-F238E27FC236}">
                <a16:creationId xmlns:a16="http://schemas.microsoft.com/office/drawing/2014/main" id="{82FC1C8B-F031-FBA4-A356-B5325D09C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97" r="-2" b="17882"/>
          <a:stretch/>
        </p:blipFill>
        <p:spPr>
          <a:xfrm>
            <a:off x="2930135" y="486823"/>
            <a:ext cx="4603747" cy="2600650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00028E2-CADD-E981-0233-74DEDA1EBC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008"/>
          <a:stretch/>
        </p:blipFill>
        <p:spPr>
          <a:xfrm>
            <a:off x="2996304" y="3574295"/>
            <a:ext cx="4661197" cy="2971247"/>
          </a:xfrm>
          <a:prstGeom prst="rect">
            <a:avLst/>
          </a:prstGeom>
        </p:spPr>
      </p:pic>
      <p:pic>
        <p:nvPicPr>
          <p:cNvPr id="15" name="Picture 14" descr="A graph of blue squares&#10;&#10;Description automatically generated">
            <a:extLst>
              <a:ext uri="{FF2B5EF4-FFF2-40B4-BE49-F238E27FC236}">
                <a16:creationId xmlns:a16="http://schemas.microsoft.com/office/drawing/2014/main" id="{35F01181-2DFD-0CDB-D4E6-4B68713A68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743"/>
          <a:stretch/>
        </p:blipFill>
        <p:spPr>
          <a:xfrm>
            <a:off x="7657501" y="3682786"/>
            <a:ext cx="4410880" cy="275426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8ABF175-68C7-AB9A-02E2-2DD5EA08D008}"/>
              </a:ext>
            </a:extLst>
          </p:cNvPr>
          <p:cNvSpPr/>
          <p:nvPr/>
        </p:nvSpPr>
        <p:spPr>
          <a:xfrm>
            <a:off x="7533882" y="0"/>
            <a:ext cx="4586288" cy="40500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12" y="551640"/>
            <a:ext cx="2885302" cy="55718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Demographics</a:t>
            </a:r>
            <a:b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GB" sz="2000" dirty="0"/>
              <a:t>Test 1 non-significant for England users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Test 2 significant for England users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Samples sizes too small for other countries</a:t>
            </a:r>
            <a:b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3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01C88F9-E440-45DE-A776-9609EB590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11" y="865155"/>
            <a:ext cx="2859408" cy="55718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Demographics</a:t>
            </a:r>
            <a:b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dirty="0"/>
              <a:t>Same results found for KS1</a:t>
            </a:r>
            <a:br>
              <a:rPr lang="en-US" sz="2000" b="1" dirty="0"/>
            </a:br>
            <a:br>
              <a:rPr lang="en-US" sz="2000" b="1" dirty="0"/>
            </a:br>
            <a:r>
              <a:rPr lang="en-GB" sz="2000" dirty="0"/>
              <a:t>Samples sizes too small for other countries</a:t>
            </a:r>
            <a:br>
              <a:rPr lang="en-US" sz="3600" b="1" dirty="0"/>
            </a:br>
            <a:br>
              <a:rPr lang="en-US" sz="3600" b="1" dirty="0"/>
            </a:b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BC4E380-4CA9-7F1A-E325-FA38AA262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0616"/>
          <a:stretch/>
        </p:blipFill>
        <p:spPr>
          <a:xfrm>
            <a:off x="7719794" y="350455"/>
            <a:ext cx="4286293" cy="2873386"/>
          </a:xfrm>
          <a:prstGeom prst="rect">
            <a:avLst/>
          </a:prstGeom>
        </p:spPr>
      </p:pic>
      <p:pic>
        <p:nvPicPr>
          <p:cNvPr id="5" name="Picture 4" descr="A blue bar graph with black text&#10;&#10;Description automatically generated">
            <a:extLst>
              <a:ext uri="{FF2B5EF4-FFF2-40B4-BE49-F238E27FC236}">
                <a16:creationId xmlns:a16="http://schemas.microsoft.com/office/drawing/2014/main" id="{82FC1C8B-F031-FBA4-A356-B5325D09C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97" r="-2" b="17882"/>
          <a:stretch/>
        </p:blipFill>
        <p:spPr>
          <a:xfrm>
            <a:off x="2930135" y="486823"/>
            <a:ext cx="4603747" cy="2600650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00028E2-CADD-E981-0233-74DEDA1EBC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008"/>
          <a:stretch/>
        </p:blipFill>
        <p:spPr>
          <a:xfrm>
            <a:off x="2996304" y="3574295"/>
            <a:ext cx="4661197" cy="2971247"/>
          </a:xfrm>
          <a:prstGeom prst="rect">
            <a:avLst/>
          </a:prstGeom>
        </p:spPr>
      </p:pic>
      <p:pic>
        <p:nvPicPr>
          <p:cNvPr id="15" name="Picture 14" descr="A graph of blue squares&#10;&#10;Description automatically generated">
            <a:extLst>
              <a:ext uri="{FF2B5EF4-FFF2-40B4-BE49-F238E27FC236}">
                <a16:creationId xmlns:a16="http://schemas.microsoft.com/office/drawing/2014/main" id="{35F01181-2DFD-0CDB-D4E6-4B68713A68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743"/>
          <a:stretch/>
        </p:blipFill>
        <p:spPr>
          <a:xfrm>
            <a:off x="7657501" y="3682786"/>
            <a:ext cx="4410880" cy="275426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577C76F-B077-FDF3-2598-3B0887A5D05A}"/>
              </a:ext>
            </a:extLst>
          </p:cNvPr>
          <p:cNvSpPr/>
          <p:nvPr/>
        </p:nvSpPr>
        <p:spPr>
          <a:xfrm>
            <a:off x="3045319" y="2872722"/>
            <a:ext cx="4586288" cy="40500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6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blue squares&#10;&#10;Description automatically generated">
            <a:extLst>
              <a:ext uri="{FF2B5EF4-FFF2-40B4-BE49-F238E27FC236}">
                <a16:creationId xmlns:a16="http://schemas.microsoft.com/office/drawing/2014/main" id="{025CE267-C37E-AC0F-E868-81D629D2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972" y="969229"/>
            <a:ext cx="6559390" cy="4919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38" y="-144800"/>
            <a:ext cx="5013427" cy="2135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latin typeface="+mj-lt"/>
                <a:ea typeface="+mj-ea"/>
                <a:cs typeface="+mj-cs"/>
              </a:rPr>
              <a:t>Overview of Results – </a:t>
            </a:r>
            <a:r>
              <a:rPr lang="en-US" sz="4800" b="1" dirty="0"/>
              <a:t>Searches</a:t>
            </a:r>
            <a:endParaRPr lang="en-US" sz="48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2C997-ABD5-2104-F2B8-20E0CE939F79}"/>
              </a:ext>
            </a:extLst>
          </p:cNvPr>
          <p:cNvSpPr txBox="1"/>
          <p:nvPr/>
        </p:nvSpPr>
        <p:spPr>
          <a:xfrm>
            <a:off x="612724" y="2314904"/>
            <a:ext cx="4407162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lnSpc>
                <a:spcPts val="1860"/>
              </a:lnSpc>
            </a:pPr>
            <a:r>
              <a:rPr lang="en-US" sz="2000" dirty="0"/>
              <a:t>Chi-squared test for both test 1 &amp; test 2:</a:t>
            </a:r>
            <a:r>
              <a:rPr lang="en-GB" sz="2000" dirty="0"/>
              <a:t> non significant 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457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squares&#10;&#10;Description automatically generated">
            <a:extLst>
              <a:ext uri="{FF2B5EF4-FFF2-40B4-BE49-F238E27FC236}">
                <a16:creationId xmlns:a16="http://schemas.microsoft.com/office/drawing/2014/main" id="{E97AEBAD-42A1-7A65-A774-B72E5FC89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957" y="179757"/>
            <a:ext cx="3534571" cy="26509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40" y="179756"/>
            <a:ext cx="5013427" cy="21358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kern="1200" dirty="0">
                <a:latin typeface="+mj-lt"/>
                <a:ea typeface="+mj-ea"/>
                <a:cs typeface="+mj-cs"/>
              </a:rPr>
              <a:t>Overview of Results:</a:t>
            </a:r>
            <a:br>
              <a:rPr lang="en-US" sz="4800" b="1" kern="1200" dirty="0"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latin typeface="+mj-lt"/>
                <a:ea typeface="+mj-ea"/>
                <a:cs typeface="+mj-cs"/>
              </a:rPr>
              <a:t>Test 1 – </a:t>
            </a:r>
            <a:r>
              <a:rPr lang="en-US" sz="4800" b="1" dirty="0"/>
              <a:t>Time of Day</a:t>
            </a:r>
            <a:endParaRPr lang="en-US" sz="48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2C997-ABD5-2104-F2B8-20E0CE939F79}"/>
              </a:ext>
            </a:extLst>
          </p:cNvPr>
          <p:cNvSpPr txBox="1"/>
          <p:nvPr/>
        </p:nvSpPr>
        <p:spPr>
          <a:xfrm>
            <a:off x="469638" y="2721985"/>
            <a:ext cx="5013429" cy="204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lnSpc>
                <a:spcPts val="1860"/>
              </a:lnSpc>
            </a:pPr>
            <a:r>
              <a:rPr lang="en-GB" sz="1600" dirty="0"/>
              <a:t>Logistic regression results for interaction between time of day and group: non significant </a:t>
            </a:r>
          </a:p>
          <a:p>
            <a:pPr marL="36000">
              <a:lnSpc>
                <a:spcPts val="186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>
              <a:lnSpc>
                <a:spcPts val="1860"/>
              </a:lnSpc>
            </a:pPr>
            <a:r>
              <a:rPr lang="en-GB" sz="1600" dirty="0"/>
              <a:t>Logistic regression results for time of day and group individually: non significant 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>
              <a:lnSpc>
                <a:spcPts val="186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>
              <a:lnSpc>
                <a:spcPts val="186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4" name="Picture 3" descr="A graph of a number of blue squares&#10;&#10;Description automatically generated">
            <a:extLst>
              <a:ext uri="{FF2B5EF4-FFF2-40B4-BE49-F238E27FC236}">
                <a16:creationId xmlns:a16="http://schemas.microsoft.com/office/drawing/2014/main" id="{BB0AA932-797F-817E-89E0-281153C8B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972" y="441501"/>
            <a:ext cx="3534573" cy="2650929"/>
          </a:xfrm>
          <a:prstGeom prst="rect">
            <a:avLst/>
          </a:prstGeom>
        </p:spPr>
      </p:pic>
      <p:pic>
        <p:nvPicPr>
          <p:cNvPr id="8" name="Picture 7" descr="A graph of a number of people&#10;&#10;Description automatically generated">
            <a:extLst>
              <a:ext uri="{FF2B5EF4-FFF2-40B4-BE49-F238E27FC236}">
                <a16:creationId xmlns:a16="http://schemas.microsoft.com/office/drawing/2014/main" id="{68F05D2E-6BDC-6274-5094-E5075F664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329" y="3750179"/>
            <a:ext cx="4128398" cy="309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6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80A005C-7823-809B-1ED4-3A590ABE61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424427"/>
              </p:ext>
            </p:extLst>
          </p:nvPr>
        </p:nvGraphicFramePr>
        <p:xfrm>
          <a:off x="642937" y="1885950"/>
          <a:ext cx="11044237" cy="4271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8105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squares&#10;&#10;Description automatically generated">
            <a:extLst>
              <a:ext uri="{FF2B5EF4-FFF2-40B4-BE49-F238E27FC236}">
                <a16:creationId xmlns:a16="http://schemas.microsoft.com/office/drawing/2014/main" id="{E97AEBAD-42A1-7A65-A774-B72E5FC89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957" y="179757"/>
            <a:ext cx="3534571" cy="26509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40" y="179756"/>
            <a:ext cx="5013427" cy="21358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kern="1200" dirty="0">
                <a:latin typeface="+mj-lt"/>
                <a:ea typeface="+mj-ea"/>
                <a:cs typeface="+mj-cs"/>
              </a:rPr>
              <a:t>Overview of Results:</a:t>
            </a:r>
            <a:br>
              <a:rPr lang="en-US" sz="4800" b="1" kern="1200" dirty="0"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latin typeface="+mj-lt"/>
                <a:ea typeface="+mj-ea"/>
                <a:cs typeface="+mj-cs"/>
              </a:rPr>
              <a:t>Test 2 – </a:t>
            </a:r>
            <a:r>
              <a:rPr lang="en-US" sz="4800" b="1" dirty="0"/>
              <a:t>Time of Day</a:t>
            </a:r>
            <a:endParaRPr lang="en-US" sz="48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2C997-ABD5-2104-F2B8-20E0CE939F79}"/>
              </a:ext>
            </a:extLst>
          </p:cNvPr>
          <p:cNvSpPr txBox="1"/>
          <p:nvPr/>
        </p:nvSpPr>
        <p:spPr>
          <a:xfrm>
            <a:off x="469638" y="2721985"/>
            <a:ext cx="5013429" cy="3018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lnSpc>
                <a:spcPts val="1860"/>
              </a:lnSpc>
            </a:pPr>
            <a:r>
              <a:rPr lang="en-GB" sz="1600" dirty="0"/>
              <a:t>Logistic regression results for interaction between time of day and group: non significant </a:t>
            </a:r>
          </a:p>
          <a:p>
            <a:pPr marL="36000">
              <a:lnSpc>
                <a:spcPts val="186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>
              <a:lnSpc>
                <a:spcPts val="1860"/>
              </a:lnSpc>
            </a:pPr>
            <a:r>
              <a:rPr lang="en-GB" sz="1600" dirty="0"/>
              <a:t>Logistic regression results for time of day and group individually: non significant for time of day, significant for group</a:t>
            </a:r>
          </a:p>
          <a:p>
            <a:pPr marL="36000">
              <a:lnSpc>
                <a:spcPts val="186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>
              <a:lnSpc>
                <a:spcPts val="1860"/>
              </a:lnSpc>
            </a:pPr>
            <a:r>
              <a:rPr lang="en-GB" sz="1600" b="0" i="0" dirty="0">
                <a:solidFill>
                  <a:srgbClr val="0D0D0D"/>
                </a:solidFill>
                <a:effectLst/>
                <a:latin typeface="Söhne"/>
              </a:rPr>
              <a:t>The probability of taking action for a popup decreases by approximately 15.4% when moving from group 1 to group 2, holding all other variables constant.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>
              <a:lnSpc>
                <a:spcPts val="186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4" name="Picture 3" descr="A graph of a number of blue squares&#10;&#10;Description automatically generated">
            <a:extLst>
              <a:ext uri="{FF2B5EF4-FFF2-40B4-BE49-F238E27FC236}">
                <a16:creationId xmlns:a16="http://schemas.microsoft.com/office/drawing/2014/main" id="{BB0AA932-797F-817E-89E0-281153C8B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972" y="441501"/>
            <a:ext cx="3534573" cy="2650929"/>
          </a:xfrm>
          <a:prstGeom prst="rect">
            <a:avLst/>
          </a:prstGeom>
        </p:spPr>
      </p:pic>
      <p:pic>
        <p:nvPicPr>
          <p:cNvPr id="8" name="Picture 7" descr="A graph of a number of people&#10;&#10;Description automatically generated">
            <a:extLst>
              <a:ext uri="{FF2B5EF4-FFF2-40B4-BE49-F238E27FC236}">
                <a16:creationId xmlns:a16="http://schemas.microsoft.com/office/drawing/2014/main" id="{68F05D2E-6BDC-6274-5094-E5075F664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329" y="3750179"/>
            <a:ext cx="4128398" cy="309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0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59" y="14411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Insights - Assessing the Impact of Popup Design on User Referral Decisions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99430C-95ED-ADD3-329E-6DB195AA142E}"/>
              </a:ext>
            </a:extLst>
          </p:cNvPr>
          <p:cNvSpPr txBox="1">
            <a:spLocks/>
          </p:cNvSpPr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Main findings: </a:t>
            </a:r>
          </a:p>
          <a:p>
            <a:pPr marL="5143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C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onversion rate </a:t>
            </a:r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around chance for clicking yes or no (random)</a:t>
            </a:r>
          </a:p>
          <a:p>
            <a:pPr marL="971550" lvl="2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Design of popup did not influence users decision to refer a friend</a:t>
            </a:r>
          </a:p>
          <a:p>
            <a:pPr marL="5143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Design of popup had attention grabbing effect (popup1)</a:t>
            </a:r>
          </a:p>
          <a:p>
            <a:pPr marL="971550" lvl="2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Effect size small </a:t>
            </a:r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(approx. 2%)</a:t>
            </a:r>
          </a:p>
          <a:p>
            <a:pPr marL="971550" lvl="2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Bayesian inference &amp; logistic regression also confirm this is likely the case</a:t>
            </a:r>
          </a:p>
          <a:p>
            <a:pPr marL="5143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Time of day did not influence attention to this popup or decision to refer a friend</a:t>
            </a:r>
            <a:endParaRPr lang="en-US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18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However, if the effect is smaller than expected, statistical tests would need more participants to avoid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1054940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30" y="1422801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99430C-95ED-ADD3-329E-6DB195AA142E}"/>
              </a:ext>
            </a:extLst>
          </p:cNvPr>
          <p:cNvSpPr txBox="1">
            <a:spLocks/>
          </p:cNvSpPr>
          <p:nvPr/>
        </p:nvSpPr>
        <p:spPr>
          <a:xfrm>
            <a:off x="6205160" y="506884"/>
            <a:ext cx="5221224" cy="57617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Best choice would be popup 1 for attention grabbing effect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However, </a:t>
            </a:r>
            <a:r>
              <a:rPr lang="en-US" sz="1400" b="1" dirty="0">
                <a:solidFill>
                  <a:schemeClr val="tx2"/>
                </a:solidFill>
              </a:rPr>
              <a:t>small effect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Possible that popup design does not influence users or </a:t>
            </a:r>
            <a:r>
              <a:rPr lang="en-US" sz="14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different designs should be considered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Aspects of this popup could be integrated into web/app design</a:t>
            </a:r>
          </a:p>
          <a:p>
            <a:pPr marL="228600" lvl="1">
              <a:spcAft>
                <a:spcPts val="600"/>
              </a:spcAft>
            </a:pPr>
            <a:endParaRPr lang="en-US" sz="14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More participants needed to confirm whether popup design influences users to refer a friend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However, if popup design has </a:t>
            </a:r>
            <a:r>
              <a:rPr lang="en-US" sz="14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small effect on users attention</a:t>
            </a:r>
            <a:r>
              <a:rPr lang="en-US" sz="1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it is </a:t>
            </a:r>
            <a:r>
              <a:rPr lang="en-US" sz="14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unlikely that it would influence their opinion or decision making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 detect small effects a substantially larger sample size for each group would be needed (for users clicking yes or no)</a:t>
            </a:r>
          </a:p>
          <a:p>
            <a:pPr marL="5715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2"/>
                </a:solidFill>
              </a:rPr>
              <a:t>Around 9700 per group needed, 19400 in total (for 2% difference, 45% and 47%)</a:t>
            </a:r>
          </a:p>
          <a:p>
            <a:pPr marL="5715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2"/>
                </a:solidFill>
              </a:rPr>
              <a:t>A</a:t>
            </a:r>
            <a:r>
              <a:rPr lang="en-US" sz="1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round 1184 users clicked yes or no over 8 days so it would take around </a:t>
            </a:r>
            <a:r>
              <a:rPr lang="en-US" sz="14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4-5 months to collect enough data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Further questions:</a:t>
            </a:r>
          </a:p>
          <a:p>
            <a:pPr marL="5143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2"/>
                </a:solidFill>
              </a:rPr>
              <a:t>Do popups effect user experience? i.e. number of downloads, decision to renew subscription</a:t>
            </a:r>
            <a:endParaRPr lang="en-US" sz="14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725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blue squares&#10;&#10;Description automatically generated">
            <a:extLst>
              <a:ext uri="{FF2B5EF4-FFF2-40B4-BE49-F238E27FC236}">
                <a16:creationId xmlns:a16="http://schemas.microsoft.com/office/drawing/2014/main" id="{16E654BE-89CC-57D7-7861-A1063351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871" y="1006463"/>
            <a:ext cx="6460098" cy="4845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12C997-ABD5-2104-F2B8-20E0CE939F79}"/>
              </a:ext>
            </a:extLst>
          </p:cNvPr>
          <p:cNvSpPr txBox="1"/>
          <p:nvPr/>
        </p:nvSpPr>
        <p:spPr>
          <a:xfrm>
            <a:off x="469638" y="2413766"/>
            <a:ext cx="5259646" cy="472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lnSpc>
                <a:spcPts val="1860"/>
              </a:lnSpc>
            </a:pPr>
            <a:r>
              <a:rPr lang="en-US" sz="1600" dirty="0"/>
              <a:t>Chi-squared test results:</a:t>
            </a:r>
          </a:p>
          <a:p>
            <a:pPr marL="36000">
              <a:lnSpc>
                <a:spcPts val="1860"/>
              </a:lnSpc>
            </a:pPr>
            <a:r>
              <a:rPr lang="en-US" sz="1600" dirty="0"/>
              <a:t>     Test statistic: 0.12</a:t>
            </a:r>
          </a:p>
          <a:p>
            <a:pPr marL="36000">
              <a:lnSpc>
                <a:spcPts val="1860"/>
              </a:lnSpc>
            </a:pPr>
            <a:r>
              <a:rPr lang="en-US" sz="1600" dirty="0"/>
              <a:t>     p-value: 0.72</a:t>
            </a:r>
          </a:p>
          <a:p>
            <a:pPr marL="36000">
              <a:lnSpc>
                <a:spcPts val="1860"/>
              </a:lnSpc>
            </a:pPr>
            <a:endParaRPr lang="en-US" sz="1600" dirty="0"/>
          </a:p>
          <a:p>
            <a:pPr marL="36000">
              <a:lnSpc>
                <a:spcPts val="1860"/>
              </a:lnSpc>
            </a:pPr>
            <a:r>
              <a:rPr lang="en-US" sz="1600" dirty="0"/>
              <a:t>Effect size: 0.02</a:t>
            </a:r>
          </a:p>
          <a:p>
            <a:pPr marL="36000">
              <a:lnSpc>
                <a:spcPts val="1860"/>
              </a:lnSpc>
            </a:pPr>
            <a:endParaRPr lang="en-US" sz="1600" dirty="0"/>
          </a:p>
          <a:p>
            <a:pPr marL="36000">
              <a:lnSpc>
                <a:spcPts val="1860"/>
              </a:lnSpc>
            </a:pPr>
            <a:r>
              <a:rPr lang="en-US" sz="1600" dirty="0"/>
              <a:t>95% confidence intervals:</a:t>
            </a:r>
          </a:p>
          <a:p>
            <a:pPr marL="36000">
              <a:lnSpc>
                <a:spcPts val="186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Yes - Group 1:  0.4089858  -  0.5130588 </a:t>
            </a:r>
          </a:p>
          <a:p>
            <a:pPr marL="36000">
              <a:lnSpc>
                <a:spcPts val="1860"/>
              </a:lnSpc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Click Yes - Group 2:  0.3895214  -  0.5003924 </a:t>
            </a:r>
          </a:p>
          <a:p>
            <a:pPr marL="36000">
              <a:lnSpc>
                <a:spcPts val="186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>
              <a:lnSpc>
                <a:spcPts val="1860"/>
              </a:lnSpc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No - Group 1:  0.4869412  -  0.5910142 </a:t>
            </a:r>
          </a:p>
          <a:p>
            <a:pPr marL="36000">
              <a:lnSpc>
                <a:spcPts val="1860"/>
              </a:lnSpc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Click No - Group 2:  0.4996076  -  0.6104786</a:t>
            </a:r>
          </a:p>
          <a:p>
            <a:pPr marL="36000">
              <a:lnSpc>
                <a:spcPts val="1860"/>
              </a:lnSpc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>
              <a:lnSpc>
                <a:spcPts val="1860"/>
              </a:lnSpc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Bayesian test:</a:t>
            </a:r>
          </a:p>
          <a:p>
            <a:pPr marL="36000">
              <a:lnSpc>
                <a:spcPts val="1860"/>
              </a:lnSpc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that Group 1 had higher conversion than Group 2: 66.7%</a:t>
            </a:r>
          </a:p>
          <a:p>
            <a:pPr marL="36000">
              <a:lnSpc>
                <a:spcPts val="186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38" y="277899"/>
            <a:ext cx="4716657" cy="2135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latin typeface="+mj-lt"/>
                <a:ea typeface="+mj-ea"/>
                <a:cs typeface="+mj-cs"/>
              </a:rPr>
              <a:t>Overview of Results: </a:t>
            </a:r>
            <a:br>
              <a:rPr lang="en-US" sz="4800" b="1" kern="1200" dirty="0"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latin typeface="+mj-lt"/>
                <a:ea typeface="+mj-ea"/>
                <a:cs typeface="+mj-cs"/>
              </a:rPr>
              <a:t>Test 1 - England</a:t>
            </a:r>
          </a:p>
        </p:txBody>
      </p:sp>
    </p:spTree>
    <p:extLst>
      <p:ext uri="{BB962C8B-B14F-4D97-AF65-F5344CB8AC3E}">
        <p14:creationId xmlns:p14="http://schemas.microsoft.com/office/powerpoint/2010/main" val="2181962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blue squares&#10;&#10;Description automatically generated">
            <a:extLst>
              <a:ext uri="{FF2B5EF4-FFF2-40B4-BE49-F238E27FC236}">
                <a16:creationId xmlns:a16="http://schemas.microsoft.com/office/drawing/2014/main" id="{16E654BE-89CC-57D7-7861-A1063351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871" y="1006463"/>
            <a:ext cx="6460098" cy="4845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12C997-ABD5-2104-F2B8-20E0CE939F79}"/>
              </a:ext>
            </a:extLst>
          </p:cNvPr>
          <p:cNvSpPr txBox="1"/>
          <p:nvPr/>
        </p:nvSpPr>
        <p:spPr>
          <a:xfrm>
            <a:off x="469638" y="2374721"/>
            <a:ext cx="5259646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lnSpc>
                <a:spcPts val="1860"/>
              </a:lnSpc>
            </a:pPr>
            <a:r>
              <a:rPr lang="en-US" sz="1600" dirty="0"/>
              <a:t>Chi-squared test results:</a:t>
            </a:r>
          </a:p>
          <a:p>
            <a:pPr marL="36000">
              <a:lnSpc>
                <a:spcPts val="1860"/>
              </a:lnSpc>
            </a:pPr>
            <a:r>
              <a:rPr lang="en-US" sz="1600" dirty="0"/>
              <a:t>	Test Statistic: 12.30772 </a:t>
            </a:r>
          </a:p>
          <a:p>
            <a:pPr marL="36000">
              <a:lnSpc>
                <a:spcPts val="1860"/>
              </a:lnSpc>
            </a:pPr>
            <a:r>
              <a:rPr lang="en-US" sz="1600" dirty="0"/>
              <a:t>	p-value: 0.0004510897</a:t>
            </a:r>
          </a:p>
          <a:p>
            <a:pPr marL="36000">
              <a:lnSpc>
                <a:spcPts val="1860"/>
              </a:lnSpc>
            </a:pPr>
            <a:endParaRPr lang="en-US" sz="1600" dirty="0"/>
          </a:p>
          <a:p>
            <a:pPr marL="36000">
              <a:lnSpc>
                <a:spcPts val="1860"/>
              </a:lnSpc>
            </a:pPr>
            <a:r>
              <a:rPr lang="en-US" sz="1600" dirty="0"/>
              <a:t>Effect size:  0.05265707</a:t>
            </a:r>
          </a:p>
          <a:p>
            <a:pPr marL="36000">
              <a:lnSpc>
                <a:spcPts val="1860"/>
              </a:lnSpc>
            </a:pPr>
            <a:r>
              <a:rPr lang="en-US" sz="1600" dirty="0"/>
              <a:t>95% confidence intervals:</a:t>
            </a:r>
          </a:p>
          <a:p>
            <a:pPr marL="36000">
              <a:lnSpc>
                <a:spcPts val="1860"/>
              </a:lnSpc>
            </a:pPr>
            <a:endParaRPr lang="en-US" sz="1600" dirty="0"/>
          </a:p>
          <a:p>
            <a:pPr marL="36000">
              <a:lnSpc>
                <a:spcPts val="1860"/>
              </a:lnSpc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 - Group 1:  0.1567963  -  0.189289 </a:t>
            </a:r>
          </a:p>
          <a:p>
            <a:pPr marL="36000">
              <a:lnSpc>
                <a:spcPts val="1860"/>
              </a:lnSpc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 - Group 2:  0.1212664  -  0.1489564 </a:t>
            </a:r>
          </a:p>
          <a:p>
            <a:pPr marL="36000">
              <a:lnSpc>
                <a:spcPts val="1860"/>
              </a:lnSpc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Action - Group 1:  0.810711  -  0.8432037 </a:t>
            </a:r>
          </a:p>
          <a:p>
            <a:pPr marL="36000">
              <a:lnSpc>
                <a:spcPts val="1860"/>
              </a:lnSpc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Action - Group 2:  0.8510436  -  0.8787336 </a:t>
            </a:r>
          </a:p>
          <a:p>
            <a:pPr marL="36000">
              <a:lnSpc>
                <a:spcPts val="1860"/>
              </a:lnSpc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>
              <a:lnSpc>
                <a:spcPts val="1860"/>
              </a:lnSpc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Bayesian test:</a:t>
            </a:r>
          </a:p>
          <a:p>
            <a:pPr marL="36000">
              <a:lnSpc>
                <a:spcPts val="1860"/>
              </a:lnSpc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that Group 1 had higher conversion than Group 2: 66.7%</a:t>
            </a:r>
          </a:p>
          <a:p>
            <a:pPr marL="36000">
              <a:lnSpc>
                <a:spcPts val="186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38" y="-144800"/>
            <a:ext cx="4716657" cy="2135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latin typeface="+mj-lt"/>
                <a:ea typeface="+mj-ea"/>
                <a:cs typeface="+mj-cs"/>
              </a:rPr>
              <a:t>Overview of Results: Test 2 - England</a:t>
            </a:r>
          </a:p>
        </p:txBody>
      </p:sp>
    </p:spTree>
    <p:extLst>
      <p:ext uri="{BB962C8B-B14F-4D97-AF65-F5344CB8AC3E}">
        <p14:creationId xmlns:p14="http://schemas.microsoft.com/office/powerpoint/2010/main" val="782241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38" y="-144800"/>
            <a:ext cx="4716657" cy="2135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latin typeface="+mj-lt"/>
                <a:ea typeface="+mj-ea"/>
                <a:cs typeface="+mj-cs"/>
              </a:rPr>
              <a:t>Overview of Results – KS1</a:t>
            </a:r>
          </a:p>
        </p:txBody>
      </p:sp>
      <p:pic>
        <p:nvPicPr>
          <p:cNvPr id="4" name="Picture 3" descr="A graph of a number of blue squares&#10;&#10;Description automatically generated">
            <a:extLst>
              <a:ext uri="{FF2B5EF4-FFF2-40B4-BE49-F238E27FC236}">
                <a16:creationId xmlns:a16="http://schemas.microsoft.com/office/drawing/2014/main" id="{FA450180-EF0A-C970-3E1C-35043B5F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169" y="923133"/>
            <a:ext cx="6274854" cy="47061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12C997-ABD5-2104-F2B8-20E0CE939F79}"/>
              </a:ext>
            </a:extLst>
          </p:cNvPr>
          <p:cNvSpPr txBox="1"/>
          <p:nvPr/>
        </p:nvSpPr>
        <p:spPr>
          <a:xfrm>
            <a:off x="469638" y="2277131"/>
            <a:ext cx="5245357" cy="4973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lnSpc>
                <a:spcPts val="1860"/>
              </a:lnSpc>
            </a:pPr>
            <a:r>
              <a:rPr lang="en-US" sz="1600" dirty="0"/>
              <a:t>Chi-squared test results:</a:t>
            </a:r>
          </a:p>
          <a:p>
            <a:pPr marL="36000">
              <a:lnSpc>
                <a:spcPts val="1860"/>
              </a:lnSpc>
            </a:pPr>
            <a:r>
              <a:rPr lang="en-US" sz="1600" dirty="0"/>
              <a:t>     Test statistic: 0.13</a:t>
            </a:r>
          </a:p>
          <a:p>
            <a:pPr marL="36000">
              <a:lnSpc>
                <a:spcPts val="1860"/>
              </a:lnSpc>
            </a:pPr>
            <a:r>
              <a:rPr lang="en-US" sz="1600" dirty="0"/>
              <a:t>     p-value: 0.71</a:t>
            </a:r>
          </a:p>
          <a:p>
            <a:pPr marL="36000">
              <a:lnSpc>
                <a:spcPts val="1860"/>
              </a:lnSpc>
            </a:pPr>
            <a:endParaRPr lang="en-US" sz="1600" dirty="0"/>
          </a:p>
          <a:p>
            <a:pPr marL="36000">
              <a:lnSpc>
                <a:spcPts val="1860"/>
              </a:lnSpc>
            </a:pPr>
            <a:r>
              <a:rPr lang="en-US" sz="1600" dirty="0"/>
              <a:t>Effect size: 0.02</a:t>
            </a:r>
          </a:p>
          <a:p>
            <a:pPr marL="36000">
              <a:lnSpc>
                <a:spcPts val="1860"/>
              </a:lnSpc>
            </a:pPr>
            <a:endParaRPr lang="en-US" sz="1600" dirty="0"/>
          </a:p>
          <a:p>
            <a:pPr marL="36000">
              <a:lnSpc>
                <a:spcPts val="1860"/>
              </a:lnSpc>
            </a:pPr>
            <a:r>
              <a:rPr lang="en-US" sz="1600" dirty="0"/>
              <a:t>95% confidence intervals</a:t>
            </a:r>
          </a:p>
          <a:p>
            <a:pPr marL="36000">
              <a:lnSpc>
                <a:spcPts val="1860"/>
              </a:lnSpc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Yes - Group 1:  0.4054408  -  0.5052298           </a:t>
            </a:r>
          </a:p>
          <a:p>
            <a:pPr marL="36000">
              <a:lnSpc>
                <a:spcPts val="1860"/>
              </a:lnSpc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Yes - Group 2:  0.3830862  -  0.4950457 </a:t>
            </a:r>
          </a:p>
          <a:p>
            <a:pPr marL="36000">
              <a:lnSpc>
                <a:spcPts val="1860"/>
              </a:lnSpc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>
              <a:lnSpc>
                <a:spcPts val="1860"/>
              </a:lnSpc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Click No - Group 1:  0.4947702  -  0.5945592 </a:t>
            </a:r>
          </a:p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Click No - Group 2:  0.5049543  -  0.6169138</a:t>
            </a:r>
            <a:r>
              <a:rPr lang="en-GB" sz="1600" dirty="0">
                <a:effectLst/>
              </a:rPr>
              <a:t>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>
              <a:lnSpc>
                <a:spcPts val="186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>
              <a:lnSpc>
                <a:spcPts val="1860"/>
              </a:lnSpc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Bayesian test:</a:t>
            </a:r>
          </a:p>
          <a:p>
            <a:pPr marL="36000">
              <a:lnSpc>
                <a:spcPts val="1860"/>
              </a:lnSpc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that Group 1 had higher conversion than Group 2: 67.4%</a:t>
            </a:r>
          </a:p>
          <a:p>
            <a:pPr marL="36000">
              <a:lnSpc>
                <a:spcPts val="186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>
              <a:lnSpc>
                <a:spcPts val="186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9278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38" y="-144800"/>
            <a:ext cx="4716657" cy="2135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latin typeface="+mj-lt"/>
                <a:ea typeface="+mj-ea"/>
                <a:cs typeface="+mj-cs"/>
              </a:rPr>
              <a:t>Overview of Results – KS1</a:t>
            </a:r>
          </a:p>
        </p:txBody>
      </p:sp>
      <p:pic>
        <p:nvPicPr>
          <p:cNvPr id="4" name="Picture 3" descr="A graph of a number of blue squares&#10;&#10;Description automatically generated">
            <a:extLst>
              <a:ext uri="{FF2B5EF4-FFF2-40B4-BE49-F238E27FC236}">
                <a16:creationId xmlns:a16="http://schemas.microsoft.com/office/drawing/2014/main" id="{FA450180-EF0A-C970-3E1C-35043B5F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169" y="923133"/>
            <a:ext cx="6274854" cy="47061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12C997-ABD5-2104-F2B8-20E0CE939F79}"/>
              </a:ext>
            </a:extLst>
          </p:cNvPr>
          <p:cNvSpPr txBox="1"/>
          <p:nvPr/>
        </p:nvSpPr>
        <p:spPr>
          <a:xfrm>
            <a:off x="469638" y="1972331"/>
            <a:ext cx="524535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lnSpc>
                <a:spcPts val="1860"/>
              </a:lnSpc>
            </a:pPr>
            <a:r>
              <a:rPr lang="en-US" sz="1600" dirty="0"/>
              <a:t>Chi-squared test results:</a:t>
            </a:r>
          </a:p>
          <a:p>
            <a:pPr marL="36000">
              <a:lnSpc>
                <a:spcPts val="1860"/>
              </a:lnSpc>
            </a:pPr>
            <a:r>
              <a:rPr lang="en-US" sz="1600" dirty="0"/>
              <a:t>Test Statistic: 14.61181 </a:t>
            </a:r>
          </a:p>
          <a:p>
            <a:pPr marL="36000">
              <a:lnSpc>
                <a:spcPts val="1860"/>
              </a:lnSpc>
            </a:pPr>
            <a:r>
              <a:rPr lang="en-US" sz="1600" dirty="0"/>
              <a:t>p-value: 0.0001320845 </a:t>
            </a:r>
          </a:p>
          <a:p>
            <a:pPr marL="36000">
              <a:lnSpc>
                <a:spcPts val="1860"/>
              </a:lnSpc>
            </a:pPr>
            <a:r>
              <a:rPr lang="en-US" sz="1600" dirty="0"/>
              <a:t>Effect size:  0.05615214</a:t>
            </a:r>
          </a:p>
          <a:p>
            <a:pPr marL="36000">
              <a:lnSpc>
                <a:spcPts val="1860"/>
              </a:lnSpc>
            </a:pPr>
            <a:endParaRPr lang="en-US" sz="1600" dirty="0"/>
          </a:p>
          <a:p>
            <a:pPr marL="36000">
              <a:lnSpc>
                <a:spcPts val="1860"/>
              </a:lnSpc>
            </a:pPr>
            <a:r>
              <a:rPr lang="en-US" sz="1600" dirty="0"/>
              <a:t>95% confidence intervals</a:t>
            </a:r>
          </a:p>
          <a:p>
            <a:pPr marL="36000">
              <a:lnSpc>
                <a:spcPts val="1860"/>
              </a:lnSpc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 - Group 1:  0.1568393  -  0.1879297 </a:t>
            </a:r>
          </a:p>
          <a:p>
            <a:pPr marL="36000">
              <a:lnSpc>
                <a:spcPts val="1860"/>
              </a:lnSpc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 - Group 2:  0.1184363  -  0.1458652 </a:t>
            </a:r>
          </a:p>
          <a:p>
            <a:pPr marL="36000">
              <a:lnSpc>
                <a:spcPts val="1860"/>
              </a:lnSpc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Action - Group 1:  0.8120703  -  0.8431607 </a:t>
            </a:r>
          </a:p>
          <a:p>
            <a:pPr marL="36000">
              <a:lnSpc>
                <a:spcPts val="1860"/>
              </a:lnSpc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Action - Group 2:  0.8541348  -  0.8815637 </a:t>
            </a:r>
          </a:p>
          <a:p>
            <a:pPr marL="36000">
              <a:lnSpc>
                <a:spcPts val="186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>
              <a:lnSpc>
                <a:spcPts val="186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7353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blue squares&#10;&#10;Description automatically generated">
            <a:extLst>
              <a:ext uri="{FF2B5EF4-FFF2-40B4-BE49-F238E27FC236}">
                <a16:creationId xmlns:a16="http://schemas.microsoft.com/office/drawing/2014/main" id="{025CE267-C37E-AC0F-E868-81D629D2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972" y="969229"/>
            <a:ext cx="6559390" cy="4919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38" y="-144800"/>
            <a:ext cx="5013427" cy="2135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latin typeface="+mj-lt"/>
                <a:ea typeface="+mj-ea"/>
                <a:cs typeface="+mj-cs"/>
              </a:rPr>
              <a:t>Overview of Results – </a:t>
            </a:r>
            <a:r>
              <a:rPr lang="en-US" sz="4800" b="1" dirty="0"/>
              <a:t>Searches</a:t>
            </a:r>
            <a:endParaRPr lang="en-US" sz="48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2C997-ABD5-2104-F2B8-20E0CE939F79}"/>
              </a:ext>
            </a:extLst>
          </p:cNvPr>
          <p:cNvSpPr txBox="1"/>
          <p:nvPr/>
        </p:nvSpPr>
        <p:spPr>
          <a:xfrm>
            <a:off x="469638" y="2115208"/>
            <a:ext cx="5231075" cy="423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lnSpc>
                <a:spcPts val="1860"/>
              </a:lnSpc>
            </a:pPr>
            <a:r>
              <a:rPr lang="en-US" sz="1600" dirty="0"/>
              <a:t>Chi-squared test results:</a:t>
            </a:r>
          </a:p>
          <a:p>
            <a:pPr marL="36000">
              <a:lnSpc>
                <a:spcPts val="1860"/>
              </a:lnSpc>
            </a:pPr>
            <a:r>
              <a:rPr lang="en-US" sz="1600" dirty="0"/>
              <a:t>     Test statistic: 0.84</a:t>
            </a:r>
          </a:p>
          <a:p>
            <a:pPr marL="36000">
              <a:lnSpc>
                <a:spcPts val="1860"/>
              </a:lnSpc>
            </a:pPr>
            <a:r>
              <a:rPr lang="en-US" sz="1600" dirty="0"/>
              <a:t>     p-value: 0.36</a:t>
            </a:r>
          </a:p>
          <a:p>
            <a:pPr marL="36000">
              <a:lnSpc>
                <a:spcPts val="1860"/>
              </a:lnSpc>
            </a:pPr>
            <a:endParaRPr lang="en-US" sz="1600" dirty="0"/>
          </a:p>
          <a:p>
            <a:pPr marL="36000">
              <a:lnSpc>
                <a:spcPts val="1860"/>
              </a:lnSpc>
            </a:pPr>
            <a:r>
              <a:rPr lang="en-US" sz="1600" dirty="0"/>
              <a:t>Effect size: 0.03</a:t>
            </a:r>
          </a:p>
          <a:p>
            <a:pPr marL="36000">
              <a:lnSpc>
                <a:spcPts val="1860"/>
              </a:lnSpc>
            </a:pPr>
            <a:endParaRPr lang="en-US" sz="1600" dirty="0"/>
          </a:p>
          <a:p>
            <a:pPr marL="36000">
              <a:lnSpc>
                <a:spcPts val="1860"/>
              </a:lnSpc>
            </a:pPr>
            <a:r>
              <a:rPr lang="en-US" sz="1600" dirty="0"/>
              <a:t>95% confidence intervals:</a:t>
            </a:r>
          </a:p>
          <a:p>
            <a:pPr marL="36000">
              <a:lnSpc>
                <a:spcPts val="1860"/>
              </a:lnSpc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Click Yes - Group 1:  0.4316289  -  0.5300019 </a:t>
            </a:r>
          </a:p>
          <a:p>
            <a:pPr marL="36000">
              <a:lnSpc>
                <a:spcPts val="1860"/>
              </a:lnSpc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Click Yes - Group 2:  0.4082659  -  0.4907038 </a:t>
            </a:r>
          </a:p>
          <a:p>
            <a:pPr marL="36000">
              <a:lnSpc>
                <a:spcPts val="1860"/>
              </a:lnSpc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>
              <a:lnSpc>
                <a:spcPts val="186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No - Group 1:  0.4699981  -  0.5683711 </a:t>
            </a:r>
          </a:p>
          <a:p>
            <a:pPr marL="36000">
              <a:lnSpc>
                <a:spcPts val="1860"/>
              </a:lnSpc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Click No - Group 2:  0.5092962  -  0.5917341 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>
              <a:lnSpc>
                <a:spcPts val="186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>
              <a:lnSpc>
                <a:spcPts val="1860"/>
              </a:lnSpc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Bayesian test:</a:t>
            </a:r>
          </a:p>
          <a:p>
            <a:pPr marL="36000">
              <a:lnSpc>
                <a:spcPts val="1860"/>
              </a:lnSpc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that Group 0 is better than Group 50: 83.70%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975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blue squares&#10;&#10;Description automatically generated">
            <a:extLst>
              <a:ext uri="{FF2B5EF4-FFF2-40B4-BE49-F238E27FC236}">
                <a16:creationId xmlns:a16="http://schemas.microsoft.com/office/drawing/2014/main" id="{025CE267-C37E-AC0F-E868-81D629D2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972" y="969229"/>
            <a:ext cx="6559390" cy="4919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38" y="-144800"/>
            <a:ext cx="5013427" cy="2135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latin typeface="+mj-lt"/>
                <a:ea typeface="+mj-ea"/>
                <a:cs typeface="+mj-cs"/>
              </a:rPr>
              <a:t>Overview of Results: Test 2 – </a:t>
            </a:r>
            <a:r>
              <a:rPr lang="en-US" sz="4800" b="1" dirty="0"/>
              <a:t>Searches</a:t>
            </a:r>
            <a:endParaRPr lang="en-US" sz="48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2C997-ABD5-2104-F2B8-20E0CE939F79}"/>
              </a:ext>
            </a:extLst>
          </p:cNvPr>
          <p:cNvSpPr txBox="1"/>
          <p:nvPr/>
        </p:nvSpPr>
        <p:spPr>
          <a:xfrm>
            <a:off x="360813" y="2125718"/>
            <a:ext cx="5231075" cy="2775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lnSpc>
                <a:spcPts val="1860"/>
              </a:lnSpc>
            </a:pPr>
            <a:r>
              <a:rPr lang="en-US" sz="1600" dirty="0"/>
              <a:t>Chi-squared test results:</a:t>
            </a:r>
          </a:p>
          <a:p>
            <a:pPr marL="36000">
              <a:lnSpc>
                <a:spcPts val="1860"/>
              </a:lnSpc>
            </a:pPr>
            <a:r>
              <a:rPr lang="en-US" sz="1600" dirty="0"/>
              <a:t>Test Statistic: 6.400908 </a:t>
            </a:r>
          </a:p>
          <a:p>
            <a:pPr marL="36000">
              <a:lnSpc>
                <a:spcPts val="1860"/>
              </a:lnSpc>
            </a:pPr>
            <a:r>
              <a:rPr lang="en-US" sz="1600" dirty="0"/>
              <a:t>p-value: 0.0114062 </a:t>
            </a:r>
          </a:p>
          <a:p>
            <a:pPr marL="36000">
              <a:lnSpc>
                <a:spcPts val="1860"/>
              </a:lnSpc>
            </a:pPr>
            <a:r>
              <a:rPr lang="en-US" sz="1600" dirty="0"/>
              <a:t>Effect size: 0.03</a:t>
            </a:r>
          </a:p>
          <a:p>
            <a:pPr marL="36000">
              <a:lnSpc>
                <a:spcPts val="1860"/>
              </a:lnSpc>
            </a:pPr>
            <a:endParaRPr lang="en-US" sz="1600" dirty="0"/>
          </a:p>
          <a:p>
            <a:pPr marL="36000">
              <a:lnSpc>
                <a:spcPts val="1860"/>
              </a:lnSpc>
            </a:pPr>
            <a:r>
              <a:rPr lang="en-US" sz="1600" dirty="0"/>
              <a:t>95% confidence intervals:</a:t>
            </a:r>
          </a:p>
          <a:p>
            <a:pPr marL="36000">
              <a:lnSpc>
                <a:spcPts val="1860"/>
              </a:lnSpc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 - Group 1:  0.1517779  -  0.181408 </a:t>
            </a:r>
          </a:p>
          <a:p>
            <a:pPr marL="36000">
              <a:lnSpc>
                <a:spcPts val="1860"/>
              </a:lnSpc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 - Group 2:  0.1321738  -  0.1539157 </a:t>
            </a:r>
          </a:p>
          <a:p>
            <a:pPr marL="36000">
              <a:lnSpc>
                <a:spcPts val="1860"/>
              </a:lnSpc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Action - Group 1:  0.818592  -  0.8482221 </a:t>
            </a:r>
          </a:p>
          <a:p>
            <a:pPr marL="36000">
              <a:lnSpc>
                <a:spcPts val="1860"/>
              </a:lnSpc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Action - Group 2:  0.8460843  -  0.8678262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8715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38" y="-144800"/>
            <a:ext cx="5013427" cy="2135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latin typeface="+mj-lt"/>
                <a:ea typeface="+mj-ea"/>
                <a:cs typeface="+mj-cs"/>
              </a:rPr>
              <a:t>Overview of Results – </a:t>
            </a:r>
            <a:r>
              <a:rPr lang="en-US" sz="4800" b="1" dirty="0"/>
              <a:t>Time of Day</a:t>
            </a:r>
            <a:endParaRPr lang="en-US" sz="48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2C997-ABD5-2104-F2B8-20E0CE939F79}"/>
              </a:ext>
            </a:extLst>
          </p:cNvPr>
          <p:cNvSpPr txBox="1"/>
          <p:nvPr/>
        </p:nvSpPr>
        <p:spPr>
          <a:xfrm>
            <a:off x="469638" y="2115208"/>
            <a:ext cx="5013429" cy="4085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lnSpc>
                <a:spcPts val="1860"/>
              </a:lnSpc>
            </a:pPr>
            <a:r>
              <a:rPr lang="en-GB" sz="1600" dirty="0"/>
              <a:t>Logistic regression results: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>
              <a:lnSpc>
                <a:spcPts val="186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ay: </a:t>
            </a:r>
          </a:p>
          <a:p>
            <a:pPr marL="1257300" lvl="2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Morning: The estimated coefficient for the Morning variable is 0.01553 with p-value 0.920 -  represents the log-odds ratio between the morning and the reference level afternoon.</a:t>
            </a:r>
          </a:p>
          <a:p>
            <a:pPr marL="1257300" lvl="2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Night: The estimated coefficient for the Night variable is 0.03271 with p-value 0.822 </a:t>
            </a:r>
          </a:p>
          <a:p>
            <a:pPr marL="36000">
              <a:lnSpc>
                <a:spcPts val="186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400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Aim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99430C-95ED-ADD3-329E-6DB195AA142E}"/>
              </a:ext>
            </a:extLst>
          </p:cNvPr>
          <p:cNvSpPr txBox="1">
            <a:spLocks/>
          </p:cNvSpPr>
          <p:nvPr/>
        </p:nvSpPr>
        <p:spPr>
          <a:xfrm>
            <a:off x="6250108" y="813683"/>
            <a:ext cx="5071412" cy="52306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4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 understand:</a:t>
            </a:r>
          </a:p>
          <a:p>
            <a:pPr marL="6858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Which pop up performed better</a:t>
            </a:r>
          </a:p>
          <a:p>
            <a:pPr marL="6858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2"/>
                </a:solidFill>
              </a:rPr>
              <a:t>W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hich users should be targeted with each popup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454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38" y="334977"/>
            <a:ext cx="5013427" cy="2135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latin typeface="+mj-lt"/>
                <a:ea typeface="+mj-ea"/>
                <a:cs typeface="+mj-cs"/>
              </a:rPr>
              <a:t>Overview of Results – </a:t>
            </a:r>
            <a:r>
              <a:rPr lang="en-US" sz="4800" b="1" dirty="0"/>
              <a:t>Time of Day</a:t>
            </a:r>
            <a:endParaRPr lang="en-US" sz="48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2C997-ABD5-2104-F2B8-20E0CE939F79}"/>
              </a:ext>
            </a:extLst>
          </p:cNvPr>
          <p:cNvSpPr txBox="1"/>
          <p:nvPr/>
        </p:nvSpPr>
        <p:spPr>
          <a:xfrm>
            <a:off x="426986" y="2703151"/>
            <a:ext cx="5013429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lnSpc>
                <a:spcPts val="1860"/>
              </a:lnSpc>
            </a:pPr>
            <a:r>
              <a:rPr lang="en-GB" sz="1600" dirty="0"/>
              <a:t>Logistic regression results: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>
              <a:lnSpc>
                <a:spcPts val="186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Intercept: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intercept value is -0.07405 with p-value of 0.738 - represents the log-odds of the outcome (clicking yes) </a:t>
            </a:r>
          </a:p>
          <a:p>
            <a:pPr marL="800100" lvl="1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group: coefficient for the group variable is -0.06181 with p-value 0.622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represents the log-odds ratio between the groups.</a:t>
            </a:r>
          </a:p>
          <a:p>
            <a:pPr marL="36000">
              <a:lnSpc>
                <a:spcPts val="186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C6C4CB86-B4AC-14F8-4311-F17B978D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762" y="1214438"/>
            <a:ext cx="63246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8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01C88F9-E440-45DE-A776-9609EB590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11" y="551640"/>
            <a:ext cx="3972676" cy="55718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Demographics</a:t>
            </a:r>
            <a:b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dirty="0"/>
              <a:t>7760 users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E6C15492-E2D2-B506-C8AE-2D5ABB6B2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627" y="473180"/>
            <a:ext cx="4866311" cy="2897915"/>
          </a:xfrm>
          <a:prstGeom prst="rect">
            <a:avLst/>
          </a:prstGeom>
        </p:spPr>
      </p:pic>
      <p:pic>
        <p:nvPicPr>
          <p:cNvPr id="8" name="Picture 7" descr="A graph with green and orange bars&#10;&#10;Description automatically generated">
            <a:extLst>
              <a:ext uri="{FF2B5EF4-FFF2-40B4-BE49-F238E27FC236}">
                <a16:creationId xmlns:a16="http://schemas.microsoft.com/office/drawing/2014/main" id="{F9311D7D-0629-8E5F-CFEF-2148D7646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361" y="3780572"/>
            <a:ext cx="4386949" cy="2612452"/>
          </a:xfrm>
          <a:prstGeom prst="rect">
            <a:avLst/>
          </a:prstGeom>
        </p:spPr>
      </p:pic>
      <p:pic>
        <p:nvPicPr>
          <p:cNvPr id="11" name="Picture 10" descr="A bar graph with different colored bars&#10;&#10;Description automatically generated">
            <a:extLst>
              <a:ext uri="{FF2B5EF4-FFF2-40B4-BE49-F238E27FC236}">
                <a16:creationId xmlns:a16="http://schemas.microsoft.com/office/drawing/2014/main" id="{68114F01-6583-7D4B-99FB-CF24C3787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308" y="330999"/>
            <a:ext cx="4058132" cy="3182276"/>
          </a:xfrm>
          <a:prstGeom prst="rect">
            <a:avLst/>
          </a:prstGeom>
        </p:spPr>
      </p:pic>
      <p:pic>
        <p:nvPicPr>
          <p:cNvPr id="13" name="Picture 1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4809CDAD-BBBF-9620-C774-78461AA67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51" y="3685441"/>
            <a:ext cx="4706446" cy="28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3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94351C-9D6A-1F7C-267A-24CB228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was data utilized?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99430C-95ED-ADD3-329E-6DB195AA142E}"/>
              </a:ext>
            </a:extLst>
          </p:cNvPr>
          <p:cNvSpPr txBox="1">
            <a:spLocks/>
          </p:cNvSpPr>
          <p:nvPr/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segmented based on following factors:</a:t>
            </a:r>
          </a:p>
          <a:p>
            <a:pPr marL="5715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</a:rPr>
              <a:t>O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verall dataset</a:t>
            </a:r>
            <a:endParaRPr lang="en-US" sz="2000" dirty="0">
              <a:solidFill>
                <a:schemeClr val="tx2"/>
              </a:solidFill>
            </a:endParaRPr>
          </a:p>
          <a:p>
            <a:pPr marL="5715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Country</a:t>
            </a:r>
          </a:p>
          <a:p>
            <a:pPr marL="5715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Career</a:t>
            </a:r>
          </a:p>
          <a:p>
            <a:pPr marL="5715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</a:rPr>
              <a:t>N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umber of searches</a:t>
            </a:r>
          </a:p>
          <a:p>
            <a:pPr marL="5715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</a:rPr>
              <a:t>T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ime of day</a:t>
            </a:r>
          </a:p>
          <a:p>
            <a:pPr marL="228600" lvl="1">
              <a:spcAft>
                <a:spcPts val="600"/>
              </a:spcAft>
            </a:pP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Missing and negative values were excluded from the analysis</a:t>
            </a:r>
          </a:p>
        </p:txBody>
      </p:sp>
    </p:spTree>
    <p:extLst>
      <p:ext uri="{BB962C8B-B14F-4D97-AF65-F5344CB8AC3E}">
        <p14:creationId xmlns:p14="http://schemas.microsoft.com/office/powerpoint/2010/main" val="236498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31429-8CCC-9182-8DD1-33154898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25" y="3001740"/>
            <a:ext cx="4231612" cy="14540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was aim addressed?</a:t>
            </a:r>
            <a:b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1/4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8C87-78C5-DCBE-E883-A3A6261D8B89}"/>
              </a:ext>
            </a:extLst>
          </p:cNvPr>
          <p:cNvSpPr txBox="1">
            <a:spLocks/>
          </p:cNvSpPr>
          <p:nvPr/>
        </p:nvSpPr>
        <p:spPr>
          <a:xfrm>
            <a:off x="6260760" y="1755005"/>
            <a:ext cx="5833240" cy="3347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Statistical power</a:t>
            </a:r>
          </a:p>
          <a:p>
            <a:pPr marL="5143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</a:rPr>
              <a:t>Is there enough participants for an accurate result?</a:t>
            </a:r>
          </a:p>
          <a:p>
            <a:pPr marL="5143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</a:rPr>
              <a:t>If there was not enough people it is more likely to get a false positive result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41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31429-8CCC-9182-8DD1-33154898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50" y="3073189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Further information on methodology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8C87-78C5-DCBE-E883-A3A6261D8B89}"/>
              </a:ext>
            </a:extLst>
          </p:cNvPr>
          <p:cNvSpPr txBox="1">
            <a:spLocks/>
          </p:cNvSpPr>
          <p:nvPr/>
        </p:nvSpPr>
        <p:spPr>
          <a:xfrm>
            <a:off x="6096000" y="-58623"/>
            <a:ext cx="6002609" cy="697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286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Statistical power</a:t>
            </a:r>
          </a:p>
          <a:p>
            <a:pPr marL="5143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Baseline conversion rate: 50-60% (chance/slightly above chance)</a:t>
            </a:r>
          </a:p>
          <a:p>
            <a:pPr marL="5143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Minimum detectable effect/lift: 10-30% (~65% conversion rate for highest performing group)</a:t>
            </a:r>
          </a:p>
          <a:p>
            <a:pPr marL="5143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Statistical Significance: 5%</a:t>
            </a:r>
          </a:p>
          <a:p>
            <a:pPr marL="5143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Statistical Power: 80%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094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ACFE8C87-78C5-DCBE-E883-A3A6261D8B89}"/>
              </a:ext>
            </a:extLst>
          </p:cNvPr>
          <p:cNvSpPr txBox="1">
            <a:spLocks/>
          </p:cNvSpPr>
          <p:nvPr/>
        </p:nvSpPr>
        <p:spPr>
          <a:xfrm>
            <a:off x="5804338" y="813816"/>
            <a:ext cx="554683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Chi-squared test </a:t>
            </a:r>
          </a:p>
          <a:p>
            <a:pPr marL="742950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Is there a significant difference in responses? Clicking yes or no and taking action in general </a:t>
            </a:r>
          </a:p>
          <a:p>
            <a:pPr marL="742950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Is this effected by certain demographic e.g. country?</a:t>
            </a:r>
          </a:p>
          <a:p>
            <a:pPr marL="742950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95% confidence intervals: if the test were repeated, responses to each popup would most likely be in this range of percentages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B988B4-274D-2123-A673-8FDBD657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7" y="3012250"/>
            <a:ext cx="4231612" cy="14540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was aim addressed?</a:t>
            </a:r>
            <a:b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2/4 </a:t>
            </a:r>
          </a:p>
        </p:txBody>
      </p:sp>
    </p:spTree>
    <p:extLst>
      <p:ext uri="{BB962C8B-B14F-4D97-AF65-F5344CB8AC3E}">
        <p14:creationId xmlns:p14="http://schemas.microsoft.com/office/powerpoint/2010/main" val="16953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ACFE8C87-78C5-DCBE-E883-A3A6261D8B89}"/>
              </a:ext>
            </a:extLst>
          </p:cNvPr>
          <p:cNvSpPr txBox="1">
            <a:spLocks/>
          </p:cNvSpPr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Bayesian inference/analysis </a:t>
            </a:r>
          </a:p>
          <a:p>
            <a:pPr marL="6286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If there is a significant difference how significant?</a:t>
            </a:r>
          </a:p>
          <a:p>
            <a:pPr marL="6286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What is the probability that the difference is due to change in popup?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FA43F8-BE50-31F5-0898-0B3F5F29F33C}"/>
              </a:ext>
            </a:extLst>
          </p:cNvPr>
          <p:cNvSpPr txBox="1">
            <a:spLocks/>
          </p:cNvSpPr>
          <p:nvPr/>
        </p:nvSpPr>
        <p:spPr>
          <a:xfrm>
            <a:off x="127718" y="2881762"/>
            <a:ext cx="4231612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tx2"/>
                </a:solidFill>
              </a:rPr>
              <a:t>How was aim addressed?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3/4 </a:t>
            </a:r>
          </a:p>
        </p:txBody>
      </p:sp>
    </p:spTree>
    <p:extLst>
      <p:ext uri="{BB962C8B-B14F-4D97-AF65-F5344CB8AC3E}">
        <p14:creationId xmlns:p14="http://schemas.microsoft.com/office/powerpoint/2010/main" val="280964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5683</TotalTime>
  <Words>1712</Words>
  <Application>Microsoft Macintosh PowerPoint</Application>
  <PresentationFormat>Widescreen</PresentationFormat>
  <Paragraphs>245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Helvetica Neue Medium</vt:lpstr>
      <vt:lpstr>Söhne</vt:lpstr>
      <vt:lpstr>Symbol</vt:lpstr>
      <vt:lpstr>Office Theme</vt:lpstr>
      <vt:lpstr>A/B Test Analysis: Performance of Marketing Popups</vt:lpstr>
      <vt:lpstr>Background</vt:lpstr>
      <vt:lpstr>Aim</vt:lpstr>
      <vt:lpstr>Demographics 7760 users</vt:lpstr>
      <vt:lpstr>How was data utilized?</vt:lpstr>
      <vt:lpstr>How was aim addressed? 1/4 </vt:lpstr>
      <vt:lpstr>Further information on methodology </vt:lpstr>
      <vt:lpstr>How was aim addressed? 2/4 </vt:lpstr>
      <vt:lpstr>PowerPoint Presentation</vt:lpstr>
      <vt:lpstr>Further information on methodology </vt:lpstr>
      <vt:lpstr>PowerPoint Presentation</vt:lpstr>
      <vt:lpstr>Further information on methodology </vt:lpstr>
      <vt:lpstr>Hypotheses</vt:lpstr>
      <vt:lpstr>Overview of Results: Test 1</vt:lpstr>
      <vt:lpstr>Overview of Results:  Test 2</vt:lpstr>
      <vt:lpstr>Demographics Test 1 non-significant for England users  Test 2 significant for England users  Samples sizes too small for other countries </vt:lpstr>
      <vt:lpstr>Demographics Same results found for KS1  Samples sizes too small for other countries  </vt:lpstr>
      <vt:lpstr>Overview of Results – Searches</vt:lpstr>
      <vt:lpstr>Overview of Results: Test 1 – Time of Day</vt:lpstr>
      <vt:lpstr>Overview of Results: Test 2 – Time of Day</vt:lpstr>
      <vt:lpstr>Insights - Assessing the Impact of Popup Design on User Referral Decisions</vt:lpstr>
      <vt:lpstr>Next Steps</vt:lpstr>
      <vt:lpstr>Overview of Results:  Test 1 - England</vt:lpstr>
      <vt:lpstr>Overview of Results: Test 2 - England</vt:lpstr>
      <vt:lpstr>Overview of Results – KS1</vt:lpstr>
      <vt:lpstr>Overview of Results – KS1</vt:lpstr>
      <vt:lpstr>Overview of Results – Searches</vt:lpstr>
      <vt:lpstr>Overview of Results: Test 2 – Searches</vt:lpstr>
      <vt:lpstr>Overview of Results – Time of Day</vt:lpstr>
      <vt:lpstr>Overview of Results – Time of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A/B Test Analysis: Performance of Marketing Popups</dc:title>
  <dc:creator>Olivia Jayeola</dc:creator>
  <cp:lastModifiedBy>Olivia Jayeola</cp:lastModifiedBy>
  <cp:revision>11</cp:revision>
  <dcterms:created xsi:type="dcterms:W3CDTF">2023-07-11T14:59:14Z</dcterms:created>
  <dcterms:modified xsi:type="dcterms:W3CDTF">2024-05-03T11:48:33Z</dcterms:modified>
</cp:coreProperties>
</file>