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65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145A"/>
    <a:srgbClr val="C9A7ED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55F8A-2BA3-C24F-A1CF-BA6F443526A7}" v="184" dt="2023-10-26T13:32:14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0" autoAdjust="0"/>
    <p:restoredTop sz="96208"/>
  </p:normalViewPr>
  <p:slideViewPr>
    <p:cSldViewPr snapToGrid="0" snapToObjects="1">
      <p:cViewPr>
        <p:scale>
          <a:sx n="72" d="100"/>
          <a:sy n="72" d="100"/>
        </p:scale>
        <p:origin x="1960" y="8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CL Branding background">
            <a:extLst>
              <a:ext uri="{FF2B5EF4-FFF2-40B4-BE49-F238E27FC236}">
                <a16:creationId xmlns:a16="http://schemas.microsoft.com/office/drawing/2014/main" id="{EA4C8DDC-D29E-5E43-9BC2-FD84B2117884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558"/>
            <a:ext cx="12192000" cy="1342238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7B844C1D-C9E2-A040-B3FD-0E3861E051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9" name="Main image" descr="Image">
            <a:extLst>
              <a:ext uri="{FF2B5EF4-FFF2-40B4-BE49-F238E27FC236}">
                <a16:creationId xmlns:a16="http://schemas.microsoft.com/office/drawing/2014/main" id="{FD55159A-63D1-334F-B344-448B05BC84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6D1BEB54-27B8-4348-8671-D93B41DC5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35F69D9D-B78C-6D4D-8B1E-AB31E336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10/26/23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71450"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10/26/23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7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5" name="Text" descr="Text">
            <a:extLst>
              <a:ext uri="{FF2B5EF4-FFF2-40B4-BE49-F238E27FC236}">
                <a16:creationId xmlns:a16="http://schemas.microsoft.com/office/drawing/2014/main" id="{23293D9A-92DE-2745-A551-12503D5B3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11753E1-8533-844D-B406-655C6C933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768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562D057E-84DA-844C-8F30-A88C629E1D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6800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3FA6CE8B-790A-C44A-B1D0-DA5AC754A4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4832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10/26/23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4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colour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in Headline" descr="Headline">
            <a:extLst>
              <a:ext uri="{FF2B5EF4-FFF2-40B4-BE49-F238E27FC236}">
                <a16:creationId xmlns:a16="http://schemas.microsoft.com/office/drawing/2014/main" id="{5CB62203-BCF9-3241-9684-0F4402446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22302"/>
            <a:ext cx="2610000" cy="5220000"/>
          </a:xfrm>
          <a:solidFill>
            <a:srgbClr val="AC145A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E0051C4D-5840-9846-A6CC-052B1F915D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6800" y="900000"/>
            <a:ext cx="2610000" cy="5220000"/>
          </a:xfrm>
          <a:solidFill>
            <a:srgbClr val="AC145A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9" name="Picture" descr="Image">
            <a:extLst>
              <a:ext uri="{FF2B5EF4-FFF2-40B4-BE49-F238E27FC236}">
                <a16:creationId xmlns:a16="http://schemas.microsoft.com/office/drawing/2014/main" id="{7D295661-D9DD-8D43-9041-6814DE8FF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624" y="1290917"/>
            <a:ext cx="1328200" cy="1557617"/>
          </a:xfrm>
          <a:prstGeom prst="rect">
            <a:avLst/>
          </a:prstGeom>
        </p:spPr>
      </p:pic>
      <p:sp>
        <p:nvSpPr>
          <p:cNvPr id="13" name="Text" descr="Text">
            <a:extLst>
              <a:ext uri="{FF2B5EF4-FFF2-40B4-BE49-F238E27FC236}">
                <a16:creationId xmlns:a16="http://schemas.microsoft.com/office/drawing/2014/main" id="{73CED3B5-33C7-894B-9D58-FC396998F4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3712" y="3073400"/>
            <a:ext cx="2222500" cy="30226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background">
            <a:extLst>
              <a:ext uri="{FF2B5EF4-FFF2-40B4-BE49-F238E27FC236}">
                <a16:creationId xmlns:a16="http://schemas.microsoft.com/office/drawing/2014/main" id="{E69AB749-3152-6149-94E2-048594181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00" y="900000"/>
            <a:ext cx="2610000" cy="5220000"/>
          </a:xfrm>
          <a:solidFill>
            <a:srgbClr val="AC145A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1" name="Picture" descr="Image">
            <a:extLst>
              <a:ext uri="{FF2B5EF4-FFF2-40B4-BE49-F238E27FC236}">
                <a16:creationId xmlns:a16="http://schemas.microsoft.com/office/drawing/2014/main" id="{34669171-BF23-B54C-8D3F-B1C89E122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292400"/>
            <a:ext cx="1328200" cy="1557617"/>
          </a:xfrm>
          <a:prstGeom prst="rect">
            <a:avLst/>
          </a:prstGeom>
        </p:spPr>
      </p:pic>
      <p:sp>
        <p:nvSpPr>
          <p:cNvPr id="14" name="Text" descr="Text">
            <a:extLst>
              <a:ext uri="{FF2B5EF4-FFF2-40B4-BE49-F238E27FC236}">
                <a16:creationId xmlns:a16="http://schemas.microsoft.com/office/drawing/2014/main" id="{87F3A240-3369-0145-B540-5A60FA0848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6040" y="3073400"/>
            <a:ext cx="2222500" cy="30226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F708712F-D0E9-B94A-A9B7-F258F0F10A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90800" y="900000"/>
            <a:ext cx="2610000" cy="5220000"/>
          </a:xfrm>
          <a:solidFill>
            <a:srgbClr val="AC145A"/>
          </a:solidFill>
        </p:spPr>
        <p:txBody>
          <a:bodyPr lIns="180000" tIns="180000" rIns="180000" bIns="180000"/>
          <a:lstStyle>
            <a:lvl1pPr marL="11112" indent="0"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2" name="Picture" descr="Image">
            <a:extLst>
              <a:ext uri="{FF2B5EF4-FFF2-40B4-BE49-F238E27FC236}">
                <a16:creationId xmlns:a16="http://schemas.microsoft.com/office/drawing/2014/main" id="{8073F21E-F4EF-B246-B7E8-4FA799EC37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1290917"/>
            <a:ext cx="1328200" cy="1557617"/>
          </a:xfrm>
          <a:prstGeom prst="rect">
            <a:avLst/>
          </a:prstGeom>
        </p:spPr>
      </p:pic>
      <p:sp>
        <p:nvSpPr>
          <p:cNvPr id="16" name="Text" descr="Text">
            <a:extLst>
              <a:ext uri="{FF2B5EF4-FFF2-40B4-BE49-F238E27FC236}">
                <a16:creationId xmlns:a16="http://schemas.microsoft.com/office/drawing/2014/main" id="{5387EEB0-9F43-E241-9EDB-010FB36582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08368" y="3068960"/>
            <a:ext cx="2222500" cy="30226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3E51-46F8-B446-A241-A539538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10/26/23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CFD4B-BF38-E841-868E-C9F3BBC7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88DCC-68B7-D349-B50E-BEE3CC1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3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5400000" cy="2325802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96CC15FA-5D3D-604E-8882-80A283890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618500"/>
            <a:ext cx="5399088" cy="2617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" descr="Image">
            <a:extLst>
              <a:ext uri="{FF2B5EF4-FFF2-40B4-BE49-F238E27FC236}">
                <a16:creationId xmlns:a16="http://schemas.microsoft.com/office/drawing/2014/main" id="{C443FA27-F0DB-1840-998D-206100BED3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940000" y="900000"/>
            <a:ext cx="5400000" cy="5344683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10/26/23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1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935F83AB-29A1-EF49-B6EC-5214A87545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00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" descr="Image">
            <a:extLst>
              <a:ext uri="{FF2B5EF4-FFF2-40B4-BE49-F238E27FC236}">
                <a16:creationId xmlns:a16="http://schemas.microsoft.com/office/drawing/2014/main" id="{E95E3DE4-2C02-DF4D-871A-130A912A3EB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58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" descr="Image">
            <a:extLst>
              <a:ext uri="{FF2B5EF4-FFF2-40B4-BE49-F238E27FC236}">
                <a16:creationId xmlns:a16="http://schemas.microsoft.com/office/drawing/2014/main" id="{08A0AD7D-724B-E44B-89BE-D93B46E6BC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5624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218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10/26/23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1" name="Table" descr="Text / Table">
            <a:extLst>
              <a:ext uri="{FF2B5EF4-FFF2-40B4-BE49-F238E27FC236}">
                <a16:creationId xmlns:a16="http://schemas.microsoft.com/office/drawing/2014/main" id="{4DEFD8C9-6C2B-9C49-9F6F-5A35A2B747AF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D31E44D0-02C4-914B-B5F4-F5B0F5862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6454" y="2414430"/>
            <a:ext cx="2557322" cy="2623913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10/26/23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3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able" descr="Text / Table">
            <a:extLst>
              <a:ext uri="{FF2B5EF4-FFF2-40B4-BE49-F238E27FC236}">
                <a16:creationId xmlns:a16="http://schemas.microsoft.com/office/drawing/2014/main" id="{01422A73-1E05-8B44-93EA-70AD3FCEEC9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AD015BAE-CDFB-0848-8398-8E01CAEB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451091"/>
            <a:ext cx="2610000" cy="2894291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10/26/23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0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Contact 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GB" dirty="0"/>
              <a:t>Useful links &amp; contact details</a:t>
            </a:r>
            <a:endParaRPr lang="en-US" dirty="0"/>
          </a:p>
        </p:txBody>
      </p:sp>
      <p:sp>
        <p:nvSpPr>
          <p:cNvPr id="21" name="Text" descr="Text">
            <a:extLst>
              <a:ext uri="{FF2B5EF4-FFF2-40B4-BE49-F238E27FC236}">
                <a16:creationId xmlns:a16="http://schemas.microsoft.com/office/drawing/2014/main" id="{82579D70-1A08-DC42-8CE8-ACA8360A7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" descr="Text">
            <a:extLst>
              <a:ext uri="{FF2B5EF4-FFF2-40B4-BE49-F238E27FC236}">
                <a16:creationId xmlns:a16="http://schemas.microsoft.com/office/drawing/2014/main" id="{82B359B7-CB0C-544C-88EE-891FC732E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10/26/23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7E0FC6D2-4499-5C4C-8C93-C7590708B796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" descr="Image">
            <a:extLst>
              <a:ext uri="{FF2B5EF4-FFF2-40B4-BE49-F238E27FC236}">
                <a16:creationId xmlns:a16="http://schemas.microsoft.com/office/drawing/2014/main" id="{D7C34FC0-F8B1-D041-9578-733D7F3C68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5F848594-69CD-DA4E-BB25-23F671A7C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5" name="Sub Heading" descr="Sub heading">
            <a:extLst>
              <a:ext uri="{FF2B5EF4-FFF2-40B4-BE49-F238E27FC236}">
                <a16:creationId xmlns:a16="http://schemas.microsoft.com/office/drawing/2014/main" id="{D5AB2EC5-97D3-8D44-BB0B-9125E87D1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239999"/>
            <a:ext cx="6840000" cy="651777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pic>
        <p:nvPicPr>
          <p:cNvPr id="3" name="UCL Branding">
            <a:extLst>
              <a:ext uri="{FF2B5EF4-FFF2-40B4-BE49-F238E27FC236}">
                <a16:creationId xmlns:a16="http://schemas.microsoft.com/office/drawing/2014/main" id="{57A2C87C-2FFC-9F8E-AFDD-3AB24EB8C4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558"/>
            <a:ext cx="12192000" cy="1342238"/>
          </a:xfrm>
          <a:prstGeom prst="rect">
            <a:avLst/>
          </a:prstGeom>
        </p:spPr>
      </p:pic>
      <p:sp>
        <p:nvSpPr>
          <p:cNvPr id="4" name="Faculty, Department title">
            <a:extLst>
              <a:ext uri="{FF2B5EF4-FFF2-40B4-BE49-F238E27FC236}">
                <a16:creationId xmlns:a16="http://schemas.microsoft.com/office/drawing/2014/main" id="{0F2D6C5C-2585-DF99-E096-515495DC83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69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2 - single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</a:extLst>
          </p:cNvPr>
          <p:cNvSpPr/>
          <p:nvPr userDrawn="1"/>
        </p:nvSpPr>
        <p:spPr>
          <a:xfrm>
            <a:off x="0" y="-1"/>
            <a:ext cx="12192000" cy="25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14916FEE-2CA1-274A-AB9A-27AE550ED61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8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1" name="Picture " descr="Image">
            <a:extLst>
              <a:ext uri="{FF2B5EF4-FFF2-40B4-BE49-F238E27FC236}">
                <a16:creationId xmlns:a16="http://schemas.microsoft.com/office/drawing/2014/main" id="{7AAB61C2-2ECC-1549-9211-9297F9B818D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05456"/>
            <a:ext cx="12192000" cy="435254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UCL Branding">
            <a:extLst>
              <a:ext uri="{FF2B5EF4-FFF2-40B4-BE49-F238E27FC236}">
                <a16:creationId xmlns:a16="http://schemas.microsoft.com/office/drawing/2014/main" id="{8A7CEB5A-7593-CDB7-35C5-4A659788EB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558"/>
            <a:ext cx="12192000" cy="1342238"/>
          </a:xfrm>
          <a:prstGeom prst="rect">
            <a:avLst/>
          </a:prstGeom>
        </p:spPr>
      </p:pic>
      <p:sp>
        <p:nvSpPr>
          <p:cNvPr id="5" name="Faculty, Department title">
            <a:extLst>
              <a:ext uri="{FF2B5EF4-FFF2-40B4-BE49-F238E27FC236}">
                <a16:creationId xmlns:a16="http://schemas.microsoft.com/office/drawing/2014/main" id="{B2600646-8A91-AC41-E7BD-C71E20B0DF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6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- Double lin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271759B8-0ABB-3643-884B-0A918443C549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40000"/>
            <a:ext cx="12192000" cy="1679261"/>
          </a:xfrm>
          <a:prstGeom prst="rect">
            <a:avLst/>
          </a:prstGeom>
          <a:solidFill>
            <a:srgbClr val="AC1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in Headline" descr="Headline">
            <a:extLst>
              <a:ext uri="{FF2B5EF4-FFF2-40B4-BE49-F238E27FC236}">
                <a16:creationId xmlns:a16="http://schemas.microsoft.com/office/drawing/2014/main" id="{0AFC6B55-24BD-7545-82A9-DD37164DF15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42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" name="UCL Branding">
            <a:extLst>
              <a:ext uri="{FF2B5EF4-FFF2-40B4-BE49-F238E27FC236}">
                <a16:creationId xmlns:a16="http://schemas.microsoft.com/office/drawing/2014/main" id="{85E6DB08-1174-379D-8B05-9D7DC46BE2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558"/>
            <a:ext cx="12192000" cy="1342238"/>
          </a:xfrm>
          <a:prstGeom prst="rect">
            <a:avLst/>
          </a:prstGeom>
        </p:spPr>
      </p:pic>
      <p:sp>
        <p:nvSpPr>
          <p:cNvPr id="5" name="Faculty, Department title">
            <a:extLst>
              <a:ext uri="{FF2B5EF4-FFF2-40B4-BE49-F238E27FC236}">
                <a16:creationId xmlns:a16="http://schemas.microsoft.com/office/drawing/2014/main" id="{9FBE044D-8DAD-96FB-F082-EA1034F16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2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 - Double line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59606069-DCB2-E341-97E0-98600856E2E5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A724F846-9E16-0743-9A5C-ED2946248F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6914"/>
            <a:ext cx="12192000" cy="168280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24000" y="3122579"/>
            <a:ext cx="12192000" cy="3735421"/>
          </a:xfrm>
          <a:prstGeom prst="rect">
            <a:avLst/>
          </a:prstGeom>
          <a:solidFill>
            <a:srgbClr val="AC1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F393605F-7BBC-284E-8DAE-0B5B8411382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347047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495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UCL Branding">
            <a:extLst>
              <a:ext uri="{FF2B5EF4-FFF2-40B4-BE49-F238E27FC236}">
                <a16:creationId xmlns:a16="http://schemas.microsoft.com/office/drawing/2014/main" id="{99ADE684-4E50-7746-04FA-1848518A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558"/>
            <a:ext cx="12192000" cy="1342238"/>
          </a:xfrm>
          <a:prstGeom prst="rect">
            <a:avLst/>
          </a:prstGeom>
        </p:spPr>
      </p:pic>
      <p:sp>
        <p:nvSpPr>
          <p:cNvPr id="5" name="Faculty, Department title">
            <a:extLst>
              <a:ext uri="{FF2B5EF4-FFF2-40B4-BE49-F238E27FC236}">
                <a16:creationId xmlns:a16="http://schemas.microsoft.com/office/drawing/2014/main" id="{0D1C0E5F-D09E-7C4D-E9B9-720911F9C9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11" name="Sub Heading" descr="Sub heading">
            <a:extLst>
              <a:ext uri="{FF2B5EF4-FFF2-40B4-BE49-F238E27FC236}">
                <a16:creationId xmlns:a16="http://schemas.microsoft.com/office/drawing/2014/main" id="{169F44E5-11A5-074E-ADAE-05ACB4110A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dirty="0"/>
              <a:t>Large text size, Arial 36 point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225425" indent="-215900">
              <a:buFont typeface="Arial" panose="020B0604020202020204" pitchFamily="34" charset="0"/>
              <a:buChar char="•"/>
              <a:tabLst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aseline="0"/>
            </a:lvl1pPr>
          </a:lstStyle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9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AC145A"/>
          </a:solidFill>
        </p:spPr>
        <p:txBody>
          <a:bodyPr lIns="360000" tIns="18000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4" name="Sub Heading">
            <a:extLst>
              <a:ext uri="{FF2B5EF4-FFF2-40B4-BE49-F238E27FC236}">
                <a16:creationId xmlns:a16="http://schemas.microsoft.com/office/drawing/2014/main" id="{7EFF5C86-B7E9-E24F-A032-A4DF63C9C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11112" indent="0">
              <a:buNone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97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">
            <a:extLst>
              <a:ext uri="{FF2B5EF4-FFF2-40B4-BE49-F238E27FC236}">
                <a16:creationId xmlns:a16="http://schemas.microsoft.com/office/drawing/2014/main" id="{F9ECF375-EFC6-8846-9FEE-E3BEC7506D8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6616" y="900000"/>
            <a:ext cx="7534656" cy="5448518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440000"/>
            <a:ext cx="6480000" cy="2880000"/>
          </a:xfrm>
          <a:solidFill>
            <a:schemeClr val="bg1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8" name="Picture " descr="Image">
            <a:extLst>
              <a:ext uri="{FF2B5EF4-FFF2-40B4-BE49-F238E27FC236}">
                <a16:creationId xmlns:a16="http://schemas.microsoft.com/office/drawing/2014/main" id="{9390C092-D95C-EF41-9B4C-B77F203C0B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266715" y="900000"/>
            <a:ext cx="3536848" cy="2906486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" descr="Text">
            <a:extLst>
              <a:ext uri="{FF2B5EF4-FFF2-40B4-BE49-F238E27FC236}">
                <a16:creationId xmlns:a16="http://schemas.microsoft.com/office/drawing/2014/main" id="{B97104E0-DC3E-EB49-A0B8-75D9C6ED8E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2900" y="4164600"/>
            <a:ext cx="3542400" cy="2287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1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single 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10439064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10/26/23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UCL Branding"/>
          <p:cNvPicPr>
            <a:picLocks noChangeAspect="1"/>
          </p:cNvPicPr>
          <p:nvPr userDrawn="1"/>
        </p:nvPicPr>
        <p:blipFill>
          <a:blip r:embed="rId20"/>
          <a:srcRect/>
          <a:stretch/>
        </p:blipFill>
        <p:spPr>
          <a:xfrm>
            <a:off x="0" y="0"/>
            <a:ext cx="12192000" cy="550662"/>
          </a:xfrm>
          <a:prstGeom prst="rect">
            <a:avLst/>
          </a:prstGeom>
        </p:spPr>
      </p:pic>
      <p:sp>
        <p:nvSpPr>
          <p:cNvPr id="1026" name="Title Headline" descr="Headline">
            <a:extLst>
              <a:ext uri="{FF2B5EF4-FFF2-40B4-BE49-F238E27FC236}">
                <a16:creationId xmlns:a16="http://schemas.microsoft.com/office/drawing/2014/main" id="{1389B5D6-B2B6-B044-8F75-8C9E18FFF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89999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Main headline</a:t>
            </a:r>
            <a:r>
              <a:rPr lang="en-GB" altLang="en-US" dirty="0"/>
              <a:t>, Arial 44pt bold</a:t>
            </a:r>
            <a:endParaRPr lang="en-US" altLang="en-US" dirty="0"/>
          </a:p>
        </p:txBody>
      </p:sp>
      <p:sp>
        <p:nvSpPr>
          <p:cNvPr id="1027" name="Text" descr="Main text">
            <a:extLst>
              <a:ext uri="{FF2B5EF4-FFF2-40B4-BE49-F238E27FC236}">
                <a16:creationId xmlns:a16="http://schemas.microsoft.com/office/drawing/2014/main" id="{840A67E7-10FC-DE4B-8222-DBD366537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2376000"/>
            <a:ext cx="1080069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4"/>
            <a:endParaRPr lang="en-US" dirty="0"/>
          </a:p>
        </p:txBody>
      </p:sp>
      <p:sp>
        <p:nvSpPr>
          <p:cNvPr id="4" name="Date " descr="Date">
            <a:extLst>
              <a:ext uri="{FF2B5EF4-FFF2-40B4-BE49-F238E27FC236}">
                <a16:creationId xmlns:a16="http://schemas.microsoft.com/office/drawing/2014/main" id="{BC7573E6-5C96-F54E-8C6A-D81E27BE4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10/26/23</a:t>
            </a:fld>
            <a:endParaRPr lang="en-US" dirty="0"/>
          </a:p>
        </p:txBody>
      </p:sp>
      <p:sp>
        <p:nvSpPr>
          <p:cNvPr id="5" name="Footer " descr="Footer title">
            <a:extLst>
              <a:ext uri="{FF2B5EF4-FFF2-40B4-BE49-F238E27FC236}">
                <a16:creationId xmlns:a16="http://schemas.microsoft.com/office/drawing/2014/main" id="{1B01C4CC-C66F-714D-B313-340C31FA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 descr="Page number">
            <a:extLst>
              <a:ext uri="{FF2B5EF4-FFF2-40B4-BE49-F238E27FC236}">
                <a16:creationId xmlns:a16="http://schemas.microsoft.com/office/drawing/2014/main" id="{D2C68658-D4C2-394E-8334-67AC9BE3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2" r:id="rId2"/>
    <p:sldLayoutId id="2147483723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icture Placeholder 6" descr="Background image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 descr="Heading"/>
          <p:cNvSpPr>
            <a:spLocks noGrp="1"/>
          </p:cNvSpPr>
          <p:nvPr>
            <p:ph type="title"/>
          </p:nvPr>
        </p:nvSpPr>
        <p:spPr>
          <a:xfrm>
            <a:off x="3015049" y="2821851"/>
            <a:ext cx="5820033" cy="959317"/>
          </a:xfrm>
        </p:spPr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2" name="Title 4" descr="Heading">
            <a:extLst>
              <a:ext uri="{FF2B5EF4-FFF2-40B4-BE49-F238E27FC236}">
                <a16:creationId xmlns:a16="http://schemas.microsoft.com/office/drawing/2014/main" id="{BC49AA5B-BF35-F520-4EE3-8BD845EE7126}"/>
              </a:ext>
            </a:extLst>
          </p:cNvPr>
          <p:cNvSpPr txBox="1">
            <a:spLocks/>
          </p:cNvSpPr>
          <p:nvPr/>
        </p:nvSpPr>
        <p:spPr bwMode="auto">
          <a:xfrm>
            <a:off x="3019168" y="4617699"/>
            <a:ext cx="5820033" cy="9593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18000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1800" dirty="0"/>
              <a:t>Olivia Bryant</a:t>
            </a:r>
          </a:p>
          <a:p>
            <a:pPr algn="ctr"/>
            <a:r>
              <a:rPr lang="en-GB" sz="1800" dirty="0"/>
              <a:t>Thursday 26</a:t>
            </a:r>
            <a:r>
              <a:rPr lang="en-GB" sz="1800" baseline="30000" dirty="0"/>
              <a:t>th</a:t>
            </a:r>
            <a:r>
              <a:rPr lang="en-GB" sz="1800" dirty="0"/>
              <a:t> October</a:t>
            </a:r>
          </a:p>
        </p:txBody>
      </p:sp>
    </p:spTree>
    <p:extLst>
      <p:ext uri="{BB962C8B-B14F-4D97-AF65-F5344CB8AC3E}">
        <p14:creationId xmlns:p14="http://schemas.microsoft.com/office/powerpoint/2010/main" val="161594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E515-CB13-511F-0B12-D14C4AE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803295"/>
          </a:xfrm>
        </p:spPr>
        <p:txBody>
          <a:bodyPr/>
          <a:lstStyle/>
          <a:p>
            <a:r>
              <a:rPr lang="en-US" dirty="0"/>
              <a:t>T-tests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683-AA56-206E-0B89-67936518D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999" y="1595718"/>
            <a:ext cx="11061035" cy="4416282"/>
          </a:xfrm>
        </p:spPr>
        <p:txBody>
          <a:bodyPr/>
          <a:lstStyle/>
          <a:p>
            <a:r>
              <a:rPr lang="en-US" dirty="0"/>
              <a:t>Used to compare two population means.</a:t>
            </a:r>
          </a:p>
          <a:p>
            <a:r>
              <a:rPr lang="en-US" dirty="0">
                <a:solidFill>
                  <a:srgbClr val="AC145A"/>
                </a:solidFill>
              </a:rPr>
              <a:t>Paired data for a paired t-test: same individuals studied at two different times or under two conditions.</a:t>
            </a:r>
          </a:p>
          <a:p>
            <a:r>
              <a:rPr lang="en-US" dirty="0">
                <a:solidFill>
                  <a:srgbClr val="7030A0"/>
                </a:solidFill>
              </a:rPr>
              <a:t>Independent for an independent samples t-test: data collected from two separate groups</a:t>
            </a:r>
          </a:p>
          <a:p>
            <a:endParaRPr lang="en-US" dirty="0"/>
          </a:p>
          <a:p>
            <a:r>
              <a:rPr lang="en-US" dirty="0"/>
              <a:t>If we want to compare means between homeless GPs and non-homeless GPs, which type do you think we will use?</a:t>
            </a:r>
          </a:p>
          <a:p>
            <a:pPr marL="11112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8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E515-CB13-511F-0B12-D14C4AE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803295"/>
          </a:xfrm>
        </p:spPr>
        <p:txBody>
          <a:bodyPr/>
          <a:lstStyle/>
          <a:p>
            <a:r>
              <a:rPr lang="en-US" dirty="0"/>
              <a:t>T-test Hypotheses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683-AA56-206E-0B89-67936518D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999" y="1595718"/>
            <a:ext cx="11061035" cy="4416282"/>
          </a:xfrm>
        </p:spPr>
        <p:txBody>
          <a:bodyPr/>
          <a:lstStyle/>
          <a:p>
            <a:pPr marL="11112" lvl="2" indent="0">
              <a:buNone/>
            </a:pPr>
            <a:r>
              <a:rPr lang="en-US" sz="2400" dirty="0"/>
              <a:t>Example: we want to know whether petal length according to their species. You measure the petals of flowers of two different species.</a:t>
            </a:r>
          </a:p>
          <a:p>
            <a:pPr marL="11112" lvl="2" indent="0">
              <a:buNone/>
            </a:pPr>
            <a:endParaRPr lang="en-US" sz="2400" dirty="0"/>
          </a:p>
          <a:p>
            <a:pPr marL="11112" lvl="2" indent="0">
              <a:buNone/>
            </a:pPr>
            <a:r>
              <a:rPr lang="en-US" sz="2400" dirty="0"/>
              <a:t>Null hypothesis(H</a:t>
            </a:r>
            <a:r>
              <a:rPr lang="en-US" sz="2400" baseline="-25000" dirty="0"/>
              <a:t>0</a:t>
            </a:r>
            <a:r>
              <a:rPr lang="en-US" sz="2400" dirty="0"/>
              <a:t>): the true difference between these two groups means is zero.</a:t>
            </a:r>
          </a:p>
          <a:p>
            <a:pPr marL="11112" lvl="2" indent="0">
              <a:buNone/>
            </a:pPr>
            <a:r>
              <a:rPr lang="en-US" sz="2400" dirty="0"/>
              <a:t>Alternative hypothesis(H</a:t>
            </a:r>
            <a:r>
              <a:rPr lang="en-US" sz="2400" baseline="-25000" dirty="0"/>
              <a:t>A</a:t>
            </a:r>
            <a:r>
              <a:rPr lang="en-US" sz="2400" dirty="0"/>
              <a:t>): the true difference between the means of these two groups is not zero (i.e. there is a difference)</a:t>
            </a:r>
          </a:p>
          <a:p>
            <a:pPr marL="11112" lvl="2" indent="0">
              <a:buNone/>
            </a:pPr>
            <a:endParaRPr lang="en-US" sz="2400" dirty="0"/>
          </a:p>
          <a:p>
            <a:pPr marL="11112" lvl="2" indent="0">
              <a:buNone/>
            </a:pPr>
            <a:r>
              <a:rPr lang="en-US" sz="2400" dirty="0"/>
              <a:t>What are the hypotheses in the homeless GP example?</a:t>
            </a:r>
          </a:p>
        </p:txBody>
      </p:sp>
    </p:spTree>
    <p:extLst>
      <p:ext uri="{BB962C8B-B14F-4D97-AF65-F5344CB8AC3E}">
        <p14:creationId xmlns:p14="http://schemas.microsoft.com/office/powerpoint/2010/main" val="84641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E515-CB13-511F-0B12-D14C4AE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803295"/>
          </a:xfrm>
        </p:spPr>
        <p:txBody>
          <a:bodyPr/>
          <a:lstStyle/>
          <a:p>
            <a:r>
              <a:rPr lang="en-US" dirty="0"/>
              <a:t>T-Distribution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683-AA56-206E-0B89-67936518D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999" y="1595718"/>
            <a:ext cx="11061035" cy="4416282"/>
          </a:xfrm>
        </p:spPr>
        <p:txBody>
          <a:bodyPr/>
          <a:lstStyle/>
          <a:p>
            <a:pPr lvl="2"/>
            <a:r>
              <a:rPr lang="en-US" sz="2400" dirty="0"/>
              <a:t>Used to estimate the significance to of population parameters for small sample sizes or unknown variations.</a:t>
            </a:r>
          </a:p>
          <a:p>
            <a:pPr lvl="2"/>
            <a:r>
              <a:rPr lang="en-US" sz="2400" dirty="0"/>
              <a:t>For large n, this approximates to the normal distribution.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17ECAA1-3176-5C3F-E38F-A3206C71A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47" y="3031242"/>
            <a:ext cx="6394648" cy="342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24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E515-CB13-511F-0B12-D14C4AE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803295"/>
          </a:xfrm>
        </p:spPr>
        <p:txBody>
          <a:bodyPr/>
          <a:lstStyle/>
          <a:p>
            <a:r>
              <a:rPr lang="en-US" dirty="0"/>
              <a:t>Assumptions for T-Tests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683-AA56-206E-0B89-67936518D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999" y="1595718"/>
            <a:ext cx="11061035" cy="4416282"/>
          </a:xfrm>
        </p:spPr>
        <p:txBody>
          <a:bodyPr/>
          <a:lstStyle/>
          <a:p>
            <a:pPr marL="468312" lvl="2" indent="-457200">
              <a:buAutoNum type="arabicPeriod"/>
            </a:pPr>
            <a:r>
              <a:rPr lang="en-US" sz="2400" b="1" dirty="0"/>
              <a:t>Normality</a:t>
            </a:r>
            <a:r>
              <a:rPr lang="en-US" sz="2400" dirty="0"/>
              <a:t>: test this by plotting histograms of each group. Don’t have to be perfect, but ideally roughly symmetrical.</a:t>
            </a:r>
          </a:p>
          <a:p>
            <a:pPr marL="468312" lvl="2" indent="-457200">
              <a:buAutoNum type="arabicPeriod"/>
            </a:pPr>
            <a:r>
              <a:rPr lang="en-US" sz="2400" b="1" dirty="0"/>
              <a:t>Equal population variance: </a:t>
            </a:r>
            <a:r>
              <a:rPr lang="en-US" sz="2400" dirty="0"/>
              <a:t>compared the sample standard deviations. </a:t>
            </a:r>
          </a:p>
          <a:p>
            <a:pPr marL="468312" lvl="2" indent="-457200">
              <a:buAutoNum type="arabicPeriod"/>
            </a:pPr>
            <a:endParaRPr lang="en-US" sz="2400" b="1" dirty="0"/>
          </a:p>
          <a:p>
            <a:pPr marL="468312" lvl="2" indent="-457200">
              <a:buAutoNum type="arabicPeriod"/>
            </a:pPr>
            <a:endParaRPr lang="en-US" sz="2400" b="1" dirty="0"/>
          </a:p>
          <a:p>
            <a:pPr marL="11112" lvl="2" indent="0">
              <a:buNone/>
            </a:pPr>
            <a:r>
              <a:rPr lang="en-US" sz="2400" b="1" dirty="0"/>
              <a:t>Generally, t-tests are robust to violations of normality assumptions and equal variances, especially for moderate and larger sample sizes.</a:t>
            </a:r>
          </a:p>
        </p:txBody>
      </p:sp>
    </p:spTree>
    <p:extLst>
      <p:ext uri="{BB962C8B-B14F-4D97-AF65-F5344CB8AC3E}">
        <p14:creationId xmlns:p14="http://schemas.microsoft.com/office/powerpoint/2010/main" val="410196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E515-CB13-511F-0B12-D14C4AE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899999"/>
            <a:ext cx="11258259" cy="803295"/>
          </a:xfrm>
        </p:spPr>
        <p:txBody>
          <a:bodyPr/>
          <a:lstStyle/>
          <a:p>
            <a:r>
              <a:rPr lang="en-US" dirty="0"/>
              <a:t>Mann-Whitney U/Wilcoxon Rank Sum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683-AA56-206E-0B89-67936518D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999" y="1775012"/>
            <a:ext cx="11061035" cy="4236987"/>
          </a:xfrm>
        </p:spPr>
        <p:txBody>
          <a:bodyPr/>
          <a:lstStyle/>
          <a:p>
            <a:pPr lvl="2"/>
            <a:r>
              <a:rPr lang="en-US" sz="2400" dirty="0"/>
              <a:t>Used to compare means when the normality assumption is violated.</a:t>
            </a:r>
          </a:p>
          <a:p>
            <a:pPr lvl="2"/>
            <a:r>
              <a:rPr lang="en-US" sz="2400" dirty="0"/>
              <a:t>Used in very similar ways to the t-test.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957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E515-CB13-511F-0B12-D14C4AE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17" y="846211"/>
            <a:ext cx="11258259" cy="803295"/>
          </a:xfrm>
        </p:spPr>
        <p:txBody>
          <a:bodyPr/>
          <a:lstStyle/>
          <a:p>
            <a:r>
              <a:rPr lang="en-US" dirty="0"/>
              <a:t>Interpreting T-Test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683-AA56-206E-0B89-67936518D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999" y="1775012"/>
            <a:ext cx="11061035" cy="4236987"/>
          </a:xfrm>
        </p:spPr>
        <p:txBody>
          <a:bodyPr/>
          <a:lstStyle/>
          <a:p>
            <a:pPr lvl="2"/>
            <a:r>
              <a:rPr lang="en-US" sz="2400" dirty="0"/>
              <a:t>T-statistic and p-value are linked. The higher the t-statistic, the more of a difference there is between the two means.</a:t>
            </a:r>
          </a:p>
          <a:p>
            <a:pPr lvl="2"/>
            <a:r>
              <a:rPr lang="en-US" sz="2400" dirty="0"/>
              <a:t>Typically p-value is reported.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6FC0B4-F21B-D40C-8971-BD4D9853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546" y="3209366"/>
            <a:ext cx="4964205" cy="33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10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7">
            <a:extLst>
              <a:ext uri="{FF2B5EF4-FFF2-40B4-BE49-F238E27FC236}">
                <a16:creationId xmlns:a16="http://schemas.microsoft.com/office/drawing/2014/main" id="{A9099FB7-DB6F-9EFC-C35A-7283763F0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645948"/>
              </p:ext>
            </p:extLst>
          </p:nvPr>
        </p:nvGraphicFramePr>
        <p:xfrm>
          <a:off x="1362635" y="1308847"/>
          <a:ext cx="9144000" cy="4788074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64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Study reports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difference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(Limited evidence to reject the H</a:t>
                      </a:r>
                      <a:r>
                        <a:rPr kumimoji="0" lang="en-GB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Study reports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IS 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difference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(Strong evidence to H</a:t>
                      </a:r>
                      <a:r>
                        <a:rPr kumimoji="0" lang="en-GB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9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en-GB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is true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Difference Does 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NOT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exist in population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82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en-GB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is true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Difference 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DOES 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exist in population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27" descr="j0434665">
            <a:extLst>
              <a:ext uri="{FF2B5EF4-FFF2-40B4-BE49-F238E27FC236}">
                <a16:creationId xmlns:a16="http://schemas.microsoft.com/office/drawing/2014/main" id="{BFA72B94-7C1C-234E-7A7D-5EA41E0B1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24" y="3455894"/>
            <a:ext cx="762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j0434665">
            <a:extLst>
              <a:ext uri="{FF2B5EF4-FFF2-40B4-BE49-F238E27FC236}">
                <a16:creationId xmlns:a16="http://schemas.microsoft.com/office/drawing/2014/main" id="{1DD012FF-AF43-1171-455A-BC77B75A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918" y="4970930"/>
            <a:ext cx="762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7">
            <a:extLst>
              <a:ext uri="{FF2B5EF4-FFF2-40B4-BE49-F238E27FC236}">
                <a16:creationId xmlns:a16="http://schemas.microsoft.com/office/drawing/2014/main" id="{A9099FB7-DB6F-9EFC-C35A-7283763F0A4B}"/>
              </a:ext>
            </a:extLst>
          </p:cNvPr>
          <p:cNvGraphicFramePr>
            <a:graphicFrameLocks/>
          </p:cNvGraphicFramePr>
          <p:nvPr/>
        </p:nvGraphicFramePr>
        <p:xfrm>
          <a:off x="1362635" y="1308847"/>
          <a:ext cx="9144000" cy="4788074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64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Study reports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difference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(Limited evidence to reject the H</a:t>
                      </a:r>
                      <a:r>
                        <a:rPr kumimoji="0" lang="en-GB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Study reports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IS 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difference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(Strong evidence to H</a:t>
                      </a:r>
                      <a:r>
                        <a:rPr kumimoji="0" lang="en-GB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90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en-GB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is true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Difference Does 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NOT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exist in population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82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H</a:t>
                      </a:r>
                      <a:r>
                        <a:rPr kumimoji="0" lang="en-GB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is true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Difference 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DOES 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exist in population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27" descr="j0434665">
            <a:extLst>
              <a:ext uri="{FF2B5EF4-FFF2-40B4-BE49-F238E27FC236}">
                <a16:creationId xmlns:a16="http://schemas.microsoft.com/office/drawing/2014/main" id="{BFA72B94-7C1C-234E-7A7D-5EA41E0B1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24" y="3455894"/>
            <a:ext cx="762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j0434665">
            <a:extLst>
              <a:ext uri="{FF2B5EF4-FFF2-40B4-BE49-F238E27FC236}">
                <a16:creationId xmlns:a16="http://schemas.microsoft.com/office/drawing/2014/main" id="{1DD012FF-AF43-1171-455A-BC77B75A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918" y="4970930"/>
            <a:ext cx="762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0">
            <a:extLst>
              <a:ext uri="{FF2B5EF4-FFF2-40B4-BE49-F238E27FC236}">
                <a16:creationId xmlns:a16="http://schemas.microsoft.com/office/drawing/2014/main" id="{8221C007-987E-17E4-6694-F31AA5420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506" y="3337590"/>
            <a:ext cx="27073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Type 1 Error (typically restrict to a 5% level)</a:t>
            </a:r>
          </a:p>
        </p:txBody>
      </p:sp>
      <p:sp>
        <p:nvSpPr>
          <p:cNvPr id="3" name="Text Box 40">
            <a:extLst>
              <a:ext uri="{FF2B5EF4-FFF2-40B4-BE49-F238E27FC236}">
                <a16:creationId xmlns:a16="http://schemas.microsoft.com/office/drawing/2014/main" id="{0B367EAF-154B-2147-EB8D-8783DD517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870" y="4870556"/>
            <a:ext cx="25101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Type 2 Error (dependent on sample size</a:t>
            </a:r>
          </a:p>
        </p:txBody>
      </p:sp>
    </p:spTree>
    <p:extLst>
      <p:ext uri="{BB962C8B-B14F-4D97-AF65-F5344CB8AC3E}">
        <p14:creationId xmlns:p14="http://schemas.microsoft.com/office/powerpoint/2010/main" val="169281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5D3B6-B2FA-D694-674C-989490973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004047"/>
            <a:ext cx="10792094" cy="500795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“Type I error”, rejecting the null hypothesis when it is true.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“Type II error”, accepting the null hypothesis when it is false.</a:t>
            </a:r>
            <a:endParaRPr lang="en-GB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Traditionally, </a:t>
            </a:r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value of 0.05 has historically been used as a cut-off, with values of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𝑝&lt;0.05 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deemed “statistically significant” and values of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𝑝≥0.05 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“not significant”. But is there really a difference between p=0.049 and p=0.051?</a:t>
            </a:r>
          </a:p>
          <a:p>
            <a:pPr marL="0" indent="0">
              <a:buNone/>
            </a:pPr>
            <a:endParaRPr lang="en-GB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02BBB4F-8237-D205-6C7E-59A9138EB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34" y="3173506"/>
            <a:ext cx="2449232" cy="354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DF20FB-BF63-B206-8621-2886C7350B7C}"/>
              </a:ext>
            </a:extLst>
          </p:cNvPr>
          <p:cNvSpPr txBox="1"/>
          <p:nvPr/>
        </p:nvSpPr>
        <p:spPr>
          <a:xfrm>
            <a:off x="4751294" y="3657600"/>
            <a:ext cx="6902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AC145A"/>
                </a:solidFill>
              </a:rPr>
              <a:t>e.g. In the case of our flower example, we get a p-value of 0.04. Therefore, there is strong evidence against the null hypothesis, so strong evidence that there is a difference between the mean petal length of the two species.</a:t>
            </a:r>
          </a:p>
        </p:txBody>
      </p:sp>
    </p:spTree>
    <p:extLst>
      <p:ext uri="{BB962C8B-B14F-4D97-AF65-F5344CB8AC3E}">
        <p14:creationId xmlns:p14="http://schemas.microsoft.com/office/powerpoint/2010/main" val="237209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E515-CB13-511F-0B12-D14C4AE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17" y="846211"/>
            <a:ext cx="11258259" cy="803295"/>
          </a:xfrm>
        </p:spPr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683-AA56-206E-0B89-67936518D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999" y="1775012"/>
            <a:ext cx="11061035" cy="4236987"/>
          </a:xfrm>
        </p:spPr>
        <p:txBody>
          <a:bodyPr/>
          <a:lstStyle/>
          <a:p>
            <a:r>
              <a:rPr lang="en-GB" sz="2400" b="0" i="0" dirty="0">
                <a:solidFill>
                  <a:srgbClr val="333333"/>
                </a:solidFill>
                <a:effectLst/>
              </a:rPr>
              <a:t>If we were to get a confidence interval of (1.2, 2), it is tempting to say that the probability that the population mean is between 1.2 and 2. BUT that is incorrect because it </a:t>
            </a:r>
            <a:r>
              <a:rPr lang="en-GB" dirty="0">
                <a:solidFill>
                  <a:srgbClr val="333333"/>
                </a:solidFill>
              </a:rPr>
              <a:t>suggests that the variable has a distribution of potential values rather than 1 true value.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Strictly, the interpretation of a confidence interval has to be with respect to the process of repeated sampling: if we repeated the study an infinite number of times, 95% of the 95% confidence intervals calculated would include the true population mean.</a:t>
            </a:r>
          </a:p>
          <a:p>
            <a:r>
              <a:rPr lang="en-GB" sz="2400" b="0" i="0" dirty="0">
                <a:solidFill>
                  <a:srgbClr val="333333"/>
                </a:solidFill>
                <a:effectLst/>
              </a:rPr>
              <a:t>We say we are 95% confiden</a:t>
            </a:r>
            <a:r>
              <a:rPr lang="en-GB" dirty="0">
                <a:solidFill>
                  <a:srgbClr val="333333"/>
                </a:solidFill>
              </a:rPr>
              <a:t>t that the true value of the mean lies between 1.2 and 2.</a:t>
            </a:r>
          </a:p>
          <a:p>
            <a:r>
              <a:rPr lang="en-GB" sz="2400" b="0" i="0" dirty="0">
                <a:solidFill>
                  <a:srgbClr val="333333"/>
                </a:solidFill>
                <a:effectLst/>
              </a:rPr>
              <a:t>If the confidence interval contains the null hypothesis (</a:t>
            </a:r>
            <a:r>
              <a:rPr lang="en-GB" dirty="0">
                <a:solidFill>
                  <a:srgbClr val="333333"/>
                </a:solidFill>
              </a:rPr>
              <a:t>e.g. that the difference in means is zero), then the test is not significant.</a:t>
            </a:r>
            <a:endParaRPr lang="en-GB" sz="24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148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 descr="Text"/>
          <p:cNvSpPr>
            <a:spLocks noGrp="1"/>
          </p:cNvSpPr>
          <p:nvPr>
            <p:ph type="body" sz="quarter" idx="13"/>
          </p:nvPr>
        </p:nvSpPr>
        <p:spPr>
          <a:xfrm>
            <a:off x="360000" y="864973"/>
            <a:ext cx="10439064" cy="514702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VARIABLE = a measurement that varies between observations (e.g. height, sex, year of study).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DDE3B-57EC-C6C9-612E-522939154EC8}"/>
              </a:ext>
            </a:extLst>
          </p:cNvPr>
          <p:cNvSpPr/>
          <p:nvPr/>
        </p:nvSpPr>
        <p:spPr>
          <a:xfrm>
            <a:off x="4794421" y="2137719"/>
            <a:ext cx="2187146" cy="5684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109465-9C4D-1D94-5175-6E8CCDD2D341}"/>
              </a:ext>
            </a:extLst>
          </p:cNvPr>
          <p:cNvSpPr/>
          <p:nvPr/>
        </p:nvSpPr>
        <p:spPr>
          <a:xfrm>
            <a:off x="1771134" y="3352800"/>
            <a:ext cx="2187146" cy="568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5090E-0489-81E2-4A9C-5358058EDCED}"/>
              </a:ext>
            </a:extLst>
          </p:cNvPr>
          <p:cNvSpPr/>
          <p:nvPr/>
        </p:nvSpPr>
        <p:spPr>
          <a:xfrm>
            <a:off x="8196647" y="3389870"/>
            <a:ext cx="2187146" cy="5684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8145F-936D-E056-1906-E10F14680958}"/>
              </a:ext>
            </a:extLst>
          </p:cNvPr>
          <p:cNvSpPr/>
          <p:nvPr/>
        </p:nvSpPr>
        <p:spPr>
          <a:xfrm>
            <a:off x="996777" y="4456670"/>
            <a:ext cx="1585785" cy="1462216"/>
          </a:xfrm>
          <a:prstGeom prst="rect">
            <a:avLst/>
          </a:prstGeom>
          <a:solidFill>
            <a:srgbClr val="C9A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1AA17A-24AC-92A2-9B4B-CD9417126E9C}"/>
              </a:ext>
            </a:extLst>
          </p:cNvPr>
          <p:cNvSpPr/>
          <p:nvPr/>
        </p:nvSpPr>
        <p:spPr>
          <a:xfrm>
            <a:off x="3150972" y="4460789"/>
            <a:ext cx="1585785" cy="1462216"/>
          </a:xfrm>
          <a:prstGeom prst="rect">
            <a:avLst/>
          </a:prstGeom>
          <a:solidFill>
            <a:srgbClr val="C9A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8639A-5915-9C27-E8AB-CDFE68CB84B7}"/>
              </a:ext>
            </a:extLst>
          </p:cNvPr>
          <p:cNvSpPr/>
          <p:nvPr/>
        </p:nvSpPr>
        <p:spPr>
          <a:xfrm>
            <a:off x="7422290" y="4456669"/>
            <a:ext cx="1585785" cy="1462216"/>
          </a:xfrm>
          <a:prstGeom prst="rect">
            <a:avLst/>
          </a:prstGeom>
          <a:solidFill>
            <a:srgbClr val="C9A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52DC1D-50E1-1448-0B62-21AE31C665F2}"/>
              </a:ext>
            </a:extLst>
          </p:cNvPr>
          <p:cNvSpPr/>
          <p:nvPr/>
        </p:nvSpPr>
        <p:spPr>
          <a:xfrm>
            <a:off x="9494263" y="4457603"/>
            <a:ext cx="1585785" cy="1462216"/>
          </a:xfrm>
          <a:prstGeom prst="rect">
            <a:avLst/>
          </a:prstGeom>
          <a:solidFill>
            <a:srgbClr val="C9A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1C130-B44D-F829-7E03-C36C05DF9555}"/>
              </a:ext>
            </a:extLst>
          </p:cNvPr>
          <p:cNvSpPr txBox="1"/>
          <p:nvPr/>
        </p:nvSpPr>
        <p:spPr>
          <a:xfrm>
            <a:off x="5098212" y="2191110"/>
            <a:ext cx="176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Variables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84BF20-C28F-08D1-BB6B-47CCCD580E3A}"/>
              </a:ext>
            </a:extLst>
          </p:cNvPr>
          <p:cNvSpPr txBox="1"/>
          <p:nvPr/>
        </p:nvSpPr>
        <p:spPr>
          <a:xfrm>
            <a:off x="2360762" y="3421811"/>
            <a:ext cx="146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B103C-C235-1537-F658-613C9F56836E}"/>
              </a:ext>
            </a:extLst>
          </p:cNvPr>
          <p:cNvSpPr txBox="1"/>
          <p:nvPr/>
        </p:nvSpPr>
        <p:spPr>
          <a:xfrm>
            <a:off x="8341745" y="3421813"/>
            <a:ext cx="201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Categorical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FA5DC-F394-1E58-3ECA-0F1DB1E56DFC}"/>
              </a:ext>
            </a:extLst>
          </p:cNvPr>
          <p:cNvSpPr txBox="1"/>
          <p:nvPr/>
        </p:nvSpPr>
        <p:spPr>
          <a:xfrm>
            <a:off x="966159" y="4626634"/>
            <a:ext cx="174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Continuous</a:t>
            </a:r>
          </a:p>
          <a:p>
            <a:pPr algn="l"/>
            <a:r>
              <a:rPr lang="en-US" dirty="0"/>
              <a:t>Measurements take any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9F4FA-E6B2-FE3A-FECB-875EFF5167F1}"/>
              </a:ext>
            </a:extLst>
          </p:cNvPr>
          <p:cNvSpPr txBox="1"/>
          <p:nvPr/>
        </p:nvSpPr>
        <p:spPr>
          <a:xfrm>
            <a:off x="3094009" y="4658265"/>
            <a:ext cx="1555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Discrete</a:t>
            </a:r>
          </a:p>
          <a:p>
            <a:pPr algn="ctr"/>
            <a:r>
              <a:rPr lang="en-US" dirty="0"/>
              <a:t>Counts or integers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06FAF-30EA-1C3F-3438-015369764D35}"/>
              </a:ext>
            </a:extLst>
          </p:cNvPr>
          <p:cNvSpPr txBox="1"/>
          <p:nvPr/>
        </p:nvSpPr>
        <p:spPr>
          <a:xfrm>
            <a:off x="7387088" y="4672643"/>
            <a:ext cx="1555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Ordinal</a:t>
            </a:r>
          </a:p>
          <a:p>
            <a:pPr algn="ctr"/>
            <a:r>
              <a:rPr lang="en-US" dirty="0"/>
              <a:t>Obvious order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CC916-1FFC-F05E-2F7F-E5DAE88AE004}"/>
              </a:ext>
            </a:extLst>
          </p:cNvPr>
          <p:cNvSpPr txBox="1"/>
          <p:nvPr/>
        </p:nvSpPr>
        <p:spPr>
          <a:xfrm>
            <a:off x="9523564" y="4609382"/>
            <a:ext cx="1555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Nominal</a:t>
            </a:r>
          </a:p>
          <a:p>
            <a:pPr algn="ctr"/>
            <a:r>
              <a:rPr lang="en-US" dirty="0"/>
              <a:t>No meaningful order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FA77585-90F8-A299-E5C2-957BD4D43EC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4053016" y="1517821"/>
            <a:ext cx="646671" cy="3023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DE7935B-12AF-B7D9-3AB1-53F4CBBDD11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867400" y="3034145"/>
            <a:ext cx="3422820" cy="355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8318E64-CB55-FF7A-86AF-E890C4297F48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2059459" y="3651422"/>
            <a:ext cx="535460" cy="1075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E986060-94C4-BD96-8A93-A288301CD07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47109" y="4197927"/>
            <a:ext cx="1096756" cy="262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32D471BD-E185-633A-D0C3-69651B32EF5D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8503508" y="3669956"/>
            <a:ext cx="498389" cy="1075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E18F96D-5B9C-AADC-3024-015B7E543B0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9539027" y="3709473"/>
            <a:ext cx="499323" cy="996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7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E515-CB13-511F-0B12-D14C4AE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17" y="846211"/>
            <a:ext cx="11258259" cy="80329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683-AA56-206E-0B89-67936518D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999" y="1775012"/>
            <a:ext cx="11061035" cy="4236987"/>
          </a:xfrm>
        </p:spPr>
        <p:txBody>
          <a:bodyPr/>
          <a:lstStyle/>
          <a:p>
            <a:r>
              <a:rPr lang="en-GB" dirty="0">
                <a:solidFill>
                  <a:srgbClr val="333333"/>
                </a:solidFill>
              </a:rPr>
              <a:t>Write out your hypotheses.</a:t>
            </a:r>
          </a:p>
          <a:p>
            <a:r>
              <a:rPr lang="en-GB" dirty="0">
                <a:solidFill>
                  <a:srgbClr val="333333"/>
                </a:solidFill>
              </a:rPr>
              <a:t>Investigate the distributions of your data.</a:t>
            </a:r>
          </a:p>
          <a:p>
            <a:r>
              <a:rPr lang="en-GB" sz="2400" b="0" i="0" dirty="0">
                <a:solidFill>
                  <a:srgbClr val="333333"/>
                </a:solidFill>
                <a:effectLst/>
              </a:rPr>
              <a:t>Run an appropriate test to assess the difference in means between the homeless and non-homeless GPs</a:t>
            </a:r>
            <a:r>
              <a:rPr lang="en-GB" dirty="0">
                <a:solidFill>
                  <a:srgbClr val="333333"/>
                </a:solidFill>
              </a:rPr>
              <a:t>.</a:t>
            </a:r>
          </a:p>
          <a:p>
            <a:r>
              <a:rPr lang="en-GB" dirty="0">
                <a:solidFill>
                  <a:srgbClr val="333333"/>
                </a:solidFill>
              </a:rPr>
              <a:t>Run an appropriate test to assess the difference in means between the homeless GPs and the most deprived GPs.</a:t>
            </a:r>
          </a:p>
          <a:p>
            <a:r>
              <a:rPr lang="en-GB" sz="2400" b="0" i="0" dirty="0">
                <a:solidFill>
                  <a:srgbClr val="333333"/>
                </a:solidFill>
                <a:effectLst/>
              </a:rPr>
              <a:t>Interpret your results.</a:t>
            </a:r>
          </a:p>
        </p:txBody>
      </p:sp>
    </p:spTree>
    <p:extLst>
      <p:ext uri="{BB962C8B-B14F-4D97-AF65-F5344CB8AC3E}">
        <p14:creationId xmlns:p14="http://schemas.microsoft.com/office/powerpoint/2010/main" val="351744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FAB5-E823-90B0-49D4-1CE3DB99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710592"/>
          </a:xfrm>
        </p:spPr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62D80-1AE9-6F4D-37CC-612F3D858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662545"/>
            <a:ext cx="10439064" cy="43494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 mean 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Standard deviation (SD) is a measure of how much the individuals differ from the mean. The variance is the square of SD.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Large SD = data is spread out.</a:t>
            </a:r>
          </a:p>
          <a:p>
            <a:pPr marL="0" indent="0">
              <a:buNone/>
            </a:pPr>
            <a:r>
              <a:rPr lang="en-US" dirty="0"/>
              <a:t>Small SD = little variation from the mean.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C6E9699-A2F9-37BD-6552-B6A0BC4CA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133405"/>
              </p:ext>
            </p:extLst>
          </p:nvPr>
        </p:nvGraphicFramePr>
        <p:xfrm>
          <a:off x="1371600" y="3863109"/>
          <a:ext cx="23114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647640" progId="Equation.3">
                  <p:embed/>
                </p:oleObj>
              </mc:Choice>
              <mc:Fallback>
                <p:oleObj name="Equation" r:id="rId2" imgW="1143000" imgH="64764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C6E9699-A2F9-37BD-6552-B6A0BC4CA6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63109"/>
                        <a:ext cx="23114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4BE5D04-AAD1-CD07-7CE3-CB99E1592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155954"/>
              </p:ext>
            </p:extLst>
          </p:nvPr>
        </p:nvGraphicFramePr>
        <p:xfrm>
          <a:off x="2620818" y="1513609"/>
          <a:ext cx="1268413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609480" progId="Equation.3">
                  <p:embed/>
                </p:oleObj>
              </mc:Choice>
              <mc:Fallback>
                <p:oleObj name="Equation" r:id="rId4" imgW="571320" imgH="60948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4BE5D04-AAD1-CD07-7CE3-CB99E1592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818" y="1513609"/>
                        <a:ext cx="1268413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7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rstanding Z-Scores - MathBitsNotebook(A2)">
            <a:extLst>
              <a:ext uri="{FF2B5EF4-FFF2-40B4-BE49-F238E27FC236}">
                <a16:creationId xmlns:a16="http://schemas.microsoft.com/office/drawing/2014/main" id="{C286F7DF-D1A7-49CD-2E7E-83E625B20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552450"/>
            <a:ext cx="93599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E515-CB13-511F-0B12-D14C4AE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803295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683-AA56-206E-0B89-67936518D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595718"/>
            <a:ext cx="5399088" cy="4416282"/>
          </a:xfrm>
        </p:spPr>
        <p:txBody>
          <a:bodyPr/>
          <a:lstStyle/>
          <a:p>
            <a:r>
              <a:rPr lang="en-US" dirty="0"/>
              <a:t>Useful to visualize the distribution of the data.</a:t>
            </a:r>
          </a:p>
          <a:p>
            <a:r>
              <a:rPr lang="en-US" dirty="0"/>
              <a:t>Can plot a frequency or a density distribution (a histogram that looks at proportion of data of that value).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5563AB6-3049-9A22-B63F-E5ED8978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0" t="28615" r="27686" b="12408"/>
          <a:stretch>
            <a:fillRect/>
          </a:stretch>
        </p:blipFill>
        <p:spPr bwMode="auto">
          <a:xfrm>
            <a:off x="7262531" y="859586"/>
            <a:ext cx="3315821" cy="2816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6B45779-C72C-2542-BD4C-7934B5A3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083" y="3783106"/>
            <a:ext cx="3721094" cy="28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9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6D582-BF03-FECF-6404-AE2EBF2BCD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999" y="824753"/>
            <a:ext cx="11186542" cy="5187247"/>
          </a:xfrm>
        </p:spPr>
        <p:txBody>
          <a:bodyPr/>
          <a:lstStyle/>
          <a:p>
            <a:r>
              <a:rPr lang="en-US" dirty="0"/>
              <a:t>95% of the population lie within plus or minus, 1.96 x SDs from the mean</a:t>
            </a:r>
          </a:p>
        </p:txBody>
      </p:sp>
      <p:pic>
        <p:nvPicPr>
          <p:cNvPr id="5" name="Picture 7" descr="normal curve">
            <a:extLst>
              <a:ext uri="{FF2B5EF4-FFF2-40B4-BE49-F238E27FC236}">
                <a16:creationId xmlns:a16="http://schemas.microsoft.com/office/drawing/2014/main" id="{E816C671-D446-026E-3D1A-DC1149F01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4305" y="1553888"/>
            <a:ext cx="8288487" cy="4155018"/>
          </a:xfrm>
          <a:prstGeom prst="rect">
            <a:avLst/>
          </a:prstGeom>
          <a:noFill/>
        </p:spPr>
      </p:pic>
      <p:sp>
        <p:nvSpPr>
          <p:cNvPr id="6" name="Left-Right Arrow 1">
            <a:extLst>
              <a:ext uri="{FF2B5EF4-FFF2-40B4-BE49-F238E27FC236}">
                <a16:creationId xmlns:a16="http://schemas.microsoft.com/office/drawing/2014/main" id="{0F70B982-8670-22C8-3A1B-52D95F46136A}"/>
              </a:ext>
            </a:extLst>
          </p:cNvPr>
          <p:cNvSpPr/>
          <p:nvPr/>
        </p:nvSpPr>
        <p:spPr>
          <a:xfrm>
            <a:off x="4080066" y="2956738"/>
            <a:ext cx="3970239" cy="898086"/>
          </a:xfrm>
          <a:prstGeom prst="leftRightArrow">
            <a:avLst/>
          </a:prstGeom>
          <a:solidFill>
            <a:srgbClr val="C9A7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95% of values </a:t>
            </a:r>
          </a:p>
        </p:txBody>
      </p:sp>
    </p:spTree>
    <p:extLst>
      <p:ext uri="{BB962C8B-B14F-4D97-AF65-F5344CB8AC3E}">
        <p14:creationId xmlns:p14="http://schemas.microsoft.com/office/powerpoint/2010/main" val="4616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A67BD-1090-C4F6-8996-DE61B39E5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824753"/>
            <a:ext cx="11114824" cy="5187247"/>
          </a:xfrm>
        </p:spPr>
        <p:txBody>
          <a:bodyPr/>
          <a:lstStyle/>
          <a:p>
            <a:r>
              <a:rPr lang="en-US" dirty="0"/>
              <a:t>Box plots can be used to assess normality.</a:t>
            </a:r>
          </a:p>
          <a:p>
            <a:r>
              <a:rPr lang="en-US" dirty="0"/>
              <a:t>The mean and the median are different for skewed data. Currently the choropleths you have created show mean prescribing rates.</a:t>
            </a:r>
          </a:p>
          <a:p>
            <a:r>
              <a:rPr lang="en-US" dirty="0"/>
              <a:t>Median is more robust to extreme values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2C20D-AF17-0AE3-27BD-88628972C7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0" y="3581008"/>
            <a:ext cx="2209801" cy="2249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D515F-33AF-1B74-A7CE-68A1E961DC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28" y="3553269"/>
            <a:ext cx="2876128" cy="2187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B2FA2-1FCF-62EB-44F7-93A751EC26B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41" y="3530899"/>
            <a:ext cx="2895600" cy="2287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25C80-4ECF-F428-5559-072B6CF20F27}"/>
              </a:ext>
            </a:extLst>
          </p:cNvPr>
          <p:cNvSpPr txBox="1"/>
          <p:nvPr/>
        </p:nvSpPr>
        <p:spPr>
          <a:xfrm>
            <a:off x="412377" y="2904564"/>
            <a:ext cx="4123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Normally Distributed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9754B-472F-D9F8-8EC5-7B2D54BF7040}"/>
              </a:ext>
            </a:extLst>
          </p:cNvPr>
          <p:cNvSpPr txBox="1"/>
          <p:nvPr/>
        </p:nvSpPr>
        <p:spPr>
          <a:xfrm>
            <a:off x="7198659" y="2967318"/>
            <a:ext cx="4123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Skewed</a:t>
            </a:r>
          </a:p>
        </p:txBody>
      </p:sp>
    </p:spTree>
    <p:extLst>
      <p:ext uri="{BB962C8B-B14F-4D97-AF65-F5344CB8AC3E}">
        <p14:creationId xmlns:p14="http://schemas.microsoft.com/office/powerpoint/2010/main" val="4030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E515-CB13-511F-0B12-D14C4AE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803295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3683-AA56-206E-0B89-67936518D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999" y="1595718"/>
            <a:ext cx="11061035" cy="4416282"/>
          </a:xfrm>
        </p:spPr>
        <p:txBody>
          <a:bodyPr/>
          <a:lstStyle/>
          <a:p>
            <a:r>
              <a:rPr lang="en-US" dirty="0"/>
              <a:t>An objective method for making inferences from sample data.</a:t>
            </a:r>
          </a:p>
          <a:p>
            <a:r>
              <a:rPr lang="en-US" dirty="0"/>
              <a:t>Comparing two hypotheses. Typically, we are comparing what we have observed to what we expect if one of the statement (</a:t>
            </a:r>
            <a:r>
              <a:rPr lang="en-US" b="1" dirty="0"/>
              <a:t>null hypothesis</a:t>
            </a:r>
            <a:r>
              <a:rPr lang="en-US" dirty="0"/>
              <a:t>) was true.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 Research (alternative) hypothesis</a:t>
            </a:r>
          </a:p>
          <a:p>
            <a:pPr marL="0" indent="0">
              <a:buNone/>
            </a:pPr>
            <a:r>
              <a:rPr lang="en-US" dirty="0"/>
              <a:t>What we aim to gather evidence of and usually, it relates to a difference/effect/relationship.</a:t>
            </a:r>
          </a:p>
          <a:p>
            <a:pPr marL="0" indent="0">
              <a:buNone/>
            </a:pPr>
            <a:r>
              <a:rPr lang="en-US" b="1" dirty="0"/>
              <a:t>H</a:t>
            </a:r>
            <a:r>
              <a:rPr lang="en-US" b="1" baseline="-25000" dirty="0"/>
              <a:t>0</a:t>
            </a:r>
            <a:r>
              <a:rPr lang="en-US" b="1" dirty="0"/>
              <a:t> : Null hypothesis</a:t>
            </a:r>
          </a:p>
          <a:p>
            <a:pPr marL="0" indent="0">
              <a:buNone/>
            </a:pPr>
            <a:r>
              <a:rPr lang="en-US" dirty="0"/>
              <a:t> What we assume is true to begin with. Typically that there is no difference/effect/relationship.</a:t>
            </a:r>
          </a:p>
        </p:txBody>
      </p:sp>
    </p:spTree>
    <p:extLst>
      <p:ext uri="{BB962C8B-B14F-4D97-AF65-F5344CB8AC3E}">
        <p14:creationId xmlns:p14="http://schemas.microsoft.com/office/powerpoint/2010/main" val="81339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08361C6-AA3A-1969-53E4-3F3F811778DC}"/>
              </a:ext>
            </a:extLst>
          </p:cNvPr>
          <p:cNvGrpSpPr/>
          <p:nvPr/>
        </p:nvGrpSpPr>
        <p:grpSpPr>
          <a:xfrm>
            <a:off x="3097306" y="1039906"/>
            <a:ext cx="5795682" cy="5178987"/>
            <a:chOff x="2195736" y="1700808"/>
            <a:chExt cx="4680520" cy="4659034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4CED8706-6A2E-7C87-6A65-8DC1F35CA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2596793"/>
              <a:ext cx="4680520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200" dirty="0">
                  <a:solidFill>
                    <a:prstClr val="black"/>
                  </a:solidFill>
                </a:rPr>
                <a:t>Set null and alternative hypothesis </a:t>
              </a:r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CAF01123-5D7F-9823-918E-F104F4D81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4008" y="2201862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DE387B1E-BF84-3BE1-5974-204CC7FD5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950" y="3067050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EA094366-6389-D06C-B608-7B6C97841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463" y="4099741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4183BA4-F314-6ED9-7482-97F2077D1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3768" y="5590401"/>
              <a:ext cx="4392488" cy="7694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200" dirty="0">
                  <a:solidFill>
                    <a:prstClr val="black"/>
                  </a:solidFill>
                </a:rPr>
                <a:t>Make a decision and interpret your conclusions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5C85B37A-1B87-D759-6401-F85B1015B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463" y="5086449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41F83D5B-D89B-5BDA-1AAF-1D080D6D8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304" y="1700808"/>
              <a:ext cx="3744912" cy="430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200" dirty="0">
                  <a:solidFill>
                    <a:prstClr val="black"/>
                  </a:solidFill>
                </a:rPr>
                <a:t>Define study question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40E6C-B98F-23B5-CF14-6658CEB15F15}"/>
                </a:ext>
              </a:extLst>
            </p:cNvPr>
            <p:cNvSpPr txBox="1"/>
            <p:nvPr/>
          </p:nvSpPr>
          <p:spPr>
            <a:xfrm>
              <a:off x="3059113" y="3599934"/>
              <a:ext cx="3241079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Calculate a test statistic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954AEC-4894-51C4-1413-3526F5F1BC04}"/>
                </a:ext>
              </a:extLst>
            </p:cNvPr>
            <p:cNvSpPr txBox="1"/>
            <p:nvPr/>
          </p:nvSpPr>
          <p:spPr>
            <a:xfrm>
              <a:off x="2627784" y="4553727"/>
              <a:ext cx="3960341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Calculate a p-value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247838"/>
      </p:ext>
    </p:extLst>
  </p:cSld>
  <p:clrMapOvr>
    <a:masterClrMapping/>
  </p:clrMapOvr>
</p:sld>
</file>

<file path=ppt/theme/theme1.xml><?xml version="1.0" encoding="utf-8"?>
<a:theme xmlns:a="http://schemas.openxmlformats.org/drawingml/2006/main" name="UCL_Black_Slide_Theme">
  <a:themeElements>
    <a:clrScheme name="UCL Black Theme">
      <a:dk1>
        <a:sysClr val="windowText" lastClr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Presentation4" id="{1117F47E-1820-FB44-B702-91BC503BEEB2}" vid="{7AC29BA8-160E-2647-B666-6ADA20DE7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1023</Words>
  <Application>Microsoft Macintosh PowerPoint</Application>
  <PresentationFormat>Widescreen</PresentationFormat>
  <Paragraphs>116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UCL_Black_Slide_Theme</vt:lpstr>
      <vt:lpstr>Equation</vt:lpstr>
      <vt:lpstr>Hypothesis Testing</vt:lpstr>
      <vt:lpstr>PowerPoint Presentation</vt:lpstr>
      <vt:lpstr>Summary Statistics</vt:lpstr>
      <vt:lpstr>PowerPoint Presentation</vt:lpstr>
      <vt:lpstr>Histograms</vt:lpstr>
      <vt:lpstr>PowerPoint Presentation</vt:lpstr>
      <vt:lpstr>PowerPoint Presentation</vt:lpstr>
      <vt:lpstr>Hypothesis Testing</vt:lpstr>
      <vt:lpstr>PowerPoint Presentation</vt:lpstr>
      <vt:lpstr>T-tests</vt:lpstr>
      <vt:lpstr>T-test Hypotheses</vt:lpstr>
      <vt:lpstr>T-Distribution</vt:lpstr>
      <vt:lpstr>Assumptions for T-Tests</vt:lpstr>
      <vt:lpstr>Mann-Whitney U/Wilcoxon Rank Sum Test</vt:lpstr>
      <vt:lpstr>Interpreting T-Test results</vt:lpstr>
      <vt:lpstr>PowerPoint Presentation</vt:lpstr>
      <vt:lpstr>PowerPoint Presentation</vt:lpstr>
      <vt:lpstr>PowerPoint Presentation</vt:lpstr>
      <vt:lpstr>Confidence Intervals</vt:lpstr>
      <vt:lpstr>Objectives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Petterson, Helen</dc:creator>
  <cp:lastModifiedBy>Bryant, Olivia Kate</cp:lastModifiedBy>
  <cp:revision>19</cp:revision>
  <dcterms:created xsi:type="dcterms:W3CDTF">2020-09-10T09:35:54Z</dcterms:created>
  <dcterms:modified xsi:type="dcterms:W3CDTF">2023-10-26T13:33:58Z</dcterms:modified>
</cp:coreProperties>
</file>