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2721-DEB3-482C-A497-A8BF3629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BDDC-6797-48BE-B548-5D993B937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1967-9D0A-4A46-AEA9-CD416CEA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DF5E-D48F-4DB1-9460-ACE5C6AF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F1F1-C7E3-495D-BC50-0A7CFA1C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24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08EE-BDA4-4FE1-83C3-3D215DB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C6CA-DD95-49F7-9C74-0269D53F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42ED-457D-47F4-8607-D67E3A9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D224-CD77-4535-8CCF-3EAEC1B2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D59-ED5A-4F23-B09E-8C029307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B9DC4-D4E6-439E-BEC6-F4DF24D0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7646-66F5-4319-9735-6F71EC4B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9CDE-B6CF-4265-AF44-C4BEDD62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4D8D-8E87-4D73-B0F6-E285B07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E3E9-1A16-49C4-9F54-5EEFA95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0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9EFB-C6B3-4DDD-A887-901678F6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7CF2-CB55-476B-8095-242DCB2D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9404-A3A7-41AE-B7D6-B8B56D47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9E68-E616-4F5B-A9FA-BA329070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1056-880C-435D-B935-CCF9680D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3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1AC2-7C8B-41CA-A776-8F204E67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57AC-2516-4E04-8735-66127514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360-6CB0-4B9E-802B-2196D381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F3C8-1BD7-4DF5-B0C5-8CA7997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26D7-962B-4722-9F26-D581B170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5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C69-CEB5-407C-BFE2-DBB935A9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3DB0-CDD8-4234-A60A-5108E604B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C424-5405-4381-83AA-93CAFAA0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C52E-1452-4916-8694-E6DECE64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6B9E-EC07-4E42-B9F1-2F70611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65C15-AFD2-420A-8384-5D9EA58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342-F95B-449D-9659-A3CFB94F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46F0-92C2-4465-9C79-AC5D2863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D9CEF-F5D2-455D-8CB6-D0FB6FC7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FAFF3-EA79-4121-94F8-69B8A360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965F3-FC4B-473D-8D5A-B63728C5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EA72-8AF0-4D67-AA5B-A6CCA60A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C91EF-C3CF-4B24-B94E-B5E1AAA7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ACBFB-BDFE-4A6C-B45A-7E9FF9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7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8821-F1B6-4D32-84EC-3F9BAE48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2EC4E-B17C-4ECA-9D83-1D25633E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FF6B-B6DC-4F08-AB3F-A86B9391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DFE1-52CE-42E3-B027-CA4ACBB2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1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4AB46-FC1B-4F89-A864-B7003B2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AA655-2E0A-4403-A16E-5CB37F16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EB9D-7D25-451F-9819-662FC331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4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CD62-65E8-4345-9967-FBF0CA13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CCB-E028-4C2D-BDC2-5D6FAE1B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48EF-467C-4EA9-AF7B-0C0E743B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A872-437A-4301-BBDF-3C48E428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E027B-4AAD-4934-A0F6-21078465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9DEF-F5C1-4666-9921-383D988D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1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B45D-0957-42C3-91F8-FE4CE38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D3F8-6F42-4F87-B0B3-AC2F11720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DF4DF-BD44-4F80-9D89-E523DAD05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DF34-33BA-4280-BCE4-68328130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2468-3FFE-4C8C-A000-F21F8F46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8939F-6437-4828-B9B5-8981FFFE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3D5B3-2977-4716-81AC-C94B81D8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DE84-BCC6-4BB7-84D9-811E3471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F3FC-7E89-45B7-93A4-1D0D5C85F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0B35-8DB2-438F-A7E9-F0F99BE25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1EA9-5B8A-4E0F-97D9-ACC00B2F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6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5B8-2EE4-4314-BC90-50677B092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Linear Regression </a:t>
            </a:r>
            <a:br>
              <a:rPr lang="en-AU" dirty="0"/>
            </a:br>
            <a:r>
              <a:rPr lang="en-AU" dirty="0"/>
              <a:t>Sydney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4CFE8-842B-4480-A91B-9A165AD07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Olivia Ross</a:t>
            </a:r>
          </a:p>
        </p:txBody>
      </p:sp>
    </p:spTree>
    <p:extLst>
      <p:ext uri="{BB962C8B-B14F-4D97-AF65-F5344CB8AC3E}">
        <p14:creationId xmlns:p14="http://schemas.microsoft.com/office/powerpoint/2010/main" val="265473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729539-1EFA-4D55-8EE4-17E76B7E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9" y="3493831"/>
            <a:ext cx="6481607" cy="3048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C6F57B-5319-4B12-B9FA-77CD43870966}"/>
              </a:ext>
            </a:extLst>
          </p:cNvPr>
          <p:cNvSpPr txBox="1"/>
          <p:nvPr/>
        </p:nvSpPr>
        <p:spPr>
          <a:xfrm>
            <a:off x="543856" y="4590392"/>
            <a:ext cx="2343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Converting the hours, days and months to categories somewhat normalised the distribution and lowered the 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FE221-BD5C-400C-A1F6-483E0691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0" y="315172"/>
            <a:ext cx="7274069" cy="3550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AC506-C70E-492A-B786-D462374B8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56" y="406196"/>
            <a:ext cx="2318767" cy="60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D9D9-E23A-484C-A7C9-66BA7670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9F7D5-8493-4590-81EF-326D278E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73" y="127000"/>
            <a:ext cx="287565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1C7EA-71B0-422D-8555-5EC4ECB4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7" y="2663691"/>
            <a:ext cx="6344066" cy="29655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8058D-EDC9-42CD-9125-F3F221F8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5" y="365126"/>
            <a:ext cx="6815778" cy="34598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7BC5-706E-411B-81BF-5B4A81170902}"/>
              </a:ext>
            </a:extLst>
          </p:cNvPr>
          <p:cNvSpPr txBox="1"/>
          <p:nvPr/>
        </p:nvSpPr>
        <p:spPr>
          <a:xfrm>
            <a:off x="298322" y="3946925"/>
            <a:ext cx="3128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Being more selective about what to predict lowered the MSE further, and improved the residual histogram</a:t>
            </a:r>
          </a:p>
        </p:txBody>
      </p:sp>
    </p:spTree>
    <p:extLst>
      <p:ext uri="{BB962C8B-B14F-4D97-AF65-F5344CB8AC3E}">
        <p14:creationId xmlns:p14="http://schemas.microsoft.com/office/powerpoint/2010/main" val="24239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24EA4F-2DF4-4E39-A897-1899540E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42" y="3530599"/>
            <a:ext cx="6449097" cy="300630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AF902-BF72-4AFD-9D57-3FFC0A21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9" y="239196"/>
            <a:ext cx="7330602" cy="38385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788CA-1A6A-466D-9379-3A6E8F41C8E6}"/>
              </a:ext>
            </a:extLst>
          </p:cNvPr>
          <p:cNvSpPr txBox="1"/>
          <p:nvPr/>
        </p:nvSpPr>
        <p:spPr>
          <a:xfrm>
            <a:off x="365599" y="4230088"/>
            <a:ext cx="312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Experimenting with a </a:t>
            </a:r>
            <a:r>
              <a:rPr lang="en-AU" sz="1600" dirty="0" err="1"/>
              <a:t>polyfit</a:t>
            </a:r>
            <a:r>
              <a:rPr lang="en-AU" sz="1600" dirty="0"/>
              <a:t> enabled more accurate predictions over 24 hours. </a:t>
            </a:r>
          </a:p>
        </p:txBody>
      </p:sp>
    </p:spTree>
    <p:extLst>
      <p:ext uri="{BB962C8B-B14F-4D97-AF65-F5344CB8AC3E}">
        <p14:creationId xmlns:p14="http://schemas.microsoft.com/office/powerpoint/2010/main" val="112020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35600F-76A0-42B4-B1D2-E4BC7D3C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08" y="3581399"/>
            <a:ext cx="6729888" cy="29114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095E3-1A10-47AD-94CB-A69B2491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9" y="217641"/>
            <a:ext cx="7925207" cy="42991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866C8-98B4-45CA-9494-31DF6E4CEC44}"/>
              </a:ext>
            </a:extLst>
          </p:cNvPr>
          <p:cNvSpPr txBox="1"/>
          <p:nvPr/>
        </p:nvSpPr>
        <p:spPr>
          <a:xfrm>
            <a:off x="306333" y="4673845"/>
            <a:ext cx="4223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Another </a:t>
            </a:r>
            <a:r>
              <a:rPr lang="en-AU" sz="1600" dirty="0" err="1"/>
              <a:t>polyfit</a:t>
            </a:r>
            <a:r>
              <a:rPr lang="en-AU" sz="1600" dirty="0"/>
              <a:t> example with the lowest MSE of all models run.</a:t>
            </a:r>
          </a:p>
          <a:p>
            <a:endParaRPr lang="en-AU" sz="1600" dirty="0"/>
          </a:p>
          <a:p>
            <a:r>
              <a:rPr lang="en-AU" sz="1600" dirty="0"/>
              <a:t>This one was over 24 hours, but only on workdays.</a:t>
            </a:r>
          </a:p>
        </p:txBody>
      </p:sp>
    </p:spTree>
    <p:extLst>
      <p:ext uri="{BB962C8B-B14F-4D97-AF65-F5344CB8AC3E}">
        <p14:creationId xmlns:p14="http://schemas.microsoft.com/office/powerpoint/2010/main" val="16016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A984EC-001F-420E-8D7D-8E282348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42" y="1177809"/>
            <a:ext cx="6121715" cy="4502381"/>
          </a:xfrm>
          <a:prstGeom prst="rect">
            <a:avLst/>
          </a:prstGeom>
        </p:spPr>
      </p:pic>
      <p:sp>
        <p:nvSpPr>
          <p:cNvPr id="14" name="Diamond 13">
            <a:extLst>
              <a:ext uri="{FF2B5EF4-FFF2-40B4-BE49-F238E27FC236}">
                <a16:creationId xmlns:a16="http://schemas.microsoft.com/office/drawing/2014/main" id="{A045C08B-59CE-40A4-9C92-F27D27E79610}"/>
              </a:ext>
            </a:extLst>
          </p:cNvPr>
          <p:cNvSpPr/>
          <p:nvPr/>
        </p:nvSpPr>
        <p:spPr>
          <a:xfrm>
            <a:off x="6972300" y="2251710"/>
            <a:ext cx="160020" cy="21717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3EB5C2D-7E75-441E-B8AA-D4ABA8871AA5}"/>
              </a:ext>
            </a:extLst>
          </p:cNvPr>
          <p:cNvSpPr/>
          <p:nvPr/>
        </p:nvSpPr>
        <p:spPr>
          <a:xfrm>
            <a:off x="6175465" y="3788773"/>
            <a:ext cx="160020" cy="21717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11D5128-DD52-4E78-BCE5-8838C2B6BDCE}"/>
              </a:ext>
            </a:extLst>
          </p:cNvPr>
          <p:cNvSpPr/>
          <p:nvPr/>
        </p:nvSpPr>
        <p:spPr>
          <a:xfrm>
            <a:off x="5282837" y="4402728"/>
            <a:ext cx="160020" cy="21717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D423059-8C9B-4095-9E05-742ECCBC848B}"/>
              </a:ext>
            </a:extLst>
          </p:cNvPr>
          <p:cNvSpPr/>
          <p:nvPr/>
        </p:nvSpPr>
        <p:spPr>
          <a:xfrm>
            <a:off x="5600700" y="4346395"/>
            <a:ext cx="160020" cy="2171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E6F2C-2E9A-4603-A175-FB19CC8D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24"/>
            <a:ext cx="49311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1A28B-A4F5-4453-91DE-FC943C9E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35" y="1841124"/>
            <a:ext cx="4102311" cy="965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D2D03-DECE-4B80-AC7C-8045314D19C1}"/>
              </a:ext>
            </a:extLst>
          </p:cNvPr>
          <p:cNvSpPr txBox="1"/>
          <p:nvPr/>
        </p:nvSpPr>
        <p:spPr>
          <a:xfrm>
            <a:off x="1487277" y="1399142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Available data from 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AC61A-CBE4-4BA5-A2AC-D93BB1C063B8}"/>
              </a:ext>
            </a:extLst>
          </p:cNvPr>
          <p:cNvSpPr txBox="1"/>
          <p:nvPr/>
        </p:nvSpPr>
        <p:spPr>
          <a:xfrm>
            <a:off x="6723802" y="1399142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Available data from BOM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55F0E-BB83-4509-8DF3-4AAB9DE98BA7}"/>
              </a:ext>
            </a:extLst>
          </p:cNvPr>
          <p:cNvSpPr txBox="1"/>
          <p:nvPr/>
        </p:nvSpPr>
        <p:spPr>
          <a:xfrm>
            <a:off x="6693635" y="3244334"/>
            <a:ext cx="46601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 make comparisons for traffic, it was essential to take the data only when all three stations were operating: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Harbour Tunnel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Cahill Expressway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Western Distributor</a:t>
            </a:r>
          </a:p>
          <a:p>
            <a:r>
              <a:rPr lang="en-AU" sz="1400" dirty="0"/>
              <a:t>Otherwise we would not know if cars were diverting to one of the other roads instead of taking the road we have measurements for.</a:t>
            </a:r>
          </a:p>
          <a:p>
            <a:endParaRPr lang="en-AU" sz="1400" dirty="0"/>
          </a:p>
          <a:p>
            <a:r>
              <a:rPr lang="en-AU" sz="1400" dirty="0"/>
              <a:t>Interestingly, there is no public traffic data for the harbour bridge itself. This would be convenient, as this data cannot capture any cars that divert themselves to York St.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104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8C841-D449-4EEE-ACD0-2BC73465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3" y="3996266"/>
            <a:ext cx="4983567" cy="2167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4AEAA-61D7-4F3F-95F0-1F64E163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47" y="1608353"/>
            <a:ext cx="5015654" cy="216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79328-9A4B-4BC3-86C3-B1C0A8BCC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" y="1608353"/>
            <a:ext cx="5587048" cy="2311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DF253-41F3-4256-BEBC-A64117CD9706}"/>
              </a:ext>
            </a:extLst>
          </p:cNvPr>
          <p:cNvSpPr txBox="1"/>
          <p:nvPr/>
        </p:nvSpPr>
        <p:spPr>
          <a:xfrm>
            <a:off x="508952" y="611742"/>
            <a:ext cx="337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this data better as a timeseries?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96EBB-0107-47CE-BF19-C089AFFFD4F4}"/>
              </a:ext>
            </a:extLst>
          </p:cNvPr>
          <p:cNvSpPr txBox="1"/>
          <p:nvPr/>
        </p:nvSpPr>
        <p:spPr>
          <a:xfrm>
            <a:off x="534247" y="4664529"/>
            <a:ext cx="582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large dip in December and January 2015/16 is in the data.</a:t>
            </a:r>
          </a:p>
          <a:p>
            <a:r>
              <a:rPr lang="en-AU" sz="1600" dirty="0"/>
              <a:t>It may be true and be seasonal. Unfortunately there is no other January data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203079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49A980-4C9B-42F4-8670-1A11CC67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7" y="1409424"/>
            <a:ext cx="8093616" cy="3746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8ED7DC-3261-4C79-9BB8-E0B463ED2562}"/>
              </a:ext>
            </a:extLst>
          </p:cNvPr>
          <p:cNvSpPr txBox="1"/>
          <p:nvPr/>
        </p:nvSpPr>
        <p:spPr>
          <a:xfrm>
            <a:off x="9141144" y="1455715"/>
            <a:ext cx="246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shows the aggregate cars per hour over the entire merged dataset.</a:t>
            </a:r>
          </a:p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BC2B9-2693-43FC-8246-D822E43A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2" y="3543090"/>
            <a:ext cx="3425305" cy="2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6EE7D-4EE0-43E0-8457-7CB443B0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42" y="312211"/>
            <a:ext cx="4407025" cy="21556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CC6AC-B2F5-4969-9C21-3FCEEEB83254}"/>
              </a:ext>
            </a:extLst>
          </p:cNvPr>
          <p:cNvSpPr txBox="1"/>
          <p:nvPr/>
        </p:nvSpPr>
        <p:spPr>
          <a:xfrm>
            <a:off x="6557318" y="5530876"/>
            <a:ext cx="534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vast majority of the time, it is not raining in Sydney.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F6276-71CD-43DB-83DB-0F9B45764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42" y="2675209"/>
            <a:ext cx="5251755" cy="2648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841980-4646-463B-9876-09BBB9C72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" y="1671876"/>
            <a:ext cx="5975657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73D7E-C051-4066-BD3E-9BB82144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31" y="3553591"/>
            <a:ext cx="3932092" cy="269146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5A4FDE-B21B-453E-BEC9-AF62CFDF7FB5}"/>
              </a:ext>
            </a:extLst>
          </p:cNvPr>
          <p:cNvSpPr txBox="1"/>
          <p:nvPr/>
        </p:nvSpPr>
        <p:spPr>
          <a:xfrm>
            <a:off x="8858123" y="1162075"/>
            <a:ext cx="287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LM Plots showing the value of clustering the rain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B7019-CB64-40B2-8695-4B4BAC75B274}"/>
              </a:ext>
            </a:extLst>
          </p:cNvPr>
          <p:cNvSpPr txBox="1"/>
          <p:nvPr/>
        </p:nvSpPr>
        <p:spPr>
          <a:xfrm>
            <a:off x="8981442" y="4091541"/>
            <a:ext cx="287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 increase in temperature shows an increase in volume, regardless of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06AFE-E38B-42BD-8571-F1685D4A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30" y="161034"/>
            <a:ext cx="3680759" cy="303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9257D-8DDE-4FAB-9A01-0760095E8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7" y="3535186"/>
            <a:ext cx="4784322" cy="2774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73F2E-56AF-44C5-B9D1-6C4DD6F40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4" y="161034"/>
            <a:ext cx="4870864" cy="3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9F3C0-3472-4A05-B4FD-2CF777E9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7" y="259582"/>
            <a:ext cx="3879993" cy="3600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4B671-B6A9-4E3A-BD58-CE5BD0A21699}"/>
              </a:ext>
            </a:extLst>
          </p:cNvPr>
          <p:cNvSpPr txBox="1"/>
          <p:nvPr/>
        </p:nvSpPr>
        <p:spPr>
          <a:xfrm>
            <a:off x="4606156" y="685831"/>
            <a:ext cx="404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Temperature is more closely correlated over the entire 24 hours.</a:t>
            </a:r>
          </a:p>
          <a:p>
            <a:endParaRPr lang="en-AU" dirty="0"/>
          </a:p>
          <a:p>
            <a:r>
              <a:rPr lang="en-AU" dirty="0"/>
              <a:t>Restricting by time makes the day of the week more influential.</a:t>
            </a:r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AD64CD-39FD-43D2-9934-C39C30AF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56" y="2866407"/>
            <a:ext cx="4082208" cy="3713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289FF0-90FF-4E0F-B3E3-E7767DE2C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44" y="2866408"/>
            <a:ext cx="4041456" cy="37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D456-8526-4D8E-8EC5-9E963EF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128F1-7BFC-4A2E-880C-C3C5DCFA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43" y="1921933"/>
            <a:ext cx="3802068" cy="1690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019F-A46B-41EE-86F4-B321C7A38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18" y="3996266"/>
            <a:ext cx="5475466" cy="248281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3A5C5-7ACA-4D22-8908-C5154C04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7" y="250557"/>
            <a:ext cx="8407832" cy="40642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6D98F-83F9-4F20-B89B-D2CA6CA4774B}"/>
              </a:ext>
            </a:extLst>
          </p:cNvPr>
          <p:cNvSpPr txBox="1"/>
          <p:nvPr/>
        </p:nvSpPr>
        <p:spPr>
          <a:xfrm>
            <a:off x="543856" y="4590392"/>
            <a:ext cx="450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Simple linear regression with a large MSE, and a not-normal error residual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781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Linear Regression  Sydney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Ross</dc:creator>
  <cp:lastModifiedBy>Olivia Ross</cp:lastModifiedBy>
  <cp:revision>10</cp:revision>
  <dcterms:created xsi:type="dcterms:W3CDTF">2018-10-29T05:37:28Z</dcterms:created>
  <dcterms:modified xsi:type="dcterms:W3CDTF">2018-10-29T09:00:58Z</dcterms:modified>
</cp:coreProperties>
</file>