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uxk2JRGgG6XNc1ord0zld7rw7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bb007d4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bb007d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2bb007d4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bb007d4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2bb007d4a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bb007d4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2bb007d4a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2bb007d4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2bb007d4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2bb007d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2d73c9e12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2d73c9e1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2d73c9e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2d73c9e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2d73c9e1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2d73c9e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2d73c9e12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2d73c9e1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2d73c9e1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d73c9e1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2d73c9fe7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d73c9fe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2d73c9e1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2d73c9e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2d73c9fe7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2d73c9fe7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2d73c9e1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2d73c9e1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oracle" TargetMode="External"/><Relationship Id="rId4" Type="http://schemas.openxmlformats.org/officeDocument/2006/relationships/hyperlink" Target="http://cplusplu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open.kattis.com/problems/juice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open.kattis.com/problems/juice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open.kattis.com/problems/juice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open.kattis.com/problems/juice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5795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COMP 321 – Winter 2020</a:t>
            </a:r>
            <a:br>
              <a:rPr lang="en-US" sz="5400"/>
            </a:br>
            <a:r>
              <a:rPr lang="en-US" sz="5400"/>
              <a:t>Problem Presentation</a:t>
            </a:r>
            <a:br>
              <a:rPr lang="en-US" sz="5400"/>
            </a:br>
            <a:r>
              <a:rPr lang="en-US" sz="5400">
                <a:solidFill>
                  <a:srgbClr val="C00000"/>
                </a:solidFill>
              </a:rPr>
              <a:t>Team Number: 1 </a:t>
            </a:r>
            <a:br>
              <a:rPr lang="en-US" sz="5400">
                <a:solidFill>
                  <a:srgbClr val="C00000"/>
                </a:solidFill>
              </a:rPr>
            </a:br>
            <a:r>
              <a:rPr lang="en-US" sz="5400">
                <a:solidFill>
                  <a:srgbClr val="C00000"/>
                </a:solidFill>
              </a:rPr>
              <a:t>Team Name: Nutmeg</a:t>
            </a:r>
            <a:endParaRPr sz="5400">
              <a:solidFill>
                <a:srgbClr val="C00000"/>
              </a:solidFill>
            </a:endParaRPr>
          </a:p>
        </p:txBody>
      </p:sp>
      <p:sp>
        <p:nvSpPr>
          <p:cNvPr id="85" name="Google Shape;85;p1"/>
          <p:cNvSpPr txBox="1"/>
          <p:nvPr>
            <p:ph idx="1" type="subTitle"/>
          </p:nvPr>
        </p:nvSpPr>
        <p:spPr>
          <a:xfrm>
            <a:off x="1524000" y="4497317"/>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Team Members:</a:t>
            </a:r>
            <a:endParaRPr/>
          </a:p>
          <a:p>
            <a:pPr indent="0" lvl="0" marL="0" rtl="0" algn="ctr">
              <a:lnSpc>
                <a:spcPct val="90000"/>
              </a:lnSpc>
              <a:spcBef>
                <a:spcPts val="1000"/>
              </a:spcBef>
              <a:spcAft>
                <a:spcPts val="0"/>
              </a:spcAft>
              <a:buClr>
                <a:srgbClr val="C00000"/>
              </a:buClr>
              <a:buSzPts val="2400"/>
              <a:buNone/>
            </a:pPr>
            <a:r>
              <a:rPr lang="en-US">
                <a:solidFill>
                  <a:srgbClr val="C00000"/>
                </a:solidFill>
              </a:rPr>
              <a:t>Olivia Woodhouse, Bera Sogut, Syrine Enneifer</a:t>
            </a:r>
            <a:endParaRPr>
              <a:solidFill>
                <a:srgbClr val="C00000"/>
              </a:solidFill>
            </a:endParaRPr>
          </a:p>
          <a:p>
            <a:pPr indent="0" lvl="0" marL="0" rtl="0" algn="ctr">
              <a:lnSpc>
                <a:spcPct val="90000"/>
              </a:lnSpc>
              <a:spcBef>
                <a:spcPts val="1000"/>
              </a:spcBef>
              <a:spcAft>
                <a:spcPts val="0"/>
              </a:spcAft>
              <a:buClr>
                <a:srgbClr val="C00000"/>
              </a:buClr>
              <a:buSzPts val="2400"/>
              <a:buNone/>
            </a:pPr>
            <a:r>
              <a:rPr lang="en-US">
                <a:solidFill>
                  <a:srgbClr val="C00000"/>
                </a:solidFill>
              </a:rPr>
              <a:t>260734701, 260788386, 260856247</a:t>
            </a:r>
            <a:endParaRPr>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g72bb007d4a_0_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Section 2: Problem Analysis</a:t>
            </a:r>
            <a:endParaRPr/>
          </a:p>
        </p:txBody>
      </p:sp>
      <p:sp>
        <p:nvSpPr>
          <p:cNvPr id="141" name="Google Shape;141;g72bb007d4a_0_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Solution Concept #2: The Greedy Algorithm (Accepted)</a:t>
            </a:r>
            <a:endParaRPr/>
          </a:p>
          <a:p>
            <a:pPr indent="-266700" lvl="0" marL="685800" rtl="0" algn="l">
              <a:spcBef>
                <a:spcPts val="1000"/>
              </a:spcBef>
              <a:spcAft>
                <a:spcPts val="0"/>
              </a:spcAft>
              <a:buSzPts val="2400"/>
              <a:buChar char="•"/>
            </a:pPr>
            <a:r>
              <a:rPr lang="en-US" sz="2400"/>
              <a:t>The run-time complexity of this algorithm is O(t*n^2*log(n)). We have 2 nested for loops, first one is n steps, and the nested one could also be up to n steps, that is n^2, and inside we are using a max heap (priority queue) which pushes and pops the maximum element in O(log(n)) time, giving us a total runtime of O(n^2*log(n)).</a:t>
            </a:r>
            <a:endParaRPr sz="2400"/>
          </a:p>
          <a:p>
            <a:pPr indent="-266700" lvl="0" marL="685800" rtl="0" algn="l">
              <a:spcBef>
                <a:spcPts val="0"/>
              </a:spcBef>
              <a:spcAft>
                <a:spcPts val="0"/>
              </a:spcAft>
              <a:buSzPts val="2400"/>
              <a:buChar char="•"/>
            </a:pPr>
            <a:r>
              <a:rPr lang="en-US" sz="2400"/>
              <a:t>The number of elements that could be popped from the priority queue is at most n since every element in the vector will be pushed but the vector can have at most n elements. Thus, the while loop will be true at most n times in a choice of juice A (n^2 in total), which does not lead to an increase in the run-time complexity.</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g72bb007d4a_0_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Section 2: Problem Analysis</a:t>
            </a:r>
            <a:endParaRPr/>
          </a:p>
        </p:txBody>
      </p:sp>
      <p:sp>
        <p:nvSpPr>
          <p:cNvPr id="147" name="Google Shape;147;g72bb007d4a_0_1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Solution Concept #2: The Greedy Algorithm (Accepted)</a:t>
            </a:r>
            <a:endParaRPr/>
          </a:p>
          <a:p>
            <a:pPr indent="-266700" lvl="0" marL="685800" rtl="0" algn="l">
              <a:spcBef>
                <a:spcPts val="1000"/>
              </a:spcBef>
              <a:spcAft>
                <a:spcPts val="0"/>
              </a:spcAft>
              <a:buSzPts val="2400"/>
              <a:buChar char="•"/>
            </a:pPr>
            <a:r>
              <a:rPr lang="en-US" sz="2400"/>
              <a:t>The memory complexity of this algorithm is O(n^2) since in each choice of juice A, we define a new vector and a new priority queue which both could have up to n elements, leading to O(n^2).</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g72bb007d4a_0_19"/>
          <p:cNvPicPr preferRelativeResize="0"/>
          <p:nvPr/>
        </p:nvPicPr>
        <p:blipFill>
          <a:blip r:embed="rId3">
            <a:alphaModFix/>
          </a:blip>
          <a:stretch>
            <a:fillRect/>
          </a:stretch>
        </p:blipFill>
        <p:spPr>
          <a:xfrm>
            <a:off x="1806600" y="0"/>
            <a:ext cx="8578806"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g72bb007d4a_0_25"/>
          <p:cNvPicPr preferRelativeResize="0"/>
          <p:nvPr/>
        </p:nvPicPr>
        <p:blipFill>
          <a:blip r:embed="rId3">
            <a:alphaModFix/>
          </a:blip>
          <a:stretch>
            <a:fillRect/>
          </a:stretch>
        </p:blipFill>
        <p:spPr>
          <a:xfrm>
            <a:off x="1092762" y="0"/>
            <a:ext cx="10006474"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72bb007d4a_1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Section 2: Problem Analysis</a:t>
            </a:r>
            <a:endParaRPr/>
          </a:p>
        </p:txBody>
      </p:sp>
      <p:sp>
        <p:nvSpPr>
          <p:cNvPr id="163" name="Google Shape;163;g72bb007d4a_1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Solution Comparison</a:t>
            </a:r>
            <a:endParaRPr/>
          </a:p>
          <a:p>
            <a:pPr indent="-266700" lvl="0" marL="685800" rtl="0" algn="l">
              <a:spcBef>
                <a:spcPts val="1000"/>
              </a:spcBef>
              <a:spcAft>
                <a:spcPts val="0"/>
              </a:spcAft>
              <a:buSzPts val="2400"/>
              <a:buChar char="•"/>
            </a:pPr>
            <a:r>
              <a:rPr lang="en-US" sz="2400"/>
              <a:t>The first solution which came to our mind at first is too slow for the given constraints, O(t*n^3) for 1 &lt;= n &lt;= 5000 and 1 &lt;= t &lt;= 2.</a:t>
            </a:r>
            <a:endParaRPr sz="2400"/>
          </a:p>
          <a:p>
            <a:pPr indent="-266700" lvl="0" marL="685800" rtl="0" algn="l">
              <a:spcBef>
                <a:spcPts val="0"/>
              </a:spcBef>
              <a:spcAft>
                <a:spcPts val="0"/>
              </a:spcAft>
              <a:buSzPts val="2400"/>
              <a:buChar char="•"/>
            </a:pPr>
            <a:r>
              <a:rPr lang="en-US" sz="2400"/>
              <a:t>The second solution is O(n^2*log(n)) and that works for the given constraints</a:t>
            </a:r>
            <a:endParaRPr sz="2400"/>
          </a:p>
          <a:p>
            <a:pPr indent="-266700" lvl="0" marL="685800" rtl="0" algn="l">
              <a:spcBef>
                <a:spcPts val="0"/>
              </a:spcBef>
              <a:spcAft>
                <a:spcPts val="0"/>
              </a:spcAft>
              <a:buSzPts val="2400"/>
              <a:buChar char="•"/>
            </a:pPr>
            <a:r>
              <a:rPr lang="en-US" sz="2400"/>
              <a:t>We thought about the second solution and tried it on Kattis, it worked and the runtime indicated 1.32 seconds. Since the time constraint on Kattis is 12 seconds, we felt that this solution was pretty efficient.</a:t>
            </a:r>
            <a:endParaRPr sz="2400"/>
          </a:p>
          <a:p>
            <a:pPr indent="-266700" lvl="0" marL="685800" rtl="0" algn="l">
              <a:spcBef>
                <a:spcPts val="0"/>
              </a:spcBef>
              <a:spcAft>
                <a:spcPts val="0"/>
              </a:spcAft>
              <a:buSzPts val="2400"/>
              <a:buChar char="•"/>
            </a:pPr>
            <a:r>
              <a:rPr lang="en-US" sz="2400"/>
              <a:t>However, we do believe that there could be a better solution with run-time complexity O(10000*n) but this solution would have a worse memory complexity so we decided to keep our accepted O(n^2*log(n)) solution.</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82d73c9e12_0_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Section 3: Kattis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9" name="Google Shape;169;g82d73c9e12_0_27"/>
          <p:cNvPicPr preferRelativeResize="0"/>
          <p:nvPr/>
        </p:nvPicPr>
        <p:blipFill rotWithShape="1">
          <a:blip r:embed="rId3">
            <a:alphaModFix/>
          </a:blip>
          <a:srcRect b="0" l="25089" r="25069" t="0"/>
          <a:stretch/>
        </p:blipFill>
        <p:spPr>
          <a:xfrm>
            <a:off x="127600" y="737675"/>
            <a:ext cx="11936800" cy="894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82d73c9e12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US"/>
              <a:t>Section 0: Book-keeping</a:t>
            </a:r>
            <a:endParaRPr/>
          </a:p>
        </p:txBody>
      </p:sp>
      <p:sp>
        <p:nvSpPr>
          <p:cNvPr id="91" name="Google Shape;91;g82d73c9e12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Team Members: Olivia Woodhouse, Bera Sogut, Syrine Enneifer</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Team Roles: While all team members participated a fair amount, Bera was ultimately the one to figure out the working algorithm. However, all team members contributed to the project as a whole.</a:t>
            </a:r>
            <a:endParaRPr/>
          </a:p>
          <a:p>
            <a:pPr indent="0" lvl="0" marL="457200" rtl="0" algn="l">
              <a:spcBef>
                <a:spcPts val="1000"/>
              </a:spcBef>
              <a:spcAft>
                <a:spcPts val="0"/>
              </a:spcAft>
              <a:buNone/>
            </a:pPr>
            <a:r>
              <a:t/>
            </a:r>
            <a:endParaRPr/>
          </a:p>
          <a:p>
            <a:pPr indent="-387350" lvl="0" marL="457200" rtl="0" algn="l">
              <a:spcBef>
                <a:spcPts val="1000"/>
              </a:spcBef>
              <a:spcAft>
                <a:spcPts val="0"/>
              </a:spcAft>
              <a:buSzPts val="2500"/>
              <a:buChar char="•"/>
            </a:pPr>
            <a:r>
              <a:rPr lang="en-US" sz="2500"/>
              <a:t>External Sources: COMP 321 Lecture Slides, </a:t>
            </a:r>
            <a:r>
              <a:rPr lang="en-US" sz="2500" u="sng">
                <a:solidFill>
                  <a:schemeClr val="hlink"/>
                </a:solidFill>
                <a:hlinkClick r:id="rId3"/>
              </a:rPr>
              <a:t>https://docs.oracle</a:t>
            </a:r>
            <a:r>
              <a:rPr lang="en-US" sz="2500"/>
              <a:t> (for java data structures and methods), </a:t>
            </a:r>
            <a:r>
              <a:rPr lang="en-US" sz="2500" u="sng">
                <a:solidFill>
                  <a:schemeClr val="hlink"/>
                </a:solidFill>
                <a:latin typeface="Arial"/>
                <a:ea typeface="Arial"/>
                <a:cs typeface="Arial"/>
                <a:sym typeface="Arial"/>
                <a:hlinkClick r:id="rId4"/>
              </a:rPr>
              <a:t>http://cplusplus.com/</a:t>
            </a:r>
            <a:r>
              <a:rPr lang="en-US" sz="2500"/>
              <a:t> (for C++ data structures and methods)</a:t>
            </a:r>
            <a:r>
              <a:rPr lang="en-US" sz="2500"/>
              <a:t>.</a:t>
            </a:r>
            <a:endParaRPr sz="2500"/>
          </a:p>
          <a:p>
            <a:pPr indent="0" lvl="0" marL="457200" rtl="0" algn="l">
              <a:spcBef>
                <a:spcPts val="1000"/>
              </a:spcBef>
              <a:spcAft>
                <a:spcPts val="0"/>
              </a:spcAft>
              <a:buNone/>
            </a:pPr>
            <a:r>
              <a:rPr lang="en-US"/>
              <a:t>We used Messenger to communicate.</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g82d73c9e12_0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Section 1: Problem Analysis</a:t>
            </a:r>
            <a:endParaRPr/>
          </a:p>
        </p:txBody>
      </p:sp>
      <p:sp>
        <p:nvSpPr>
          <p:cNvPr id="97" name="Google Shape;97;g82d73c9e12_0_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Juice: </a:t>
            </a:r>
            <a:r>
              <a:rPr lang="en-US" u="sng">
                <a:solidFill>
                  <a:schemeClr val="hlink"/>
                </a:solidFill>
                <a:hlinkClick r:id="rId3"/>
              </a:rPr>
              <a:t>https://open.kattis.com/problems/juice2</a:t>
            </a:r>
            <a:r>
              <a:rPr lang="en-US"/>
              <a:t> </a:t>
            </a:r>
            <a:endParaRPr/>
          </a:p>
          <a:p>
            <a:pPr indent="0" lvl="0" marL="0" rtl="0" algn="l">
              <a:spcBef>
                <a:spcPts val="1000"/>
              </a:spcBef>
              <a:spcAft>
                <a:spcPts val="0"/>
              </a:spcAft>
              <a:buNone/>
            </a:pPr>
            <a:r>
              <a:rPr lang="en-US"/>
              <a:t>Key Aspects:</a:t>
            </a:r>
            <a:endParaRPr/>
          </a:p>
          <a:p>
            <a:pPr indent="-381000" lvl="0" marL="457200" rtl="0" algn="l">
              <a:spcBef>
                <a:spcPts val="1000"/>
              </a:spcBef>
              <a:spcAft>
                <a:spcPts val="0"/>
              </a:spcAft>
              <a:buSzPts val="2400"/>
              <a:buChar char="•"/>
            </a:pPr>
            <a:r>
              <a:rPr lang="en-US" sz="2400"/>
              <a:t>The goal of this problem is to maximize the possible number of people that can be satisfied by a mixture of A, B, and C (where A + B + C ≤ 10000) given each person’s personal preferences.</a:t>
            </a:r>
            <a:endParaRPr sz="2400"/>
          </a:p>
          <a:p>
            <a:pPr indent="-381000" lvl="0" marL="457200" rtl="0" algn="l">
              <a:spcBef>
                <a:spcPts val="0"/>
              </a:spcBef>
              <a:spcAft>
                <a:spcPts val="0"/>
              </a:spcAft>
              <a:buSzPts val="2400"/>
              <a:buChar char="•"/>
            </a:pPr>
            <a:r>
              <a:rPr lang="en-US" sz="2400"/>
              <a:t>A person is considered satisfied by the mixture if A, B, and C in the final mixture are all greater than or equal to the subsequent minimum fraction of each of the 3 juices that the person prefers. In other words, if a person’s minimum fraction for A is 1000, this person will only be satisfied by the mixture if the amount of A juice in the mixture is </a:t>
            </a:r>
            <a:r>
              <a:rPr lang="en-US" sz="2400"/>
              <a:t>1000 or more and same for juice B and juice C</a:t>
            </a:r>
            <a:r>
              <a:rPr lang="en-US" sz="2400"/>
              <a: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82d73c9e12_0_5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Section 1: Problem Analysis</a:t>
            </a:r>
            <a:endParaRPr/>
          </a:p>
        </p:txBody>
      </p:sp>
      <p:sp>
        <p:nvSpPr>
          <p:cNvPr id="103" name="Google Shape;103;g82d73c9e12_0_52"/>
          <p:cNvSpPr txBox="1"/>
          <p:nvPr>
            <p:ph idx="1" type="body"/>
          </p:nvPr>
        </p:nvSpPr>
        <p:spPr>
          <a:xfrm>
            <a:off x="838200" y="16908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Juice: </a:t>
            </a:r>
            <a:r>
              <a:rPr lang="en-US" u="sng">
                <a:solidFill>
                  <a:schemeClr val="hlink"/>
                </a:solidFill>
                <a:hlinkClick r:id="rId3"/>
              </a:rPr>
              <a:t>https://open.kattis.com/problems/juice2</a:t>
            </a:r>
            <a:r>
              <a:rPr lang="en-US"/>
              <a:t> </a:t>
            </a:r>
            <a:endParaRPr/>
          </a:p>
          <a:p>
            <a:pPr indent="0" lvl="0" marL="0" rtl="0" algn="l">
              <a:spcBef>
                <a:spcPts val="1000"/>
              </a:spcBef>
              <a:spcAft>
                <a:spcPts val="0"/>
              </a:spcAft>
              <a:buNone/>
            </a:pPr>
            <a:r>
              <a:rPr lang="en-US"/>
              <a:t>Problem Analysis:</a:t>
            </a:r>
            <a:endParaRPr/>
          </a:p>
          <a:p>
            <a:pPr indent="-342900" lvl="0" marL="457200" rtl="0" algn="l">
              <a:spcBef>
                <a:spcPts val="1000"/>
              </a:spcBef>
              <a:spcAft>
                <a:spcPts val="0"/>
              </a:spcAft>
              <a:buSzPts val="1800"/>
              <a:buChar char="•"/>
            </a:pPr>
            <a:r>
              <a:rPr lang="en-US"/>
              <a:t>Essentially, this problem is an optimization problem. We are trying to satisfy as many people as possible without exceeding the limit A + B + C ≤ 10000.</a:t>
            </a:r>
            <a:endParaRPr/>
          </a:p>
          <a:p>
            <a:pPr indent="0" lvl="0" marL="457200" rtl="0" algn="l">
              <a:spcBef>
                <a:spcPts val="1000"/>
              </a:spcBef>
              <a:spcAft>
                <a:spcPts val="0"/>
              </a:spcAft>
              <a:buNone/>
            </a:pPr>
            <a:r>
              <a:rPr lang="en-US"/>
              <a:t>→ What we care about is </a:t>
            </a:r>
            <a:r>
              <a:rPr b="1" lang="en-US"/>
              <a:t>not</a:t>
            </a:r>
            <a:r>
              <a:rPr lang="en-US"/>
              <a:t> exceeding 10 000. </a:t>
            </a:r>
            <a:endParaRPr/>
          </a:p>
          <a:p>
            <a:pPr indent="0" lvl="0" marL="457200" rtl="0" algn="l">
              <a:spcBef>
                <a:spcPts val="1000"/>
              </a:spcBef>
              <a:spcAft>
                <a:spcPts val="0"/>
              </a:spcAft>
              <a:buNone/>
            </a:pPr>
            <a:r>
              <a:rPr lang="en-US"/>
              <a:t>For example, if a portion of 200 of juice A satisfies the equation </a:t>
            </a:r>
            <a:r>
              <a:rPr i="1" lang="en-US"/>
              <a:t>and</a:t>
            </a:r>
            <a:r>
              <a:rPr lang="en-US"/>
              <a:t> so does a portion of 220, we can take anything between 200 and 220 as long as the sum of the fractions of each juice in the drink is </a:t>
            </a:r>
            <a:r>
              <a:rPr b="1" lang="en-US"/>
              <a:t>not</a:t>
            </a:r>
            <a:r>
              <a:rPr lang="en-US"/>
              <a:t> over 10 000.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g82d73c9e12_0_1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Section 1: Problem Analysis</a:t>
            </a:r>
            <a:endParaRPr/>
          </a:p>
        </p:txBody>
      </p:sp>
      <p:sp>
        <p:nvSpPr>
          <p:cNvPr id="109" name="Google Shape;109;g82d73c9e12_0_1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Juice: </a:t>
            </a:r>
            <a:r>
              <a:rPr lang="en-US" u="sng">
                <a:solidFill>
                  <a:schemeClr val="hlink"/>
                </a:solidFill>
                <a:hlinkClick r:id="rId3"/>
              </a:rPr>
              <a:t>https://open.kattis.com/problems/juice2</a:t>
            </a:r>
            <a:r>
              <a:rPr lang="en-US"/>
              <a:t> </a:t>
            </a:r>
            <a:endParaRPr/>
          </a:p>
          <a:p>
            <a:pPr indent="0" lvl="0" marL="0" rtl="0" algn="l">
              <a:spcBef>
                <a:spcPts val="1000"/>
              </a:spcBef>
              <a:spcAft>
                <a:spcPts val="0"/>
              </a:spcAft>
              <a:buNone/>
            </a:pPr>
            <a:r>
              <a:rPr lang="en-US" sz="2400"/>
              <a:t>Input:</a:t>
            </a:r>
            <a:endParaRPr sz="2400"/>
          </a:p>
          <a:p>
            <a:pPr indent="-342900" lvl="0" marL="457200" rtl="0" algn="l">
              <a:spcBef>
                <a:spcPts val="1000"/>
              </a:spcBef>
              <a:spcAft>
                <a:spcPts val="0"/>
              </a:spcAft>
              <a:buSzPts val="1800"/>
              <a:buChar char="•"/>
            </a:pPr>
            <a:r>
              <a:rPr lang="en-US" sz="1800"/>
              <a:t>1st line = integer T (the number of test cases in the input file).</a:t>
            </a:r>
            <a:endParaRPr sz="1800"/>
          </a:p>
          <a:p>
            <a:pPr indent="-342900" lvl="0" marL="457200" rtl="0" algn="l">
              <a:spcBef>
                <a:spcPts val="0"/>
              </a:spcBef>
              <a:spcAft>
                <a:spcPts val="0"/>
              </a:spcAft>
              <a:buSzPts val="1800"/>
              <a:buChar char="•"/>
            </a:pPr>
            <a:r>
              <a:rPr lang="en-US" sz="1800"/>
              <a:t>The next T test cases each start with integer N (the number of people going to the party) followed by N lines indicating the preferences of the N people, each one of these lines contains three space-separated integers (indicating the minimum fraction of A, B, and C for each person).</a:t>
            </a:r>
            <a:endParaRPr b="1" sz="1800"/>
          </a:p>
          <a:p>
            <a:pPr indent="0" lvl="0" marL="457200" rtl="0" algn="l">
              <a:spcBef>
                <a:spcPts val="1000"/>
              </a:spcBef>
              <a:spcAft>
                <a:spcPts val="0"/>
              </a:spcAft>
              <a:buNone/>
            </a:pPr>
            <a:r>
              <a:rPr b="1" lang="en-US" sz="1800"/>
              <a:t>Note that: A + B + C ≤ 10000, 1 ≤ T ≤ 2, and 1 ≤ N ≤ 5000.</a:t>
            </a:r>
            <a:endParaRPr b="1" sz="1800"/>
          </a:p>
          <a:p>
            <a:pPr indent="0" lvl="0" marL="0" rtl="0" algn="l">
              <a:spcBef>
                <a:spcPts val="1000"/>
              </a:spcBef>
              <a:spcAft>
                <a:spcPts val="0"/>
              </a:spcAft>
              <a:buNone/>
            </a:pPr>
            <a:r>
              <a:rPr lang="en-US" sz="2400"/>
              <a:t>Output:</a:t>
            </a:r>
            <a:endParaRPr sz="2400"/>
          </a:p>
          <a:p>
            <a:pPr indent="-342900" lvl="0" marL="457200" rtl="0" algn="l">
              <a:spcBef>
                <a:spcPts val="1000"/>
              </a:spcBef>
              <a:spcAft>
                <a:spcPts val="0"/>
              </a:spcAft>
              <a:buSzPts val="1800"/>
              <a:buChar char="•"/>
            </a:pPr>
            <a:r>
              <a:rPr lang="en-US" sz="1800"/>
              <a:t>The output must contain T lines and each line will read “Case #X: x” (where X := the test case number being referred to and x := the maximum number of people who will like the determined drink of that test case).</a:t>
            </a:r>
            <a:endParaRPr sz="1800"/>
          </a:p>
          <a:p>
            <a:pPr indent="0" lvl="0" marL="457200" rtl="0" algn="l">
              <a:spcBef>
                <a:spcPts val="1000"/>
              </a:spcBef>
              <a:spcAft>
                <a:spcPts val="0"/>
              </a:spcAft>
              <a:buNone/>
            </a:pPr>
            <a:r>
              <a:rPr lang="en-US" sz="1800"/>
              <a:t>→ We want to maximize x (we want to satisfy as many people as possible).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g82d73c9fe7_1_1"/>
          <p:cNvSpPr txBox="1"/>
          <p:nvPr/>
        </p:nvSpPr>
        <p:spPr>
          <a:xfrm>
            <a:off x="313625" y="274425"/>
            <a:ext cx="11584500" cy="6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5" name="Google Shape;115;g82d73c9fe7_1_1"/>
          <p:cNvSpPr txBox="1"/>
          <p:nvPr>
            <p:ph idx="4294967295"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Section 1: Problem Analysis</a:t>
            </a:r>
            <a:endParaRPr/>
          </a:p>
        </p:txBody>
      </p:sp>
      <p:sp>
        <p:nvSpPr>
          <p:cNvPr id="116" name="Google Shape;116;g82d73c9fe7_1_1"/>
          <p:cNvSpPr txBox="1"/>
          <p:nvPr>
            <p:ph idx="4294967295" type="body"/>
          </p:nvPr>
        </p:nvSpPr>
        <p:spPr>
          <a:xfrm>
            <a:off x="838200" y="143360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Juice: </a:t>
            </a:r>
            <a:r>
              <a:rPr lang="en-US" u="sng">
                <a:solidFill>
                  <a:schemeClr val="hlink"/>
                </a:solidFill>
                <a:hlinkClick r:id="rId3"/>
              </a:rPr>
              <a:t>https://open.kattis.com/problems/juice2</a:t>
            </a:r>
            <a:r>
              <a:rPr lang="en-US"/>
              <a:t> </a:t>
            </a:r>
            <a:endParaRPr/>
          </a:p>
          <a:p>
            <a:pPr indent="0" lvl="0" marL="0" rtl="0" algn="l">
              <a:spcBef>
                <a:spcPts val="1000"/>
              </a:spcBef>
              <a:spcAft>
                <a:spcPts val="0"/>
              </a:spcAft>
              <a:buNone/>
            </a:pPr>
            <a:r>
              <a:rPr b="1" lang="en-US" sz="2400" u="sng"/>
              <a:t>Test cases on Kattis: </a:t>
            </a:r>
            <a:endParaRPr b="1" sz="2400" u="sng"/>
          </a:p>
          <a:p>
            <a:pPr indent="0" lvl="0" marL="0" rtl="0" algn="l">
              <a:lnSpc>
                <a:spcPct val="115000"/>
              </a:lnSpc>
              <a:spcBef>
                <a:spcPts val="0"/>
              </a:spcBef>
              <a:spcAft>
                <a:spcPts val="0"/>
              </a:spcAft>
              <a:buNone/>
            </a:pPr>
            <a:r>
              <a:t/>
            </a:r>
            <a:endParaRPr i="1" sz="10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b="1" i="1" lang="en-US" sz="2200">
                <a:latin typeface="Arial"/>
                <a:ea typeface="Arial"/>
                <a:cs typeface="Arial"/>
                <a:sym typeface="Arial"/>
              </a:rPr>
              <a:t>In the first case</a:t>
            </a:r>
            <a:r>
              <a:rPr b="1" lang="en-US" sz="2200">
                <a:latin typeface="Arial"/>
                <a:ea typeface="Arial"/>
                <a:cs typeface="Arial"/>
                <a:sym typeface="Arial"/>
              </a:rPr>
              <a:t> </a:t>
            </a:r>
            <a:r>
              <a:rPr lang="en-US" sz="2200">
                <a:latin typeface="Arial"/>
                <a:ea typeface="Arial"/>
                <a:cs typeface="Arial"/>
                <a:sym typeface="Arial"/>
              </a:rPr>
              <a:t>: For each juice, there is one person that wants the drink to have a minimum fraction of 10 000 of the juice being considered.</a:t>
            </a:r>
            <a:endParaRPr sz="2200">
              <a:latin typeface="Arial"/>
              <a:ea typeface="Arial"/>
              <a:cs typeface="Arial"/>
              <a:sym typeface="Arial"/>
            </a:endParaRPr>
          </a:p>
          <a:p>
            <a:pPr indent="0" lvl="0" marL="0" rtl="0" algn="l">
              <a:lnSpc>
                <a:spcPct val="115000"/>
              </a:lnSpc>
              <a:spcBef>
                <a:spcPts val="0"/>
              </a:spcBef>
              <a:spcAft>
                <a:spcPts val="0"/>
              </a:spcAft>
              <a:buNone/>
            </a:pPr>
            <a:r>
              <a:rPr lang="en-US" sz="2200">
                <a:latin typeface="Arial"/>
                <a:ea typeface="Arial"/>
                <a:cs typeface="Arial"/>
                <a:sym typeface="Arial"/>
              </a:rPr>
              <a:t>Clearly, we can only satisfy </a:t>
            </a:r>
            <a:r>
              <a:rPr lang="en-US" sz="2200" u="sng">
                <a:latin typeface="Arial"/>
                <a:ea typeface="Arial"/>
                <a:cs typeface="Arial"/>
                <a:sym typeface="Arial"/>
              </a:rPr>
              <a:t>one</a:t>
            </a:r>
            <a:r>
              <a:rPr lang="en-US" sz="2200">
                <a:latin typeface="Arial"/>
                <a:ea typeface="Arial"/>
                <a:cs typeface="Arial"/>
                <a:sym typeface="Arial"/>
              </a:rPr>
              <a:t> of them.</a:t>
            </a:r>
            <a:endParaRPr sz="22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b="1" i="1" lang="en-US" sz="2200">
                <a:latin typeface="Arial"/>
                <a:ea typeface="Arial"/>
                <a:cs typeface="Arial"/>
                <a:sym typeface="Arial"/>
              </a:rPr>
              <a:t>In the second case</a:t>
            </a:r>
            <a:r>
              <a:rPr lang="en-US" sz="2200">
                <a:latin typeface="Arial"/>
                <a:ea typeface="Arial"/>
                <a:cs typeface="Arial"/>
                <a:sym typeface="Arial"/>
              </a:rPr>
              <a:t> : We can not satisfy everyone because if we do, we will go over 10 000 hence we can only satisfy any </a:t>
            </a:r>
            <a:r>
              <a:rPr lang="en-US" sz="2200" u="sng">
                <a:latin typeface="Arial"/>
                <a:ea typeface="Arial"/>
                <a:cs typeface="Arial"/>
                <a:sym typeface="Arial"/>
              </a:rPr>
              <a:t>two</a:t>
            </a:r>
            <a:r>
              <a:rPr lang="en-US" sz="2200">
                <a:latin typeface="Arial"/>
                <a:ea typeface="Arial"/>
                <a:cs typeface="Arial"/>
                <a:sym typeface="Arial"/>
              </a:rPr>
              <a:t> of the three preferences.</a:t>
            </a:r>
            <a:endParaRPr sz="22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b="1" i="1" lang="en-US" sz="2200">
                <a:latin typeface="Arial"/>
                <a:ea typeface="Arial"/>
                <a:cs typeface="Arial"/>
                <a:sym typeface="Arial"/>
              </a:rPr>
              <a:t>In the third case</a:t>
            </a:r>
            <a:r>
              <a:rPr lang="en-US" sz="2200">
                <a:latin typeface="Arial"/>
                <a:ea typeface="Arial"/>
                <a:cs typeface="Arial"/>
                <a:sym typeface="Arial"/>
              </a:rPr>
              <a:t> : If we make the drink using equal thirds of each juice, all </a:t>
            </a:r>
            <a:r>
              <a:rPr lang="en-US" sz="2200" u="sng">
                <a:latin typeface="Arial"/>
                <a:ea typeface="Arial"/>
                <a:cs typeface="Arial"/>
                <a:sym typeface="Arial"/>
              </a:rPr>
              <a:t>five</a:t>
            </a:r>
            <a:r>
              <a:rPr lang="en-US" sz="2200">
                <a:latin typeface="Arial"/>
                <a:ea typeface="Arial"/>
                <a:cs typeface="Arial"/>
                <a:sym typeface="Arial"/>
              </a:rPr>
              <a:t> people will be satisfied.</a:t>
            </a:r>
            <a:endParaRPr sz="22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g82d73c9e12_0_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Section 2: Problem Analysis</a:t>
            </a:r>
            <a:endParaRPr/>
          </a:p>
        </p:txBody>
      </p:sp>
      <p:sp>
        <p:nvSpPr>
          <p:cNvPr id="122" name="Google Shape;122;g82d73c9e12_0_22"/>
          <p:cNvSpPr txBox="1"/>
          <p:nvPr>
            <p:ph idx="1" type="body"/>
          </p:nvPr>
        </p:nvSpPr>
        <p:spPr>
          <a:xfrm>
            <a:off x="501875" y="1690825"/>
            <a:ext cx="114183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Solution Concept #1: The Greedy Algorithm (Run-time Complexity: O(t*n^3))</a:t>
            </a:r>
            <a:endParaRPr/>
          </a:p>
          <a:p>
            <a:pPr indent="-381000" lvl="0" marL="457200" rtl="0" algn="l">
              <a:spcBef>
                <a:spcPts val="1000"/>
              </a:spcBef>
              <a:spcAft>
                <a:spcPts val="0"/>
              </a:spcAft>
              <a:buSzPts val="2400"/>
              <a:buChar char="•"/>
            </a:pPr>
            <a:r>
              <a:rPr lang="en-US" sz="2400"/>
              <a:t>The first algorithm we attempted consisted of 3 for loops (as indicated below). This algorithm, however, is too slow for the given constraints as the run-time complexity comes to O(t*n^3) for 1 &lt;= n &lt;= 5000 and 1 &lt;= t &lt;= 2.</a:t>
            </a:r>
            <a:endParaRPr sz="2400"/>
          </a:p>
          <a:p>
            <a:pPr indent="0" lvl="0" marL="457200" rtl="0" algn="l">
              <a:spcBef>
                <a:spcPts val="1000"/>
              </a:spcBef>
              <a:spcAft>
                <a:spcPts val="0"/>
              </a:spcAft>
              <a:buNone/>
            </a:pPr>
            <a:r>
              <a:t/>
            </a:r>
            <a:endParaRPr sz="1200"/>
          </a:p>
          <a:p>
            <a:pPr indent="-381000" lvl="0" marL="457200" rtl="0" algn="l">
              <a:spcBef>
                <a:spcPts val="1000"/>
              </a:spcBef>
              <a:spcAft>
                <a:spcPts val="0"/>
              </a:spcAft>
              <a:buSzPts val="2400"/>
              <a:buChar char="•"/>
            </a:pPr>
            <a:r>
              <a:rPr lang="en-US" sz="2400"/>
              <a:t>It is sufficient to try only the amounts that people have as their desires. For example for juice A, let's say that when we sort the desires of juice A we get 13 99 117 520, we do not need to try the amounts between 13-99 because it will not increase the answer since it doesn't let us satisfy any more people. Having 13 of juice A, satisfies the person with 13 juice A, 14 will also satisfy that person but the next juice A is 99, so until we get to 99 it will not satisfy his juice A desire. Same goes for between 99-117 and 117-520.</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g82d73c9fe7_3_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Section 2: Problem Analysis</a:t>
            </a:r>
            <a:endParaRPr/>
          </a:p>
        </p:txBody>
      </p:sp>
      <p:sp>
        <p:nvSpPr>
          <p:cNvPr id="128" name="Google Shape;128;g82d73c9fe7_3_2"/>
          <p:cNvSpPr txBox="1"/>
          <p:nvPr>
            <p:ph idx="1" type="body"/>
          </p:nvPr>
        </p:nvSpPr>
        <p:spPr>
          <a:xfrm>
            <a:off x="201000" y="1837175"/>
            <a:ext cx="116772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Solution Concept #1: The Greedy Algorithm (Run-time Complexity: O(t*n^3))</a:t>
            </a:r>
            <a:endParaRPr/>
          </a:p>
          <a:p>
            <a:pPr indent="-342900" lvl="0" marL="457200" rtl="0" algn="l">
              <a:spcBef>
                <a:spcPts val="1000"/>
              </a:spcBef>
              <a:spcAft>
                <a:spcPts val="0"/>
              </a:spcAft>
              <a:buSzPts val="1800"/>
              <a:buChar char="•"/>
            </a:pPr>
            <a:r>
              <a:rPr lang="en-US"/>
              <a:t>This solution tries every juice A and juice  B, since juice C could be up to 10000 - A - B, we set C to this value, and then see how many people satisfy these values and update the answer if we need to.</a:t>
            </a:r>
            <a:endParaRPr/>
          </a:p>
          <a:p>
            <a:pPr indent="-381000" lvl="0" marL="457200" rtl="0" algn="l">
              <a:spcBef>
                <a:spcPts val="0"/>
              </a:spcBef>
              <a:spcAft>
                <a:spcPts val="0"/>
              </a:spcAft>
              <a:buSzPts val="2400"/>
              <a:buChar char="•"/>
            </a:pPr>
            <a:r>
              <a:rPr lang="en-US" sz="2400" u="sng"/>
              <a:t>Pseudocode</a:t>
            </a:r>
            <a:r>
              <a:rPr lang="en-US" sz="2400"/>
              <a:t>:</a:t>
            </a:r>
            <a:endParaRPr sz="2400"/>
          </a:p>
        </p:txBody>
      </p:sp>
      <p:pic>
        <p:nvPicPr>
          <p:cNvPr id="129" name="Google Shape;129;g82d73c9fe7_3_2"/>
          <p:cNvPicPr preferRelativeResize="0"/>
          <p:nvPr/>
        </p:nvPicPr>
        <p:blipFill>
          <a:blip r:embed="rId3">
            <a:alphaModFix/>
          </a:blip>
          <a:stretch>
            <a:fillRect/>
          </a:stretch>
        </p:blipFill>
        <p:spPr>
          <a:xfrm>
            <a:off x="2339125" y="4130975"/>
            <a:ext cx="7400925" cy="205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82d73c9e12_0_6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Section 2: Problem Analysis</a:t>
            </a:r>
            <a:endParaRPr/>
          </a:p>
        </p:txBody>
      </p:sp>
      <p:sp>
        <p:nvSpPr>
          <p:cNvPr id="135" name="Google Shape;135;g82d73c9e12_0_6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Solution Concept #2: The Greedy Algorithm (Accepted)</a:t>
            </a:r>
            <a:endParaRPr/>
          </a:p>
          <a:p>
            <a:pPr indent="-266700" lvl="0" marL="685800" rtl="0" algn="l">
              <a:spcBef>
                <a:spcPts val="1000"/>
              </a:spcBef>
              <a:spcAft>
                <a:spcPts val="0"/>
              </a:spcAft>
              <a:buSzPts val="2400"/>
              <a:buChar char="•"/>
            </a:pPr>
            <a:r>
              <a:rPr lang="en-US" sz="2400"/>
              <a:t>The accepted solution tries everyone’s desire of juice A and juice B, when these are chosen, our juice C limit could be up to 10000-juice A-juice B thus we do not need to try juice C. We determine the number of people we satisfy with these values using a max heap and we update the answer if it is more than the previous answer. At the end we have our answer because we tried all values.</a:t>
            </a:r>
            <a:endParaRPr sz="2400">
              <a:solidFill>
                <a:srgbClr val="C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2020-03-30T17:12:53Z</dcterms:created>
  <dc:creator>David Meger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0x010100BD972664E6C1F94688AE22F132FDCB74</vt:lpwstr>
  </property>
</Properties>
</file>