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ld Standard TT"/>
      <p:regular r:id="rId25"/>
      <p:bold r:id="rId26"/>
      <p: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bold.fntdata"/><Relationship Id="rId25" Type="http://schemas.openxmlformats.org/officeDocument/2006/relationships/font" Target="fonts/OldStandardTT-regular.fntdata"/><Relationship Id="rId27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4fa317cc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14fa317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14fa317cc_0_5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14fa317cc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14fa317cc_0_5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14fa317cc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14fa317cc_0_5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14fa317cc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14fa317cc_0_5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14fa317cc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14fa317cc_0_5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14fa317cc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14fa317cc_0_6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14fa317cc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14fa317cc_0_6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14fa317c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14fa317cc_0_6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14fa317cc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14fa317cc_0_6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14fa317cc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14fa317cc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14fa317cc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14fa317cc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14fa317c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14fa317cc_0_1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14fa317c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14fa317cc_0_2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14fa317c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14fa317cc_0_2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14fa317cc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14fa317cc_0_3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14fa317cc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14fa317cc_0_3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14fa317c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14fa317cc_0_6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14fa317cc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14fa317cc_0_5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14fa317cc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adoop.apache.org/docs/stable/hadoop-mapreduce-client/hadoop-mapreduce-client-core/MapReduceTutorial.html#Prerequisites" TargetMode="External"/><Relationship Id="rId4" Type="http://schemas.openxmlformats.org/officeDocument/2006/relationships/hyperlink" Target="https://hadoop.apache.org/docs/stable/hadoop-project-dist/hadoop-common/SingleCluster.html" TargetMode="External"/><Relationship Id="rId5" Type="http://schemas.openxmlformats.org/officeDocument/2006/relationships/hyperlink" Target="https://www.youtube.com/watch?v=tNOHlUKzcFM&amp;list=PLIh9qtYI3FMDPYvgRP3BcypgZELy17IkH&amp;index=4" TargetMode="External"/><Relationship Id="rId6" Type="http://schemas.openxmlformats.org/officeDocument/2006/relationships/hyperlink" Target="https://hc.labnet.sfbu.edu/~henry/npu/classes//mapreduce/pi/slide/overview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5725" y="19174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 Calculation using MapReduce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Implementation – Generate random number pairs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058225"/>
            <a:ext cx="4260300" cy="3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</a:rPr>
              <a:t>On GCP Ubuntu environment:</a:t>
            </a:r>
            <a:endParaRPr b="1"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Create a java program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</a:t>
            </a:r>
            <a:r>
              <a:rPr b="1" lang="en" sz="1200"/>
              <a:t> $ vi PiDataGenerator.java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Compile 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$ javac PiDataGenerator.java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Run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1st argument: number of random number pairs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2nd argument: radius of circle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</a:t>
            </a:r>
            <a:r>
              <a:rPr b="1" lang="en" sz="1200"/>
              <a:t>$ java PiDataGenerator 1000000 200 &gt; r200_input_ref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Remove the last 4 redundant lines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/>
              <a:t>   $ head -1000000 r200_input_ref &gt; r200_input</a:t>
            </a:r>
            <a:endParaRPr b="1" sz="12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58224"/>
            <a:ext cx="4513250" cy="38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– Implement Map() function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72325"/>
            <a:ext cx="42603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Preprocessing the line content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	</a:t>
            </a:r>
            <a:r>
              <a:rPr b="1" lang="en" sz="1200"/>
              <a:t>Remove redundant characters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Parse the line to get (x,y)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Check if (x,y) is inside the circle or not, and display the result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     </a:t>
            </a:r>
            <a:r>
              <a:rPr b="1" lang="en" sz="1200"/>
              <a:t>  (inside,1) or  (outside,1)</a:t>
            </a:r>
            <a:endParaRPr b="1" sz="1200"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6584"/>
            <a:ext cx="4470226" cy="389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– Implement Reduce() function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272325"/>
            <a:ext cx="42603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Combine the same-key lines, get the final result: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       inside, sum0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       outside,sum1</a:t>
            </a:r>
            <a:endParaRPr b="1" sz="20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5575"/>
            <a:ext cx="4267201" cy="2183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– Calculate Pi in main function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72325"/>
            <a:ext cx="42603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Read in the output file from reduce function, calculate pi using this formula: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pi = 4 * (sum0/(sum0 + sum1))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sum0 = inside value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/>
              <a:t>sum1 = outside value</a:t>
            </a:r>
            <a:endParaRPr b="1" sz="200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210625"/>
            <a:ext cx="4267199" cy="347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22350" y="1893300"/>
            <a:ext cx="8309100" cy="15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525" y="953049"/>
            <a:ext cx="2149350" cy="2086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4437" y="1893299"/>
            <a:ext cx="2149350" cy="20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5150" y="915513"/>
            <a:ext cx="240030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>
            <p:ph type="title"/>
          </p:nvPr>
        </p:nvSpPr>
        <p:spPr>
          <a:xfrm>
            <a:off x="3111175" y="138275"/>
            <a:ext cx="4140600" cy="5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</a:rPr>
              <a:t>Random Numbers Pair Generation</a:t>
            </a:r>
            <a:endParaRPr b="1" sz="2000">
              <a:solidFill>
                <a:schemeClr val="accent6"/>
              </a:solidFill>
            </a:endParaRPr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>
            <a:off x="2770225" y="1135225"/>
            <a:ext cx="1252200" cy="4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N = 10000</a:t>
            </a:r>
            <a:endParaRPr b="1" sz="16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radius=10</a:t>
            </a:r>
            <a:endParaRPr b="1" sz="1600">
              <a:solidFill>
                <a:schemeClr val="accent6"/>
              </a:solidFill>
            </a:endParaRPr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5143500" y="2095050"/>
            <a:ext cx="1455600" cy="4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N = 100000</a:t>
            </a:r>
            <a:endParaRPr b="1" sz="16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radius=20</a:t>
            </a:r>
            <a:endParaRPr b="1" sz="1600">
              <a:solidFill>
                <a:schemeClr val="accent6"/>
              </a:solidFill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7610150" y="826875"/>
            <a:ext cx="1617900" cy="7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N = 1000000</a:t>
            </a:r>
            <a:endParaRPr b="1" sz="1600">
              <a:solidFill>
                <a:schemeClr val="accent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radius=200</a:t>
            </a:r>
            <a:endParaRPr b="1" sz="1600">
              <a:solidFill>
                <a:schemeClr val="accent6"/>
              </a:solidFill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7722250" y="3039475"/>
            <a:ext cx="252300" cy="420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7287800" y="3416100"/>
            <a:ext cx="1252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Picked</a:t>
            </a:r>
            <a:endParaRPr b="1" sz="25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225" y="2254846"/>
            <a:ext cx="4621200" cy="27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type="title"/>
          </p:nvPr>
        </p:nvSpPr>
        <p:spPr>
          <a:xfrm>
            <a:off x="5259150" y="2445525"/>
            <a:ext cx="3091200" cy="9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MapReduce Result Display </a:t>
            </a:r>
            <a:endParaRPr b="1" sz="1600">
              <a:solidFill>
                <a:schemeClr val="lt2"/>
              </a:solidFill>
            </a:endParaRPr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5335350" y="4579125"/>
            <a:ext cx="1513500" cy="4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</a:rPr>
              <a:t>Pi Estimation</a:t>
            </a:r>
            <a:endParaRPr b="1" sz="1600">
              <a:solidFill>
                <a:schemeClr val="accent6"/>
              </a:solidFill>
            </a:endParaRPr>
          </a:p>
        </p:txBody>
      </p:sp>
      <p:cxnSp>
        <p:nvCxnSpPr>
          <p:cNvPr id="162" name="Google Shape;162;p27"/>
          <p:cNvCxnSpPr/>
          <p:nvPr/>
        </p:nvCxnSpPr>
        <p:spPr>
          <a:xfrm flipH="1" rot="10800000">
            <a:off x="3279500" y="5045300"/>
            <a:ext cx="7848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63" name="Google Shape;163;p27"/>
          <p:cNvSpPr txBox="1"/>
          <p:nvPr>
            <p:ph type="title"/>
          </p:nvPr>
        </p:nvSpPr>
        <p:spPr>
          <a:xfrm>
            <a:off x="215575" y="290675"/>
            <a:ext cx="4484100" cy="4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</a:rPr>
              <a:t>Hadoop MapReduce Run on GCP</a:t>
            </a:r>
            <a:endParaRPr b="1" sz="2000">
              <a:solidFill>
                <a:schemeClr val="accent6"/>
              </a:solidFill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012" y="710350"/>
            <a:ext cx="7243487" cy="15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>
            <p:ph type="title"/>
          </p:nvPr>
        </p:nvSpPr>
        <p:spPr>
          <a:xfrm>
            <a:off x="7011750" y="692925"/>
            <a:ext cx="1513500" cy="4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Commands </a:t>
            </a:r>
            <a:endParaRPr b="1"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Hadoop/MapReduce could process the huge dataset so as to speed up the whole process of Pi Calculation.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Through practice on GCP, learn a lot about this platform.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Generate double-type of random number pairs instead of integer type…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 the amount of input data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Higher accuracy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7" name="Google Shape;177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Implement a combine function for the MapReduce program...</a:t>
            </a:r>
            <a:endParaRPr b="1" sz="18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 the time taken for data transfer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Reduce the amount of data</a:t>
            </a:r>
            <a:endParaRPr sz="1600"/>
          </a:p>
        </p:txBody>
      </p:sp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 Ideas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Apache Hadoop 3.3.4 – MapReduce Tutorial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Apache Hadoop 3.3.4 – Hadoop: Setting up a Single Node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[014] Provisioning a Linux server using Google Cloud Platform - YouTube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Overview of Pi calculation using MapReduce (sfbu.edu)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Thank you</a:t>
            </a:r>
            <a:r>
              <a:rPr lang="en" sz="4800">
                <a:solidFill>
                  <a:schemeClr val="accent6"/>
                </a:solidFill>
              </a:rPr>
              <a:t>!</a:t>
            </a:r>
            <a:endParaRPr sz="4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/>
              </a:rPr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/>
              </a:rPr>
              <a:t>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/>
              </a:rPr>
              <a:t>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/>
              </a:rPr>
              <a:t>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/>
              </a:rPr>
              <a:t>Conclusion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/>
              </a:rPr>
              <a:t>Enhancement Ideas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71350" y="3425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45825" y="1405875"/>
            <a:ext cx="4733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number π is a mathematical constant, approximately equal to 3.14159.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Many different ways to estimate its value.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 this project, we will use a </a:t>
            </a:r>
            <a:r>
              <a:rPr b="1" lang="en" sz="1600"/>
              <a:t>mathematical- simulation way</a:t>
            </a:r>
            <a:r>
              <a:rPr lang="en" sz="1600"/>
              <a:t> to estimate the value of π.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 speed up the speed of calculation, we deploy the whole process </a:t>
            </a:r>
            <a:r>
              <a:rPr b="1" lang="en" sz="1600"/>
              <a:t>on MapReduce model</a:t>
            </a:r>
            <a:r>
              <a:rPr lang="en" sz="1600"/>
              <a:t> to implement pi calculation.</a:t>
            </a:r>
            <a:endParaRPr sz="1600"/>
          </a:p>
        </p:txBody>
      </p:sp>
      <p:pic>
        <p:nvPicPr>
          <p:cNvPr descr="Modern, round computer speaker" id="67" name="Google Shape;67;p15"/>
          <p:cNvPicPr preferRelativeResize="0"/>
          <p:nvPr/>
        </p:nvPicPr>
        <p:blipFill rotWithShape="1">
          <a:blip r:embed="rId3">
            <a:alphaModFix/>
          </a:blip>
          <a:srcRect b="15127" l="6179" r="35687" t="10754"/>
          <a:stretch/>
        </p:blipFill>
        <p:spPr>
          <a:xfrm>
            <a:off x="6796425" y="342525"/>
            <a:ext cx="2035799" cy="19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101" y="2316075"/>
            <a:ext cx="3999900" cy="282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5144100" y="342525"/>
            <a:ext cx="1652325" cy="194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663575" y="6994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– Estimate Pi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98525" y="1488825"/>
            <a:ext cx="5955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Image you have a dart board, possibility of dart in circle is: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     P = πr^2/r^2 = π/4 =&gt; π = 4*P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 π is simply ( the ratio of darts that land inside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 the circle to the total number of darts thrown ) times 4.</a:t>
            </a:r>
            <a:endParaRPr b="1" sz="20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744" y="763238"/>
            <a:ext cx="2894074" cy="1878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750" y="2869275"/>
            <a:ext cx="2894074" cy="20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727800" y="6730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– Estimate Pi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40400" y="1422000"/>
            <a:ext cx="56571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to calculate possibility P?</a:t>
            </a:r>
            <a:endParaRPr sz="2000"/>
          </a:p>
          <a:p>
            <a:pPr indent="-346075" lvl="0" marL="457200" rtl="0" algn="l">
              <a:spcBef>
                <a:spcPts val="140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Arial"/>
              <a:buChar char="●"/>
            </a:pP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Throw N darts on the board, each dart lands at random position (x,y) on the board.</a:t>
            </a:r>
            <a:endParaRPr b="1" sz="2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ct val="100000"/>
              <a:buFont typeface="Arial"/>
              <a:buChar char="●"/>
            </a:pP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Take the total number of all darts land </a:t>
            </a:r>
            <a:endParaRPr b="1" sz="2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inside circle as S.</a:t>
            </a:r>
            <a:endParaRPr b="1" sz="2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P = S/N  ==&gt; </a:t>
            </a:r>
            <a:r>
              <a:rPr b="1" lang="en" sz="2300">
                <a:solidFill>
                  <a:srgbClr val="1155CC"/>
                </a:solidFill>
              </a:rPr>
              <a:t>π</a:t>
            </a: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= 4 P = 4 * (S/N)</a:t>
            </a:r>
            <a:endParaRPr b="1" sz="2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980000"/>
                </a:solidFill>
              </a:rPr>
              <a:t>Assume you can throw enough darts to make the whole board is fully covered by darts, then the estimation is more accurate.</a:t>
            </a:r>
            <a:endParaRPr b="1" sz="2000">
              <a:solidFill>
                <a:srgbClr val="98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350" y="2318325"/>
            <a:ext cx="2894074" cy="20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– Estimate Pi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75"/>
            <a:ext cx="5955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to check if one dart (x,y) lands inside the circle with radius r or not?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(x - center_x)</a:t>
            </a:r>
            <a:r>
              <a:rPr b="1" baseline="30000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+ (y - center_y)</a:t>
            </a:r>
            <a:r>
              <a:rPr b="1" baseline="30000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compare r</a:t>
            </a:r>
            <a:r>
              <a:rPr b="1" baseline="30000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9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sz="13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b="1" lang="en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if compare is </a:t>
            </a: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 b="1" sz="20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Outside</a:t>
            </a:r>
            <a:r>
              <a:rPr b="1" lang="en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if compare is </a:t>
            </a: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sz="20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●"/>
            </a:pP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On the circle</a:t>
            </a:r>
            <a:r>
              <a:rPr b="1" lang="en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if compare is </a:t>
            </a: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20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194" y="1778413"/>
            <a:ext cx="2894074" cy="187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– Map() function in MapReduce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235500" y="1171675"/>
            <a:ext cx="8411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 us </a:t>
            </a:r>
            <a:r>
              <a:rPr b="1" lang="en" sz="2000">
                <a:solidFill>
                  <a:srgbClr val="980000"/>
                </a:solidFill>
              </a:rPr>
              <a:t>map </a:t>
            </a:r>
            <a:r>
              <a:rPr lang="en" sz="2000"/>
              <a:t>each dart (x, y) to an </a:t>
            </a:r>
            <a:r>
              <a:rPr lang="en" sz="2000">
                <a:solidFill>
                  <a:srgbClr val="980000"/>
                </a:solidFill>
              </a:rPr>
              <a:t>output</a:t>
            </a:r>
            <a:r>
              <a:rPr lang="en" sz="2000"/>
              <a:t> </a:t>
            </a:r>
            <a:r>
              <a:rPr lang="en" sz="2000">
                <a:solidFill>
                  <a:srgbClr val="980000"/>
                </a:solidFill>
              </a:rPr>
              <a:t>result</a:t>
            </a:r>
            <a:r>
              <a:rPr lang="en" sz="2000"/>
              <a:t> which stands for if the dart is inside the circle (1) or not(0).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Examples ( Assume radius is 5 )</a:t>
            </a:r>
            <a:endParaRPr b="1" sz="2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Input        Result</a:t>
            </a:r>
            <a:endParaRPr b="1" sz="20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     (5, 5)  →   inside,1</a:t>
            </a:r>
            <a:endParaRPr b="1" sz="20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     (7,10) →   outside,1</a:t>
            </a:r>
            <a:endParaRPr b="1" sz="20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     (4, 5)  →   inside,1</a:t>
            </a:r>
            <a:endParaRPr sz="20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519" y="2106338"/>
            <a:ext cx="2894074" cy="1878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– Reduce() function in MapReduce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35500" y="1171675"/>
            <a:ext cx="8596800" cy="3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Sum them up to get the total number of inside and outside respectively as output for Reduce function.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Input           Result</a:t>
            </a:r>
            <a:endParaRPr b="1" sz="20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     inside,1      inside, 2</a:t>
            </a:r>
            <a:endParaRPr b="1" sz="20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     outside,1   outside,1</a:t>
            </a:r>
            <a:endParaRPr b="1" sz="20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en" sz="20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     inside,1</a:t>
            </a:r>
            <a:endParaRPr sz="20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359900" y="1797325"/>
            <a:ext cx="4472400" cy="26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Calculate Pi: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S = inside = 2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155CC"/>
                </a:solidFill>
              </a:rPr>
              <a:t>N = (inside + outside) = 3</a:t>
            </a:r>
            <a:endParaRPr b="1" sz="20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</a:rPr>
              <a:t>P = 2/3</a:t>
            </a:r>
            <a:endParaRPr b="1" sz="20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980000"/>
                </a:solidFill>
              </a:rPr>
              <a:t>Pi = 4*P = 4 * 2/3 = 2.67</a:t>
            </a:r>
            <a:endParaRPr b="1" sz="20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– MapReduce Table Example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00" y="1058225"/>
            <a:ext cx="6686550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