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m2PE6fRYsvx8iEAVHMeoOIVRH7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6"/>
  </p:normalViewPr>
  <p:slideViewPr>
    <p:cSldViewPr snapToGrid="0" snapToObjects="1">
      <p:cViewPr varScale="1">
        <p:scale>
          <a:sx n="149" d="100"/>
          <a:sy n="149" d="100"/>
        </p:scale>
        <p:origin x="6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 name="Google Shape;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Change linear regression to following models</a:t>
            </a:r>
            <a:endParaRPr/>
          </a:p>
        </p:txBody>
      </p:sp>
      <p:sp>
        <p:nvSpPr>
          <p:cNvPr id="121" name="Google Shape;12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feel free to change the words and the figures</a:t>
            </a: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feel free to change the words and the figures</a:t>
            </a:r>
            <a:endParaRPr/>
          </a:p>
        </p:txBody>
      </p:sp>
      <p:sp>
        <p:nvSpPr>
          <p:cNvPr id="166" name="Google Shape;16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feel free to change the words and the figures</a:t>
            </a:r>
            <a:endParaRPr/>
          </a:p>
        </p:txBody>
      </p:sp>
      <p:sp>
        <p:nvSpPr>
          <p:cNvPr id="180" name="Google Shape;18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bbad07cbbf_1_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Colin</a:t>
            </a:r>
            <a:endParaRPr/>
          </a:p>
        </p:txBody>
      </p:sp>
      <p:sp>
        <p:nvSpPr>
          <p:cNvPr id="231" name="Google Shape;231;g1bbad07cbbf_1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bbad07cbbf_1_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1bbad07cbbf_1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 name="Google Shape;2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bbad07cbbf_1_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1bbad07cbbf_1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Change the improvement</a:t>
            </a:r>
            <a:endParaRPr/>
          </a:p>
        </p:txBody>
      </p:sp>
      <p:sp>
        <p:nvSpPr>
          <p:cNvPr id="38" name="Google Shape;3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9"/>
        <p:cNvGrpSpPr/>
        <p:nvPr/>
      </p:nvGrpSpPr>
      <p:grpSpPr>
        <a:xfrm>
          <a:off x="0" y="0"/>
          <a:ext cx="0" cy="0"/>
          <a:chOff x="0" y="0"/>
          <a:chExt cx="0" cy="0"/>
        </a:xfrm>
      </p:grpSpPr>
      <p:sp>
        <p:nvSpPr>
          <p:cNvPr id="10" name="Google Shape;10;p21"/>
          <p:cNvSpPr txBox="1">
            <a:spLocks noGrp="1"/>
          </p:cNvSpPr>
          <p:nvPr>
            <p:ph type="sldNum" idx="12"/>
          </p:nvPr>
        </p:nvSpPr>
        <p:spPr>
          <a:xfrm>
            <a:off x="8428216" y="4780448"/>
            <a:ext cx="258585" cy="248266"/>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11"/>
        <p:cNvGrpSpPr/>
        <p:nvPr/>
      </p:nvGrpSpPr>
      <p:grpSpPr>
        <a:xfrm>
          <a:off x="0" y="0"/>
          <a:ext cx="0" cy="0"/>
          <a:chOff x="0" y="0"/>
          <a:chExt cx="0" cy="0"/>
        </a:xfrm>
      </p:grpSpPr>
      <p:sp>
        <p:nvSpPr>
          <p:cNvPr id="12" name="Google Shape;12;p22"/>
          <p:cNvSpPr txBox="1">
            <a:spLocks noGrp="1"/>
          </p:cNvSpPr>
          <p:nvPr>
            <p:ph type="title"/>
          </p:nvPr>
        </p:nvSpPr>
        <p:spPr>
          <a:xfrm>
            <a:off x="457200" y="206375"/>
            <a:ext cx="8229600" cy="857250"/>
          </a:xfrm>
          <a:prstGeom prst="rect">
            <a:avLst/>
          </a:prstGeom>
          <a:noFill/>
          <a:ln>
            <a:noFill/>
          </a:ln>
        </p:spPr>
        <p:txBody>
          <a:bodyPr spcFirstLastPara="1" wrap="square" lIns="45675" tIns="45675" rIns="45675" bIns="45675"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3" name="Google Shape;13;p22"/>
          <p:cNvSpPr txBox="1">
            <a:spLocks noGrp="1"/>
          </p:cNvSpPr>
          <p:nvPr>
            <p:ph type="body" idx="1"/>
          </p:nvPr>
        </p:nvSpPr>
        <p:spPr>
          <a:xfrm>
            <a:off x="457200" y="1200150"/>
            <a:ext cx="8229600" cy="3394075"/>
          </a:xfrm>
          <a:prstGeom prst="rect">
            <a:avLst/>
          </a:prstGeom>
          <a:noFill/>
          <a:ln>
            <a:noFill/>
          </a:ln>
        </p:spPr>
        <p:txBody>
          <a:bodyPr spcFirstLastPara="1" wrap="square" lIns="45675" tIns="45675" rIns="45675" bIns="45675" anchor="t" anchorCtr="0">
            <a:normAutofit/>
          </a:bodyPr>
          <a:lstStyle>
            <a:lvl1pPr marL="457200" lvl="0" indent="-431800" algn="l">
              <a:lnSpc>
                <a:spcPct val="100000"/>
              </a:lnSpc>
              <a:spcBef>
                <a:spcPts val="700"/>
              </a:spcBef>
              <a:spcAft>
                <a:spcPts val="0"/>
              </a:spcAft>
              <a:buSzPts val="3200"/>
              <a:buChar char="»"/>
              <a:defRPr/>
            </a:lvl1pPr>
            <a:lvl2pPr marL="914400" lvl="1" indent="-431800" algn="l">
              <a:lnSpc>
                <a:spcPct val="100000"/>
              </a:lnSpc>
              <a:spcBef>
                <a:spcPts val="700"/>
              </a:spcBef>
              <a:spcAft>
                <a:spcPts val="0"/>
              </a:spcAft>
              <a:buSzPts val="3200"/>
              <a:buChar char="–"/>
              <a:defRPr/>
            </a:lvl2pPr>
            <a:lvl3pPr marL="1371600" lvl="2" indent="-431800" algn="l">
              <a:lnSpc>
                <a:spcPct val="100000"/>
              </a:lnSpc>
              <a:spcBef>
                <a:spcPts val="700"/>
              </a:spcBef>
              <a:spcAft>
                <a:spcPts val="0"/>
              </a:spcAft>
              <a:buSzPts val="3200"/>
              <a:buChar char="•"/>
              <a:defRPr/>
            </a:lvl3pPr>
            <a:lvl4pPr marL="1828800" lvl="3" indent="-431800" algn="l">
              <a:lnSpc>
                <a:spcPct val="100000"/>
              </a:lnSpc>
              <a:spcBef>
                <a:spcPts val="700"/>
              </a:spcBef>
              <a:spcAft>
                <a:spcPts val="0"/>
              </a:spcAft>
              <a:buSzPts val="3200"/>
              <a:buChar char="–"/>
              <a:defRPr/>
            </a:lvl4pPr>
            <a:lvl5pPr marL="2286000" lvl="4" indent="-431800" algn="l">
              <a:lnSpc>
                <a:spcPct val="100000"/>
              </a:lnSpc>
              <a:spcBef>
                <a:spcPts val="700"/>
              </a:spcBef>
              <a:spcAft>
                <a:spcPts val="0"/>
              </a:spcAft>
              <a:buSzPts val="3200"/>
              <a:buChar char="»"/>
              <a:defRPr/>
            </a:lvl5pPr>
            <a:lvl6pPr marL="2743200" lvl="5" indent="-431800" algn="l">
              <a:lnSpc>
                <a:spcPct val="100000"/>
              </a:lnSpc>
              <a:spcBef>
                <a:spcPts val="700"/>
              </a:spcBef>
              <a:spcAft>
                <a:spcPts val="0"/>
              </a:spcAft>
              <a:buSzPts val="3200"/>
              <a:buChar char="●"/>
              <a:defRPr/>
            </a:lvl6pPr>
            <a:lvl7pPr marL="3200400" lvl="6" indent="-431800" algn="l">
              <a:lnSpc>
                <a:spcPct val="100000"/>
              </a:lnSpc>
              <a:spcBef>
                <a:spcPts val="700"/>
              </a:spcBef>
              <a:spcAft>
                <a:spcPts val="0"/>
              </a:spcAft>
              <a:buSzPts val="3200"/>
              <a:buChar char="●"/>
              <a:defRPr/>
            </a:lvl7pPr>
            <a:lvl8pPr marL="3657600" lvl="7" indent="-431800" algn="l">
              <a:lnSpc>
                <a:spcPct val="100000"/>
              </a:lnSpc>
              <a:spcBef>
                <a:spcPts val="700"/>
              </a:spcBef>
              <a:spcAft>
                <a:spcPts val="0"/>
              </a:spcAft>
              <a:buSzPts val="3200"/>
              <a:buChar char="●"/>
              <a:defRPr/>
            </a:lvl8pPr>
            <a:lvl9pPr marL="4114800" lvl="8" indent="-431800" algn="l">
              <a:lnSpc>
                <a:spcPct val="100000"/>
              </a:lnSpc>
              <a:spcBef>
                <a:spcPts val="700"/>
              </a:spcBef>
              <a:spcAft>
                <a:spcPts val="0"/>
              </a:spcAft>
              <a:buSzPts val="3200"/>
              <a:buChar char="●"/>
              <a:defRPr/>
            </a:lvl9pPr>
          </a:lstStyle>
          <a:p>
            <a:endParaRPr/>
          </a:p>
        </p:txBody>
      </p:sp>
      <p:sp>
        <p:nvSpPr>
          <p:cNvPr id="14" name="Google Shape;14;p22"/>
          <p:cNvSpPr txBox="1">
            <a:spLocks noGrp="1"/>
          </p:cNvSpPr>
          <p:nvPr>
            <p:ph type="sldNum" idx="12"/>
          </p:nvPr>
        </p:nvSpPr>
        <p:spPr>
          <a:xfrm>
            <a:off x="8428216" y="4780448"/>
            <a:ext cx="258585" cy="248266"/>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1pPr>
            <a:lvl2pPr marL="0" lvl="1"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2pPr>
            <a:lvl3pPr marL="0" lvl="2"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3pPr>
            <a:lvl4pPr marL="0" lvl="3"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4pPr>
            <a:lvl5pPr marL="0" lvl="4"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5pPr>
            <a:lvl6pPr marL="0" lvl="5"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6pPr>
            <a:lvl7pPr marL="0" lvl="6"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7pPr>
            <a:lvl8pPr marL="0" lvl="7"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8pPr>
            <a:lvl9pPr marL="0" lvl="8" indent="0" algn="r">
              <a:lnSpc>
                <a:spcPct val="100000"/>
              </a:lnSpc>
              <a:spcBef>
                <a:spcPts val="0"/>
              </a:spcBef>
              <a:spcAft>
                <a:spcPts val="0"/>
              </a:spcAft>
              <a:buClr>
                <a:srgbClr val="898989"/>
              </a:buClr>
              <a:buSzPts val="1200"/>
              <a:buFont typeface="Calibri"/>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457200" y="206375"/>
            <a:ext cx="8229600" cy="857250"/>
          </a:xfrm>
          <a:prstGeom prst="rect">
            <a:avLst/>
          </a:prstGeom>
          <a:noFill/>
          <a:ln>
            <a:noFill/>
          </a:ln>
        </p:spPr>
        <p:txBody>
          <a:bodyPr spcFirstLastPara="1" wrap="square" lIns="45675" tIns="45675" rIns="45675" bIns="45675" anchor="ctr" anchorCtr="0">
            <a:norm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20"/>
          <p:cNvSpPr txBox="1">
            <a:spLocks noGrp="1"/>
          </p:cNvSpPr>
          <p:nvPr>
            <p:ph type="body" idx="1"/>
          </p:nvPr>
        </p:nvSpPr>
        <p:spPr>
          <a:xfrm>
            <a:off x="457200" y="1200150"/>
            <a:ext cx="8229600" cy="3394075"/>
          </a:xfrm>
          <a:prstGeom prst="rect">
            <a:avLst/>
          </a:prstGeom>
          <a:noFill/>
          <a:ln>
            <a:noFill/>
          </a:ln>
        </p:spPr>
        <p:txBody>
          <a:bodyPr spcFirstLastPara="1" wrap="square" lIns="45675" tIns="45675" rIns="45675" bIns="45675" anchor="t" anchorCtr="0">
            <a:normAutofit/>
          </a:bodyPr>
          <a:lstStyle>
            <a:lvl1pPr marL="457200" marR="0" lvl="0"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2pPr>
            <a:lvl3pPr marL="1371600" marR="0" lvl="2"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3pPr>
            <a:lvl4pPr marL="1828800" marR="0" lvl="3"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4pPr>
            <a:lvl5pPr marL="2286000" marR="0" lvl="4"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5pPr>
            <a:lvl6pPr marL="2743200" marR="0" lvl="5"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6pPr>
            <a:lvl7pPr marL="3200400" marR="0" lvl="6"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7pPr>
            <a:lvl8pPr marL="3657600" marR="0" lvl="7"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8pPr>
            <a:lvl9pPr marL="4114800" marR="0" lvl="8" indent="-431800" algn="l" rtl="0">
              <a:lnSpc>
                <a:spcPct val="100000"/>
              </a:lnSpc>
              <a:spcBef>
                <a:spcPts val="7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8" name="Google Shape;8;p20"/>
          <p:cNvSpPr txBox="1">
            <a:spLocks noGrp="1"/>
          </p:cNvSpPr>
          <p:nvPr>
            <p:ph type="sldNum" idx="12"/>
          </p:nvPr>
        </p:nvSpPr>
        <p:spPr>
          <a:xfrm>
            <a:off x="8428216" y="4780448"/>
            <a:ext cx="258585" cy="248266"/>
          </a:xfrm>
          <a:prstGeom prst="rect">
            <a:avLst/>
          </a:prstGeom>
          <a:noFill/>
          <a:ln>
            <a:noFill/>
          </a:ln>
        </p:spPr>
        <p:txBody>
          <a:bodyPr spcFirstLastPara="1" wrap="square" lIns="45675" tIns="45675" rIns="45675" bIns="45675" anchor="ctr" anchorCtr="0">
            <a:sp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OliviaaaHe/forecasting_proj2"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jpg"/><Relationship Id="rId7"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image" Target="../media/image4.jpg"/><Relationship Id="rId5" Type="http://schemas.openxmlformats.org/officeDocument/2006/relationships/slide" Target="slide4.xml"/><Relationship Id="rId10" Type="http://schemas.openxmlformats.org/officeDocument/2006/relationships/slide" Target="slide12.xml"/><Relationship Id="rId4" Type="http://schemas.openxmlformats.org/officeDocument/2006/relationships/image" Target="../media/image2.png"/><Relationship Id="rId9" Type="http://schemas.openxmlformats.org/officeDocument/2006/relationships/slide" Target="slide10.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archive.ics.uci.edu/ml/datasets/ElectricityLoadDiagrams20112014"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pic>
        <p:nvPicPr>
          <p:cNvPr id="19" name="Google Shape;19;p1" descr="Google Shape;19;p1"/>
          <p:cNvPicPr preferRelativeResize="0"/>
          <p:nvPr/>
        </p:nvPicPr>
        <p:blipFill rotWithShape="1">
          <a:blip r:embed="rId3">
            <a:alphaModFix/>
          </a:blip>
          <a:srcRect/>
          <a:stretch/>
        </p:blipFill>
        <p:spPr>
          <a:xfrm>
            <a:off x="0" y="0"/>
            <a:ext cx="9144000" cy="4686300"/>
          </a:xfrm>
          <a:prstGeom prst="rect">
            <a:avLst/>
          </a:prstGeom>
          <a:noFill/>
          <a:ln>
            <a:noFill/>
          </a:ln>
        </p:spPr>
      </p:pic>
      <p:sp>
        <p:nvSpPr>
          <p:cNvPr id="20" name="Google Shape;20;p1"/>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21" name="Google Shape;21;p1" descr="Google Shape;21;p1"/>
          <p:cNvPicPr preferRelativeResize="0"/>
          <p:nvPr/>
        </p:nvPicPr>
        <p:blipFill rotWithShape="1">
          <a:blip r:embed="rId4">
            <a:alphaModFix/>
          </a:blip>
          <a:srcRect/>
          <a:stretch/>
        </p:blipFill>
        <p:spPr>
          <a:xfrm>
            <a:off x="7162800" y="4803775"/>
            <a:ext cx="1827214" cy="222250"/>
          </a:xfrm>
          <a:prstGeom prst="rect">
            <a:avLst/>
          </a:prstGeom>
          <a:noFill/>
          <a:ln>
            <a:noFill/>
          </a:ln>
        </p:spPr>
      </p:pic>
      <p:sp>
        <p:nvSpPr>
          <p:cNvPr id="22" name="Google Shape;22;p1"/>
          <p:cNvSpPr txBox="1"/>
          <p:nvPr/>
        </p:nvSpPr>
        <p:spPr>
          <a:xfrm>
            <a:off x="45718" y="1638300"/>
            <a:ext cx="9052500" cy="1477237"/>
          </a:xfrm>
          <a:prstGeom prst="rect">
            <a:avLst/>
          </a:prstGeom>
          <a:noFill/>
          <a:ln>
            <a:noFill/>
          </a:ln>
        </p:spPr>
        <p:txBody>
          <a:bodyPr spcFirstLastPara="1" wrap="square" lIns="45675" tIns="45675" rIns="45675" bIns="45675" anchor="t" anchorCtr="0">
            <a:spAutoFit/>
          </a:bodyPr>
          <a:lstStyle/>
          <a:p>
            <a:pPr marL="0" marR="0" lvl="1" indent="457200" algn="ctr" rtl="0">
              <a:lnSpc>
                <a:spcPct val="100000"/>
              </a:lnSpc>
              <a:spcBef>
                <a:spcPts val="0"/>
              </a:spcBef>
              <a:spcAft>
                <a:spcPts val="0"/>
              </a:spcAft>
              <a:buClr>
                <a:srgbClr val="FFFFFF"/>
              </a:buClr>
              <a:buSzPts val="3200"/>
              <a:buFont typeface="Calibri"/>
              <a:buNone/>
            </a:pPr>
            <a:r>
              <a:rPr lang="en-US" sz="3200" b="0" i="1" u="none" strike="noStrike" cap="none" dirty="0">
                <a:solidFill>
                  <a:srgbClr val="FFFFFF"/>
                </a:solidFill>
                <a:latin typeface="Calibri"/>
                <a:ea typeface="Calibri"/>
                <a:cs typeface="Calibri"/>
                <a:sym typeface="Calibri"/>
              </a:rPr>
              <a:t>IEOR E4574 Prediction： A Real-World Application</a:t>
            </a:r>
            <a:endParaRPr dirty="0"/>
          </a:p>
          <a:p>
            <a:pPr marL="0" marR="0" lvl="0" indent="0" algn="ctr" rtl="0">
              <a:lnSpc>
                <a:spcPct val="100000"/>
              </a:lnSpc>
              <a:spcBef>
                <a:spcPts val="0"/>
              </a:spcBef>
              <a:spcAft>
                <a:spcPts val="0"/>
              </a:spcAft>
              <a:buClr>
                <a:srgbClr val="FFFFFF"/>
              </a:buClr>
              <a:buSzPts val="1800"/>
              <a:buFont typeface="Calibri"/>
              <a:buNone/>
            </a:pPr>
            <a:r>
              <a:rPr lang="en-US" sz="3200" b="0" i="1" u="none" strike="noStrike" cap="none" dirty="0">
                <a:solidFill>
                  <a:srgbClr val="FFFFFF"/>
                </a:solidFill>
                <a:latin typeface="Calibri"/>
                <a:ea typeface="Calibri"/>
                <a:cs typeface="Calibri"/>
                <a:sym typeface="Calibri"/>
              </a:rPr>
              <a:t>Electricity Load Prediction</a:t>
            </a:r>
            <a:endParaRPr sz="3200" dirty="0"/>
          </a:p>
          <a:p>
            <a:pPr marL="0" marR="0" lvl="0" indent="0" algn="ctr" rtl="0">
              <a:lnSpc>
                <a:spcPct val="100000"/>
              </a:lnSpc>
              <a:spcBef>
                <a:spcPts val="0"/>
              </a:spcBef>
              <a:spcAft>
                <a:spcPts val="0"/>
              </a:spcAft>
              <a:buClr>
                <a:srgbClr val="FFFFFF"/>
              </a:buClr>
              <a:buSzPts val="1400"/>
              <a:buFont typeface="Calibri"/>
              <a:buNone/>
            </a:pPr>
            <a:endParaRPr sz="14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1100"/>
              <a:buFont typeface="Arial"/>
              <a:buNone/>
            </a:pPr>
            <a:endParaRPr sz="1200" dirty="0">
              <a:solidFill>
                <a:schemeClr val="lt1"/>
              </a:solidFill>
              <a:latin typeface="Times New Roman"/>
              <a:ea typeface="Times New Roman"/>
              <a:cs typeface="Times New Roman"/>
              <a:sym typeface="Times New Roman"/>
            </a:endParaRPr>
          </a:p>
        </p:txBody>
      </p:sp>
      <p:sp>
        <p:nvSpPr>
          <p:cNvPr id="24" name="Google Shape;24;p1"/>
          <p:cNvSpPr txBox="1"/>
          <p:nvPr/>
        </p:nvSpPr>
        <p:spPr>
          <a:xfrm>
            <a:off x="3390418" y="2840321"/>
            <a:ext cx="23631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lt1"/>
              </a:buClr>
              <a:buSzPts val="1800"/>
              <a:buFont typeface="Calibri"/>
              <a:buNone/>
            </a:pPr>
            <a:r>
              <a:rPr lang="en-US" dirty="0">
                <a:solidFill>
                  <a:schemeClr val="lt1"/>
                </a:solidFill>
                <a:latin typeface="Times New Roman"/>
                <a:ea typeface="Times New Roman"/>
                <a:cs typeface="Times New Roman"/>
                <a:sym typeface="Times New Roman"/>
              </a:rPr>
              <a:t> Hugo </a:t>
            </a:r>
            <a:r>
              <a:rPr lang="en-US" dirty="0" err="1">
                <a:solidFill>
                  <a:schemeClr val="lt1"/>
                </a:solidFill>
                <a:latin typeface="Times New Roman"/>
                <a:ea typeface="Times New Roman"/>
                <a:cs typeface="Times New Roman"/>
                <a:sym typeface="Times New Roman"/>
              </a:rPr>
              <a:t>Ginoux</a:t>
            </a:r>
            <a:r>
              <a:rPr lang="en-US" dirty="0">
                <a:solidFill>
                  <a:schemeClr val="lt1"/>
                </a:solidFill>
                <a:latin typeface="Times New Roman"/>
                <a:ea typeface="Times New Roman"/>
                <a:cs typeface="Times New Roman"/>
                <a:sym typeface="Times New Roman"/>
              </a:rPr>
              <a:t> (hg2632)</a:t>
            </a:r>
            <a:endParaRPr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dirty="0">
                <a:solidFill>
                  <a:schemeClr val="lt1"/>
                </a:solidFill>
                <a:latin typeface="Times New Roman"/>
                <a:ea typeface="Times New Roman"/>
                <a:cs typeface="Times New Roman"/>
                <a:sym typeface="Times New Roman"/>
              </a:rPr>
              <a:t>Olivia He (qh2266)</a:t>
            </a:r>
            <a:endParaRPr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dirty="0" err="1">
                <a:solidFill>
                  <a:schemeClr val="lt1"/>
                </a:solidFill>
                <a:latin typeface="Times New Roman"/>
                <a:ea typeface="Times New Roman"/>
                <a:cs typeface="Times New Roman"/>
                <a:sym typeface="Times New Roman"/>
              </a:rPr>
              <a:t>Xinyu</a:t>
            </a:r>
            <a:r>
              <a:rPr lang="en-US" dirty="0">
                <a:solidFill>
                  <a:schemeClr val="lt1"/>
                </a:solidFill>
                <a:latin typeface="Times New Roman"/>
                <a:ea typeface="Times New Roman"/>
                <a:cs typeface="Times New Roman"/>
                <a:sym typeface="Times New Roman"/>
              </a:rPr>
              <a:t> Wang (xw2814)</a:t>
            </a:r>
            <a:endParaRPr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dirty="0" err="1">
                <a:solidFill>
                  <a:schemeClr val="lt1"/>
                </a:solidFill>
                <a:latin typeface="Times New Roman"/>
                <a:ea typeface="Times New Roman"/>
                <a:cs typeface="Times New Roman"/>
                <a:sym typeface="Times New Roman"/>
              </a:rPr>
              <a:t>Zhening</a:t>
            </a:r>
            <a:r>
              <a:rPr lang="en-US" dirty="0">
                <a:solidFill>
                  <a:schemeClr val="lt1"/>
                </a:solidFill>
                <a:latin typeface="Times New Roman"/>
                <a:ea typeface="Times New Roman"/>
                <a:cs typeface="Times New Roman"/>
                <a:sym typeface="Times New Roman"/>
              </a:rPr>
              <a:t> Zhang (zz3040)</a:t>
            </a:r>
            <a:endParaRPr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endParaRPr sz="1600" dirty="0">
              <a:latin typeface="Calibri"/>
              <a:ea typeface="Calibri"/>
              <a:cs typeface="Calibri"/>
              <a:sym typeface="Calibri"/>
            </a:endParaRPr>
          </a:p>
        </p:txBody>
      </p:sp>
      <p:sp>
        <p:nvSpPr>
          <p:cNvPr id="2" name="TextBox 1">
            <a:extLst>
              <a:ext uri="{FF2B5EF4-FFF2-40B4-BE49-F238E27FC236}">
                <a16:creationId xmlns:a16="http://schemas.microsoft.com/office/drawing/2014/main" id="{7043B118-06D7-271E-6A94-8A3DE1359D9E}"/>
              </a:ext>
            </a:extLst>
          </p:cNvPr>
          <p:cNvSpPr txBox="1"/>
          <p:nvPr/>
        </p:nvSpPr>
        <p:spPr>
          <a:xfrm>
            <a:off x="2392525" y="4271311"/>
            <a:ext cx="4358886" cy="276999"/>
          </a:xfrm>
          <a:prstGeom prst="rect">
            <a:avLst/>
          </a:prstGeom>
          <a:noFill/>
        </p:spPr>
        <p:txBody>
          <a:bodyPr wrap="none" rtlCol="0">
            <a:spAutoFit/>
          </a:bodyPr>
          <a:lstStyle/>
          <a:p>
            <a:r>
              <a:rPr lang="en-US" sz="1200" b="1" dirty="0" err="1">
                <a:solidFill>
                  <a:schemeClr val="bg1"/>
                </a:solidFill>
                <a:effectLst/>
                <a:latin typeface="Times New Roman" panose="02020603050405020304" pitchFamily="18" charset="0"/>
                <a:ea typeface="Times New Roman" panose="02020603050405020304" pitchFamily="18" charset="0"/>
                <a:cs typeface="DengXian" panose="02010600030101010101" pitchFamily="2" charset="-122"/>
              </a:rPr>
              <a:t>Github</a:t>
            </a:r>
            <a:r>
              <a:rPr lang="en-US" sz="1200" b="1" dirty="0">
                <a:solidFill>
                  <a:schemeClr val="bg1"/>
                </a:solidFill>
                <a:effectLst/>
                <a:latin typeface="Times New Roman" panose="02020603050405020304" pitchFamily="18" charset="0"/>
                <a:ea typeface="Times New Roman" panose="02020603050405020304" pitchFamily="18" charset="0"/>
                <a:cs typeface="DengXian" panose="02010600030101010101" pitchFamily="2" charset="-122"/>
              </a:rPr>
              <a:t> for Code</a:t>
            </a:r>
            <a:r>
              <a:rPr lang="en-US" sz="1200" dirty="0">
                <a:solidFill>
                  <a:schemeClr val="bg1"/>
                </a:solidFill>
                <a:effectLst/>
                <a:latin typeface="Times New Roman" panose="02020603050405020304" pitchFamily="18" charset="0"/>
                <a:ea typeface="Times New Roman" panose="02020603050405020304" pitchFamily="18" charset="0"/>
                <a:cs typeface="DengXian" panose="02010600030101010101" pitchFamily="2" charset="-122"/>
              </a:rPr>
              <a:t>: </a:t>
            </a:r>
            <a:r>
              <a:rPr lang="en-US" sz="1200" dirty="0">
                <a:solidFill>
                  <a:schemeClr val="bg1"/>
                </a:solidFill>
                <a:effectLst/>
                <a:latin typeface="Times New Roman" panose="02020603050405020304" pitchFamily="18" charset="0"/>
                <a:ea typeface="Times New Roman" panose="02020603050405020304" pitchFamily="18" charset="0"/>
                <a:cs typeface="DengXian" panose="02010600030101010101" pitchFamily="2" charset="-122"/>
                <a:hlinkClick r:id="rId5">
                  <a:extLst>
                    <a:ext uri="{A12FA001-AC4F-418D-AE19-62706E023703}">
                      <ahyp:hlinkClr xmlns:ahyp="http://schemas.microsoft.com/office/drawing/2018/hyperlinkcolor" val="tx"/>
                    </a:ext>
                  </a:extLst>
                </a:hlinkClick>
              </a:rPr>
              <a:t>https://github.com/OliviaaaHe/forecasting_proj2</a:t>
            </a:r>
            <a:endParaRPr lang="en-US" sz="1200" dirty="0">
              <a:solidFill>
                <a:schemeClr val="bg1"/>
              </a:solidFill>
              <a:effectLst/>
              <a:latin typeface="Times New Roman" panose="02020603050405020304" pitchFamily="18" charset="0"/>
              <a:ea typeface="Times New Roman" panose="02020603050405020304" pitchFamily="18" charset="0"/>
              <a:cs typeface="DengXia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0"/>
          <p:cNvSpPr/>
          <p:nvPr/>
        </p:nvSpPr>
        <p:spPr>
          <a:xfrm>
            <a:off x="0" y="-1"/>
            <a:ext cx="6890788" cy="799953"/>
          </a:xfrm>
          <a:prstGeom prst="rect">
            <a:avLst/>
          </a:prstGeom>
          <a:solidFill>
            <a:srgbClr val="000000"/>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124" name="Google Shape;124;p10"/>
          <p:cNvSpPr txBox="1"/>
          <p:nvPr/>
        </p:nvSpPr>
        <p:spPr>
          <a:xfrm>
            <a:off x="124825" y="203740"/>
            <a:ext cx="6445667" cy="60158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Model</a:t>
            </a:r>
            <a:endParaRPr/>
          </a:p>
        </p:txBody>
      </p:sp>
      <p:sp>
        <p:nvSpPr>
          <p:cNvPr id="125" name="Google Shape;125;p10"/>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126" name="Google Shape;126;p10" descr="Google Shape;123;p10"/>
          <p:cNvPicPr preferRelativeResize="0"/>
          <p:nvPr/>
        </p:nvPicPr>
        <p:blipFill rotWithShape="1">
          <a:blip r:embed="rId3">
            <a:alphaModFix/>
          </a:blip>
          <a:srcRect/>
          <a:stretch/>
        </p:blipFill>
        <p:spPr>
          <a:xfrm>
            <a:off x="7162800" y="4803775"/>
            <a:ext cx="1827214" cy="222250"/>
          </a:xfrm>
          <a:prstGeom prst="rect">
            <a:avLst/>
          </a:prstGeom>
          <a:noFill/>
          <a:ln>
            <a:noFill/>
          </a:ln>
        </p:spPr>
      </p:pic>
      <p:sp>
        <p:nvSpPr>
          <p:cNvPr id="127" name="Google Shape;127;p10"/>
          <p:cNvSpPr txBox="1">
            <a:spLocks noGrp="1"/>
          </p:cNvSpPr>
          <p:nvPr>
            <p:ph type="sldNum" idx="4294967295"/>
          </p:nvPr>
        </p:nvSpPr>
        <p:spPr>
          <a:xfrm>
            <a:off x="255586" y="4695824"/>
            <a:ext cx="258585"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10</a:t>
            </a:fld>
            <a:endParaRPr sz="1200" b="1" i="0" u="none" strike="noStrike" cap="none">
              <a:solidFill>
                <a:srgbClr val="FFFFFF"/>
              </a:solidFill>
              <a:latin typeface="Calibri"/>
              <a:ea typeface="Calibri"/>
              <a:cs typeface="Calibri"/>
              <a:sym typeface="Calibri"/>
            </a:endParaRPr>
          </a:p>
        </p:txBody>
      </p:sp>
      <p:pic>
        <p:nvPicPr>
          <p:cNvPr id="128" name="Google Shape;128;p10" descr="Google Shape;125;p10"/>
          <p:cNvPicPr preferRelativeResize="0"/>
          <p:nvPr/>
        </p:nvPicPr>
        <p:blipFill rotWithShape="1">
          <a:blip r:embed="rId4">
            <a:alphaModFix/>
          </a:blip>
          <a:srcRect/>
          <a:stretch/>
        </p:blipFill>
        <p:spPr>
          <a:xfrm>
            <a:off x="6858000" y="0"/>
            <a:ext cx="2286000" cy="4695825"/>
          </a:xfrm>
          <a:prstGeom prst="rect">
            <a:avLst/>
          </a:prstGeom>
          <a:noFill/>
          <a:ln>
            <a:noFill/>
          </a:ln>
        </p:spPr>
      </p:pic>
      <p:grpSp>
        <p:nvGrpSpPr>
          <p:cNvPr id="129" name="Google Shape;129;p10"/>
          <p:cNvGrpSpPr/>
          <p:nvPr/>
        </p:nvGrpSpPr>
        <p:grpSpPr>
          <a:xfrm>
            <a:off x="384805" y="1079241"/>
            <a:ext cx="5690175" cy="1038301"/>
            <a:chOff x="0" y="0"/>
            <a:chExt cx="5690173" cy="1038300"/>
          </a:xfrm>
        </p:grpSpPr>
        <p:sp>
          <p:nvSpPr>
            <p:cNvPr id="130" name="Google Shape;130;p10"/>
            <p:cNvSpPr/>
            <p:nvPr/>
          </p:nvSpPr>
          <p:spPr>
            <a:xfrm>
              <a:off x="0" y="0"/>
              <a:ext cx="5690173" cy="1038300"/>
            </a:xfrm>
            <a:prstGeom prst="roundRect">
              <a:avLst>
                <a:gd name="adj" fmla="val 18402"/>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131" name="Google Shape;131;p10"/>
            <p:cNvSpPr txBox="1"/>
            <p:nvPr/>
          </p:nvSpPr>
          <p:spPr>
            <a:xfrm>
              <a:off x="68574" y="171661"/>
              <a:ext cx="5553000" cy="7848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GLM (Linear regression, XGBoost, Random Forest)</a:t>
              </a:r>
              <a:r>
                <a:rPr lang="en-US" sz="1800" b="0" i="0" u="none" strike="noStrike" cap="none">
                  <a:solidFill>
                    <a:srgbClr val="000000"/>
                  </a:solidFill>
                  <a:latin typeface="Calibri"/>
                  <a:ea typeface="Calibri"/>
                  <a:cs typeface="Calibri"/>
                  <a:sym typeface="Calibri"/>
                </a:rPr>
                <a:t>: </a:t>
              </a:r>
              <a:endParaRPr/>
            </a:p>
            <a:p>
              <a:pPr marL="173789" marR="0" lvl="0" indent="-173789" algn="l" rtl="0">
                <a:lnSpc>
                  <a:spcPct val="100000"/>
                </a:lnSpc>
                <a:spcBef>
                  <a:spcPts val="0"/>
                </a:spcBef>
                <a:spcAft>
                  <a:spcPts val="0"/>
                </a:spcAft>
                <a:buClr>
                  <a:srgbClr val="161616"/>
                </a:buClr>
                <a:buSzPts val="1300"/>
                <a:buFont typeface="Calibri"/>
                <a:buAutoNum type="arabicPeriod"/>
              </a:pPr>
              <a:r>
                <a:rPr lang="en-US" sz="1300" b="0" i="0" u="none" strike="noStrike" cap="none">
                  <a:solidFill>
                    <a:srgbClr val="161616"/>
                  </a:solidFill>
                  <a:latin typeface="Calibri"/>
                  <a:ea typeface="Calibri"/>
                  <a:cs typeface="Calibri"/>
                  <a:sym typeface="Calibri"/>
                </a:rPr>
                <a:t>Predict 2014 electric load based on predictive features.</a:t>
              </a:r>
              <a:endParaRPr/>
            </a:p>
            <a:p>
              <a:pPr marL="457200" marR="0" lvl="0" indent="0" algn="l" rtl="0">
                <a:lnSpc>
                  <a:spcPct val="100000"/>
                </a:lnSpc>
                <a:spcBef>
                  <a:spcPts val="0"/>
                </a:spcBef>
                <a:spcAft>
                  <a:spcPts val="0"/>
                </a:spcAft>
                <a:buNone/>
              </a:pPr>
              <a:endParaRPr/>
            </a:p>
          </p:txBody>
        </p:sp>
      </p:grpSp>
      <p:grpSp>
        <p:nvGrpSpPr>
          <p:cNvPr id="132" name="Google Shape;132;p10"/>
          <p:cNvGrpSpPr/>
          <p:nvPr/>
        </p:nvGrpSpPr>
        <p:grpSpPr>
          <a:xfrm>
            <a:off x="384805" y="2231444"/>
            <a:ext cx="5690175" cy="1038302"/>
            <a:chOff x="0" y="0"/>
            <a:chExt cx="5690173" cy="1038300"/>
          </a:xfrm>
        </p:grpSpPr>
        <p:sp>
          <p:nvSpPr>
            <p:cNvPr id="133" name="Google Shape;133;p10"/>
            <p:cNvSpPr/>
            <p:nvPr/>
          </p:nvSpPr>
          <p:spPr>
            <a:xfrm>
              <a:off x="0" y="0"/>
              <a:ext cx="5690173" cy="1038300"/>
            </a:xfrm>
            <a:prstGeom prst="roundRect">
              <a:avLst>
                <a:gd name="adj" fmla="val 18402"/>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0"/>
            <p:cNvSpPr txBox="1"/>
            <p:nvPr/>
          </p:nvSpPr>
          <p:spPr>
            <a:xfrm>
              <a:off x="68661" y="68661"/>
              <a:ext cx="5552850" cy="75346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SARIMA Model</a:t>
              </a:r>
              <a:r>
                <a:rPr lang="en-US"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173789" marR="0" lvl="0" indent="-173789" algn="l" rtl="0">
                <a:lnSpc>
                  <a:spcPct val="10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Considers the trend and seasonal effect based on the ARIMA model.</a:t>
              </a:r>
              <a:endParaRPr/>
            </a:p>
            <a:p>
              <a:pPr marL="173789" marR="0" lvl="0" indent="-173789" algn="l" rtl="0">
                <a:lnSpc>
                  <a:spcPct val="10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Order of AR and MA: 0-10 and 1-10 respectively.</a:t>
              </a:r>
              <a:endParaRPr/>
            </a:p>
          </p:txBody>
        </p:sp>
      </p:grpSp>
      <p:grpSp>
        <p:nvGrpSpPr>
          <p:cNvPr id="135" name="Google Shape;135;p10"/>
          <p:cNvGrpSpPr/>
          <p:nvPr/>
        </p:nvGrpSpPr>
        <p:grpSpPr>
          <a:xfrm>
            <a:off x="384805" y="3383648"/>
            <a:ext cx="5690175" cy="1038302"/>
            <a:chOff x="0" y="0"/>
            <a:chExt cx="5690173" cy="1038300"/>
          </a:xfrm>
        </p:grpSpPr>
        <p:sp>
          <p:nvSpPr>
            <p:cNvPr id="136" name="Google Shape;136;p10"/>
            <p:cNvSpPr/>
            <p:nvPr/>
          </p:nvSpPr>
          <p:spPr>
            <a:xfrm>
              <a:off x="0" y="0"/>
              <a:ext cx="5690173" cy="1038300"/>
            </a:xfrm>
            <a:prstGeom prst="roundRect">
              <a:avLst>
                <a:gd name="adj" fmla="val 18402"/>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0"/>
            <p:cNvSpPr txBox="1"/>
            <p:nvPr/>
          </p:nvSpPr>
          <p:spPr>
            <a:xfrm>
              <a:off x="68661" y="68661"/>
              <a:ext cx="5552850" cy="768495"/>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Facebook Prophet</a:t>
              </a:r>
              <a:r>
                <a:rPr lang="en-US"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173789" marR="0" lvl="0" indent="-173789" algn="l" rtl="0">
                <a:lnSpc>
                  <a:spcPct val="10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Decomposes a time series into trend, seasonality and holiday effects. </a:t>
              </a:r>
              <a:endParaRPr/>
            </a:p>
            <a:p>
              <a:pPr marL="173789" marR="0" lvl="0" indent="-173789" algn="l" rtl="0">
                <a:lnSpc>
                  <a:spcPct val="10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Added the weekday, month and day as exogenous features.</a:t>
              </a:r>
              <a:r>
                <a:rPr lang="en-US" sz="1200" b="0" i="0" u="none" strike="noStrike" cap="none">
                  <a:solidFill>
                    <a:srgbClr val="000000"/>
                  </a:solidFill>
                  <a:latin typeface="Arial"/>
                  <a:ea typeface="Arial"/>
                  <a:cs typeface="Arial"/>
                  <a:sym typeface="Arial"/>
                </a:rPr>
                <a:t>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1"/>
          <p:cNvSpPr/>
          <p:nvPr/>
        </p:nvSpPr>
        <p:spPr>
          <a:xfrm>
            <a:off x="0" y="-1"/>
            <a:ext cx="6890788" cy="799953"/>
          </a:xfrm>
          <a:prstGeom prst="rect">
            <a:avLst/>
          </a:prstGeom>
          <a:solidFill>
            <a:srgbClr val="000000"/>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143" name="Google Shape;143;p11"/>
          <p:cNvSpPr txBox="1"/>
          <p:nvPr/>
        </p:nvSpPr>
        <p:spPr>
          <a:xfrm>
            <a:off x="207877" y="99163"/>
            <a:ext cx="4362896" cy="60158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Evaluation Metric</a:t>
            </a:r>
            <a:endParaRPr/>
          </a:p>
        </p:txBody>
      </p:sp>
      <p:sp>
        <p:nvSpPr>
          <p:cNvPr id="144" name="Google Shape;144;p11"/>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145" name="Google Shape;145;p11" descr="Google Shape;136;p14"/>
          <p:cNvPicPr preferRelativeResize="0"/>
          <p:nvPr/>
        </p:nvPicPr>
        <p:blipFill rotWithShape="1">
          <a:blip r:embed="rId3">
            <a:alphaModFix/>
          </a:blip>
          <a:srcRect/>
          <a:stretch/>
        </p:blipFill>
        <p:spPr>
          <a:xfrm>
            <a:off x="7162800" y="4803775"/>
            <a:ext cx="1827214" cy="222250"/>
          </a:xfrm>
          <a:prstGeom prst="rect">
            <a:avLst/>
          </a:prstGeom>
          <a:noFill/>
          <a:ln>
            <a:noFill/>
          </a:ln>
        </p:spPr>
      </p:pic>
      <p:sp>
        <p:nvSpPr>
          <p:cNvPr id="146" name="Google Shape;146;p11"/>
          <p:cNvSpPr txBox="1">
            <a:spLocks noGrp="1"/>
          </p:cNvSpPr>
          <p:nvPr>
            <p:ph type="sldNum" idx="4294967295"/>
          </p:nvPr>
        </p:nvSpPr>
        <p:spPr>
          <a:xfrm>
            <a:off x="255586" y="4695824"/>
            <a:ext cx="258585"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11</a:t>
            </a:fld>
            <a:endParaRPr sz="1200" b="1" i="0" u="none" strike="noStrike" cap="none">
              <a:solidFill>
                <a:srgbClr val="FFFFFF"/>
              </a:solidFill>
              <a:latin typeface="Calibri"/>
              <a:ea typeface="Calibri"/>
              <a:cs typeface="Calibri"/>
              <a:sym typeface="Calibri"/>
            </a:endParaRPr>
          </a:p>
        </p:txBody>
      </p:sp>
      <p:pic>
        <p:nvPicPr>
          <p:cNvPr id="147" name="Google Shape;147;p11" descr="Google Shape;138;p14"/>
          <p:cNvPicPr preferRelativeResize="0"/>
          <p:nvPr/>
        </p:nvPicPr>
        <p:blipFill rotWithShape="1">
          <a:blip r:embed="rId4">
            <a:alphaModFix/>
          </a:blip>
          <a:srcRect/>
          <a:stretch/>
        </p:blipFill>
        <p:spPr>
          <a:xfrm>
            <a:off x="6858000" y="0"/>
            <a:ext cx="2286000" cy="4695825"/>
          </a:xfrm>
          <a:prstGeom prst="rect">
            <a:avLst/>
          </a:prstGeom>
          <a:noFill/>
          <a:ln>
            <a:noFill/>
          </a:ln>
        </p:spPr>
      </p:pic>
      <p:sp>
        <p:nvSpPr>
          <p:cNvPr id="148" name="Google Shape;148;p11"/>
          <p:cNvSpPr txBox="1"/>
          <p:nvPr/>
        </p:nvSpPr>
        <p:spPr>
          <a:xfrm>
            <a:off x="639349" y="1049175"/>
            <a:ext cx="5961302" cy="333048"/>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MAPE: </a:t>
            </a:r>
            <a:r>
              <a:rPr lang="en-US" sz="1400" b="0" i="0" u="none" strike="noStrike" cap="none">
                <a:solidFill>
                  <a:srgbClr val="202124"/>
                </a:solidFill>
                <a:latin typeface="Calibri"/>
                <a:ea typeface="Calibri"/>
                <a:cs typeface="Calibri"/>
                <a:sym typeface="Calibri"/>
              </a:rPr>
              <a:t>mean or average of the absolute percentage errors of forecasts</a:t>
            </a:r>
            <a:endParaRPr/>
          </a:p>
        </p:txBody>
      </p:sp>
      <p:pic>
        <p:nvPicPr>
          <p:cNvPr id="149" name="Google Shape;149;p11" descr="Google Shape;140;p14"/>
          <p:cNvPicPr preferRelativeResize="0"/>
          <p:nvPr/>
        </p:nvPicPr>
        <p:blipFill rotWithShape="1">
          <a:blip r:embed="rId5">
            <a:alphaModFix/>
          </a:blip>
          <a:srcRect/>
          <a:stretch/>
        </p:blipFill>
        <p:spPr>
          <a:xfrm>
            <a:off x="983476" y="1581172"/>
            <a:ext cx="4923852" cy="2118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p:nvPr/>
        </p:nvSpPr>
        <p:spPr>
          <a:xfrm>
            <a:off x="0" y="-1"/>
            <a:ext cx="6890788" cy="799953"/>
          </a:xfrm>
          <a:prstGeom prst="rect">
            <a:avLst/>
          </a:prstGeom>
          <a:solidFill>
            <a:srgbClr val="000000"/>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155" name="Google Shape;155;p12"/>
          <p:cNvSpPr txBox="1"/>
          <p:nvPr/>
        </p:nvSpPr>
        <p:spPr>
          <a:xfrm>
            <a:off x="274325" y="99175"/>
            <a:ext cx="6890700" cy="7080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Model for Group A </a:t>
            </a:r>
            <a:endParaRPr/>
          </a:p>
        </p:txBody>
      </p:sp>
      <p:sp>
        <p:nvSpPr>
          <p:cNvPr id="156" name="Google Shape;156;p12"/>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157" name="Google Shape;157;p12" descr="Google Shape;148;p11"/>
          <p:cNvPicPr preferRelativeResize="0"/>
          <p:nvPr/>
        </p:nvPicPr>
        <p:blipFill rotWithShape="1">
          <a:blip r:embed="rId3">
            <a:alphaModFix/>
          </a:blip>
          <a:srcRect/>
          <a:stretch/>
        </p:blipFill>
        <p:spPr>
          <a:xfrm>
            <a:off x="7162800" y="4803775"/>
            <a:ext cx="1827214" cy="222250"/>
          </a:xfrm>
          <a:prstGeom prst="rect">
            <a:avLst/>
          </a:prstGeom>
          <a:noFill/>
          <a:ln>
            <a:noFill/>
          </a:ln>
        </p:spPr>
      </p:pic>
      <p:sp>
        <p:nvSpPr>
          <p:cNvPr id="158" name="Google Shape;158;p12"/>
          <p:cNvSpPr txBox="1">
            <a:spLocks noGrp="1"/>
          </p:cNvSpPr>
          <p:nvPr>
            <p:ph type="sldNum" idx="4294967295"/>
          </p:nvPr>
        </p:nvSpPr>
        <p:spPr>
          <a:xfrm>
            <a:off x="255586" y="4695824"/>
            <a:ext cx="258585"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12</a:t>
            </a:fld>
            <a:endParaRPr sz="1200" b="1" i="0" u="none" strike="noStrike" cap="none">
              <a:solidFill>
                <a:srgbClr val="FFFFFF"/>
              </a:solidFill>
              <a:latin typeface="Calibri"/>
              <a:ea typeface="Calibri"/>
              <a:cs typeface="Calibri"/>
              <a:sym typeface="Calibri"/>
            </a:endParaRPr>
          </a:p>
        </p:txBody>
      </p:sp>
      <p:pic>
        <p:nvPicPr>
          <p:cNvPr id="159" name="Google Shape;159;p12" descr="Google Shape;150;p11"/>
          <p:cNvPicPr preferRelativeResize="0"/>
          <p:nvPr/>
        </p:nvPicPr>
        <p:blipFill rotWithShape="1">
          <a:blip r:embed="rId4">
            <a:alphaModFix/>
          </a:blip>
          <a:srcRect/>
          <a:stretch/>
        </p:blipFill>
        <p:spPr>
          <a:xfrm>
            <a:off x="6858000" y="0"/>
            <a:ext cx="2286000" cy="4695825"/>
          </a:xfrm>
          <a:prstGeom prst="rect">
            <a:avLst/>
          </a:prstGeom>
          <a:noFill/>
          <a:ln>
            <a:noFill/>
          </a:ln>
        </p:spPr>
      </p:pic>
      <p:sp>
        <p:nvSpPr>
          <p:cNvPr id="160" name="Google Shape;160;p12"/>
          <p:cNvSpPr txBox="1"/>
          <p:nvPr/>
        </p:nvSpPr>
        <p:spPr>
          <a:xfrm>
            <a:off x="209350" y="2787225"/>
            <a:ext cx="28743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latin typeface="Calibri"/>
                <a:ea typeface="Calibri"/>
                <a:cs typeface="Calibri"/>
                <a:sym typeface="Calibri"/>
              </a:rPr>
              <a:t>Time series (SARIMA, Prophet):</a:t>
            </a:r>
            <a:r>
              <a:rPr lang="en-US">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1. We use MT_171 to train the model and use the median of the MAPE for all  the other clients to represent the overall MAPE.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 We train the model for each client in Group A and use the </a:t>
            </a:r>
            <a:r>
              <a:rPr lang="en-US">
                <a:solidFill>
                  <a:schemeClr val="dk1"/>
                </a:solidFill>
                <a:latin typeface="Calibri"/>
                <a:ea typeface="Calibri"/>
                <a:cs typeface="Calibri"/>
                <a:sym typeface="Calibri"/>
              </a:rPr>
              <a:t>median of the MAPE as the overall MAPE. </a:t>
            </a:r>
            <a:endParaRPr>
              <a:latin typeface="Calibri"/>
              <a:ea typeface="Calibri"/>
              <a:cs typeface="Calibri"/>
              <a:sym typeface="Calibri"/>
            </a:endParaRPr>
          </a:p>
        </p:txBody>
      </p:sp>
      <p:sp>
        <p:nvSpPr>
          <p:cNvPr id="161" name="Google Shape;161;p12"/>
          <p:cNvSpPr txBox="1"/>
          <p:nvPr/>
        </p:nvSpPr>
        <p:spPr>
          <a:xfrm>
            <a:off x="209350" y="816700"/>
            <a:ext cx="6306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Calibri"/>
                <a:ea typeface="Calibri"/>
                <a:cs typeface="Calibri"/>
                <a:sym typeface="Calibri"/>
              </a:rPr>
              <a:t>Their model:</a:t>
            </a:r>
            <a:endParaRPr b="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They used MT_001 to train their model and evaluated the overall performance by choosing the first 6 clients for each cluster and calculating the mean of their MAPEs to represent other clients for each group.</a:t>
            </a:r>
            <a:endParaRPr>
              <a:latin typeface="Calibri"/>
              <a:ea typeface="Calibri"/>
              <a:cs typeface="Calibri"/>
              <a:sym typeface="Calibri"/>
            </a:endParaRPr>
          </a:p>
        </p:txBody>
      </p:sp>
      <p:pic>
        <p:nvPicPr>
          <p:cNvPr id="162" name="Google Shape;162;p12"/>
          <p:cNvPicPr preferRelativeResize="0"/>
          <p:nvPr/>
        </p:nvPicPr>
        <p:blipFill>
          <a:blip r:embed="rId5">
            <a:alphaModFix/>
          </a:blip>
          <a:stretch>
            <a:fillRect/>
          </a:stretch>
        </p:blipFill>
        <p:spPr>
          <a:xfrm>
            <a:off x="2956775" y="3253172"/>
            <a:ext cx="3819300" cy="1192650"/>
          </a:xfrm>
          <a:prstGeom prst="rect">
            <a:avLst/>
          </a:prstGeom>
          <a:noFill/>
          <a:ln>
            <a:noFill/>
          </a:ln>
        </p:spPr>
      </p:pic>
      <p:sp>
        <p:nvSpPr>
          <p:cNvPr id="163" name="Google Shape;163;p12"/>
          <p:cNvSpPr txBox="1"/>
          <p:nvPr/>
        </p:nvSpPr>
        <p:spPr>
          <a:xfrm>
            <a:off x="209350" y="1824550"/>
            <a:ext cx="6006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b="1">
                <a:solidFill>
                  <a:schemeClr val="dk1"/>
                </a:solidFill>
                <a:latin typeface="Calibri"/>
                <a:ea typeface="Calibri"/>
                <a:cs typeface="Calibri"/>
                <a:sym typeface="Calibri"/>
              </a:rPr>
              <a:t>Our model: </a:t>
            </a:r>
            <a:endParaRPr b="1">
              <a:solidFill>
                <a:schemeClr val="dk1"/>
              </a:solidFill>
              <a:latin typeface="Calibri"/>
              <a:ea typeface="Calibri"/>
              <a:cs typeface="Calibri"/>
              <a:sym typeface="Calibri"/>
            </a:endParaRPr>
          </a:p>
          <a:p>
            <a:pPr marL="0" lvl="0" indent="0" algn="l" rtl="0">
              <a:spcBef>
                <a:spcPts val="0"/>
              </a:spcBef>
              <a:spcAft>
                <a:spcPts val="0"/>
              </a:spcAft>
              <a:buNone/>
            </a:pPr>
            <a:endParaRPr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u="sng">
                <a:solidFill>
                  <a:schemeClr val="dk1"/>
                </a:solidFill>
                <a:latin typeface="Calibri"/>
                <a:ea typeface="Calibri"/>
                <a:cs typeface="Calibri"/>
                <a:sym typeface="Calibri"/>
              </a:rPr>
              <a:t>GLM (Linear, XGBoost): </a:t>
            </a:r>
            <a:r>
              <a:rPr lang="en-US">
                <a:solidFill>
                  <a:schemeClr val="dk1"/>
                </a:solidFill>
                <a:latin typeface="Calibri"/>
                <a:ea typeface="Calibri"/>
                <a:cs typeface="Calibri"/>
                <a:sym typeface="Calibri"/>
              </a:rPr>
              <a:t>We used every person's usage per day as target variable, along with their months, weekday, time lasting features.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p:nvPr/>
        </p:nvSpPr>
        <p:spPr>
          <a:xfrm>
            <a:off x="-1" y="0"/>
            <a:ext cx="6890702" cy="800100"/>
          </a:xfrm>
          <a:prstGeom prst="rect">
            <a:avLst/>
          </a:prstGeom>
          <a:solidFill>
            <a:srgbClr val="000000"/>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169" name="Google Shape;169;p13"/>
          <p:cNvSpPr txBox="1"/>
          <p:nvPr/>
        </p:nvSpPr>
        <p:spPr>
          <a:xfrm>
            <a:off x="274325" y="99175"/>
            <a:ext cx="8834700" cy="7080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Model for Group B </a:t>
            </a:r>
            <a:endParaRPr/>
          </a:p>
        </p:txBody>
      </p:sp>
      <p:sp>
        <p:nvSpPr>
          <p:cNvPr id="170" name="Google Shape;170;p13"/>
          <p:cNvSpPr/>
          <p:nvPr/>
        </p:nvSpPr>
        <p:spPr>
          <a:xfrm>
            <a:off x="-2" y="4686300"/>
            <a:ext cx="9144001" cy="457200"/>
          </a:xfrm>
          <a:prstGeom prst="rect">
            <a:avLst/>
          </a:prstGeom>
          <a:solidFill>
            <a:srgbClr val="1A2C64"/>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171" name="Google Shape;171;p13" descr="Google Shape;165;g16b4afb97ca_0_50"/>
          <p:cNvPicPr preferRelativeResize="0"/>
          <p:nvPr/>
        </p:nvPicPr>
        <p:blipFill rotWithShape="1">
          <a:blip r:embed="rId3">
            <a:alphaModFix/>
          </a:blip>
          <a:srcRect/>
          <a:stretch/>
        </p:blipFill>
        <p:spPr>
          <a:xfrm>
            <a:off x="7162800" y="4803775"/>
            <a:ext cx="1827216" cy="222250"/>
          </a:xfrm>
          <a:prstGeom prst="rect">
            <a:avLst/>
          </a:prstGeom>
          <a:noFill/>
          <a:ln>
            <a:noFill/>
          </a:ln>
        </p:spPr>
      </p:pic>
      <p:sp>
        <p:nvSpPr>
          <p:cNvPr id="172" name="Google Shape;172;p13"/>
          <p:cNvSpPr txBox="1">
            <a:spLocks noGrp="1"/>
          </p:cNvSpPr>
          <p:nvPr>
            <p:ph type="sldNum" idx="4294967295"/>
          </p:nvPr>
        </p:nvSpPr>
        <p:spPr>
          <a:xfrm>
            <a:off x="255586" y="4695824"/>
            <a:ext cx="258585"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13</a:t>
            </a:fld>
            <a:endParaRPr sz="1200" b="1" i="0" u="none" strike="noStrike" cap="none">
              <a:solidFill>
                <a:srgbClr val="FFFFFF"/>
              </a:solidFill>
              <a:latin typeface="Calibri"/>
              <a:ea typeface="Calibri"/>
              <a:cs typeface="Calibri"/>
              <a:sym typeface="Calibri"/>
            </a:endParaRPr>
          </a:p>
        </p:txBody>
      </p:sp>
      <p:pic>
        <p:nvPicPr>
          <p:cNvPr id="173" name="Google Shape;173;p13" descr="Google Shape;167;g16b4afb97ca_0_50"/>
          <p:cNvPicPr preferRelativeResize="0"/>
          <p:nvPr/>
        </p:nvPicPr>
        <p:blipFill rotWithShape="1">
          <a:blip r:embed="rId4">
            <a:alphaModFix/>
          </a:blip>
          <a:srcRect/>
          <a:stretch/>
        </p:blipFill>
        <p:spPr>
          <a:xfrm>
            <a:off x="6858000" y="0"/>
            <a:ext cx="2286000" cy="4695827"/>
          </a:xfrm>
          <a:prstGeom prst="rect">
            <a:avLst/>
          </a:prstGeom>
          <a:noFill/>
          <a:ln>
            <a:noFill/>
          </a:ln>
        </p:spPr>
      </p:pic>
      <p:sp>
        <p:nvSpPr>
          <p:cNvPr id="174" name="Google Shape;174;p13"/>
          <p:cNvSpPr txBox="1"/>
          <p:nvPr/>
        </p:nvSpPr>
        <p:spPr>
          <a:xfrm>
            <a:off x="399125" y="3078075"/>
            <a:ext cx="2749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latin typeface="Calibri"/>
                <a:ea typeface="Calibri"/>
                <a:cs typeface="Calibri"/>
                <a:sym typeface="Calibri"/>
              </a:rPr>
              <a:t>Time series </a:t>
            </a:r>
            <a:r>
              <a:rPr lang="en-US" u="sng">
                <a:solidFill>
                  <a:schemeClr val="dk1"/>
                </a:solidFill>
                <a:latin typeface="Calibri"/>
                <a:ea typeface="Calibri"/>
                <a:cs typeface="Calibri"/>
                <a:sym typeface="Calibri"/>
              </a:rPr>
              <a:t>(SARIMA, Prophet)</a:t>
            </a:r>
            <a:r>
              <a:rPr lang="en-US" u="sng">
                <a:latin typeface="Calibri"/>
                <a:ea typeface="Calibri"/>
                <a:cs typeface="Calibri"/>
                <a:sym typeface="Calibri"/>
              </a:rPr>
              <a:t>: </a:t>
            </a:r>
            <a:endParaRPr u="sng">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1. We use MT_047 to train the model.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 We train the model for each client in Group B</a:t>
            </a:r>
            <a:r>
              <a:rPr lang="en-US">
                <a:solidFill>
                  <a:schemeClr val="dk1"/>
                </a:solidFill>
                <a:latin typeface="Calibri"/>
                <a:ea typeface="Calibri"/>
                <a:cs typeface="Calibri"/>
                <a:sym typeface="Calibri"/>
              </a:rPr>
              <a:t>. </a:t>
            </a:r>
            <a:endParaRPr>
              <a:latin typeface="Calibri"/>
              <a:ea typeface="Calibri"/>
              <a:cs typeface="Calibri"/>
              <a:sym typeface="Calibri"/>
            </a:endParaRPr>
          </a:p>
        </p:txBody>
      </p:sp>
      <p:sp>
        <p:nvSpPr>
          <p:cNvPr id="175" name="Google Shape;175;p13"/>
          <p:cNvSpPr txBox="1"/>
          <p:nvPr/>
        </p:nvSpPr>
        <p:spPr>
          <a:xfrm>
            <a:off x="399125" y="807175"/>
            <a:ext cx="6306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Calibri"/>
                <a:ea typeface="Calibri"/>
                <a:cs typeface="Calibri"/>
                <a:sym typeface="Calibri"/>
              </a:rPr>
              <a:t>Their model:</a:t>
            </a:r>
            <a:endParaRPr b="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They used MT_017 to train their model, </a:t>
            </a:r>
            <a:r>
              <a:rPr lang="en-US">
                <a:solidFill>
                  <a:schemeClr val="dk1"/>
                </a:solidFill>
                <a:latin typeface="Calibri"/>
                <a:ea typeface="Calibri"/>
                <a:cs typeface="Calibri"/>
                <a:sym typeface="Calibri"/>
              </a:rPr>
              <a:t>and evaluated the overall performance by choosing the first 6 clients for each cluster and calculating the mean of their MAPEs to represent other clients for each group.</a:t>
            </a:r>
            <a:endParaRPr>
              <a:latin typeface="Calibri"/>
              <a:ea typeface="Calibri"/>
              <a:cs typeface="Calibri"/>
              <a:sym typeface="Calibri"/>
            </a:endParaRPr>
          </a:p>
        </p:txBody>
      </p:sp>
      <p:pic>
        <p:nvPicPr>
          <p:cNvPr id="176" name="Google Shape;176;p13"/>
          <p:cNvPicPr preferRelativeResize="0"/>
          <p:nvPr/>
        </p:nvPicPr>
        <p:blipFill>
          <a:blip r:embed="rId5">
            <a:alphaModFix/>
          </a:blip>
          <a:stretch>
            <a:fillRect/>
          </a:stretch>
        </p:blipFill>
        <p:spPr>
          <a:xfrm>
            <a:off x="2672375" y="3269200"/>
            <a:ext cx="4185625" cy="1337275"/>
          </a:xfrm>
          <a:prstGeom prst="rect">
            <a:avLst/>
          </a:prstGeom>
          <a:noFill/>
          <a:ln>
            <a:noFill/>
          </a:ln>
        </p:spPr>
      </p:pic>
      <p:sp>
        <p:nvSpPr>
          <p:cNvPr id="177" name="Google Shape;177;p13"/>
          <p:cNvSpPr txBox="1"/>
          <p:nvPr/>
        </p:nvSpPr>
        <p:spPr>
          <a:xfrm>
            <a:off x="399125" y="1822625"/>
            <a:ext cx="6006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latin typeface="Calibri"/>
                <a:ea typeface="Calibri"/>
                <a:cs typeface="Calibri"/>
                <a:sym typeface="Calibri"/>
              </a:rPr>
              <a:t>Our model: </a:t>
            </a:r>
            <a:endParaRPr b="1">
              <a:solidFill>
                <a:schemeClr val="dk1"/>
              </a:solidFill>
              <a:latin typeface="Calibri"/>
              <a:ea typeface="Calibri"/>
              <a:cs typeface="Calibri"/>
              <a:sym typeface="Calibri"/>
            </a:endParaRPr>
          </a:p>
          <a:p>
            <a:pPr marL="0" lvl="0" indent="0" algn="l" rtl="0">
              <a:spcBef>
                <a:spcPts val="0"/>
              </a:spcBef>
              <a:spcAft>
                <a:spcPts val="0"/>
              </a:spcAft>
              <a:buNone/>
            </a:pPr>
            <a:endParaRPr u="sng">
              <a:solidFill>
                <a:schemeClr val="dk1"/>
              </a:solidFill>
              <a:latin typeface="Calibri"/>
              <a:ea typeface="Calibri"/>
              <a:cs typeface="Calibri"/>
              <a:sym typeface="Calibri"/>
            </a:endParaRPr>
          </a:p>
          <a:p>
            <a:pPr marL="0" lvl="0" indent="0" algn="l" rtl="0">
              <a:spcBef>
                <a:spcPts val="0"/>
              </a:spcBef>
              <a:spcAft>
                <a:spcPts val="0"/>
              </a:spcAft>
              <a:buNone/>
            </a:pPr>
            <a:r>
              <a:rPr lang="en-US" u="sng">
                <a:solidFill>
                  <a:schemeClr val="dk1"/>
                </a:solidFill>
                <a:latin typeface="Calibri"/>
                <a:ea typeface="Calibri"/>
                <a:cs typeface="Calibri"/>
                <a:sym typeface="Calibri"/>
              </a:rPr>
              <a:t>GLM (Linear, XGBoost): </a:t>
            </a:r>
            <a:r>
              <a:rPr lang="en-US">
                <a:solidFill>
                  <a:schemeClr val="dk1"/>
                </a:solidFill>
                <a:latin typeface="Calibri"/>
                <a:ea typeface="Calibri"/>
                <a:cs typeface="Calibri"/>
                <a:sym typeface="Calibri"/>
              </a:rPr>
              <a:t>We used every person's usage per day as target variable, along with their months, weekday, time lasting features.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p:nvPr/>
        </p:nvSpPr>
        <p:spPr>
          <a:xfrm>
            <a:off x="-1" y="0"/>
            <a:ext cx="6890702" cy="800100"/>
          </a:xfrm>
          <a:prstGeom prst="rect">
            <a:avLst/>
          </a:prstGeom>
          <a:solidFill>
            <a:srgbClr val="000000"/>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183" name="Google Shape;183;p14"/>
          <p:cNvSpPr txBox="1"/>
          <p:nvPr/>
        </p:nvSpPr>
        <p:spPr>
          <a:xfrm>
            <a:off x="274325" y="99175"/>
            <a:ext cx="7386300" cy="7080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Model for Group C </a:t>
            </a:r>
            <a:endParaRPr/>
          </a:p>
        </p:txBody>
      </p:sp>
      <p:sp>
        <p:nvSpPr>
          <p:cNvPr id="184" name="Google Shape;184;p14"/>
          <p:cNvSpPr/>
          <p:nvPr/>
        </p:nvSpPr>
        <p:spPr>
          <a:xfrm>
            <a:off x="-2" y="4686300"/>
            <a:ext cx="9144001" cy="457200"/>
          </a:xfrm>
          <a:prstGeom prst="rect">
            <a:avLst/>
          </a:prstGeom>
          <a:solidFill>
            <a:srgbClr val="1A2C64"/>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185" name="Google Shape;185;p14" descr="Google Shape;182;g16b4afb97ca_0_98"/>
          <p:cNvPicPr preferRelativeResize="0"/>
          <p:nvPr/>
        </p:nvPicPr>
        <p:blipFill rotWithShape="1">
          <a:blip r:embed="rId3">
            <a:alphaModFix/>
          </a:blip>
          <a:srcRect/>
          <a:stretch/>
        </p:blipFill>
        <p:spPr>
          <a:xfrm>
            <a:off x="7162800" y="4803775"/>
            <a:ext cx="1827216" cy="222250"/>
          </a:xfrm>
          <a:prstGeom prst="rect">
            <a:avLst/>
          </a:prstGeom>
          <a:noFill/>
          <a:ln>
            <a:noFill/>
          </a:ln>
        </p:spPr>
      </p:pic>
      <p:sp>
        <p:nvSpPr>
          <p:cNvPr id="186" name="Google Shape;186;p14"/>
          <p:cNvSpPr txBox="1">
            <a:spLocks noGrp="1"/>
          </p:cNvSpPr>
          <p:nvPr>
            <p:ph type="sldNum" idx="4294967295"/>
          </p:nvPr>
        </p:nvSpPr>
        <p:spPr>
          <a:xfrm>
            <a:off x="255586" y="4695824"/>
            <a:ext cx="258585"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14</a:t>
            </a:fld>
            <a:endParaRPr sz="1200" b="1" i="0" u="none" strike="noStrike" cap="none">
              <a:solidFill>
                <a:srgbClr val="FFFFFF"/>
              </a:solidFill>
              <a:latin typeface="Calibri"/>
              <a:ea typeface="Calibri"/>
              <a:cs typeface="Calibri"/>
              <a:sym typeface="Calibri"/>
            </a:endParaRPr>
          </a:p>
        </p:txBody>
      </p:sp>
      <p:pic>
        <p:nvPicPr>
          <p:cNvPr id="187" name="Google Shape;187;p14" descr="Google Shape;184;g16b4afb97ca_0_98"/>
          <p:cNvPicPr preferRelativeResize="0"/>
          <p:nvPr/>
        </p:nvPicPr>
        <p:blipFill rotWithShape="1">
          <a:blip r:embed="rId4">
            <a:alphaModFix/>
          </a:blip>
          <a:srcRect/>
          <a:stretch/>
        </p:blipFill>
        <p:spPr>
          <a:xfrm>
            <a:off x="6858000" y="0"/>
            <a:ext cx="2286000" cy="4695827"/>
          </a:xfrm>
          <a:prstGeom prst="rect">
            <a:avLst/>
          </a:prstGeom>
          <a:noFill/>
          <a:ln>
            <a:noFill/>
          </a:ln>
        </p:spPr>
      </p:pic>
      <p:sp>
        <p:nvSpPr>
          <p:cNvPr id="188" name="Google Shape;188;p14"/>
          <p:cNvSpPr txBox="1"/>
          <p:nvPr/>
        </p:nvSpPr>
        <p:spPr>
          <a:xfrm>
            <a:off x="399125" y="3172975"/>
            <a:ext cx="2749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latin typeface="Calibri"/>
                <a:ea typeface="Calibri"/>
                <a:cs typeface="Calibri"/>
                <a:sym typeface="Calibri"/>
              </a:rPr>
              <a:t>Time series </a:t>
            </a:r>
            <a:r>
              <a:rPr lang="en-US" u="sng">
                <a:solidFill>
                  <a:schemeClr val="dk1"/>
                </a:solidFill>
                <a:latin typeface="Calibri"/>
                <a:ea typeface="Calibri"/>
                <a:cs typeface="Calibri"/>
                <a:sym typeface="Calibri"/>
              </a:rPr>
              <a:t>(SARIMA, Prophet)</a:t>
            </a:r>
            <a:r>
              <a:rPr lang="en-US" u="sng">
                <a:latin typeface="Calibri"/>
                <a:ea typeface="Calibri"/>
                <a:cs typeface="Calibri"/>
                <a:sym typeface="Calibri"/>
              </a:rPr>
              <a:t>: </a:t>
            </a:r>
            <a:endParaRPr u="sng">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1. We use MT_250 to train the model.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 We train the model for each client in Group C</a:t>
            </a:r>
            <a:r>
              <a:rPr lang="en-US">
                <a:solidFill>
                  <a:schemeClr val="dk1"/>
                </a:solidFill>
                <a:latin typeface="Calibri"/>
                <a:ea typeface="Calibri"/>
                <a:cs typeface="Calibri"/>
                <a:sym typeface="Calibri"/>
              </a:rPr>
              <a:t>. </a:t>
            </a:r>
            <a:endParaRPr>
              <a:latin typeface="Calibri"/>
              <a:ea typeface="Calibri"/>
              <a:cs typeface="Calibri"/>
              <a:sym typeface="Calibri"/>
            </a:endParaRPr>
          </a:p>
        </p:txBody>
      </p:sp>
      <p:sp>
        <p:nvSpPr>
          <p:cNvPr id="189" name="Google Shape;189;p14"/>
          <p:cNvSpPr txBox="1"/>
          <p:nvPr/>
        </p:nvSpPr>
        <p:spPr>
          <a:xfrm>
            <a:off x="399125" y="807175"/>
            <a:ext cx="6306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Calibri"/>
                <a:ea typeface="Calibri"/>
                <a:cs typeface="Calibri"/>
                <a:sym typeface="Calibri"/>
              </a:rPr>
              <a:t>Their model:</a:t>
            </a:r>
            <a:endParaRPr b="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They used MT_005 to train their model, </a:t>
            </a:r>
            <a:r>
              <a:rPr lang="en-US">
                <a:solidFill>
                  <a:schemeClr val="dk1"/>
                </a:solidFill>
                <a:latin typeface="Calibri"/>
                <a:ea typeface="Calibri"/>
                <a:cs typeface="Calibri"/>
                <a:sym typeface="Calibri"/>
              </a:rPr>
              <a:t>and evaluated the overall performance by choosing the first 6 clients for each cluster and calculating the mean of their MAPEs to represent other clients for each group.</a:t>
            </a:r>
            <a:endParaRPr>
              <a:latin typeface="Calibri"/>
              <a:ea typeface="Calibri"/>
              <a:cs typeface="Calibri"/>
              <a:sym typeface="Calibri"/>
            </a:endParaRPr>
          </a:p>
        </p:txBody>
      </p:sp>
      <p:pic>
        <p:nvPicPr>
          <p:cNvPr id="190" name="Google Shape;190;p14"/>
          <p:cNvPicPr preferRelativeResize="0"/>
          <p:nvPr/>
        </p:nvPicPr>
        <p:blipFill>
          <a:blip r:embed="rId5">
            <a:alphaModFix/>
          </a:blip>
          <a:stretch>
            <a:fillRect/>
          </a:stretch>
        </p:blipFill>
        <p:spPr>
          <a:xfrm>
            <a:off x="2740550" y="3307875"/>
            <a:ext cx="4117450" cy="1330400"/>
          </a:xfrm>
          <a:prstGeom prst="rect">
            <a:avLst/>
          </a:prstGeom>
          <a:noFill/>
          <a:ln>
            <a:noFill/>
          </a:ln>
        </p:spPr>
      </p:pic>
      <p:sp>
        <p:nvSpPr>
          <p:cNvPr id="191" name="Google Shape;191;p14"/>
          <p:cNvSpPr txBox="1"/>
          <p:nvPr/>
        </p:nvSpPr>
        <p:spPr>
          <a:xfrm>
            <a:off x="399125" y="1841975"/>
            <a:ext cx="6006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latin typeface="Calibri"/>
                <a:ea typeface="Calibri"/>
                <a:cs typeface="Calibri"/>
                <a:sym typeface="Calibri"/>
              </a:rPr>
              <a:t>Our model: </a:t>
            </a:r>
            <a:endParaRPr b="1">
              <a:solidFill>
                <a:schemeClr val="dk1"/>
              </a:solidFill>
              <a:latin typeface="Calibri"/>
              <a:ea typeface="Calibri"/>
              <a:cs typeface="Calibri"/>
              <a:sym typeface="Calibri"/>
            </a:endParaRPr>
          </a:p>
          <a:p>
            <a:pPr marL="0" lvl="0" indent="0" algn="l" rtl="0">
              <a:spcBef>
                <a:spcPts val="0"/>
              </a:spcBef>
              <a:spcAft>
                <a:spcPts val="0"/>
              </a:spcAft>
              <a:buNone/>
            </a:pPr>
            <a:endParaRPr u="sng">
              <a:solidFill>
                <a:schemeClr val="dk1"/>
              </a:solidFill>
              <a:latin typeface="Calibri"/>
              <a:ea typeface="Calibri"/>
              <a:cs typeface="Calibri"/>
              <a:sym typeface="Calibri"/>
            </a:endParaRPr>
          </a:p>
          <a:p>
            <a:pPr marL="0" lvl="0" indent="0" algn="l" rtl="0">
              <a:spcBef>
                <a:spcPts val="0"/>
              </a:spcBef>
              <a:spcAft>
                <a:spcPts val="0"/>
              </a:spcAft>
              <a:buNone/>
            </a:pPr>
            <a:r>
              <a:rPr lang="en-US" u="sng">
                <a:solidFill>
                  <a:schemeClr val="dk1"/>
                </a:solidFill>
                <a:latin typeface="Calibri"/>
                <a:ea typeface="Calibri"/>
                <a:cs typeface="Calibri"/>
                <a:sym typeface="Calibri"/>
              </a:rPr>
              <a:t>GLM (Linear, XGBoost): </a:t>
            </a:r>
            <a:r>
              <a:rPr lang="en-US">
                <a:solidFill>
                  <a:schemeClr val="dk1"/>
                </a:solidFill>
                <a:latin typeface="Calibri"/>
                <a:ea typeface="Calibri"/>
                <a:cs typeface="Calibri"/>
                <a:sym typeface="Calibri"/>
              </a:rPr>
              <a:t>We used every person's usage per day as target variable, along with their months, weekday, time lasting features.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p:nvPr/>
        </p:nvSpPr>
        <p:spPr>
          <a:xfrm>
            <a:off x="-1" y="0"/>
            <a:ext cx="6890702" cy="800100"/>
          </a:xfrm>
          <a:prstGeom prst="rect">
            <a:avLst/>
          </a:prstGeom>
          <a:solidFill>
            <a:srgbClr val="000000"/>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197" name="Google Shape;197;p15"/>
          <p:cNvSpPr txBox="1"/>
          <p:nvPr/>
        </p:nvSpPr>
        <p:spPr>
          <a:xfrm>
            <a:off x="274325" y="99175"/>
            <a:ext cx="6265502" cy="60158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Model for Total</a:t>
            </a:r>
            <a:endParaRPr/>
          </a:p>
        </p:txBody>
      </p:sp>
      <p:sp>
        <p:nvSpPr>
          <p:cNvPr id="198" name="Google Shape;198;p15"/>
          <p:cNvSpPr/>
          <p:nvPr/>
        </p:nvSpPr>
        <p:spPr>
          <a:xfrm>
            <a:off x="-2" y="4686300"/>
            <a:ext cx="9144001" cy="457200"/>
          </a:xfrm>
          <a:prstGeom prst="rect">
            <a:avLst/>
          </a:prstGeom>
          <a:solidFill>
            <a:srgbClr val="1A2C64"/>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199" name="Google Shape;199;p15" descr="Google Shape;199;g16b4afb97ca_0_66"/>
          <p:cNvPicPr preferRelativeResize="0"/>
          <p:nvPr/>
        </p:nvPicPr>
        <p:blipFill rotWithShape="1">
          <a:blip r:embed="rId3">
            <a:alphaModFix/>
          </a:blip>
          <a:srcRect/>
          <a:stretch/>
        </p:blipFill>
        <p:spPr>
          <a:xfrm>
            <a:off x="7162800" y="4803775"/>
            <a:ext cx="1827216" cy="222250"/>
          </a:xfrm>
          <a:prstGeom prst="rect">
            <a:avLst/>
          </a:prstGeom>
          <a:noFill/>
          <a:ln>
            <a:noFill/>
          </a:ln>
        </p:spPr>
      </p:pic>
      <p:sp>
        <p:nvSpPr>
          <p:cNvPr id="200" name="Google Shape;200;p15"/>
          <p:cNvSpPr txBox="1">
            <a:spLocks noGrp="1"/>
          </p:cNvSpPr>
          <p:nvPr>
            <p:ph type="sldNum" idx="4294967295"/>
          </p:nvPr>
        </p:nvSpPr>
        <p:spPr>
          <a:xfrm>
            <a:off x="255586" y="4695824"/>
            <a:ext cx="258585"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15</a:t>
            </a:fld>
            <a:endParaRPr sz="1200" b="1" i="0" u="none" strike="noStrike" cap="none">
              <a:solidFill>
                <a:srgbClr val="FFFFFF"/>
              </a:solidFill>
              <a:latin typeface="Calibri"/>
              <a:ea typeface="Calibri"/>
              <a:cs typeface="Calibri"/>
              <a:sym typeface="Calibri"/>
            </a:endParaRPr>
          </a:p>
        </p:txBody>
      </p:sp>
      <p:pic>
        <p:nvPicPr>
          <p:cNvPr id="201" name="Google Shape;201;p15" descr="Google Shape;201;g16b4afb97ca_0_66"/>
          <p:cNvPicPr preferRelativeResize="0"/>
          <p:nvPr/>
        </p:nvPicPr>
        <p:blipFill rotWithShape="1">
          <a:blip r:embed="rId4">
            <a:alphaModFix/>
          </a:blip>
          <a:srcRect/>
          <a:stretch/>
        </p:blipFill>
        <p:spPr>
          <a:xfrm>
            <a:off x="6858000" y="0"/>
            <a:ext cx="2286000" cy="4695827"/>
          </a:xfrm>
          <a:prstGeom prst="rect">
            <a:avLst/>
          </a:prstGeom>
          <a:noFill/>
          <a:ln>
            <a:noFill/>
          </a:ln>
        </p:spPr>
      </p:pic>
      <p:sp>
        <p:nvSpPr>
          <p:cNvPr id="202" name="Google Shape;202;p15"/>
          <p:cNvSpPr txBox="1"/>
          <p:nvPr/>
        </p:nvSpPr>
        <p:spPr>
          <a:xfrm>
            <a:off x="403775" y="2625025"/>
            <a:ext cx="6606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latin typeface="Calibri"/>
                <a:ea typeface="Calibri"/>
                <a:cs typeface="Calibri"/>
                <a:sym typeface="Calibri"/>
              </a:rPr>
              <a:t>Important changes: </a:t>
            </a:r>
            <a:endParaRPr u="sng">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1. We removed two features “year” and “day”, because all the testing data are in the different year of training data and removing feature “day” can avoid overfitting</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 We add two features: </a:t>
            </a:r>
            <a:endParaRPr>
              <a:latin typeface="Calibri"/>
              <a:ea typeface="Calibri"/>
              <a:cs typeface="Calibri"/>
              <a:sym typeface="Calibri"/>
            </a:endParaRPr>
          </a:p>
          <a:p>
            <a:pPr marL="0" lvl="0" indent="457200" algn="l" rtl="0">
              <a:spcBef>
                <a:spcPts val="0"/>
              </a:spcBef>
              <a:spcAft>
                <a:spcPts val="0"/>
              </a:spcAft>
              <a:buNone/>
            </a:pPr>
            <a:r>
              <a:rPr lang="en-US">
                <a:latin typeface="Calibri"/>
                <a:ea typeface="Calibri"/>
                <a:cs typeface="Calibri"/>
                <a:sym typeface="Calibri"/>
              </a:rPr>
              <a:t>time spent:days spent from the start date.</a:t>
            </a:r>
            <a:endParaRPr>
              <a:latin typeface="Calibri"/>
              <a:ea typeface="Calibri"/>
              <a:cs typeface="Calibri"/>
              <a:sym typeface="Calibri"/>
            </a:endParaRPr>
          </a:p>
          <a:p>
            <a:pPr marL="0" lvl="0" indent="457200" algn="l" rtl="0">
              <a:spcBef>
                <a:spcPts val="0"/>
              </a:spcBef>
              <a:spcAft>
                <a:spcPts val="0"/>
              </a:spcAft>
              <a:buNone/>
            </a:pPr>
            <a:r>
              <a:rPr lang="en-US">
                <a:latin typeface="Calibri"/>
                <a:ea typeface="Calibri"/>
                <a:cs typeface="Calibri"/>
                <a:sym typeface="Calibri"/>
              </a:rPr>
              <a:t>people: the amount of present people (with usage &gt; 0). </a:t>
            </a:r>
            <a:endParaRPr>
              <a:latin typeface="Calibri"/>
              <a:ea typeface="Calibri"/>
              <a:cs typeface="Calibri"/>
              <a:sym typeface="Calibri"/>
            </a:endParaRPr>
          </a:p>
          <a:p>
            <a:pPr marL="0" lvl="0" indent="45720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b="1">
                <a:latin typeface="Calibri"/>
                <a:ea typeface="Calibri"/>
                <a:cs typeface="Calibri"/>
                <a:sym typeface="Calibri"/>
              </a:rPr>
              <a:t>The two changes end up significantly improving the model performance to 5% MAPE.</a:t>
            </a:r>
            <a:r>
              <a:rPr lang="en-US">
                <a:latin typeface="Calibri"/>
                <a:ea typeface="Calibri"/>
                <a:cs typeface="Calibri"/>
                <a:sym typeface="Calibri"/>
              </a:rPr>
              <a:t> </a:t>
            </a:r>
            <a:endParaRPr>
              <a:latin typeface="Calibri"/>
              <a:ea typeface="Calibri"/>
              <a:cs typeface="Calibri"/>
              <a:sym typeface="Calibri"/>
            </a:endParaRPr>
          </a:p>
        </p:txBody>
      </p:sp>
      <p:sp>
        <p:nvSpPr>
          <p:cNvPr id="203" name="Google Shape;203;p15"/>
          <p:cNvSpPr txBox="1"/>
          <p:nvPr/>
        </p:nvSpPr>
        <p:spPr>
          <a:xfrm>
            <a:off x="399125" y="807175"/>
            <a:ext cx="6306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Calibri"/>
                <a:ea typeface="Calibri"/>
                <a:cs typeface="Calibri"/>
                <a:sym typeface="Calibri"/>
              </a:rPr>
              <a:t>Their model:</a:t>
            </a:r>
            <a:endParaRPr b="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With the target variable of “daily total usage”, they trained a linear regression </a:t>
            </a:r>
            <a:r>
              <a:rPr lang="en-US">
                <a:solidFill>
                  <a:schemeClr val="dk1"/>
                </a:solidFill>
                <a:latin typeface="Calibri"/>
                <a:ea typeface="Calibri"/>
                <a:cs typeface="Calibri"/>
                <a:sym typeface="Calibri"/>
              </a:rPr>
              <a:t>on the follow features: year, month, day, and weekday. </a:t>
            </a:r>
            <a:endParaRPr>
              <a:latin typeface="Calibri"/>
              <a:ea typeface="Calibri"/>
              <a:cs typeface="Calibri"/>
              <a:sym typeface="Calibri"/>
            </a:endParaRPr>
          </a:p>
        </p:txBody>
      </p:sp>
      <p:sp>
        <p:nvSpPr>
          <p:cNvPr id="204" name="Google Shape;204;p15"/>
          <p:cNvSpPr txBox="1"/>
          <p:nvPr/>
        </p:nvSpPr>
        <p:spPr>
          <a:xfrm>
            <a:off x="403775" y="1606925"/>
            <a:ext cx="6006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latin typeface="Calibri"/>
                <a:ea typeface="Calibri"/>
                <a:cs typeface="Calibri"/>
                <a:sym typeface="Calibri"/>
              </a:rPr>
              <a:t>Our model: </a:t>
            </a:r>
            <a:endParaRPr b="1">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With the same target variable, we trained the model use four different models (linear regression, XGBoost, Facebook Prophet, SARIMA) on the follow features: month, weekday, time spent, people.</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p:nvPr/>
        </p:nvSpPr>
        <p:spPr>
          <a:xfrm>
            <a:off x="-1" y="0"/>
            <a:ext cx="6890702" cy="800100"/>
          </a:xfrm>
          <a:prstGeom prst="rect">
            <a:avLst/>
          </a:prstGeom>
          <a:solidFill>
            <a:srgbClr val="000000"/>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10" name="Google Shape;210;p16"/>
          <p:cNvSpPr txBox="1"/>
          <p:nvPr/>
        </p:nvSpPr>
        <p:spPr>
          <a:xfrm>
            <a:off x="207873" y="99150"/>
            <a:ext cx="7108800" cy="7080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Results Comparison </a:t>
            </a:r>
            <a:r>
              <a:rPr lang="en-US" sz="4000">
                <a:solidFill>
                  <a:srgbClr val="FFFFFF"/>
                </a:solidFill>
                <a:latin typeface="Calibri"/>
                <a:ea typeface="Calibri"/>
                <a:cs typeface="Calibri"/>
                <a:sym typeface="Calibri"/>
              </a:rPr>
              <a:t>- Previous</a:t>
            </a:r>
            <a:r>
              <a:rPr lang="en-US" sz="4000" b="0" i="0" u="none" strike="noStrike" cap="none">
                <a:solidFill>
                  <a:srgbClr val="FFFFFF"/>
                </a:solidFill>
                <a:latin typeface="Calibri"/>
                <a:ea typeface="Calibri"/>
                <a:cs typeface="Calibri"/>
                <a:sym typeface="Calibri"/>
              </a:rPr>
              <a:t> </a:t>
            </a:r>
            <a:endParaRPr/>
          </a:p>
        </p:txBody>
      </p:sp>
      <p:sp>
        <p:nvSpPr>
          <p:cNvPr id="211" name="Google Shape;211;p16"/>
          <p:cNvSpPr/>
          <p:nvPr/>
        </p:nvSpPr>
        <p:spPr>
          <a:xfrm>
            <a:off x="-2" y="4686300"/>
            <a:ext cx="9144001" cy="457200"/>
          </a:xfrm>
          <a:prstGeom prst="rect">
            <a:avLst/>
          </a:prstGeom>
          <a:solidFill>
            <a:srgbClr val="1A2C64"/>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212" name="Google Shape;212;p16" descr="Google Shape;216;g16b4afb97ca_0_33"/>
          <p:cNvPicPr preferRelativeResize="0"/>
          <p:nvPr/>
        </p:nvPicPr>
        <p:blipFill rotWithShape="1">
          <a:blip r:embed="rId3">
            <a:alphaModFix/>
          </a:blip>
          <a:srcRect/>
          <a:stretch/>
        </p:blipFill>
        <p:spPr>
          <a:xfrm>
            <a:off x="7162800" y="4803775"/>
            <a:ext cx="1827216" cy="222250"/>
          </a:xfrm>
          <a:prstGeom prst="rect">
            <a:avLst/>
          </a:prstGeom>
          <a:noFill/>
          <a:ln>
            <a:noFill/>
          </a:ln>
        </p:spPr>
      </p:pic>
      <p:sp>
        <p:nvSpPr>
          <p:cNvPr id="213" name="Google Shape;213;p16"/>
          <p:cNvSpPr txBox="1">
            <a:spLocks noGrp="1"/>
          </p:cNvSpPr>
          <p:nvPr>
            <p:ph type="sldNum" idx="4294967295"/>
          </p:nvPr>
        </p:nvSpPr>
        <p:spPr>
          <a:xfrm>
            <a:off x="255586" y="4695824"/>
            <a:ext cx="258585"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16</a:t>
            </a:fld>
            <a:endParaRPr sz="1200" b="1" i="0" u="none" strike="noStrike" cap="none">
              <a:solidFill>
                <a:srgbClr val="FFFFFF"/>
              </a:solidFill>
              <a:latin typeface="Calibri"/>
              <a:ea typeface="Calibri"/>
              <a:cs typeface="Calibri"/>
              <a:sym typeface="Calibri"/>
            </a:endParaRPr>
          </a:p>
        </p:txBody>
      </p:sp>
      <p:pic>
        <p:nvPicPr>
          <p:cNvPr id="214" name="Google Shape;214;p16" descr="Google Shape;218;g16b4afb97ca_0_33"/>
          <p:cNvPicPr preferRelativeResize="0"/>
          <p:nvPr/>
        </p:nvPicPr>
        <p:blipFill rotWithShape="1">
          <a:blip r:embed="rId4">
            <a:alphaModFix/>
          </a:blip>
          <a:srcRect/>
          <a:stretch/>
        </p:blipFill>
        <p:spPr>
          <a:xfrm>
            <a:off x="6858000" y="0"/>
            <a:ext cx="2286000" cy="4695827"/>
          </a:xfrm>
          <a:prstGeom prst="rect">
            <a:avLst/>
          </a:prstGeom>
          <a:noFill/>
          <a:ln>
            <a:noFill/>
          </a:ln>
        </p:spPr>
      </p:pic>
      <p:pic>
        <p:nvPicPr>
          <p:cNvPr id="215" name="Google Shape;215;p16" descr="Google Shape;219;g16b4afb97ca_0_33"/>
          <p:cNvPicPr preferRelativeResize="0"/>
          <p:nvPr/>
        </p:nvPicPr>
        <p:blipFill rotWithShape="1">
          <a:blip r:embed="rId5">
            <a:alphaModFix/>
          </a:blip>
          <a:srcRect/>
          <a:stretch/>
        </p:blipFill>
        <p:spPr>
          <a:xfrm>
            <a:off x="618663" y="1062122"/>
            <a:ext cx="5653376" cy="2188051"/>
          </a:xfrm>
          <a:prstGeom prst="rect">
            <a:avLst/>
          </a:prstGeom>
          <a:noFill/>
          <a:ln>
            <a:noFill/>
          </a:ln>
        </p:spPr>
      </p:pic>
      <p:sp>
        <p:nvSpPr>
          <p:cNvPr id="216" name="Google Shape;216;p16"/>
          <p:cNvSpPr txBox="1"/>
          <p:nvPr/>
        </p:nvSpPr>
        <p:spPr>
          <a:xfrm>
            <a:off x="618662" y="3366949"/>
            <a:ext cx="5997602" cy="979563"/>
          </a:xfrm>
          <a:prstGeom prst="rect">
            <a:avLst/>
          </a:prstGeom>
          <a:noFill/>
          <a:ln>
            <a:noFill/>
          </a:ln>
        </p:spPr>
        <p:txBody>
          <a:bodyPr spcFirstLastPara="1" wrap="square" lIns="0" tIns="0" rIns="0" bIns="0" anchor="t" anchorCtr="0">
            <a:spAutoFit/>
          </a:bodyPr>
          <a:lstStyle/>
          <a:p>
            <a:pPr marL="365759" marR="0" lvl="0" indent="-219707" algn="l" rtl="0">
              <a:lnSpc>
                <a:spcPct val="100000"/>
              </a:lnSpc>
              <a:spcBef>
                <a:spcPts val="0"/>
              </a:spcBef>
              <a:spcAft>
                <a:spcPts val="0"/>
              </a:spcAft>
              <a:buClr>
                <a:srgbClr val="000000"/>
              </a:buClr>
              <a:buSzPts val="1300"/>
              <a:buFont typeface="Calibri"/>
              <a:buChar char="●"/>
            </a:pPr>
            <a:r>
              <a:rPr lang="en-US" sz="1300" b="0" i="0" u="none" strike="noStrike" cap="none">
                <a:solidFill>
                  <a:srgbClr val="000000"/>
                </a:solidFill>
                <a:latin typeface="Calibri"/>
                <a:ea typeface="Calibri"/>
                <a:cs typeface="Calibri"/>
                <a:sym typeface="Calibri"/>
              </a:rPr>
              <a:t>Group A: SARIMA performs better on both MT_001 and other clients in same group</a:t>
            </a:r>
            <a:endParaRPr/>
          </a:p>
          <a:p>
            <a:pPr marL="365759" marR="0" lvl="0" indent="-219707" algn="l" rtl="0">
              <a:lnSpc>
                <a:spcPct val="100000"/>
              </a:lnSpc>
              <a:spcBef>
                <a:spcPts val="0"/>
              </a:spcBef>
              <a:spcAft>
                <a:spcPts val="0"/>
              </a:spcAft>
              <a:buClr>
                <a:srgbClr val="000000"/>
              </a:buClr>
              <a:buSzPts val="1300"/>
              <a:buFont typeface="Calibri"/>
              <a:buChar char="●"/>
            </a:pPr>
            <a:r>
              <a:rPr lang="en-US" sz="1300" b="0" i="0" u="none" strike="noStrike" cap="none">
                <a:solidFill>
                  <a:srgbClr val="000000"/>
                </a:solidFill>
                <a:latin typeface="Calibri"/>
                <a:ea typeface="Calibri"/>
                <a:cs typeface="Calibri"/>
                <a:sym typeface="Calibri"/>
              </a:rPr>
              <a:t>Group B: Although Regression performs best on Mt_017, Prophet has better performance on both Mt_017 and other clients in the same group</a:t>
            </a:r>
            <a:endParaRPr/>
          </a:p>
          <a:p>
            <a:pPr marL="365759" marR="0" lvl="0" indent="-219707" algn="l" rtl="0">
              <a:lnSpc>
                <a:spcPct val="100000"/>
              </a:lnSpc>
              <a:spcBef>
                <a:spcPts val="0"/>
              </a:spcBef>
              <a:spcAft>
                <a:spcPts val="0"/>
              </a:spcAft>
              <a:buClr>
                <a:srgbClr val="000000"/>
              </a:buClr>
              <a:buSzPts val="1300"/>
              <a:buFont typeface="Calibri"/>
              <a:buChar char="●"/>
            </a:pPr>
            <a:r>
              <a:rPr lang="en-US" sz="1300" b="0" i="0" u="none" strike="noStrike" cap="none">
                <a:solidFill>
                  <a:srgbClr val="000000"/>
                </a:solidFill>
                <a:latin typeface="Calibri"/>
                <a:ea typeface="Calibri"/>
                <a:cs typeface="Calibri"/>
                <a:sym typeface="Calibri"/>
              </a:rPr>
              <a:t>Group C:Regression performs best on both MT_005 and other clients</a:t>
            </a:r>
            <a:endParaRPr/>
          </a:p>
          <a:p>
            <a:pPr marL="365759" marR="0" lvl="0" indent="-219707" algn="l" rtl="0">
              <a:lnSpc>
                <a:spcPct val="100000"/>
              </a:lnSpc>
              <a:spcBef>
                <a:spcPts val="0"/>
              </a:spcBef>
              <a:spcAft>
                <a:spcPts val="0"/>
              </a:spcAft>
              <a:buClr>
                <a:srgbClr val="000000"/>
              </a:buClr>
              <a:buSzPts val="1300"/>
              <a:buFont typeface="Calibri"/>
              <a:buChar char="●"/>
            </a:pPr>
            <a:r>
              <a:rPr lang="en-US" sz="1300" b="0" i="0" u="none" strike="noStrike" cap="none">
                <a:solidFill>
                  <a:srgbClr val="000000"/>
                </a:solidFill>
                <a:latin typeface="Calibri"/>
                <a:ea typeface="Calibri"/>
                <a:cs typeface="Calibri"/>
                <a:sym typeface="Calibri"/>
              </a:rPr>
              <a:t>Total: Prophet has best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p:nvPr/>
        </p:nvSpPr>
        <p:spPr>
          <a:xfrm>
            <a:off x="-1" y="0"/>
            <a:ext cx="6890702" cy="800100"/>
          </a:xfrm>
          <a:prstGeom prst="rect">
            <a:avLst/>
          </a:prstGeom>
          <a:solidFill>
            <a:srgbClr val="000000"/>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22" name="Google Shape;222;p17"/>
          <p:cNvSpPr txBox="1"/>
          <p:nvPr/>
        </p:nvSpPr>
        <p:spPr>
          <a:xfrm>
            <a:off x="207875" y="99175"/>
            <a:ext cx="7830000" cy="7080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MAPE in Stages - Previous</a:t>
            </a:r>
            <a:endParaRPr/>
          </a:p>
        </p:txBody>
      </p:sp>
      <p:sp>
        <p:nvSpPr>
          <p:cNvPr id="223" name="Google Shape;223;p17"/>
          <p:cNvSpPr/>
          <p:nvPr/>
        </p:nvSpPr>
        <p:spPr>
          <a:xfrm>
            <a:off x="-2" y="4686300"/>
            <a:ext cx="9144001" cy="457200"/>
          </a:xfrm>
          <a:prstGeom prst="rect">
            <a:avLst/>
          </a:prstGeom>
          <a:solidFill>
            <a:srgbClr val="1A2C64"/>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224" name="Google Shape;224;p17" descr="Google Shape;228;g16b4afb97ca_0_126"/>
          <p:cNvPicPr preferRelativeResize="0"/>
          <p:nvPr/>
        </p:nvPicPr>
        <p:blipFill rotWithShape="1">
          <a:blip r:embed="rId3">
            <a:alphaModFix/>
          </a:blip>
          <a:srcRect/>
          <a:stretch/>
        </p:blipFill>
        <p:spPr>
          <a:xfrm>
            <a:off x="7162800" y="4803775"/>
            <a:ext cx="1827216" cy="222250"/>
          </a:xfrm>
          <a:prstGeom prst="rect">
            <a:avLst/>
          </a:prstGeom>
          <a:noFill/>
          <a:ln>
            <a:noFill/>
          </a:ln>
        </p:spPr>
      </p:pic>
      <p:sp>
        <p:nvSpPr>
          <p:cNvPr id="225" name="Google Shape;225;p17"/>
          <p:cNvSpPr txBox="1">
            <a:spLocks noGrp="1"/>
          </p:cNvSpPr>
          <p:nvPr>
            <p:ph type="sldNum" idx="4294967295"/>
          </p:nvPr>
        </p:nvSpPr>
        <p:spPr>
          <a:xfrm>
            <a:off x="255586" y="4695824"/>
            <a:ext cx="258585"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17</a:t>
            </a:fld>
            <a:endParaRPr sz="1200" b="1" i="0" u="none" strike="noStrike" cap="none">
              <a:solidFill>
                <a:srgbClr val="FFFFFF"/>
              </a:solidFill>
              <a:latin typeface="Calibri"/>
              <a:ea typeface="Calibri"/>
              <a:cs typeface="Calibri"/>
              <a:sym typeface="Calibri"/>
            </a:endParaRPr>
          </a:p>
        </p:txBody>
      </p:sp>
      <p:pic>
        <p:nvPicPr>
          <p:cNvPr id="226" name="Google Shape;226;p17" descr="Google Shape;230;g16b4afb97ca_0_126"/>
          <p:cNvPicPr preferRelativeResize="0"/>
          <p:nvPr/>
        </p:nvPicPr>
        <p:blipFill rotWithShape="1">
          <a:blip r:embed="rId4">
            <a:alphaModFix/>
          </a:blip>
          <a:srcRect/>
          <a:stretch/>
        </p:blipFill>
        <p:spPr>
          <a:xfrm>
            <a:off x="6858000" y="0"/>
            <a:ext cx="2286000" cy="4695827"/>
          </a:xfrm>
          <a:prstGeom prst="rect">
            <a:avLst/>
          </a:prstGeom>
          <a:noFill/>
          <a:ln>
            <a:noFill/>
          </a:ln>
        </p:spPr>
      </p:pic>
      <p:sp>
        <p:nvSpPr>
          <p:cNvPr id="227" name="Google Shape;227;p17"/>
          <p:cNvSpPr txBox="1"/>
          <p:nvPr/>
        </p:nvSpPr>
        <p:spPr>
          <a:xfrm>
            <a:off x="1002612" y="3669524"/>
            <a:ext cx="5997602" cy="466540"/>
          </a:xfrm>
          <a:prstGeom prst="rect">
            <a:avLst/>
          </a:prstGeom>
          <a:noFill/>
          <a:ln>
            <a:noFill/>
          </a:ln>
        </p:spPr>
        <p:txBody>
          <a:bodyPr spcFirstLastPara="1" wrap="square" lIns="0" tIns="0" rIns="0" bIns="0" anchor="t" anchorCtr="0">
            <a:spAutoFit/>
          </a:bodyPr>
          <a:lstStyle/>
          <a:p>
            <a:pPr marL="457200" marR="0" lvl="0" indent="-304800" algn="l" rtl="0">
              <a:lnSpc>
                <a:spcPct val="150000"/>
              </a:lnSpc>
              <a:spcBef>
                <a:spcPts val="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MAPE is increasing as the time goes by</a:t>
            </a:r>
            <a:endParaRPr/>
          </a:p>
          <a:p>
            <a:pPr marL="457200" marR="0" lvl="0" indent="-304800" algn="l" rtl="0">
              <a:lnSpc>
                <a:spcPct val="150000"/>
              </a:lnSpc>
              <a:spcBef>
                <a:spcPts val="0"/>
              </a:spcBef>
              <a:spcAft>
                <a:spcPts val="0"/>
              </a:spcAft>
              <a:buClr>
                <a:srgbClr val="000000"/>
              </a:buClr>
              <a:buSzPts val="1200"/>
              <a:buFont typeface="Times New Roman"/>
              <a:buChar char="●"/>
            </a:pPr>
            <a:r>
              <a:rPr lang="en-US" sz="1200" b="0" i="0" u="none" strike="noStrike" cap="none">
                <a:solidFill>
                  <a:srgbClr val="000000"/>
                </a:solidFill>
                <a:latin typeface="Times New Roman"/>
                <a:ea typeface="Times New Roman"/>
                <a:cs typeface="Times New Roman"/>
                <a:sym typeface="Times New Roman"/>
              </a:rPr>
              <a:t>Reasonable since we use sliding windows in our predictions</a:t>
            </a:r>
            <a:endParaRPr/>
          </a:p>
        </p:txBody>
      </p:sp>
      <p:pic>
        <p:nvPicPr>
          <p:cNvPr id="228" name="Google Shape;228;p17" descr="Google Shape;232;g16b4afb97ca_0_126"/>
          <p:cNvPicPr preferRelativeResize="0"/>
          <p:nvPr/>
        </p:nvPicPr>
        <p:blipFill rotWithShape="1">
          <a:blip r:embed="rId5">
            <a:alphaModFix/>
          </a:blip>
          <a:srcRect/>
          <a:stretch/>
        </p:blipFill>
        <p:spPr>
          <a:xfrm>
            <a:off x="514175" y="1061663"/>
            <a:ext cx="5894407" cy="22619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bbad07cbbf_1_23"/>
          <p:cNvSpPr/>
          <p:nvPr/>
        </p:nvSpPr>
        <p:spPr>
          <a:xfrm>
            <a:off x="-1" y="0"/>
            <a:ext cx="6890700" cy="800100"/>
          </a:xfrm>
          <a:prstGeom prst="rect">
            <a:avLst/>
          </a:prstGeom>
          <a:solidFill>
            <a:srgbClr val="000000"/>
          </a:solidFill>
          <a:ln>
            <a:noFill/>
          </a:ln>
          <a:effectLst>
            <a:outerShdw blurRad="38100" dist="23000" dir="5400000" rotWithShape="0">
              <a:srgbClr val="808080">
                <a:alpha val="34510"/>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34" name="Google Shape;234;g1bbad07cbbf_1_23"/>
          <p:cNvSpPr txBox="1"/>
          <p:nvPr/>
        </p:nvSpPr>
        <p:spPr>
          <a:xfrm>
            <a:off x="207875" y="99175"/>
            <a:ext cx="7830000" cy="7080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MAPE in </a:t>
            </a:r>
            <a:r>
              <a:rPr lang="en-US" sz="4000">
                <a:solidFill>
                  <a:srgbClr val="FFFFFF"/>
                </a:solidFill>
                <a:latin typeface="Calibri"/>
                <a:ea typeface="Calibri"/>
                <a:cs typeface="Calibri"/>
                <a:sym typeface="Calibri"/>
              </a:rPr>
              <a:t>GLM - Individual</a:t>
            </a:r>
            <a:endParaRPr/>
          </a:p>
        </p:txBody>
      </p:sp>
      <p:sp>
        <p:nvSpPr>
          <p:cNvPr id="235" name="Google Shape;235;g1bbad07cbbf_1_23"/>
          <p:cNvSpPr/>
          <p:nvPr/>
        </p:nvSpPr>
        <p:spPr>
          <a:xfrm>
            <a:off x="-2" y="4686300"/>
            <a:ext cx="9144000" cy="457200"/>
          </a:xfrm>
          <a:prstGeom prst="rect">
            <a:avLst/>
          </a:prstGeom>
          <a:solidFill>
            <a:srgbClr val="1A2C64"/>
          </a:solidFill>
          <a:ln>
            <a:noFill/>
          </a:ln>
          <a:effectLst>
            <a:outerShdw blurRad="38100" dist="23000" dir="5400000" rotWithShape="0">
              <a:srgbClr val="808080">
                <a:alpha val="34510"/>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236" name="Google Shape;236;g1bbad07cbbf_1_23" descr="Google Shape;228;g16b4afb97ca_0_126"/>
          <p:cNvPicPr preferRelativeResize="0"/>
          <p:nvPr/>
        </p:nvPicPr>
        <p:blipFill rotWithShape="1">
          <a:blip r:embed="rId3">
            <a:alphaModFix/>
          </a:blip>
          <a:srcRect/>
          <a:stretch/>
        </p:blipFill>
        <p:spPr>
          <a:xfrm>
            <a:off x="7162800" y="4803775"/>
            <a:ext cx="1827215" cy="222250"/>
          </a:xfrm>
          <a:prstGeom prst="rect">
            <a:avLst/>
          </a:prstGeom>
          <a:noFill/>
          <a:ln>
            <a:noFill/>
          </a:ln>
        </p:spPr>
      </p:pic>
      <p:sp>
        <p:nvSpPr>
          <p:cNvPr id="237" name="Google Shape;237;g1bbad07cbbf_1_23"/>
          <p:cNvSpPr txBox="1">
            <a:spLocks noGrp="1"/>
          </p:cNvSpPr>
          <p:nvPr>
            <p:ph type="sldNum" idx="4294967295"/>
          </p:nvPr>
        </p:nvSpPr>
        <p:spPr>
          <a:xfrm>
            <a:off x="255586" y="4695824"/>
            <a:ext cx="258600" cy="276900"/>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18</a:t>
            </a:fld>
            <a:endParaRPr sz="1200" b="1" i="0" u="none" strike="noStrike" cap="none">
              <a:solidFill>
                <a:srgbClr val="FFFFFF"/>
              </a:solidFill>
              <a:latin typeface="Calibri"/>
              <a:ea typeface="Calibri"/>
              <a:cs typeface="Calibri"/>
              <a:sym typeface="Calibri"/>
            </a:endParaRPr>
          </a:p>
        </p:txBody>
      </p:sp>
      <p:pic>
        <p:nvPicPr>
          <p:cNvPr id="238" name="Google Shape;238;g1bbad07cbbf_1_23" descr="Google Shape;230;g16b4afb97ca_0_126"/>
          <p:cNvPicPr preferRelativeResize="0"/>
          <p:nvPr/>
        </p:nvPicPr>
        <p:blipFill rotWithShape="1">
          <a:blip r:embed="rId4">
            <a:alphaModFix/>
          </a:blip>
          <a:srcRect/>
          <a:stretch/>
        </p:blipFill>
        <p:spPr>
          <a:xfrm>
            <a:off x="6858000" y="0"/>
            <a:ext cx="2286000" cy="4695828"/>
          </a:xfrm>
          <a:prstGeom prst="rect">
            <a:avLst/>
          </a:prstGeom>
          <a:noFill/>
          <a:ln>
            <a:noFill/>
          </a:ln>
        </p:spPr>
      </p:pic>
      <p:sp>
        <p:nvSpPr>
          <p:cNvPr id="239" name="Google Shape;239;g1bbad07cbbf_1_23"/>
          <p:cNvSpPr txBox="1"/>
          <p:nvPr/>
        </p:nvSpPr>
        <p:spPr>
          <a:xfrm>
            <a:off x="724475" y="3662449"/>
            <a:ext cx="5997600" cy="461700"/>
          </a:xfrm>
          <a:prstGeom prst="rect">
            <a:avLst/>
          </a:prstGeom>
          <a:noFill/>
          <a:ln>
            <a:noFill/>
          </a:ln>
        </p:spPr>
        <p:txBody>
          <a:bodyPr spcFirstLastPara="1" wrap="square" lIns="0" tIns="0" rIns="0" bIns="0" anchor="t" anchorCtr="0">
            <a:spAutoFit/>
          </a:bodyPr>
          <a:lstStyle/>
          <a:p>
            <a:pPr marL="457200" lvl="0" indent="-304800" algn="l" rtl="0">
              <a:lnSpc>
                <a:spcPct val="150000"/>
              </a:lnSpc>
              <a:spcBef>
                <a:spcPts val="0"/>
              </a:spcBef>
              <a:spcAft>
                <a:spcPts val="0"/>
              </a:spcAft>
              <a:buSzPts val="1200"/>
              <a:buFont typeface="Times New Roman"/>
              <a:buChar char="●"/>
            </a:pPr>
            <a:r>
              <a:rPr lang="en-US" sz="1200">
                <a:solidFill>
                  <a:schemeClr val="dk1"/>
                </a:solidFill>
                <a:latin typeface="Times New Roman"/>
                <a:ea typeface="Times New Roman"/>
                <a:cs typeface="Times New Roman"/>
                <a:sym typeface="Times New Roman"/>
              </a:rPr>
              <a:t>Since these GLM models couldn’t capture every type of customer, there’s a large fluctuation inside each group, which gave us a large error in MAPE. </a:t>
            </a:r>
            <a:endParaRPr/>
          </a:p>
        </p:txBody>
      </p:sp>
      <p:pic>
        <p:nvPicPr>
          <p:cNvPr id="240" name="Google Shape;240;g1bbad07cbbf_1_23"/>
          <p:cNvPicPr preferRelativeResize="0"/>
          <p:nvPr/>
        </p:nvPicPr>
        <p:blipFill>
          <a:blip r:embed="rId5">
            <a:alphaModFix/>
          </a:blip>
          <a:stretch>
            <a:fillRect/>
          </a:stretch>
        </p:blipFill>
        <p:spPr>
          <a:xfrm>
            <a:off x="724475" y="1088350"/>
            <a:ext cx="5697226" cy="229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bbad07cbbf_1_35"/>
          <p:cNvSpPr/>
          <p:nvPr/>
        </p:nvSpPr>
        <p:spPr>
          <a:xfrm>
            <a:off x="-1" y="0"/>
            <a:ext cx="6890700" cy="800100"/>
          </a:xfrm>
          <a:prstGeom prst="rect">
            <a:avLst/>
          </a:prstGeom>
          <a:solidFill>
            <a:srgbClr val="000000"/>
          </a:solidFill>
          <a:ln>
            <a:noFill/>
          </a:ln>
          <a:effectLst>
            <a:outerShdw blurRad="38100" dist="23000" dir="5400000" rotWithShape="0">
              <a:srgbClr val="808080">
                <a:alpha val="34510"/>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46" name="Google Shape;246;g1bbad07cbbf_1_35"/>
          <p:cNvSpPr txBox="1"/>
          <p:nvPr/>
        </p:nvSpPr>
        <p:spPr>
          <a:xfrm>
            <a:off x="207875" y="99175"/>
            <a:ext cx="7830000" cy="7080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MAPE in </a:t>
            </a:r>
            <a:r>
              <a:rPr lang="en-US" sz="4000">
                <a:solidFill>
                  <a:srgbClr val="FFFFFF"/>
                </a:solidFill>
                <a:latin typeface="Calibri"/>
                <a:ea typeface="Calibri"/>
                <a:cs typeface="Calibri"/>
                <a:sym typeface="Calibri"/>
              </a:rPr>
              <a:t>Time Series - Individual</a:t>
            </a:r>
            <a:endParaRPr/>
          </a:p>
        </p:txBody>
      </p:sp>
      <p:sp>
        <p:nvSpPr>
          <p:cNvPr id="247" name="Google Shape;247;g1bbad07cbbf_1_35"/>
          <p:cNvSpPr/>
          <p:nvPr/>
        </p:nvSpPr>
        <p:spPr>
          <a:xfrm>
            <a:off x="-2" y="4686300"/>
            <a:ext cx="9144000" cy="457200"/>
          </a:xfrm>
          <a:prstGeom prst="rect">
            <a:avLst/>
          </a:prstGeom>
          <a:solidFill>
            <a:srgbClr val="1A2C64"/>
          </a:solidFill>
          <a:ln>
            <a:noFill/>
          </a:ln>
          <a:effectLst>
            <a:outerShdw blurRad="38100" dist="23000" dir="5400000" rotWithShape="0">
              <a:srgbClr val="808080">
                <a:alpha val="34510"/>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248" name="Google Shape;248;g1bbad07cbbf_1_35" descr="Google Shape;228;g16b4afb97ca_0_126"/>
          <p:cNvPicPr preferRelativeResize="0"/>
          <p:nvPr/>
        </p:nvPicPr>
        <p:blipFill rotWithShape="1">
          <a:blip r:embed="rId3">
            <a:alphaModFix/>
          </a:blip>
          <a:srcRect/>
          <a:stretch/>
        </p:blipFill>
        <p:spPr>
          <a:xfrm>
            <a:off x="7162800" y="4803775"/>
            <a:ext cx="1827215" cy="222250"/>
          </a:xfrm>
          <a:prstGeom prst="rect">
            <a:avLst/>
          </a:prstGeom>
          <a:noFill/>
          <a:ln>
            <a:noFill/>
          </a:ln>
        </p:spPr>
      </p:pic>
      <p:sp>
        <p:nvSpPr>
          <p:cNvPr id="249" name="Google Shape;249;g1bbad07cbbf_1_35"/>
          <p:cNvSpPr txBox="1">
            <a:spLocks noGrp="1"/>
          </p:cNvSpPr>
          <p:nvPr>
            <p:ph type="sldNum" idx="4294967295"/>
          </p:nvPr>
        </p:nvSpPr>
        <p:spPr>
          <a:xfrm>
            <a:off x="255586" y="4695824"/>
            <a:ext cx="258600" cy="276900"/>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19</a:t>
            </a:fld>
            <a:endParaRPr sz="1200" b="1" i="0" u="none" strike="noStrike" cap="none">
              <a:solidFill>
                <a:srgbClr val="FFFFFF"/>
              </a:solidFill>
              <a:latin typeface="Calibri"/>
              <a:ea typeface="Calibri"/>
              <a:cs typeface="Calibri"/>
              <a:sym typeface="Calibri"/>
            </a:endParaRPr>
          </a:p>
        </p:txBody>
      </p:sp>
      <p:pic>
        <p:nvPicPr>
          <p:cNvPr id="250" name="Google Shape;250;g1bbad07cbbf_1_35" descr="Google Shape;230;g16b4afb97ca_0_126"/>
          <p:cNvPicPr preferRelativeResize="0"/>
          <p:nvPr/>
        </p:nvPicPr>
        <p:blipFill rotWithShape="1">
          <a:blip r:embed="rId4">
            <a:alphaModFix/>
          </a:blip>
          <a:srcRect/>
          <a:stretch/>
        </p:blipFill>
        <p:spPr>
          <a:xfrm>
            <a:off x="6858000" y="0"/>
            <a:ext cx="2286000" cy="4695828"/>
          </a:xfrm>
          <a:prstGeom prst="rect">
            <a:avLst/>
          </a:prstGeom>
          <a:noFill/>
          <a:ln>
            <a:noFill/>
          </a:ln>
        </p:spPr>
      </p:pic>
      <p:sp>
        <p:nvSpPr>
          <p:cNvPr id="251" name="Google Shape;251;g1bbad07cbbf_1_35"/>
          <p:cNvSpPr txBox="1"/>
          <p:nvPr/>
        </p:nvSpPr>
        <p:spPr>
          <a:xfrm>
            <a:off x="514175" y="3198075"/>
            <a:ext cx="5960700" cy="1421100"/>
          </a:xfrm>
          <a:prstGeom prst="rect">
            <a:avLst/>
          </a:prstGeom>
          <a:noFill/>
          <a:ln>
            <a:noFill/>
          </a:ln>
        </p:spPr>
        <p:txBody>
          <a:bodyPr spcFirstLastPara="1" wrap="square" lIns="0" tIns="0" rIns="0" bIns="0" anchor="t" anchorCtr="0">
            <a:spAutoFit/>
          </a:bodyPr>
          <a:lstStyle/>
          <a:p>
            <a:pPr marL="457200" lvl="0" indent="-304800" algn="just" rtl="0">
              <a:lnSpc>
                <a:spcPct val="150000"/>
              </a:lnSpc>
              <a:spcBef>
                <a:spcPts val="0"/>
              </a:spcBef>
              <a:spcAft>
                <a:spcPts val="0"/>
              </a:spcAft>
              <a:buSzPts val="1200"/>
              <a:buFont typeface="Times New Roman"/>
              <a:buChar char="●"/>
            </a:pPr>
            <a:r>
              <a:rPr lang="en-US" sz="1200">
                <a:solidFill>
                  <a:schemeClr val="dk1"/>
                </a:solidFill>
                <a:latin typeface="Times New Roman"/>
                <a:ea typeface="Times New Roman"/>
                <a:cs typeface="Times New Roman"/>
                <a:sym typeface="Times New Roman"/>
              </a:rPr>
              <a:t>Both SARIMA and Prophet perform the best on Group C and worst on Group B, which is consistent with our result of the GLM models. So the patterns of the electricity usage of clients in Group C may be easier to capture than Group A and Group B.</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1000"/>
              </a:spcBef>
              <a:spcAft>
                <a:spcPts val="100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Compared with the previous results, we get a better prediction as we select a more “center” client instead of randoming choosing the first one by the name.</a:t>
            </a:r>
            <a:endParaRPr sz="1200">
              <a:solidFill>
                <a:schemeClr val="dk1"/>
              </a:solidFill>
              <a:latin typeface="Times New Roman"/>
              <a:ea typeface="Times New Roman"/>
              <a:cs typeface="Times New Roman"/>
              <a:sym typeface="Times New Roman"/>
            </a:endParaRPr>
          </a:p>
        </p:txBody>
      </p:sp>
      <p:pic>
        <p:nvPicPr>
          <p:cNvPr id="252" name="Google Shape;252;g1bbad07cbbf_1_35"/>
          <p:cNvPicPr preferRelativeResize="0"/>
          <p:nvPr/>
        </p:nvPicPr>
        <p:blipFill>
          <a:blip r:embed="rId5">
            <a:alphaModFix/>
          </a:blip>
          <a:stretch>
            <a:fillRect/>
          </a:stretch>
        </p:blipFill>
        <p:spPr>
          <a:xfrm>
            <a:off x="1053375" y="995324"/>
            <a:ext cx="4621325" cy="2202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pic>
        <p:nvPicPr>
          <p:cNvPr id="29" name="Google Shape;29;p2" descr="Google Shape;27;p2"/>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30" name="Google Shape;30;p2"/>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31" name="Google Shape;31;p2" descr="Google Shape;29;p2"/>
          <p:cNvPicPr preferRelativeResize="0"/>
          <p:nvPr/>
        </p:nvPicPr>
        <p:blipFill rotWithShape="1">
          <a:blip r:embed="rId4">
            <a:alphaModFix/>
          </a:blip>
          <a:srcRect/>
          <a:stretch/>
        </p:blipFill>
        <p:spPr>
          <a:xfrm>
            <a:off x="7162800" y="4803775"/>
            <a:ext cx="1827214" cy="222250"/>
          </a:xfrm>
          <a:prstGeom prst="rect">
            <a:avLst/>
          </a:prstGeom>
          <a:noFill/>
          <a:ln>
            <a:noFill/>
          </a:ln>
        </p:spPr>
      </p:pic>
      <p:sp>
        <p:nvSpPr>
          <p:cNvPr id="32" name="Google Shape;32;p2"/>
          <p:cNvSpPr txBox="1"/>
          <p:nvPr/>
        </p:nvSpPr>
        <p:spPr>
          <a:xfrm>
            <a:off x="45718" y="97430"/>
            <a:ext cx="9052564" cy="497007"/>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3200"/>
              <a:buFont typeface="Calibri"/>
              <a:buNone/>
            </a:pPr>
            <a:r>
              <a:rPr lang="en-US" sz="3200" b="0" i="1" u="none" strike="noStrike" cap="none">
                <a:solidFill>
                  <a:srgbClr val="FFFFFF"/>
                </a:solidFill>
                <a:latin typeface="Calibri"/>
                <a:ea typeface="Calibri"/>
                <a:cs typeface="Calibri"/>
                <a:sym typeface="Calibri"/>
              </a:rPr>
              <a:t>CONTENTS</a:t>
            </a:r>
            <a:endParaRPr/>
          </a:p>
        </p:txBody>
      </p:sp>
      <p:sp>
        <p:nvSpPr>
          <p:cNvPr id="33" name="Google Shape;33;p2"/>
          <p:cNvSpPr txBox="1">
            <a:spLocks noGrp="1"/>
          </p:cNvSpPr>
          <p:nvPr>
            <p:ph type="sldNum" idx="4294967295"/>
          </p:nvPr>
        </p:nvSpPr>
        <p:spPr>
          <a:xfrm>
            <a:off x="255586" y="4695824"/>
            <a:ext cx="181343"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2</a:t>
            </a:fld>
            <a:endParaRPr sz="1200" b="1" i="0" u="none" strike="noStrike" cap="none">
              <a:solidFill>
                <a:srgbClr val="FFFFFF"/>
              </a:solidFill>
              <a:latin typeface="Calibri"/>
              <a:ea typeface="Calibri"/>
              <a:cs typeface="Calibri"/>
              <a:sym typeface="Calibri"/>
            </a:endParaRPr>
          </a:p>
        </p:txBody>
      </p:sp>
      <p:sp>
        <p:nvSpPr>
          <p:cNvPr id="34" name="Google Shape;34;p2"/>
          <p:cNvSpPr txBox="1"/>
          <p:nvPr/>
        </p:nvSpPr>
        <p:spPr>
          <a:xfrm>
            <a:off x="597949" y="600700"/>
            <a:ext cx="2646600" cy="3894300"/>
          </a:xfrm>
          <a:prstGeom prst="rect">
            <a:avLst/>
          </a:prstGeom>
          <a:noFill/>
          <a:ln>
            <a:noFill/>
          </a:ln>
        </p:spPr>
        <p:txBody>
          <a:bodyPr spcFirstLastPara="1" wrap="square" lIns="45675" tIns="45675" rIns="45675" bIns="45675" anchor="t" anchorCtr="0">
            <a:spAutoFit/>
          </a:bodyPr>
          <a:lstStyle/>
          <a:p>
            <a:pPr marL="240631" marR="0" lvl="0" indent="-227931" algn="l" rtl="0">
              <a:lnSpc>
                <a:spcPct val="200000"/>
              </a:lnSpc>
              <a:spcBef>
                <a:spcPts val="0"/>
              </a:spcBef>
              <a:spcAft>
                <a:spcPts val="0"/>
              </a:spcAft>
              <a:buClr>
                <a:schemeClr val="lt1"/>
              </a:buClr>
              <a:buSzPts val="1900"/>
              <a:buFont typeface="Calibri"/>
              <a:buAutoNum type="arabicPeriod"/>
            </a:pPr>
            <a:r>
              <a:rPr lang="en-US" sz="1900" b="0" i="0" u="sng" strike="noStrike" cap="none">
                <a:solidFill>
                  <a:schemeClr val="lt1"/>
                </a:solidFill>
                <a:latin typeface="Calibri"/>
                <a:ea typeface="Calibri"/>
                <a:cs typeface="Calibri"/>
                <a:sym typeface="Calibri"/>
                <a:hlinkClick r:id="" action="ppaction://hlinkshowjump?jump=nextslide">
                  <a:extLst>
                    <a:ext uri="{A12FA001-AC4F-418D-AE19-62706E023703}">
                      <ahyp:hlinkClr xmlns:ahyp="http://schemas.microsoft.com/office/drawing/2018/hyperlinkcolor" val="tx"/>
                    </a:ext>
                  </a:extLst>
                </a:hlinkClick>
              </a:rPr>
              <a:t>Introduction</a:t>
            </a:r>
            <a:endParaRPr sz="1200" b="0" i="0" u="none" strike="noStrike" cap="none">
              <a:solidFill>
                <a:schemeClr val="lt1"/>
              </a:solidFill>
              <a:latin typeface="Arial"/>
              <a:ea typeface="Arial"/>
              <a:cs typeface="Arial"/>
              <a:sym typeface="Arial"/>
            </a:endParaRPr>
          </a:p>
          <a:p>
            <a:pPr marL="240631" marR="0" lvl="0" indent="-227931" algn="l" rtl="0">
              <a:lnSpc>
                <a:spcPct val="200000"/>
              </a:lnSpc>
              <a:spcBef>
                <a:spcPts val="0"/>
              </a:spcBef>
              <a:spcAft>
                <a:spcPts val="0"/>
              </a:spcAft>
              <a:buClr>
                <a:schemeClr val="lt1"/>
              </a:buClr>
              <a:buSzPts val="1900"/>
              <a:buFont typeface="Calibri"/>
              <a:buAutoNum type="arabicPeriod"/>
            </a:pPr>
            <a:r>
              <a:rPr lang="en-US" sz="1900" b="0" i="0" u="sng" strike="noStrike" cap="none">
                <a:solidFill>
                  <a:schemeClr val="lt1"/>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Data Overview</a:t>
            </a:r>
            <a:endParaRPr sz="1200" b="0" i="0" u="none" strike="noStrike" cap="none">
              <a:solidFill>
                <a:schemeClr val="lt1"/>
              </a:solidFill>
              <a:latin typeface="Arial"/>
              <a:ea typeface="Arial"/>
              <a:cs typeface="Arial"/>
              <a:sym typeface="Arial"/>
            </a:endParaRPr>
          </a:p>
          <a:p>
            <a:pPr marL="240631" marR="0" lvl="0" indent="-227931" algn="l" rtl="0">
              <a:lnSpc>
                <a:spcPct val="200000"/>
              </a:lnSpc>
              <a:spcBef>
                <a:spcPts val="0"/>
              </a:spcBef>
              <a:spcAft>
                <a:spcPts val="0"/>
              </a:spcAft>
              <a:buClr>
                <a:schemeClr val="lt1"/>
              </a:buClr>
              <a:buSzPts val="1900"/>
              <a:buFont typeface="Calibri"/>
              <a:buAutoNum type="arabicPeriod"/>
            </a:pPr>
            <a:r>
              <a:rPr lang="en-US" sz="1900" b="0" i="0" u="sng" strike="noStrike" cap="none">
                <a:solidFill>
                  <a:schemeClr val="lt1"/>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Data Process</a:t>
            </a:r>
            <a:endParaRPr sz="1200" b="0" i="0" u="none" strike="noStrike" cap="none">
              <a:solidFill>
                <a:schemeClr val="lt1"/>
              </a:solidFill>
              <a:latin typeface="Arial"/>
              <a:ea typeface="Arial"/>
              <a:cs typeface="Arial"/>
              <a:sym typeface="Arial"/>
            </a:endParaRPr>
          </a:p>
          <a:p>
            <a:pPr marL="240631" marR="0" lvl="0" indent="-227931" algn="l" rtl="0">
              <a:lnSpc>
                <a:spcPct val="200000"/>
              </a:lnSpc>
              <a:spcBef>
                <a:spcPts val="0"/>
              </a:spcBef>
              <a:spcAft>
                <a:spcPts val="0"/>
              </a:spcAft>
              <a:buClr>
                <a:schemeClr val="lt1"/>
              </a:buClr>
              <a:buSzPts val="1900"/>
              <a:buFont typeface="Calibri"/>
              <a:buAutoNum type="arabicPeriod"/>
            </a:pPr>
            <a:r>
              <a:rPr lang="en-US" sz="1900" b="0" i="0" u="sng" strike="noStrike" cap="none">
                <a:solidFill>
                  <a:schemeClr val="lt1"/>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Visualization</a:t>
            </a:r>
            <a:endParaRPr sz="1200" b="0" i="0" u="none" strike="noStrike" cap="none">
              <a:solidFill>
                <a:schemeClr val="lt1"/>
              </a:solidFill>
              <a:latin typeface="Arial"/>
              <a:ea typeface="Arial"/>
              <a:cs typeface="Arial"/>
              <a:sym typeface="Arial"/>
            </a:endParaRPr>
          </a:p>
          <a:p>
            <a:pPr marL="240631" marR="0" lvl="0" indent="-227931" algn="l" rtl="0">
              <a:lnSpc>
                <a:spcPct val="200000"/>
              </a:lnSpc>
              <a:spcBef>
                <a:spcPts val="0"/>
              </a:spcBef>
              <a:spcAft>
                <a:spcPts val="0"/>
              </a:spcAft>
              <a:buClr>
                <a:schemeClr val="lt1"/>
              </a:buClr>
              <a:buSzPts val="1900"/>
              <a:buFont typeface="Calibri"/>
              <a:buAutoNum type="arabicPeriod"/>
            </a:pPr>
            <a:r>
              <a:rPr lang="en-US" sz="1900" b="0" i="0" u="sng" strike="noStrike" cap="none">
                <a:solidFill>
                  <a:schemeClr val="lt1"/>
                </a:solidFill>
                <a:latin typeface="Calibri"/>
                <a:ea typeface="Calibri"/>
                <a:cs typeface="Calibri"/>
                <a:sym typeface="Calibri"/>
                <a:hlinkClick r:id="rId8" action="ppaction://hlinksldjump">
                  <a:extLst>
                    <a:ext uri="{A12FA001-AC4F-418D-AE19-62706E023703}">
                      <ahyp:hlinkClr xmlns:ahyp="http://schemas.microsoft.com/office/drawing/2018/hyperlinkcolor" val="tx"/>
                    </a:ext>
                  </a:extLst>
                </a:hlinkClick>
              </a:rPr>
              <a:t>Feature Engineering</a:t>
            </a:r>
            <a:endParaRPr sz="1200" b="0" i="0" u="none" strike="noStrike" cap="none">
              <a:solidFill>
                <a:schemeClr val="lt1"/>
              </a:solidFill>
              <a:latin typeface="Arial"/>
              <a:ea typeface="Arial"/>
              <a:cs typeface="Arial"/>
              <a:sym typeface="Arial"/>
            </a:endParaRPr>
          </a:p>
          <a:p>
            <a:pPr marL="240631" marR="0" lvl="0" indent="-227931" algn="l" rtl="0">
              <a:lnSpc>
                <a:spcPct val="200000"/>
              </a:lnSpc>
              <a:spcBef>
                <a:spcPts val="0"/>
              </a:spcBef>
              <a:spcAft>
                <a:spcPts val="0"/>
              </a:spcAft>
              <a:buClr>
                <a:schemeClr val="lt1"/>
              </a:buClr>
              <a:buSzPts val="1900"/>
              <a:buFont typeface="Calibri"/>
              <a:buAutoNum type="arabicPeriod"/>
            </a:pPr>
            <a:r>
              <a:rPr lang="en-US" sz="1900" b="0" i="0" u="sng" strike="noStrike" cap="none">
                <a:solidFill>
                  <a:schemeClr val="lt1"/>
                </a:solidFill>
                <a:latin typeface="Calibri"/>
                <a:ea typeface="Calibri"/>
                <a:cs typeface="Calibri"/>
                <a:sym typeface="Calibri"/>
                <a:hlinkClick r:id="rId9" action="ppaction://hlinksldjump">
                  <a:extLst>
                    <a:ext uri="{A12FA001-AC4F-418D-AE19-62706E023703}">
                      <ahyp:hlinkClr xmlns:ahyp="http://schemas.microsoft.com/office/drawing/2018/hyperlinkcolor" val="tx"/>
                    </a:ext>
                  </a:extLst>
                </a:hlinkClick>
              </a:rPr>
              <a:t>Model</a:t>
            </a:r>
            <a:endParaRPr sz="1200" b="0" i="0" u="none" strike="noStrike" cap="none">
              <a:solidFill>
                <a:schemeClr val="lt1"/>
              </a:solidFill>
              <a:latin typeface="Arial"/>
              <a:ea typeface="Arial"/>
              <a:cs typeface="Arial"/>
              <a:sym typeface="Arial"/>
            </a:endParaRPr>
          </a:p>
          <a:p>
            <a:pPr marL="240631" marR="0" lvl="0" indent="-227931" algn="l" rtl="0">
              <a:lnSpc>
                <a:spcPct val="200000"/>
              </a:lnSpc>
              <a:spcBef>
                <a:spcPts val="0"/>
              </a:spcBef>
              <a:spcAft>
                <a:spcPts val="0"/>
              </a:spcAft>
              <a:buClr>
                <a:schemeClr val="lt1"/>
              </a:buClr>
              <a:buSzPts val="1900"/>
              <a:buFont typeface="Calibri"/>
              <a:buAutoNum type="arabicPeriod"/>
            </a:pPr>
            <a:r>
              <a:rPr lang="en-US" sz="1900" b="0" i="0" u="sng" strike="noStrike" cap="none">
                <a:solidFill>
                  <a:schemeClr val="lt1"/>
                </a:solidFill>
                <a:latin typeface="Calibri"/>
                <a:ea typeface="Calibri"/>
                <a:cs typeface="Calibri"/>
                <a:sym typeface="Calibri"/>
                <a:hlinkClick r:id="rId10" action="ppaction://hlinksldjump">
                  <a:extLst>
                    <a:ext uri="{A12FA001-AC4F-418D-AE19-62706E023703}">
                      <ahyp:hlinkClr xmlns:ahyp="http://schemas.microsoft.com/office/drawing/2018/hyperlinkcolor" val="tx"/>
                    </a:ext>
                  </a:extLst>
                </a:hlinkClick>
              </a:rPr>
              <a:t>Result Analysis</a:t>
            </a:r>
            <a:endParaRPr>
              <a:solidFill>
                <a:schemeClr val="lt1"/>
              </a:solidFill>
            </a:endParaRPr>
          </a:p>
        </p:txBody>
      </p:sp>
      <p:pic>
        <p:nvPicPr>
          <p:cNvPr id="35" name="Google Shape;35;p2" descr="Google Shape;33;p2"/>
          <p:cNvPicPr preferRelativeResize="0"/>
          <p:nvPr/>
        </p:nvPicPr>
        <p:blipFill rotWithShape="1">
          <a:blip r:embed="rId11">
            <a:alphaModFix/>
          </a:blip>
          <a:srcRect l="22855" t="886" r="24341"/>
          <a:stretch/>
        </p:blipFill>
        <p:spPr>
          <a:xfrm>
            <a:off x="4287642" y="-10012"/>
            <a:ext cx="4877822" cy="46924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bbad07cbbf_1_46"/>
          <p:cNvSpPr/>
          <p:nvPr/>
        </p:nvSpPr>
        <p:spPr>
          <a:xfrm>
            <a:off x="-1" y="0"/>
            <a:ext cx="6890700" cy="800100"/>
          </a:xfrm>
          <a:prstGeom prst="rect">
            <a:avLst/>
          </a:prstGeom>
          <a:solidFill>
            <a:srgbClr val="000000"/>
          </a:solidFill>
          <a:ln>
            <a:noFill/>
          </a:ln>
          <a:effectLst>
            <a:outerShdw blurRad="38100" dist="23000" dir="5400000" rotWithShape="0">
              <a:srgbClr val="808080">
                <a:alpha val="34510"/>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58" name="Google Shape;258;g1bbad07cbbf_1_46"/>
          <p:cNvSpPr txBox="1"/>
          <p:nvPr/>
        </p:nvSpPr>
        <p:spPr>
          <a:xfrm>
            <a:off x="207875" y="99175"/>
            <a:ext cx="7830000" cy="7080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MAPE in </a:t>
            </a:r>
            <a:r>
              <a:rPr lang="en-US" sz="4000">
                <a:solidFill>
                  <a:srgbClr val="FFFFFF"/>
                </a:solidFill>
                <a:latin typeface="Calibri"/>
                <a:ea typeface="Calibri"/>
                <a:cs typeface="Calibri"/>
                <a:sym typeface="Calibri"/>
              </a:rPr>
              <a:t>GLM - Total</a:t>
            </a:r>
            <a:endParaRPr/>
          </a:p>
        </p:txBody>
      </p:sp>
      <p:sp>
        <p:nvSpPr>
          <p:cNvPr id="259" name="Google Shape;259;g1bbad07cbbf_1_46"/>
          <p:cNvSpPr/>
          <p:nvPr/>
        </p:nvSpPr>
        <p:spPr>
          <a:xfrm>
            <a:off x="-2" y="4686300"/>
            <a:ext cx="9144000" cy="457200"/>
          </a:xfrm>
          <a:prstGeom prst="rect">
            <a:avLst/>
          </a:prstGeom>
          <a:solidFill>
            <a:srgbClr val="1A2C64"/>
          </a:solidFill>
          <a:ln>
            <a:noFill/>
          </a:ln>
          <a:effectLst>
            <a:outerShdw blurRad="38100" dist="23000" dir="5400000" rotWithShape="0">
              <a:srgbClr val="808080">
                <a:alpha val="34510"/>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260" name="Google Shape;260;g1bbad07cbbf_1_46" descr="Google Shape;228;g16b4afb97ca_0_126"/>
          <p:cNvPicPr preferRelativeResize="0"/>
          <p:nvPr/>
        </p:nvPicPr>
        <p:blipFill rotWithShape="1">
          <a:blip r:embed="rId3">
            <a:alphaModFix/>
          </a:blip>
          <a:srcRect/>
          <a:stretch/>
        </p:blipFill>
        <p:spPr>
          <a:xfrm>
            <a:off x="7162800" y="4803775"/>
            <a:ext cx="1827215" cy="222250"/>
          </a:xfrm>
          <a:prstGeom prst="rect">
            <a:avLst/>
          </a:prstGeom>
          <a:noFill/>
          <a:ln>
            <a:noFill/>
          </a:ln>
        </p:spPr>
      </p:pic>
      <p:sp>
        <p:nvSpPr>
          <p:cNvPr id="261" name="Google Shape;261;g1bbad07cbbf_1_46"/>
          <p:cNvSpPr txBox="1">
            <a:spLocks noGrp="1"/>
          </p:cNvSpPr>
          <p:nvPr>
            <p:ph type="sldNum" idx="4294967295"/>
          </p:nvPr>
        </p:nvSpPr>
        <p:spPr>
          <a:xfrm>
            <a:off x="255586" y="4695824"/>
            <a:ext cx="258600" cy="276900"/>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20</a:t>
            </a:fld>
            <a:endParaRPr sz="1200" b="1" i="0" u="none" strike="noStrike" cap="none">
              <a:solidFill>
                <a:srgbClr val="FFFFFF"/>
              </a:solidFill>
              <a:latin typeface="Calibri"/>
              <a:ea typeface="Calibri"/>
              <a:cs typeface="Calibri"/>
              <a:sym typeface="Calibri"/>
            </a:endParaRPr>
          </a:p>
        </p:txBody>
      </p:sp>
      <p:pic>
        <p:nvPicPr>
          <p:cNvPr id="262" name="Google Shape;262;g1bbad07cbbf_1_46" descr="Google Shape;230;g16b4afb97ca_0_126"/>
          <p:cNvPicPr preferRelativeResize="0"/>
          <p:nvPr/>
        </p:nvPicPr>
        <p:blipFill rotWithShape="1">
          <a:blip r:embed="rId4">
            <a:alphaModFix/>
          </a:blip>
          <a:srcRect/>
          <a:stretch/>
        </p:blipFill>
        <p:spPr>
          <a:xfrm>
            <a:off x="6858000" y="0"/>
            <a:ext cx="2286000" cy="4695828"/>
          </a:xfrm>
          <a:prstGeom prst="rect">
            <a:avLst/>
          </a:prstGeom>
          <a:noFill/>
          <a:ln>
            <a:noFill/>
          </a:ln>
        </p:spPr>
      </p:pic>
      <p:sp>
        <p:nvSpPr>
          <p:cNvPr id="263" name="Google Shape;263;g1bbad07cbbf_1_46"/>
          <p:cNvSpPr txBox="1"/>
          <p:nvPr/>
        </p:nvSpPr>
        <p:spPr>
          <a:xfrm>
            <a:off x="571287" y="3507637"/>
            <a:ext cx="5997600" cy="1015800"/>
          </a:xfrm>
          <a:prstGeom prst="rect">
            <a:avLst/>
          </a:prstGeom>
          <a:noFill/>
          <a:ln>
            <a:noFill/>
          </a:ln>
        </p:spPr>
        <p:txBody>
          <a:bodyPr spcFirstLastPara="1" wrap="square" lIns="0" tIns="0" rIns="0" bIns="0" anchor="t" anchorCtr="0">
            <a:spAutoFit/>
          </a:bodyPr>
          <a:lstStyle/>
          <a:p>
            <a:pPr marL="457200" lvl="0" indent="-304800" algn="l" rtl="0">
              <a:lnSpc>
                <a:spcPct val="150000"/>
              </a:lnSpc>
              <a:spcBef>
                <a:spcPts val="0"/>
              </a:spcBef>
              <a:spcAft>
                <a:spcPts val="0"/>
              </a:spcAft>
              <a:buSzPts val="1200"/>
              <a:buFont typeface="Times New Roman"/>
              <a:buChar char="●"/>
            </a:pPr>
            <a:r>
              <a:rPr lang="en-US" sz="1200">
                <a:solidFill>
                  <a:schemeClr val="dk1"/>
                </a:solidFill>
                <a:latin typeface="Times New Roman"/>
                <a:ea typeface="Times New Roman"/>
                <a:cs typeface="Times New Roman"/>
                <a:sym typeface="Times New Roman"/>
              </a:rPr>
              <a:t>Obviously, our model have a very good prediction on the total electricity consumption for all the groups. </a:t>
            </a:r>
            <a:endParaRPr sz="1200">
              <a:solidFill>
                <a:schemeClr val="dk1"/>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The best model for group A, B, C are linear regression model, linear regression model, and Facebook Prophet respectively. </a:t>
            </a:r>
            <a:endParaRPr/>
          </a:p>
        </p:txBody>
      </p:sp>
      <p:pic>
        <p:nvPicPr>
          <p:cNvPr id="264" name="Google Shape;264;g1bbad07cbbf_1_46"/>
          <p:cNvPicPr preferRelativeResize="0"/>
          <p:nvPr/>
        </p:nvPicPr>
        <p:blipFill>
          <a:blip r:embed="rId5">
            <a:alphaModFix/>
          </a:blip>
          <a:stretch>
            <a:fillRect/>
          </a:stretch>
        </p:blipFill>
        <p:spPr>
          <a:xfrm>
            <a:off x="612913" y="959575"/>
            <a:ext cx="5664874" cy="238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8"/>
          <p:cNvSpPr/>
          <p:nvPr/>
        </p:nvSpPr>
        <p:spPr>
          <a:xfrm>
            <a:off x="0" y="-1"/>
            <a:ext cx="6890788" cy="799953"/>
          </a:xfrm>
          <a:prstGeom prst="rect">
            <a:avLst/>
          </a:prstGeom>
          <a:solidFill>
            <a:srgbClr val="000000"/>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70" name="Google Shape;270;p18"/>
          <p:cNvSpPr txBox="1"/>
          <p:nvPr/>
        </p:nvSpPr>
        <p:spPr>
          <a:xfrm>
            <a:off x="224487" y="99163"/>
            <a:ext cx="4479168" cy="60158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Conclusion</a:t>
            </a:r>
            <a:endParaRPr/>
          </a:p>
        </p:txBody>
      </p:sp>
      <p:sp>
        <p:nvSpPr>
          <p:cNvPr id="271" name="Google Shape;271;p18"/>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272" name="Google Shape;272;p18" descr="Google Shape;240;p15"/>
          <p:cNvPicPr preferRelativeResize="0"/>
          <p:nvPr/>
        </p:nvPicPr>
        <p:blipFill rotWithShape="1">
          <a:blip r:embed="rId3">
            <a:alphaModFix/>
          </a:blip>
          <a:srcRect/>
          <a:stretch/>
        </p:blipFill>
        <p:spPr>
          <a:xfrm>
            <a:off x="7162800" y="4803775"/>
            <a:ext cx="1827214" cy="222250"/>
          </a:xfrm>
          <a:prstGeom prst="rect">
            <a:avLst/>
          </a:prstGeom>
          <a:noFill/>
          <a:ln>
            <a:noFill/>
          </a:ln>
        </p:spPr>
      </p:pic>
      <p:sp>
        <p:nvSpPr>
          <p:cNvPr id="273" name="Google Shape;273;p18"/>
          <p:cNvSpPr txBox="1">
            <a:spLocks noGrp="1"/>
          </p:cNvSpPr>
          <p:nvPr>
            <p:ph type="sldNum" idx="4294967295"/>
          </p:nvPr>
        </p:nvSpPr>
        <p:spPr>
          <a:xfrm>
            <a:off x="255586" y="4695824"/>
            <a:ext cx="258585"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21</a:t>
            </a:fld>
            <a:endParaRPr sz="1200" b="1" i="0" u="none" strike="noStrike" cap="none">
              <a:solidFill>
                <a:srgbClr val="FFFFFF"/>
              </a:solidFill>
              <a:latin typeface="Calibri"/>
              <a:ea typeface="Calibri"/>
              <a:cs typeface="Calibri"/>
              <a:sym typeface="Calibri"/>
            </a:endParaRPr>
          </a:p>
        </p:txBody>
      </p:sp>
      <p:pic>
        <p:nvPicPr>
          <p:cNvPr id="274" name="Google Shape;274;p18" descr="Google Shape;242;p15"/>
          <p:cNvPicPr preferRelativeResize="0"/>
          <p:nvPr/>
        </p:nvPicPr>
        <p:blipFill rotWithShape="1">
          <a:blip r:embed="rId4">
            <a:alphaModFix/>
          </a:blip>
          <a:srcRect/>
          <a:stretch/>
        </p:blipFill>
        <p:spPr>
          <a:xfrm>
            <a:off x="6858000" y="0"/>
            <a:ext cx="2286000" cy="4695825"/>
          </a:xfrm>
          <a:prstGeom prst="rect">
            <a:avLst/>
          </a:prstGeom>
          <a:noFill/>
          <a:ln>
            <a:noFill/>
          </a:ln>
        </p:spPr>
      </p:pic>
      <p:sp>
        <p:nvSpPr>
          <p:cNvPr id="275" name="Google Shape;275;p18"/>
          <p:cNvSpPr/>
          <p:nvPr/>
        </p:nvSpPr>
        <p:spPr>
          <a:xfrm>
            <a:off x="1492852" y="1909786"/>
            <a:ext cx="481692" cy="196852"/>
          </a:xfrm>
          <a:prstGeom prst="rightArrow">
            <a:avLst>
              <a:gd name="adj1" fmla="val 32000"/>
              <a:gd name="adj2" fmla="val 156607"/>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76" name="Google Shape;276;p18"/>
          <p:cNvSpPr txBox="1"/>
          <p:nvPr/>
        </p:nvSpPr>
        <p:spPr>
          <a:xfrm>
            <a:off x="340488" y="1007653"/>
            <a:ext cx="2988431" cy="333048"/>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By doing the following process:</a:t>
            </a:r>
            <a:endParaRPr/>
          </a:p>
        </p:txBody>
      </p:sp>
      <p:grpSp>
        <p:nvGrpSpPr>
          <p:cNvPr id="277" name="Google Shape;277;p18"/>
          <p:cNvGrpSpPr/>
          <p:nvPr/>
        </p:nvGrpSpPr>
        <p:grpSpPr>
          <a:xfrm>
            <a:off x="418027" y="1720100"/>
            <a:ext cx="1025227" cy="576226"/>
            <a:chOff x="0" y="0"/>
            <a:chExt cx="1025226" cy="576224"/>
          </a:xfrm>
        </p:grpSpPr>
        <p:sp>
          <p:nvSpPr>
            <p:cNvPr id="278" name="Google Shape;278;p18"/>
            <p:cNvSpPr/>
            <p:nvPr/>
          </p:nvSpPr>
          <p:spPr>
            <a:xfrm>
              <a:off x="0" y="0"/>
              <a:ext cx="1025226" cy="576224"/>
            </a:xfrm>
            <a:prstGeom prst="roundRect">
              <a:avLst>
                <a:gd name="adj" fmla="val 22904"/>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8"/>
            <p:cNvSpPr txBox="1"/>
            <p:nvPr/>
          </p:nvSpPr>
          <p:spPr>
            <a:xfrm>
              <a:off x="51354" y="51354"/>
              <a:ext cx="922517" cy="46136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300"/>
                <a:buFont typeface="Calibri"/>
                <a:buNone/>
              </a:pPr>
              <a:r>
                <a:rPr lang="en-US" sz="1300" b="0" i="0" u="none" strike="noStrike" cap="none">
                  <a:solidFill>
                    <a:srgbClr val="000000"/>
                  </a:solidFill>
                  <a:latin typeface="Calibri"/>
                  <a:ea typeface="Calibri"/>
                  <a:cs typeface="Calibri"/>
                  <a:sym typeface="Calibri"/>
                </a:rPr>
                <a:t>Data Cleaning</a:t>
              </a:r>
              <a:endParaRPr/>
            </a:p>
          </p:txBody>
        </p:sp>
      </p:grpSp>
      <p:grpSp>
        <p:nvGrpSpPr>
          <p:cNvPr id="280" name="Google Shape;280;p18"/>
          <p:cNvGrpSpPr/>
          <p:nvPr/>
        </p:nvGrpSpPr>
        <p:grpSpPr>
          <a:xfrm>
            <a:off x="2024145" y="1720100"/>
            <a:ext cx="1140008" cy="576226"/>
            <a:chOff x="0" y="0"/>
            <a:chExt cx="1140006" cy="576224"/>
          </a:xfrm>
        </p:grpSpPr>
        <p:sp>
          <p:nvSpPr>
            <p:cNvPr id="281" name="Google Shape;281;p18"/>
            <p:cNvSpPr/>
            <p:nvPr/>
          </p:nvSpPr>
          <p:spPr>
            <a:xfrm>
              <a:off x="0" y="0"/>
              <a:ext cx="1140006" cy="576224"/>
            </a:xfrm>
            <a:prstGeom prst="roundRect">
              <a:avLst>
                <a:gd name="adj" fmla="val 22904"/>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8"/>
            <p:cNvSpPr txBox="1"/>
            <p:nvPr/>
          </p:nvSpPr>
          <p:spPr>
            <a:xfrm>
              <a:off x="51355" y="51354"/>
              <a:ext cx="1037296" cy="46136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300"/>
                <a:buFont typeface="Calibri"/>
                <a:buNone/>
              </a:pPr>
              <a:r>
                <a:rPr lang="en-US" sz="1300" b="0" i="0" u="none" strike="noStrike" cap="none">
                  <a:solidFill>
                    <a:srgbClr val="000000"/>
                  </a:solidFill>
                  <a:latin typeface="Calibri"/>
                  <a:ea typeface="Calibri"/>
                  <a:cs typeface="Calibri"/>
                  <a:sym typeface="Calibri"/>
                </a:rPr>
                <a:t>Data Visualization</a:t>
              </a:r>
              <a:endParaRPr/>
            </a:p>
          </p:txBody>
        </p:sp>
      </p:grpSp>
      <p:sp>
        <p:nvSpPr>
          <p:cNvPr id="283" name="Google Shape;283;p18"/>
          <p:cNvSpPr/>
          <p:nvPr/>
        </p:nvSpPr>
        <p:spPr>
          <a:xfrm>
            <a:off x="3213752" y="1909786"/>
            <a:ext cx="481692" cy="196852"/>
          </a:xfrm>
          <a:prstGeom prst="rightArrow">
            <a:avLst>
              <a:gd name="adj1" fmla="val 32000"/>
              <a:gd name="adj2" fmla="val 156607"/>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grpSp>
        <p:nvGrpSpPr>
          <p:cNvPr id="284" name="Google Shape;284;p18"/>
          <p:cNvGrpSpPr/>
          <p:nvPr/>
        </p:nvGrpSpPr>
        <p:grpSpPr>
          <a:xfrm>
            <a:off x="3745043" y="1720100"/>
            <a:ext cx="1140008" cy="576226"/>
            <a:chOff x="0" y="0"/>
            <a:chExt cx="1140006" cy="576224"/>
          </a:xfrm>
        </p:grpSpPr>
        <p:sp>
          <p:nvSpPr>
            <p:cNvPr id="285" name="Google Shape;285;p18"/>
            <p:cNvSpPr/>
            <p:nvPr/>
          </p:nvSpPr>
          <p:spPr>
            <a:xfrm>
              <a:off x="0" y="0"/>
              <a:ext cx="1140006" cy="576224"/>
            </a:xfrm>
            <a:prstGeom prst="roundRect">
              <a:avLst>
                <a:gd name="adj" fmla="val 22904"/>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8"/>
            <p:cNvSpPr txBox="1"/>
            <p:nvPr/>
          </p:nvSpPr>
          <p:spPr>
            <a:xfrm>
              <a:off x="51355" y="51354"/>
              <a:ext cx="1037296" cy="46136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300"/>
                <a:buFont typeface="Calibri"/>
                <a:buNone/>
              </a:pPr>
              <a:r>
                <a:rPr lang="en-US" sz="1300" b="0" i="0" u="none" strike="noStrike" cap="none">
                  <a:solidFill>
                    <a:srgbClr val="000000"/>
                  </a:solidFill>
                  <a:latin typeface="Calibri"/>
                  <a:ea typeface="Calibri"/>
                  <a:cs typeface="Calibri"/>
                  <a:sym typeface="Calibri"/>
                </a:rPr>
                <a:t>Client Classification</a:t>
              </a:r>
              <a:endParaRPr/>
            </a:p>
          </p:txBody>
        </p:sp>
      </p:grpSp>
      <p:sp>
        <p:nvSpPr>
          <p:cNvPr id="287" name="Google Shape;287;p18"/>
          <p:cNvSpPr/>
          <p:nvPr/>
        </p:nvSpPr>
        <p:spPr>
          <a:xfrm>
            <a:off x="4934651" y="1909786"/>
            <a:ext cx="481691" cy="196852"/>
          </a:xfrm>
          <a:prstGeom prst="rightArrow">
            <a:avLst>
              <a:gd name="adj1" fmla="val 32000"/>
              <a:gd name="adj2" fmla="val 156607"/>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grpSp>
        <p:nvGrpSpPr>
          <p:cNvPr id="288" name="Google Shape;288;p18"/>
          <p:cNvGrpSpPr/>
          <p:nvPr/>
        </p:nvGrpSpPr>
        <p:grpSpPr>
          <a:xfrm>
            <a:off x="5465943" y="1720100"/>
            <a:ext cx="1140002" cy="576302"/>
            <a:chOff x="0" y="0"/>
            <a:chExt cx="1140000" cy="576300"/>
          </a:xfrm>
        </p:grpSpPr>
        <p:sp>
          <p:nvSpPr>
            <p:cNvPr id="289" name="Google Shape;289;p18"/>
            <p:cNvSpPr/>
            <p:nvPr/>
          </p:nvSpPr>
          <p:spPr>
            <a:xfrm>
              <a:off x="0" y="0"/>
              <a:ext cx="1140000" cy="576300"/>
            </a:xfrm>
            <a:prstGeom prst="roundRect">
              <a:avLst>
                <a:gd name="adj" fmla="val 22904"/>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290" name="Google Shape;290;p18"/>
            <p:cNvSpPr txBox="1"/>
            <p:nvPr/>
          </p:nvSpPr>
          <p:spPr>
            <a:xfrm>
              <a:off x="51360" y="51359"/>
              <a:ext cx="1037280" cy="46136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300"/>
                <a:buFont typeface="Calibri"/>
                <a:buNone/>
              </a:pPr>
              <a:r>
                <a:rPr lang="en-US" sz="1300" b="0" i="0" u="none" strike="noStrike" cap="none">
                  <a:solidFill>
                    <a:srgbClr val="000000"/>
                  </a:solidFill>
                  <a:latin typeface="Calibri"/>
                  <a:ea typeface="Calibri"/>
                  <a:cs typeface="Calibri"/>
                  <a:sym typeface="Calibri"/>
                </a:rPr>
                <a:t>Feature</a:t>
              </a:r>
              <a:endParaRPr/>
            </a:p>
            <a:p>
              <a:pPr marL="0" marR="0" lvl="0" indent="0" algn="l" rtl="0">
                <a:lnSpc>
                  <a:spcPct val="100000"/>
                </a:lnSpc>
                <a:spcBef>
                  <a:spcPts val="0"/>
                </a:spcBef>
                <a:spcAft>
                  <a:spcPts val="0"/>
                </a:spcAft>
                <a:buClr>
                  <a:srgbClr val="000000"/>
                </a:buClr>
                <a:buSzPts val="1300"/>
                <a:buFont typeface="Calibri"/>
                <a:buNone/>
              </a:pPr>
              <a:r>
                <a:rPr lang="en-US" sz="1300" b="0" i="0" u="none" strike="noStrike" cap="none">
                  <a:solidFill>
                    <a:srgbClr val="000000"/>
                  </a:solidFill>
                  <a:latin typeface="Calibri"/>
                  <a:ea typeface="Calibri"/>
                  <a:cs typeface="Calibri"/>
                  <a:sym typeface="Calibri"/>
                </a:rPr>
                <a:t>Engineering</a:t>
              </a:r>
              <a:endParaRPr/>
            </a:p>
          </p:txBody>
        </p:sp>
      </p:grpSp>
      <p:sp>
        <p:nvSpPr>
          <p:cNvPr id="291" name="Google Shape;291;p18"/>
          <p:cNvSpPr txBox="1"/>
          <p:nvPr/>
        </p:nvSpPr>
        <p:spPr>
          <a:xfrm>
            <a:off x="340500" y="3140350"/>
            <a:ext cx="6154800" cy="15237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We get our conclusion:</a:t>
            </a:r>
            <a:endParaRPr/>
          </a:p>
          <a:p>
            <a:pPr marL="1371600" marR="0" lvl="0" indent="-323850" algn="l" rtl="0">
              <a:lnSpc>
                <a:spcPct val="100000"/>
              </a:lnSpc>
              <a:spcBef>
                <a:spcPts val="0"/>
              </a:spcBef>
              <a:spcAft>
                <a:spcPts val="0"/>
              </a:spcAft>
              <a:buClr>
                <a:srgbClr val="000000"/>
              </a:buClr>
              <a:buSzPts val="1500"/>
              <a:buFont typeface="Calibri"/>
              <a:buChar char="●"/>
            </a:pPr>
            <a:r>
              <a:rPr lang="en-US" sz="1500">
                <a:latin typeface="Calibri"/>
                <a:ea typeface="Calibri"/>
                <a:cs typeface="Calibri"/>
                <a:sym typeface="Calibri"/>
              </a:rPr>
              <a:t>For individual prediction, several improvements are made but all the models still have very high MAPEs (greater than 50%).</a:t>
            </a:r>
            <a:endParaRPr/>
          </a:p>
          <a:p>
            <a:pPr marL="1371600" marR="0" lvl="0" indent="-323850" algn="l" rtl="0">
              <a:lnSpc>
                <a:spcPct val="100000"/>
              </a:lnSpc>
              <a:spcBef>
                <a:spcPts val="0"/>
              </a:spcBef>
              <a:spcAft>
                <a:spcPts val="0"/>
              </a:spcAft>
              <a:buClr>
                <a:srgbClr val="000000"/>
              </a:buClr>
              <a:buSzPts val="1500"/>
              <a:buFont typeface="Calibri"/>
              <a:buChar char="●"/>
            </a:pPr>
            <a:r>
              <a:rPr lang="en-US" sz="1500">
                <a:latin typeface="Calibri"/>
                <a:ea typeface="Calibri"/>
                <a:cs typeface="Calibri"/>
                <a:sym typeface="Calibri"/>
              </a:rPr>
              <a:t>For total electricity consumption prediction, the best model are linear regression and facebook prophet. </a:t>
            </a:r>
            <a:endParaRPr/>
          </a:p>
        </p:txBody>
      </p:sp>
      <p:sp>
        <p:nvSpPr>
          <p:cNvPr id="292" name="Google Shape;292;p18"/>
          <p:cNvSpPr/>
          <p:nvPr/>
        </p:nvSpPr>
        <p:spPr>
          <a:xfrm>
            <a:off x="1492801" y="2675687"/>
            <a:ext cx="481801" cy="196801"/>
          </a:xfrm>
          <a:prstGeom prst="rightArrow">
            <a:avLst>
              <a:gd name="adj1" fmla="val 32000"/>
              <a:gd name="adj2" fmla="val 156607"/>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grpSp>
        <p:nvGrpSpPr>
          <p:cNvPr id="293" name="Google Shape;293;p18"/>
          <p:cNvGrpSpPr/>
          <p:nvPr/>
        </p:nvGrpSpPr>
        <p:grpSpPr>
          <a:xfrm>
            <a:off x="3846293" y="2525374"/>
            <a:ext cx="1140002" cy="576302"/>
            <a:chOff x="0" y="0"/>
            <a:chExt cx="1140000" cy="576300"/>
          </a:xfrm>
        </p:grpSpPr>
        <p:sp>
          <p:nvSpPr>
            <p:cNvPr id="294" name="Google Shape;294;p18"/>
            <p:cNvSpPr/>
            <p:nvPr/>
          </p:nvSpPr>
          <p:spPr>
            <a:xfrm>
              <a:off x="0" y="0"/>
              <a:ext cx="1140000" cy="576300"/>
            </a:xfrm>
            <a:prstGeom prst="roundRect">
              <a:avLst>
                <a:gd name="adj" fmla="val 22904"/>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8"/>
            <p:cNvSpPr txBox="1"/>
            <p:nvPr/>
          </p:nvSpPr>
          <p:spPr>
            <a:xfrm>
              <a:off x="51360" y="51359"/>
              <a:ext cx="1037280" cy="46136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300"/>
                <a:buFont typeface="Calibri"/>
                <a:buNone/>
              </a:pPr>
              <a:r>
                <a:rPr lang="en-US" sz="1300" b="0" i="0" u="none" strike="noStrike" cap="none">
                  <a:solidFill>
                    <a:srgbClr val="000000"/>
                  </a:solidFill>
                  <a:latin typeface="Calibri"/>
                  <a:ea typeface="Calibri"/>
                  <a:cs typeface="Calibri"/>
                  <a:sym typeface="Calibri"/>
                </a:rPr>
                <a:t>Result Analysis</a:t>
              </a:r>
              <a:endParaRPr/>
            </a:p>
          </p:txBody>
        </p:sp>
      </p:grpSp>
      <p:grpSp>
        <p:nvGrpSpPr>
          <p:cNvPr id="296" name="Google Shape;296;p18"/>
          <p:cNvGrpSpPr/>
          <p:nvPr/>
        </p:nvGrpSpPr>
        <p:grpSpPr>
          <a:xfrm>
            <a:off x="2024142" y="2525374"/>
            <a:ext cx="1140002" cy="576302"/>
            <a:chOff x="0" y="0"/>
            <a:chExt cx="1140000" cy="576300"/>
          </a:xfrm>
        </p:grpSpPr>
        <p:sp>
          <p:nvSpPr>
            <p:cNvPr id="297" name="Google Shape;297;p18"/>
            <p:cNvSpPr/>
            <p:nvPr/>
          </p:nvSpPr>
          <p:spPr>
            <a:xfrm>
              <a:off x="0" y="0"/>
              <a:ext cx="1140000" cy="576300"/>
            </a:xfrm>
            <a:prstGeom prst="roundRect">
              <a:avLst>
                <a:gd name="adj" fmla="val 22904"/>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8"/>
            <p:cNvSpPr txBox="1"/>
            <p:nvPr/>
          </p:nvSpPr>
          <p:spPr>
            <a:xfrm>
              <a:off x="51360" y="51359"/>
              <a:ext cx="1037280" cy="46136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300"/>
                <a:buFont typeface="Calibri"/>
                <a:buNone/>
              </a:pPr>
              <a:r>
                <a:rPr lang="en-US" sz="1300" b="0" i="0" u="none" strike="noStrike" cap="none">
                  <a:solidFill>
                    <a:srgbClr val="000000"/>
                  </a:solidFill>
                  <a:latin typeface="Calibri"/>
                  <a:ea typeface="Calibri"/>
                  <a:cs typeface="Calibri"/>
                  <a:sym typeface="Calibri"/>
                </a:rPr>
                <a:t>Model </a:t>
              </a:r>
              <a:endParaRPr/>
            </a:p>
            <a:p>
              <a:pPr marL="0" marR="0" lvl="0" indent="0" algn="l" rtl="0">
                <a:lnSpc>
                  <a:spcPct val="100000"/>
                </a:lnSpc>
                <a:spcBef>
                  <a:spcPts val="0"/>
                </a:spcBef>
                <a:spcAft>
                  <a:spcPts val="0"/>
                </a:spcAft>
                <a:buClr>
                  <a:srgbClr val="000000"/>
                </a:buClr>
                <a:buSzPts val="1300"/>
                <a:buFont typeface="Calibri"/>
                <a:buNone/>
              </a:pPr>
              <a:r>
                <a:rPr lang="en-US" sz="1300" b="0" i="0" u="none" strike="noStrike" cap="none">
                  <a:solidFill>
                    <a:srgbClr val="000000"/>
                  </a:solidFill>
                  <a:latin typeface="Calibri"/>
                  <a:ea typeface="Calibri"/>
                  <a:cs typeface="Calibri"/>
                  <a:sym typeface="Calibri"/>
                </a:rPr>
                <a:t>Building</a:t>
              </a:r>
              <a:endParaRPr/>
            </a:p>
          </p:txBody>
        </p:sp>
      </p:grpSp>
      <p:sp>
        <p:nvSpPr>
          <p:cNvPr id="299" name="Google Shape;299;p18"/>
          <p:cNvSpPr/>
          <p:nvPr/>
        </p:nvSpPr>
        <p:spPr>
          <a:xfrm>
            <a:off x="3264325" y="2675675"/>
            <a:ext cx="481801" cy="196801"/>
          </a:xfrm>
          <a:prstGeom prst="rightArrow">
            <a:avLst>
              <a:gd name="adj1" fmla="val 32000"/>
              <a:gd name="adj2" fmla="val 156607"/>
            </a:avLst>
          </a:prstGeom>
          <a:solidFill>
            <a:srgbClr val="FFFFFF"/>
          </a:solidFill>
          <a:ln w="25400" cap="flat" cmpd="sng">
            <a:solidFill>
              <a:schemeClr val="accent1"/>
            </a:solidFill>
            <a:prstDash val="solid"/>
            <a:round/>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19" descr="Google Shape;260;p16"/>
          <p:cNvPicPr preferRelativeResize="0"/>
          <p:nvPr/>
        </p:nvPicPr>
        <p:blipFill rotWithShape="1">
          <a:blip r:embed="rId3">
            <a:alphaModFix/>
          </a:blip>
          <a:srcRect/>
          <a:stretch/>
        </p:blipFill>
        <p:spPr>
          <a:xfrm>
            <a:off x="0" y="0"/>
            <a:ext cx="9144000" cy="4695825"/>
          </a:xfrm>
          <a:prstGeom prst="rect">
            <a:avLst/>
          </a:prstGeom>
          <a:noFill/>
          <a:ln>
            <a:noFill/>
          </a:ln>
        </p:spPr>
      </p:pic>
      <p:sp>
        <p:nvSpPr>
          <p:cNvPr id="305" name="Google Shape;305;p19"/>
          <p:cNvSpPr txBox="1"/>
          <p:nvPr/>
        </p:nvSpPr>
        <p:spPr>
          <a:xfrm>
            <a:off x="369620" y="1536301"/>
            <a:ext cx="9052564" cy="73865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FFFFFF"/>
              </a:buClr>
              <a:buSzPts val="5000"/>
              <a:buFont typeface="Calibri"/>
              <a:buNone/>
            </a:pPr>
            <a:r>
              <a:rPr lang="en-US" sz="5000" b="0" i="1" u="none" strike="noStrike" cap="none">
                <a:solidFill>
                  <a:srgbClr val="FFFFFF"/>
                </a:solidFill>
                <a:latin typeface="Calibri"/>
                <a:ea typeface="Calibri"/>
                <a:cs typeface="Calibri"/>
                <a:sym typeface="Calibri"/>
              </a:rPr>
              <a:t>Thanks For Watching</a:t>
            </a:r>
            <a:endParaRPr/>
          </a:p>
        </p:txBody>
      </p:sp>
      <p:sp>
        <p:nvSpPr>
          <p:cNvPr id="306" name="Google Shape;306;p19"/>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307" name="Google Shape;307;p19" descr="Google Shape;263;p16"/>
          <p:cNvPicPr preferRelativeResize="0"/>
          <p:nvPr/>
        </p:nvPicPr>
        <p:blipFill rotWithShape="1">
          <a:blip r:embed="rId4">
            <a:alphaModFix/>
          </a:blip>
          <a:srcRect/>
          <a:stretch/>
        </p:blipFill>
        <p:spPr>
          <a:xfrm>
            <a:off x="7162800" y="4803775"/>
            <a:ext cx="1827214" cy="22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3"/>
          <p:cNvSpPr/>
          <p:nvPr/>
        </p:nvSpPr>
        <p:spPr>
          <a:xfrm>
            <a:off x="-1" y="-1"/>
            <a:ext cx="7221450" cy="869476"/>
          </a:xfrm>
          <a:prstGeom prst="rect">
            <a:avLst/>
          </a:prstGeom>
          <a:solidFill>
            <a:srgbClr val="000000"/>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41" name="Google Shape;41;p3"/>
          <p:cNvSpPr txBox="1"/>
          <p:nvPr/>
        </p:nvSpPr>
        <p:spPr>
          <a:xfrm>
            <a:off x="207878" y="133925"/>
            <a:ext cx="4251962" cy="60158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Introduction</a:t>
            </a:r>
            <a:endParaRPr/>
          </a:p>
        </p:txBody>
      </p:sp>
      <p:sp>
        <p:nvSpPr>
          <p:cNvPr id="42" name="Google Shape;42;p3"/>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43" name="Google Shape;43;p3" descr="Google Shape;41;p3"/>
          <p:cNvPicPr preferRelativeResize="0"/>
          <p:nvPr/>
        </p:nvPicPr>
        <p:blipFill rotWithShape="1">
          <a:blip r:embed="rId3">
            <a:alphaModFix/>
          </a:blip>
          <a:srcRect/>
          <a:stretch/>
        </p:blipFill>
        <p:spPr>
          <a:xfrm>
            <a:off x="7162800" y="4803775"/>
            <a:ext cx="1827214" cy="222250"/>
          </a:xfrm>
          <a:prstGeom prst="rect">
            <a:avLst/>
          </a:prstGeom>
          <a:noFill/>
          <a:ln>
            <a:noFill/>
          </a:ln>
        </p:spPr>
      </p:pic>
      <p:sp>
        <p:nvSpPr>
          <p:cNvPr id="44" name="Google Shape;44;p3"/>
          <p:cNvSpPr txBox="1">
            <a:spLocks noGrp="1"/>
          </p:cNvSpPr>
          <p:nvPr>
            <p:ph type="sldNum" idx="4294967295"/>
          </p:nvPr>
        </p:nvSpPr>
        <p:spPr>
          <a:xfrm>
            <a:off x="255586" y="4695824"/>
            <a:ext cx="181343"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3</a:t>
            </a:fld>
            <a:endParaRPr sz="1200" b="1" i="0" u="none" strike="noStrike" cap="none">
              <a:solidFill>
                <a:srgbClr val="FFFFFF"/>
              </a:solidFill>
              <a:latin typeface="Calibri"/>
              <a:ea typeface="Calibri"/>
              <a:cs typeface="Calibri"/>
              <a:sym typeface="Calibri"/>
            </a:endParaRPr>
          </a:p>
        </p:txBody>
      </p:sp>
      <p:sp>
        <p:nvSpPr>
          <p:cNvPr id="45" name="Google Shape;45;p3"/>
          <p:cNvSpPr txBox="1"/>
          <p:nvPr/>
        </p:nvSpPr>
        <p:spPr>
          <a:xfrm>
            <a:off x="26669" y="1148840"/>
            <a:ext cx="6527400" cy="3204600"/>
          </a:xfrm>
          <a:prstGeom prst="rect">
            <a:avLst/>
          </a:prstGeom>
          <a:noFill/>
          <a:ln>
            <a:noFill/>
          </a:ln>
        </p:spPr>
        <p:txBody>
          <a:bodyPr spcFirstLastPara="1" wrap="square" lIns="45675" tIns="45675" rIns="45675" bIns="45675" anchor="t" anchorCtr="0">
            <a:spAutoFit/>
          </a:bodyPr>
          <a:lstStyle/>
          <a:p>
            <a:pPr marL="210311" marR="0" lvl="0" indent="-210311" algn="l" rtl="0">
              <a:lnSpc>
                <a:spcPct val="90000"/>
              </a:lnSpc>
              <a:spcBef>
                <a:spcPts val="0"/>
              </a:spcBef>
              <a:spcAft>
                <a:spcPts val="0"/>
              </a:spcAft>
              <a:buClr>
                <a:srgbClr val="000000"/>
              </a:buClr>
              <a:buSzPts val="1800"/>
              <a:buFont typeface="Calibri"/>
              <a:buChar char="•"/>
            </a:pPr>
            <a:r>
              <a:rPr lang="en-US" sz="1800" i="0" u="none" strike="noStrike" cap="none">
                <a:solidFill>
                  <a:srgbClr val="000000"/>
                </a:solidFill>
                <a:latin typeface="Calibri"/>
                <a:ea typeface="Calibri"/>
                <a:cs typeface="Calibri"/>
                <a:sym typeface="Calibri"/>
              </a:rPr>
              <a:t>GOAL：Predict the Electricity Load Based on Historical Data.</a:t>
            </a:r>
            <a:endParaRPr>
              <a:latin typeface="Calibri"/>
              <a:ea typeface="Calibri"/>
              <a:cs typeface="Calibri"/>
              <a:sym typeface="Calibri"/>
            </a:endParaRPr>
          </a:p>
          <a:p>
            <a:pPr marL="0" marR="0" lvl="4" indent="914400" algn="l" rtl="0">
              <a:lnSpc>
                <a:spcPct val="90000"/>
              </a:lnSpc>
              <a:spcBef>
                <a:spcPts val="900"/>
              </a:spcBef>
              <a:spcAft>
                <a:spcPts val="0"/>
              </a:spcAft>
              <a:buClr>
                <a:srgbClr val="000000"/>
              </a:buClr>
              <a:buSzPts val="1400"/>
              <a:buFont typeface="Gill Sans"/>
              <a:buNone/>
            </a:pPr>
            <a:endParaRPr sz="1400" i="0" u="none" strike="noStrike" cap="none">
              <a:solidFill>
                <a:srgbClr val="000000"/>
              </a:solidFill>
              <a:latin typeface="Calibri"/>
              <a:ea typeface="Calibri"/>
              <a:cs typeface="Calibri"/>
              <a:sym typeface="Calibri"/>
            </a:endParaRPr>
          </a:p>
          <a:p>
            <a:pPr marL="0" marR="0" lvl="0" indent="0" algn="l" rtl="0">
              <a:lnSpc>
                <a:spcPct val="90000"/>
              </a:lnSpc>
              <a:spcBef>
                <a:spcPts val="900"/>
              </a:spcBef>
              <a:spcAft>
                <a:spcPts val="0"/>
              </a:spcAft>
              <a:buClr>
                <a:srgbClr val="000000"/>
              </a:buClr>
              <a:buSzPts val="1400"/>
              <a:buFont typeface="Gill Sans"/>
              <a:buNone/>
            </a:pPr>
            <a:endParaRPr sz="1400" i="0" u="none" strike="noStrike" cap="none">
              <a:solidFill>
                <a:srgbClr val="000000"/>
              </a:solidFill>
              <a:latin typeface="Calibri"/>
              <a:ea typeface="Calibri"/>
              <a:cs typeface="Calibri"/>
              <a:sym typeface="Calibri"/>
            </a:endParaRPr>
          </a:p>
          <a:p>
            <a:pPr marL="0" marR="0" lvl="0" indent="0" algn="l" rtl="0">
              <a:lnSpc>
                <a:spcPct val="90000"/>
              </a:lnSpc>
              <a:spcBef>
                <a:spcPts val="900"/>
              </a:spcBef>
              <a:spcAft>
                <a:spcPts val="0"/>
              </a:spcAft>
              <a:buClr>
                <a:srgbClr val="000000"/>
              </a:buClr>
              <a:buSzPts val="1400"/>
              <a:buFont typeface="Gill Sans"/>
              <a:buNone/>
            </a:pPr>
            <a:endParaRPr sz="1400" i="0" u="none" strike="noStrike" cap="none">
              <a:solidFill>
                <a:srgbClr val="000000"/>
              </a:solidFill>
              <a:latin typeface="Calibri"/>
              <a:ea typeface="Calibri"/>
              <a:cs typeface="Calibri"/>
              <a:sym typeface="Calibri"/>
            </a:endParaRPr>
          </a:p>
          <a:p>
            <a:pPr marL="210310" marR="0" lvl="0" indent="-210310" algn="l" rtl="0">
              <a:lnSpc>
                <a:spcPct val="90000"/>
              </a:lnSpc>
              <a:spcBef>
                <a:spcPts val="900"/>
              </a:spcBef>
              <a:spcAft>
                <a:spcPts val="0"/>
              </a:spcAft>
              <a:buClr>
                <a:srgbClr val="000000"/>
              </a:buClr>
              <a:buSzPts val="1800"/>
              <a:buFont typeface="Calibri"/>
              <a:buChar char="•"/>
            </a:pPr>
            <a:r>
              <a:rPr lang="en-US" sz="1800">
                <a:latin typeface="Calibri"/>
                <a:ea typeface="Calibri"/>
                <a:cs typeface="Calibri"/>
                <a:sym typeface="Calibri"/>
              </a:rPr>
              <a:t>IMPROVEMENTS</a:t>
            </a:r>
            <a:r>
              <a:rPr lang="en-US" sz="1800" i="0" u="none" strike="noStrike" cap="none">
                <a:solidFill>
                  <a:srgbClr val="000000"/>
                </a:solidFill>
                <a:latin typeface="Calibri"/>
                <a:ea typeface="Calibri"/>
                <a:cs typeface="Calibri"/>
                <a:sym typeface="Calibri"/>
              </a:rPr>
              <a:t>:</a:t>
            </a:r>
            <a:endParaRPr sz="1800">
              <a:latin typeface="Calibri"/>
              <a:ea typeface="Calibri"/>
              <a:cs typeface="Calibri"/>
              <a:sym typeface="Calibri"/>
            </a:endParaRPr>
          </a:p>
          <a:p>
            <a:pPr marL="457200" lvl="0" indent="-304800" algn="just" rtl="0">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Changing the spectral clustering parameter to ‘nearest_neighbors’ to get a more balanced division of clusters.</a:t>
            </a:r>
            <a:endParaRPr sz="1200">
              <a:solidFill>
                <a:schemeClr val="dk1"/>
              </a:solidFill>
              <a:latin typeface="Calibri"/>
              <a:ea typeface="Calibri"/>
              <a:cs typeface="Calibri"/>
              <a:sym typeface="Calibri"/>
            </a:endParaRPr>
          </a:p>
          <a:p>
            <a:pPr marL="457200" lvl="0" indent="-304800" algn="just" rtl="0">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Get a slightly better prediction on SARIMA and facebook prophet as we select a more “center” client instead of randoming choosing the first one by the name.</a:t>
            </a:r>
            <a:endParaRPr sz="1200">
              <a:solidFill>
                <a:schemeClr val="dk1"/>
              </a:solidFill>
              <a:latin typeface="Calibri"/>
              <a:ea typeface="Calibri"/>
              <a:cs typeface="Calibri"/>
              <a:sym typeface="Calibri"/>
            </a:endParaRPr>
          </a:p>
          <a:p>
            <a:pPr marL="457200" lvl="0" indent="-304800" algn="just" rtl="0">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Significantly improve the result to around 5% MAPE for prediction of the total electricity, by adding two features: time spent and the amount of present clients. </a:t>
            </a:r>
            <a:endParaRPr>
              <a:latin typeface="Calibri"/>
              <a:ea typeface="Calibri"/>
              <a:cs typeface="Calibri"/>
              <a:sym typeface="Calibri"/>
            </a:endParaRPr>
          </a:p>
        </p:txBody>
      </p:sp>
      <p:sp>
        <p:nvSpPr>
          <p:cNvPr id="46" name="Google Shape;46;p3"/>
          <p:cNvSpPr txBox="1"/>
          <p:nvPr/>
        </p:nvSpPr>
        <p:spPr>
          <a:xfrm>
            <a:off x="543551" y="1580279"/>
            <a:ext cx="5716802" cy="731268"/>
          </a:xfrm>
          <a:prstGeom prst="rect">
            <a:avLst/>
          </a:prstGeom>
          <a:noFill/>
          <a:ln>
            <a:noFill/>
          </a:ln>
        </p:spPr>
        <p:txBody>
          <a:bodyPr spcFirstLastPara="1" wrap="square" lIns="45675" tIns="45675" rIns="45675" bIns="45675" anchor="t" anchorCtr="0">
            <a:spAutoFit/>
          </a:bodyPr>
          <a:lstStyle/>
          <a:p>
            <a:pPr marL="0" marR="0" lvl="0" indent="0" algn="l" rtl="0">
              <a:lnSpc>
                <a:spcPct val="120000"/>
              </a:lnSpc>
              <a:spcBef>
                <a:spcPts val="0"/>
              </a:spcBef>
              <a:spcAft>
                <a:spcPts val="0"/>
              </a:spcAft>
              <a:buClr>
                <a:srgbClr val="000000"/>
              </a:buClr>
              <a:buSzPts val="1300"/>
              <a:buFont typeface="Calibri"/>
              <a:buNone/>
            </a:pPr>
            <a:r>
              <a:rPr lang="en-US" sz="1300" b="0" i="0" u="none" strike="noStrike" cap="none">
                <a:solidFill>
                  <a:srgbClr val="000000"/>
                </a:solidFill>
                <a:latin typeface="Calibri"/>
                <a:ea typeface="Calibri"/>
                <a:cs typeface="Calibri"/>
                <a:sym typeface="Calibri"/>
              </a:rPr>
              <a:t>The purpose of this project is to learn the pattern from past electricity consumption data to forecast the quantity of electricity consumption in the future under the assumption that the pattern will resemble itself in the future.</a:t>
            </a:r>
            <a:endParaRPr/>
          </a:p>
        </p:txBody>
      </p:sp>
      <p:pic>
        <p:nvPicPr>
          <p:cNvPr id="47" name="Google Shape;47;p3" descr="Google Shape;45;p3"/>
          <p:cNvPicPr preferRelativeResize="0"/>
          <p:nvPr/>
        </p:nvPicPr>
        <p:blipFill rotWithShape="1">
          <a:blip r:embed="rId4">
            <a:alphaModFix/>
          </a:blip>
          <a:srcRect/>
          <a:stretch/>
        </p:blipFill>
        <p:spPr>
          <a:xfrm>
            <a:off x="6858000" y="0"/>
            <a:ext cx="2286000" cy="469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4" descr="Google Shape;50;p4"/>
          <p:cNvPicPr preferRelativeResize="0"/>
          <p:nvPr/>
        </p:nvPicPr>
        <p:blipFill rotWithShape="1">
          <a:blip r:embed="rId3">
            <a:alphaModFix/>
          </a:blip>
          <a:srcRect/>
          <a:stretch/>
        </p:blipFill>
        <p:spPr>
          <a:xfrm>
            <a:off x="6858000" y="0"/>
            <a:ext cx="2286000" cy="4695825"/>
          </a:xfrm>
          <a:prstGeom prst="rect">
            <a:avLst/>
          </a:prstGeom>
          <a:noFill/>
          <a:ln>
            <a:noFill/>
          </a:ln>
        </p:spPr>
      </p:pic>
      <p:sp>
        <p:nvSpPr>
          <p:cNvPr id="53" name="Google Shape;53;p4"/>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54" name="Google Shape;54;p4" descr="Google Shape;52;p4"/>
          <p:cNvPicPr preferRelativeResize="0"/>
          <p:nvPr/>
        </p:nvPicPr>
        <p:blipFill rotWithShape="1">
          <a:blip r:embed="rId4">
            <a:alphaModFix/>
          </a:blip>
          <a:srcRect/>
          <a:stretch/>
        </p:blipFill>
        <p:spPr>
          <a:xfrm>
            <a:off x="7162800" y="4803775"/>
            <a:ext cx="1827214" cy="222250"/>
          </a:xfrm>
          <a:prstGeom prst="rect">
            <a:avLst/>
          </a:prstGeom>
          <a:noFill/>
          <a:ln>
            <a:noFill/>
          </a:ln>
        </p:spPr>
      </p:pic>
      <p:sp>
        <p:nvSpPr>
          <p:cNvPr id="55" name="Google Shape;55;p4"/>
          <p:cNvSpPr txBox="1">
            <a:spLocks noGrp="1"/>
          </p:cNvSpPr>
          <p:nvPr>
            <p:ph type="sldNum" idx="4294967295"/>
          </p:nvPr>
        </p:nvSpPr>
        <p:spPr>
          <a:xfrm>
            <a:off x="255586" y="4695824"/>
            <a:ext cx="181343"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4</a:t>
            </a:fld>
            <a:endParaRPr sz="1200" b="1" i="0" u="none" strike="noStrike" cap="none">
              <a:solidFill>
                <a:srgbClr val="FFFFFF"/>
              </a:solidFill>
              <a:latin typeface="Calibri"/>
              <a:ea typeface="Calibri"/>
              <a:cs typeface="Calibri"/>
              <a:sym typeface="Calibri"/>
            </a:endParaRPr>
          </a:p>
        </p:txBody>
      </p:sp>
      <p:sp>
        <p:nvSpPr>
          <p:cNvPr id="56" name="Google Shape;56;p4"/>
          <p:cNvSpPr/>
          <p:nvPr/>
        </p:nvSpPr>
        <p:spPr>
          <a:xfrm>
            <a:off x="0" y="0"/>
            <a:ext cx="6858000" cy="861623"/>
          </a:xfrm>
          <a:prstGeom prst="rect">
            <a:avLst/>
          </a:prstGeom>
          <a:solidFill>
            <a:srgbClr val="000000"/>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57" name="Google Shape;57;p4"/>
          <p:cNvSpPr txBox="1"/>
          <p:nvPr/>
        </p:nvSpPr>
        <p:spPr>
          <a:xfrm>
            <a:off x="99910" y="130000"/>
            <a:ext cx="4251963" cy="60158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Data Overview</a:t>
            </a:r>
            <a:endParaRPr/>
          </a:p>
        </p:txBody>
      </p:sp>
      <p:sp>
        <p:nvSpPr>
          <p:cNvPr id="58" name="Google Shape;58;p4"/>
          <p:cNvSpPr txBox="1"/>
          <p:nvPr/>
        </p:nvSpPr>
        <p:spPr>
          <a:xfrm>
            <a:off x="266626" y="1241100"/>
            <a:ext cx="6173100" cy="2050524"/>
          </a:xfrm>
          <a:prstGeom prst="rect">
            <a:avLst/>
          </a:prstGeom>
          <a:noFill/>
          <a:ln>
            <a:noFill/>
          </a:ln>
        </p:spPr>
        <p:txBody>
          <a:bodyPr spcFirstLastPara="1" wrap="square" lIns="45675" tIns="45675" rIns="45675" bIns="45675" anchor="t" anchorCtr="0">
            <a:spAutoFit/>
          </a:bodyPr>
          <a:lstStyle/>
          <a:p>
            <a:pPr marL="180472" marR="0" lvl="0" indent="-180472"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Data Source: </a:t>
            </a:r>
            <a:endParaRPr sz="1300" b="0" i="0" u="none" strike="noStrike" cap="none">
              <a:solidFill>
                <a:srgbClr val="000000"/>
              </a:solidFill>
              <a:latin typeface="Arial"/>
              <a:ea typeface="Arial"/>
              <a:cs typeface="Arial"/>
              <a:sym typeface="Arial"/>
            </a:endParaRPr>
          </a:p>
          <a:p>
            <a:pPr marL="0" marR="0" lvl="2" indent="457200" algn="l" rtl="0">
              <a:lnSpc>
                <a:spcPct val="100000"/>
              </a:lnSpc>
              <a:spcBef>
                <a:spcPts val="0"/>
              </a:spcBef>
              <a:spcAft>
                <a:spcPts val="0"/>
              </a:spcAft>
              <a:buClr>
                <a:srgbClr val="000000"/>
              </a:buClr>
              <a:buSzPts val="1300"/>
              <a:buFont typeface="Calibri"/>
              <a:buNone/>
            </a:pPr>
            <a:r>
              <a:rPr lang="en-US" sz="1300" b="0" i="0" u="none" strike="noStrike" cap="none">
                <a:solidFill>
                  <a:srgbClr val="000000"/>
                </a:solidFill>
                <a:latin typeface="Calibri"/>
                <a:ea typeface="Calibri"/>
                <a:cs typeface="Calibri"/>
                <a:sym typeface="Calibri"/>
              </a:rPr>
              <a:t>Collected from </a:t>
            </a:r>
            <a:r>
              <a:rPr lang="en-US" sz="1300" b="0" i="0" u="sng" strike="noStrike" cap="none">
                <a:solidFill>
                  <a:srgbClr val="0000FF"/>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UCI Machine Learning Repository</a:t>
            </a:r>
            <a:endParaRPr/>
          </a:p>
          <a:p>
            <a:pPr marL="0" marR="0" lvl="2"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2" indent="45720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200525" marR="0" lvl="0" indent="-200525" algn="l" rtl="0">
              <a:lnSpc>
                <a:spcPct val="100000"/>
              </a:lnSpc>
              <a:spcBef>
                <a:spcPts val="0"/>
              </a:spcBef>
              <a:spcAft>
                <a:spcPts val="0"/>
              </a:spcAft>
              <a:buClr>
                <a:srgbClr val="000000"/>
              </a:buClr>
              <a:buSzPts val="2000"/>
              <a:buFont typeface="Calibri"/>
              <a:buChar char="•"/>
            </a:pPr>
            <a:r>
              <a:rPr lang="en-US" sz="2000" b="0" i="0" u="none" strike="noStrike" cap="none">
                <a:solidFill>
                  <a:srgbClr val="000000"/>
                </a:solidFill>
                <a:latin typeface="Calibri"/>
                <a:ea typeface="Calibri"/>
                <a:cs typeface="Calibri"/>
                <a:sym typeface="Calibri"/>
              </a:rPr>
              <a:t>Data information</a:t>
            </a:r>
            <a:endParaRPr/>
          </a:p>
          <a:p>
            <a:pPr marL="775367" marR="0" lvl="1" indent="-241965" algn="l" rtl="0">
              <a:lnSpc>
                <a:spcPct val="15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Data were collected for years from 2011 to 2014</a:t>
            </a:r>
            <a:endParaRPr/>
          </a:p>
          <a:p>
            <a:pPr marL="775367" marR="0" lvl="1" indent="-241965" algn="l" rtl="0">
              <a:lnSpc>
                <a:spcPct val="15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140256 records in total, time difference between records are 15 minutes. </a:t>
            </a:r>
            <a:endParaRPr/>
          </a:p>
          <a:p>
            <a:pPr marL="775367" marR="0" lvl="1" indent="-241965" algn="l" rtl="0">
              <a:lnSpc>
                <a:spcPct val="15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370 features in total, each feature represents one client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5"/>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64" name="Google Shape;64;p5" descr="Google Shape;62;p5"/>
          <p:cNvPicPr preferRelativeResize="0"/>
          <p:nvPr/>
        </p:nvPicPr>
        <p:blipFill rotWithShape="1">
          <a:blip r:embed="rId3">
            <a:alphaModFix/>
          </a:blip>
          <a:srcRect/>
          <a:stretch/>
        </p:blipFill>
        <p:spPr>
          <a:xfrm>
            <a:off x="7162800" y="4803775"/>
            <a:ext cx="1827214" cy="222250"/>
          </a:xfrm>
          <a:prstGeom prst="rect">
            <a:avLst/>
          </a:prstGeom>
          <a:noFill/>
          <a:ln>
            <a:noFill/>
          </a:ln>
        </p:spPr>
      </p:pic>
      <p:sp>
        <p:nvSpPr>
          <p:cNvPr id="65" name="Google Shape;65;p5"/>
          <p:cNvSpPr txBox="1">
            <a:spLocks noGrp="1"/>
          </p:cNvSpPr>
          <p:nvPr>
            <p:ph type="sldNum" idx="4294967295"/>
          </p:nvPr>
        </p:nvSpPr>
        <p:spPr>
          <a:xfrm>
            <a:off x="255586" y="4695824"/>
            <a:ext cx="181343"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5</a:t>
            </a:fld>
            <a:endParaRPr sz="1200" b="1" i="0" u="none" strike="noStrike" cap="none">
              <a:solidFill>
                <a:srgbClr val="FFFFFF"/>
              </a:solidFill>
              <a:latin typeface="Calibri"/>
              <a:ea typeface="Calibri"/>
              <a:cs typeface="Calibri"/>
              <a:sym typeface="Calibri"/>
            </a:endParaRPr>
          </a:p>
        </p:txBody>
      </p:sp>
      <p:sp>
        <p:nvSpPr>
          <p:cNvPr id="66" name="Google Shape;66;p5"/>
          <p:cNvSpPr/>
          <p:nvPr/>
        </p:nvSpPr>
        <p:spPr>
          <a:xfrm>
            <a:off x="0" y="0"/>
            <a:ext cx="6858000" cy="834988"/>
          </a:xfrm>
          <a:prstGeom prst="rect">
            <a:avLst/>
          </a:prstGeom>
          <a:solidFill>
            <a:srgbClr val="000000"/>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67" name="Google Shape;67;p5"/>
          <p:cNvSpPr txBox="1"/>
          <p:nvPr/>
        </p:nvSpPr>
        <p:spPr>
          <a:xfrm>
            <a:off x="174656" y="116682"/>
            <a:ext cx="4251902" cy="60158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Data Preparation</a:t>
            </a:r>
            <a:endParaRPr/>
          </a:p>
        </p:txBody>
      </p:sp>
      <p:pic>
        <p:nvPicPr>
          <p:cNvPr id="68" name="Google Shape;68;p5" descr="Google Shape;66;p5"/>
          <p:cNvPicPr preferRelativeResize="0"/>
          <p:nvPr/>
        </p:nvPicPr>
        <p:blipFill rotWithShape="1">
          <a:blip r:embed="rId4">
            <a:alphaModFix/>
          </a:blip>
          <a:srcRect/>
          <a:stretch/>
        </p:blipFill>
        <p:spPr>
          <a:xfrm>
            <a:off x="6858000" y="0"/>
            <a:ext cx="2286000" cy="4695825"/>
          </a:xfrm>
          <a:prstGeom prst="rect">
            <a:avLst/>
          </a:prstGeom>
          <a:noFill/>
          <a:ln>
            <a:noFill/>
          </a:ln>
        </p:spPr>
      </p:pic>
      <p:sp>
        <p:nvSpPr>
          <p:cNvPr id="69" name="Google Shape;69;p5"/>
          <p:cNvSpPr txBox="1"/>
          <p:nvPr/>
        </p:nvSpPr>
        <p:spPr>
          <a:xfrm>
            <a:off x="129126" y="922242"/>
            <a:ext cx="6397200" cy="3727800"/>
          </a:xfrm>
          <a:prstGeom prst="rect">
            <a:avLst/>
          </a:prstGeom>
          <a:noFill/>
          <a:ln>
            <a:noFill/>
          </a:ln>
        </p:spPr>
        <p:txBody>
          <a:bodyPr spcFirstLastPara="1" wrap="square" lIns="45675" tIns="45675" rIns="45675" bIns="45675" anchor="t" anchorCtr="0">
            <a:spAutoFit/>
          </a:bodyPr>
          <a:lstStyle/>
          <a:p>
            <a:pPr marL="180472" marR="0" lvl="0" indent="-180472" algn="l" rtl="0">
              <a:lnSpc>
                <a:spcPct val="12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Data Format</a:t>
            </a:r>
            <a:endParaRPr/>
          </a:p>
          <a:p>
            <a:pPr marL="914400" marR="0" lvl="1" indent="-311150" algn="l" rtl="0">
              <a:lnSpc>
                <a:spcPct val="12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Replace the comma in value as decimal point</a:t>
            </a:r>
            <a:endParaRPr sz="1200" b="0" i="0" u="none" strike="noStrike" cap="none">
              <a:solidFill>
                <a:srgbClr val="000000"/>
              </a:solidFill>
              <a:latin typeface="Arial"/>
              <a:ea typeface="Arial"/>
              <a:cs typeface="Arial"/>
              <a:sym typeface="Arial"/>
            </a:endParaRPr>
          </a:p>
          <a:p>
            <a:pPr marL="914400" marR="0" lvl="1" indent="-311150" algn="l" rtl="0">
              <a:lnSpc>
                <a:spcPct val="12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Convert the string value to float</a:t>
            </a:r>
            <a:endParaRPr/>
          </a:p>
          <a:p>
            <a:pPr marL="914400" marR="0" lvl="1" indent="-311150" algn="l" rtl="0">
              <a:lnSpc>
                <a:spcPct val="12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Convert the unit from kW per 15 min to daily electricity load</a:t>
            </a:r>
            <a:endParaRPr/>
          </a:p>
          <a:p>
            <a:pPr marL="0" marR="0" lvl="0" indent="914400" algn="l" rtl="0">
              <a:lnSpc>
                <a:spcPct val="12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a:p>
            <a:pPr marL="180472" marR="0" lvl="0" indent="-180472" algn="l" rtl="0">
              <a:lnSpc>
                <a:spcPct val="12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Missing Value</a:t>
            </a:r>
            <a:endParaRPr/>
          </a:p>
          <a:p>
            <a:pPr marL="914400" marR="0" lvl="0" indent="-311150" algn="l" rtl="0">
              <a:lnSpc>
                <a:spcPct val="12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The records before a client was generated were filled by 0</a:t>
            </a:r>
            <a:endParaRPr sz="1200" b="0" i="0" u="none" strike="noStrike" cap="none">
              <a:solidFill>
                <a:srgbClr val="000000"/>
              </a:solidFill>
              <a:latin typeface="Arial"/>
              <a:ea typeface="Arial"/>
              <a:cs typeface="Arial"/>
              <a:sym typeface="Arial"/>
            </a:endParaRPr>
          </a:p>
          <a:p>
            <a:pPr marL="914400" marR="0" lvl="0" indent="-311150" algn="l" rtl="0">
              <a:lnSpc>
                <a:spcPct val="12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Almost half of the clients were generated in 2012, so only use the data after 2012</a:t>
            </a:r>
            <a:endParaRPr/>
          </a:p>
          <a:p>
            <a:pPr marL="0" marR="0" lvl="2" indent="457200" algn="l" rtl="0">
              <a:lnSpc>
                <a:spcPct val="12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a:p>
            <a:pPr marL="180472" marR="0" lvl="0" indent="-180472" algn="l" rtl="0">
              <a:lnSpc>
                <a:spcPct val="12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Time difference </a:t>
            </a:r>
            <a:endParaRPr/>
          </a:p>
          <a:p>
            <a:pPr marL="914400" marR="0" lvl="0" indent="-311150" algn="l" rtl="0">
              <a:lnSpc>
                <a:spcPct val="12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In March time change day the values between 1:00 am and 2:00 am are zero</a:t>
            </a:r>
            <a:endParaRPr/>
          </a:p>
          <a:p>
            <a:pPr marL="914400" marR="0" lvl="0" indent="-311150" algn="l" rtl="0">
              <a:lnSpc>
                <a:spcPct val="12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In October time change day the values between 1:00 am and 2:00 am aggregate the consumption of two hours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6"/>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75" name="Google Shape;75;p6" descr="Google Shape;73;p6"/>
          <p:cNvPicPr preferRelativeResize="0"/>
          <p:nvPr/>
        </p:nvPicPr>
        <p:blipFill rotWithShape="1">
          <a:blip r:embed="rId3">
            <a:alphaModFix/>
          </a:blip>
          <a:srcRect/>
          <a:stretch/>
        </p:blipFill>
        <p:spPr>
          <a:xfrm>
            <a:off x="7162800" y="4803775"/>
            <a:ext cx="1827214" cy="222250"/>
          </a:xfrm>
          <a:prstGeom prst="rect">
            <a:avLst/>
          </a:prstGeom>
          <a:noFill/>
          <a:ln>
            <a:noFill/>
          </a:ln>
        </p:spPr>
      </p:pic>
      <p:sp>
        <p:nvSpPr>
          <p:cNvPr id="76" name="Google Shape;76;p6"/>
          <p:cNvSpPr txBox="1">
            <a:spLocks noGrp="1"/>
          </p:cNvSpPr>
          <p:nvPr>
            <p:ph type="sldNum" idx="4294967295"/>
          </p:nvPr>
        </p:nvSpPr>
        <p:spPr>
          <a:xfrm>
            <a:off x="255586" y="4695824"/>
            <a:ext cx="181343"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6</a:t>
            </a:fld>
            <a:endParaRPr sz="1200" b="1" i="0" u="none" strike="noStrike" cap="none">
              <a:solidFill>
                <a:srgbClr val="FFFFFF"/>
              </a:solidFill>
              <a:latin typeface="Calibri"/>
              <a:ea typeface="Calibri"/>
              <a:cs typeface="Calibri"/>
              <a:sym typeface="Calibri"/>
            </a:endParaRPr>
          </a:p>
        </p:txBody>
      </p:sp>
      <p:sp>
        <p:nvSpPr>
          <p:cNvPr id="77" name="Google Shape;77;p6"/>
          <p:cNvSpPr/>
          <p:nvPr/>
        </p:nvSpPr>
        <p:spPr>
          <a:xfrm>
            <a:off x="0" y="-1"/>
            <a:ext cx="6858000" cy="714760"/>
          </a:xfrm>
          <a:prstGeom prst="rect">
            <a:avLst/>
          </a:prstGeom>
          <a:solidFill>
            <a:srgbClr val="000000"/>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78" name="Google Shape;78;p6"/>
          <p:cNvSpPr txBox="1"/>
          <p:nvPr/>
        </p:nvSpPr>
        <p:spPr>
          <a:xfrm>
            <a:off x="108215" y="119618"/>
            <a:ext cx="6476355" cy="48991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3000"/>
              <a:buFont typeface="Calibri"/>
              <a:buNone/>
            </a:pPr>
            <a:r>
              <a:rPr lang="en-US" sz="3000" b="0" i="0" u="none" strike="noStrike" cap="none">
                <a:solidFill>
                  <a:srgbClr val="FFFFFF"/>
                </a:solidFill>
                <a:latin typeface="Calibri"/>
                <a:ea typeface="Calibri"/>
                <a:cs typeface="Calibri"/>
                <a:sym typeface="Calibri"/>
              </a:rPr>
              <a:t>Visualization - Clients’ Electricity Load</a:t>
            </a:r>
            <a:endParaRPr/>
          </a:p>
        </p:txBody>
      </p:sp>
      <p:pic>
        <p:nvPicPr>
          <p:cNvPr id="79" name="Google Shape;79;p6" descr="Google Shape;77;p6"/>
          <p:cNvPicPr preferRelativeResize="0"/>
          <p:nvPr/>
        </p:nvPicPr>
        <p:blipFill rotWithShape="1">
          <a:blip r:embed="rId4">
            <a:alphaModFix/>
          </a:blip>
          <a:srcRect/>
          <a:stretch/>
        </p:blipFill>
        <p:spPr>
          <a:xfrm>
            <a:off x="6858000" y="0"/>
            <a:ext cx="2286000" cy="4695825"/>
          </a:xfrm>
          <a:prstGeom prst="rect">
            <a:avLst/>
          </a:prstGeom>
          <a:noFill/>
          <a:ln>
            <a:noFill/>
          </a:ln>
        </p:spPr>
      </p:pic>
      <p:pic>
        <p:nvPicPr>
          <p:cNvPr id="80" name="Google Shape;80;p6" descr="Google Shape;78;p6"/>
          <p:cNvPicPr preferRelativeResize="0"/>
          <p:nvPr/>
        </p:nvPicPr>
        <p:blipFill rotWithShape="1">
          <a:blip r:embed="rId5">
            <a:alphaModFix/>
          </a:blip>
          <a:srcRect/>
          <a:stretch/>
        </p:blipFill>
        <p:spPr>
          <a:xfrm>
            <a:off x="1225491" y="814702"/>
            <a:ext cx="4241803" cy="2882902"/>
          </a:xfrm>
          <a:prstGeom prst="rect">
            <a:avLst/>
          </a:prstGeom>
          <a:noFill/>
          <a:ln>
            <a:noFill/>
          </a:ln>
        </p:spPr>
      </p:pic>
      <p:sp>
        <p:nvSpPr>
          <p:cNvPr id="81" name="Google Shape;81;p6"/>
          <p:cNvSpPr txBox="1"/>
          <p:nvPr/>
        </p:nvSpPr>
        <p:spPr>
          <a:xfrm>
            <a:off x="990756" y="3648054"/>
            <a:ext cx="5751852" cy="735157"/>
          </a:xfrm>
          <a:prstGeom prst="rect">
            <a:avLst/>
          </a:prstGeom>
          <a:noFill/>
          <a:ln>
            <a:noFill/>
          </a:ln>
        </p:spPr>
        <p:txBody>
          <a:bodyPr spcFirstLastPara="1" wrap="square" lIns="45675" tIns="45675" rIns="45675" bIns="45675" anchor="t" anchorCtr="0">
            <a:spAutoFit/>
          </a:bodyPr>
          <a:lstStyle/>
          <a:p>
            <a:pPr marL="180472" marR="0" lvl="0" indent="-180472" algn="l" rtl="0">
              <a:lnSpc>
                <a:spcPct val="100000"/>
              </a:lnSpc>
              <a:spcBef>
                <a:spcPts val="0"/>
              </a:spcBef>
              <a:spcAft>
                <a:spcPts val="0"/>
              </a:spcAft>
              <a:buClr>
                <a:srgbClr val="000000"/>
              </a:buClr>
              <a:buSzPts val="1500"/>
              <a:buFont typeface="Calibri"/>
              <a:buChar char="•"/>
            </a:pPr>
            <a:r>
              <a:rPr lang="en-US" sz="1500" b="0" i="0" u="none" strike="noStrike" cap="none">
                <a:solidFill>
                  <a:srgbClr val="000000"/>
                </a:solidFill>
                <a:latin typeface="Calibri"/>
                <a:ea typeface="Calibri"/>
                <a:cs typeface="Calibri"/>
                <a:sym typeface="Calibri"/>
              </a:rPr>
              <a:t>Distribution of Electric Load of each client is different.</a:t>
            </a:r>
            <a:endParaRPr/>
          </a:p>
          <a:p>
            <a:pPr marL="180472" marR="0" lvl="0" indent="-180472" algn="l" rtl="0">
              <a:lnSpc>
                <a:spcPct val="100000"/>
              </a:lnSpc>
              <a:spcBef>
                <a:spcPts val="0"/>
              </a:spcBef>
              <a:spcAft>
                <a:spcPts val="0"/>
              </a:spcAft>
              <a:buClr>
                <a:srgbClr val="000000"/>
              </a:buClr>
              <a:buSzPts val="1500"/>
              <a:buFont typeface="Calibri"/>
              <a:buChar char="•"/>
            </a:pPr>
            <a:r>
              <a:rPr lang="en-US" sz="1500" b="0" i="0" u="none" strike="noStrike" cap="none">
                <a:solidFill>
                  <a:srgbClr val="000000"/>
                </a:solidFill>
                <a:latin typeface="Calibri"/>
                <a:ea typeface="Calibri"/>
                <a:cs typeface="Calibri"/>
                <a:sym typeface="Calibri"/>
              </a:rPr>
              <a:t>Seems like most clients has same periodic change in the amount usage: More electric load in the summer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7"/>
          <p:cNvSpPr/>
          <p:nvPr/>
        </p:nvSpPr>
        <p:spPr>
          <a:xfrm>
            <a:off x="-2" y="4686300"/>
            <a:ext cx="9144001" cy="457200"/>
          </a:xfrm>
          <a:prstGeom prst="rect">
            <a:avLst/>
          </a:prstGeom>
          <a:solidFill>
            <a:srgbClr val="1A2C64"/>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87" name="Google Shape;87;p7" descr="Google Shape;85;g16b4afb97ca_0_1"/>
          <p:cNvPicPr preferRelativeResize="0"/>
          <p:nvPr/>
        </p:nvPicPr>
        <p:blipFill rotWithShape="1">
          <a:blip r:embed="rId3">
            <a:alphaModFix/>
          </a:blip>
          <a:srcRect/>
          <a:stretch/>
        </p:blipFill>
        <p:spPr>
          <a:xfrm>
            <a:off x="7162800" y="4803775"/>
            <a:ext cx="1827216" cy="222250"/>
          </a:xfrm>
          <a:prstGeom prst="rect">
            <a:avLst/>
          </a:prstGeom>
          <a:noFill/>
          <a:ln>
            <a:noFill/>
          </a:ln>
        </p:spPr>
      </p:pic>
      <p:sp>
        <p:nvSpPr>
          <p:cNvPr id="88" name="Google Shape;88;p7"/>
          <p:cNvSpPr txBox="1">
            <a:spLocks noGrp="1"/>
          </p:cNvSpPr>
          <p:nvPr>
            <p:ph type="sldNum" idx="4294967295"/>
          </p:nvPr>
        </p:nvSpPr>
        <p:spPr>
          <a:xfrm>
            <a:off x="255586" y="4695824"/>
            <a:ext cx="181343"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7</a:t>
            </a:fld>
            <a:endParaRPr sz="1200" b="1" i="0" u="none" strike="noStrike" cap="none">
              <a:solidFill>
                <a:srgbClr val="FFFFFF"/>
              </a:solidFill>
              <a:latin typeface="Calibri"/>
              <a:ea typeface="Calibri"/>
              <a:cs typeface="Calibri"/>
              <a:sym typeface="Calibri"/>
            </a:endParaRPr>
          </a:p>
        </p:txBody>
      </p:sp>
      <p:sp>
        <p:nvSpPr>
          <p:cNvPr id="89" name="Google Shape;89;p7"/>
          <p:cNvSpPr/>
          <p:nvPr/>
        </p:nvSpPr>
        <p:spPr>
          <a:xfrm>
            <a:off x="0" y="-1"/>
            <a:ext cx="6858000" cy="714902"/>
          </a:xfrm>
          <a:prstGeom prst="rect">
            <a:avLst/>
          </a:prstGeom>
          <a:solidFill>
            <a:srgbClr val="000000"/>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90" name="Google Shape;90;p7"/>
          <p:cNvSpPr txBox="1"/>
          <p:nvPr/>
        </p:nvSpPr>
        <p:spPr>
          <a:xfrm>
            <a:off x="108215" y="119618"/>
            <a:ext cx="6476402" cy="48991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3000"/>
              <a:buFont typeface="Calibri"/>
              <a:buNone/>
            </a:pPr>
            <a:r>
              <a:rPr lang="en-US" sz="3000" b="0" i="0" u="none" strike="noStrike" cap="none">
                <a:solidFill>
                  <a:srgbClr val="FFFFFF"/>
                </a:solidFill>
                <a:latin typeface="Calibri"/>
                <a:ea typeface="Calibri"/>
                <a:cs typeface="Calibri"/>
                <a:sym typeface="Calibri"/>
              </a:rPr>
              <a:t>Visualization - Clients’ Class</a:t>
            </a:r>
            <a:endParaRPr/>
          </a:p>
        </p:txBody>
      </p:sp>
      <p:pic>
        <p:nvPicPr>
          <p:cNvPr id="91" name="Google Shape;91;p7" descr="Google Shape;89;g16b4afb97ca_0_1"/>
          <p:cNvPicPr preferRelativeResize="0"/>
          <p:nvPr/>
        </p:nvPicPr>
        <p:blipFill rotWithShape="1">
          <a:blip r:embed="rId4">
            <a:alphaModFix/>
          </a:blip>
          <a:srcRect/>
          <a:stretch/>
        </p:blipFill>
        <p:spPr>
          <a:xfrm>
            <a:off x="6858000" y="0"/>
            <a:ext cx="2286000" cy="4695827"/>
          </a:xfrm>
          <a:prstGeom prst="rect">
            <a:avLst/>
          </a:prstGeom>
          <a:noFill/>
          <a:ln>
            <a:noFill/>
          </a:ln>
        </p:spPr>
      </p:pic>
      <p:sp>
        <p:nvSpPr>
          <p:cNvPr id="92" name="Google Shape;92;p7"/>
          <p:cNvSpPr txBox="1"/>
          <p:nvPr/>
        </p:nvSpPr>
        <p:spPr>
          <a:xfrm>
            <a:off x="349075" y="3418675"/>
            <a:ext cx="6195000" cy="1169700"/>
          </a:xfrm>
          <a:prstGeom prst="rect">
            <a:avLst/>
          </a:prstGeom>
          <a:noFill/>
          <a:ln>
            <a:noFill/>
          </a:ln>
        </p:spPr>
        <p:txBody>
          <a:bodyPr spcFirstLastPara="1" wrap="square" lIns="45675" tIns="45675" rIns="45675" bIns="45675" anchor="t" anchorCtr="0">
            <a:spAutoFit/>
          </a:bodyPr>
          <a:lstStyle/>
          <a:p>
            <a:pPr marL="180472" marR="0" lvl="0" indent="-174122" algn="l" rtl="0">
              <a:lnSpc>
                <a:spcPct val="100000"/>
              </a:lnSpc>
              <a:spcBef>
                <a:spcPts val="0"/>
              </a:spcBef>
              <a:spcAft>
                <a:spcPts val="0"/>
              </a:spcAft>
              <a:buClr>
                <a:srgbClr val="000000"/>
              </a:buClr>
              <a:buSzPts val="1400"/>
              <a:buFont typeface="Calibri"/>
              <a:buChar char="•"/>
            </a:pPr>
            <a:r>
              <a:rPr lang="en-US" b="1">
                <a:latin typeface="Calibri"/>
                <a:ea typeface="Calibri"/>
                <a:cs typeface="Calibri"/>
                <a:sym typeface="Calibri"/>
              </a:rPr>
              <a:t>On the left is the previous groups’ result and on the right is ours. It’s obvious that our result is more balanced.</a:t>
            </a:r>
            <a:endParaRPr b="1"/>
          </a:p>
          <a:p>
            <a:pPr marL="180472" marR="0" lvl="0" indent="-174122" algn="l" rtl="0">
              <a:lnSpc>
                <a:spcPct val="100000"/>
              </a:lnSpc>
              <a:spcBef>
                <a:spcPts val="0"/>
              </a:spcBef>
              <a:spcAft>
                <a:spcPts val="0"/>
              </a:spcAft>
              <a:buClr>
                <a:srgbClr val="000000"/>
              </a:buClr>
              <a:buSzPts val="1400"/>
              <a:buFont typeface="Calibri"/>
              <a:buChar char="•"/>
            </a:pPr>
            <a:r>
              <a:rPr lang="en-US">
                <a:latin typeface="Calibri"/>
                <a:ea typeface="Calibri"/>
                <a:cs typeface="Calibri"/>
                <a:sym typeface="Calibri"/>
              </a:rPr>
              <a:t>113</a:t>
            </a:r>
            <a:r>
              <a:rPr lang="en-US" sz="1400" b="0" i="0" u="none" strike="noStrike" cap="none">
                <a:solidFill>
                  <a:srgbClr val="000000"/>
                </a:solidFill>
                <a:latin typeface="Calibri"/>
                <a:ea typeface="Calibri"/>
                <a:cs typeface="Calibri"/>
                <a:sym typeface="Calibri"/>
              </a:rPr>
              <a:t> clients in the Class A, 182 clients in the Class B and 7</a:t>
            </a:r>
            <a:r>
              <a:rPr lang="en-US">
                <a:latin typeface="Calibri"/>
                <a:ea typeface="Calibri"/>
                <a:cs typeface="Calibri"/>
                <a:sym typeface="Calibri"/>
              </a:rPr>
              <a:t>5</a:t>
            </a:r>
            <a:r>
              <a:rPr lang="en-US" sz="1400" b="0" i="0" u="none" strike="noStrike" cap="none">
                <a:solidFill>
                  <a:srgbClr val="000000"/>
                </a:solidFill>
                <a:latin typeface="Calibri"/>
                <a:ea typeface="Calibri"/>
                <a:cs typeface="Calibri"/>
                <a:sym typeface="Calibri"/>
              </a:rPr>
              <a:t> clients in Class C.</a:t>
            </a:r>
            <a:endParaRPr/>
          </a:p>
          <a:p>
            <a:pPr marL="180472" marR="0" lvl="0" indent="-174122"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Choose clients </a:t>
            </a:r>
            <a:r>
              <a:rPr lang="en-US">
                <a:latin typeface="Calibri"/>
                <a:ea typeface="Calibri"/>
                <a:cs typeface="Calibri"/>
                <a:sym typeface="Calibri"/>
              </a:rPr>
              <a:t>‘MT_171’, ‘MT_047’, and ‘MT_250’ </a:t>
            </a:r>
            <a:r>
              <a:rPr lang="en-US" sz="1400" b="0" i="0" u="none" strike="noStrike" cap="none">
                <a:solidFill>
                  <a:srgbClr val="000000"/>
                </a:solidFill>
                <a:latin typeface="Calibri"/>
                <a:ea typeface="Calibri"/>
                <a:cs typeface="Calibri"/>
                <a:sym typeface="Calibri"/>
              </a:rPr>
              <a:t>as the representative to build the predictive models for group A, B and C respectively </a:t>
            </a:r>
            <a:r>
              <a:rPr lang="en-US" sz="1400" b="1" i="0" u="none" strike="noStrike" cap="none">
                <a:solidFill>
                  <a:srgbClr val="000000"/>
                </a:solidFill>
                <a:latin typeface="Calibri"/>
                <a:ea typeface="Calibri"/>
                <a:cs typeface="Calibri"/>
                <a:sym typeface="Calibri"/>
              </a:rPr>
              <a:t>based on affinity matrix</a:t>
            </a:r>
            <a:r>
              <a:rPr lang="en-US" sz="1400" b="0" i="0" u="none" strike="noStrike" cap="none">
                <a:solidFill>
                  <a:srgbClr val="000000"/>
                </a:solidFill>
                <a:latin typeface="Calibri"/>
                <a:ea typeface="Calibri"/>
                <a:cs typeface="Calibri"/>
                <a:sym typeface="Calibri"/>
              </a:rPr>
              <a:t>.</a:t>
            </a:r>
            <a:endParaRPr/>
          </a:p>
        </p:txBody>
      </p:sp>
      <p:pic>
        <p:nvPicPr>
          <p:cNvPr id="93" name="Google Shape;93;p7" descr="Google Shape;91;g16b4afb97ca_0_1"/>
          <p:cNvPicPr preferRelativeResize="0"/>
          <p:nvPr/>
        </p:nvPicPr>
        <p:blipFill rotWithShape="1">
          <a:blip r:embed="rId5">
            <a:alphaModFix/>
          </a:blip>
          <a:srcRect/>
          <a:stretch/>
        </p:blipFill>
        <p:spPr>
          <a:xfrm>
            <a:off x="150999" y="867299"/>
            <a:ext cx="3160924" cy="2628351"/>
          </a:xfrm>
          <a:prstGeom prst="rect">
            <a:avLst/>
          </a:prstGeom>
          <a:noFill/>
          <a:ln>
            <a:noFill/>
          </a:ln>
        </p:spPr>
      </p:pic>
      <p:pic>
        <p:nvPicPr>
          <p:cNvPr id="94" name="Google Shape;94;p7"/>
          <p:cNvPicPr preferRelativeResize="0"/>
          <p:nvPr/>
        </p:nvPicPr>
        <p:blipFill>
          <a:blip r:embed="rId6">
            <a:alphaModFix/>
          </a:blip>
          <a:stretch>
            <a:fillRect/>
          </a:stretch>
        </p:blipFill>
        <p:spPr>
          <a:xfrm>
            <a:off x="3178250" y="867300"/>
            <a:ext cx="3406375" cy="262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p:nvPr/>
        </p:nvSpPr>
        <p:spPr>
          <a:xfrm>
            <a:off x="0" y="-1"/>
            <a:ext cx="6890788" cy="799953"/>
          </a:xfrm>
          <a:prstGeom prst="rect">
            <a:avLst/>
          </a:prstGeom>
          <a:solidFill>
            <a:srgbClr val="000000"/>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100" name="Google Shape;100;p8"/>
          <p:cNvSpPr txBox="1"/>
          <p:nvPr/>
        </p:nvSpPr>
        <p:spPr>
          <a:xfrm>
            <a:off x="257708" y="203740"/>
            <a:ext cx="4597776" cy="60158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Feature Engineering</a:t>
            </a:r>
            <a:endParaRPr/>
          </a:p>
        </p:txBody>
      </p:sp>
      <p:sp>
        <p:nvSpPr>
          <p:cNvPr id="101" name="Google Shape;101;p8"/>
          <p:cNvSpPr/>
          <p:nvPr/>
        </p:nvSpPr>
        <p:spPr>
          <a:xfrm>
            <a:off x="-2" y="4686300"/>
            <a:ext cx="9144004" cy="457200"/>
          </a:xfrm>
          <a:prstGeom prst="rect">
            <a:avLst/>
          </a:prstGeom>
          <a:solidFill>
            <a:srgbClr val="1A2C64"/>
          </a:solidFill>
          <a:ln>
            <a:noFill/>
          </a:ln>
          <a:effectLst>
            <a:outerShdw blurRad="38100" dist="23000" dir="5400000" rotWithShape="0">
              <a:srgbClr val="808080">
                <a:alpha val="34117"/>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102" name="Google Shape;102;p8" descr="Google Shape;100;p9"/>
          <p:cNvPicPr preferRelativeResize="0"/>
          <p:nvPr/>
        </p:nvPicPr>
        <p:blipFill rotWithShape="1">
          <a:blip r:embed="rId3">
            <a:alphaModFix/>
          </a:blip>
          <a:srcRect/>
          <a:stretch/>
        </p:blipFill>
        <p:spPr>
          <a:xfrm>
            <a:off x="7162800" y="4803775"/>
            <a:ext cx="1827214" cy="222250"/>
          </a:xfrm>
          <a:prstGeom prst="rect">
            <a:avLst/>
          </a:prstGeom>
          <a:noFill/>
          <a:ln>
            <a:noFill/>
          </a:ln>
        </p:spPr>
      </p:pic>
      <p:sp>
        <p:nvSpPr>
          <p:cNvPr id="103" name="Google Shape;103;p8"/>
          <p:cNvSpPr txBox="1">
            <a:spLocks noGrp="1"/>
          </p:cNvSpPr>
          <p:nvPr>
            <p:ph type="sldNum" idx="4294967295"/>
          </p:nvPr>
        </p:nvSpPr>
        <p:spPr>
          <a:xfrm>
            <a:off x="255586" y="4695824"/>
            <a:ext cx="181343"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b="1">
                <a:solidFill>
                  <a:srgbClr val="FFFFFF"/>
                </a:solidFill>
              </a:rPr>
              <a:t>8</a:t>
            </a:fld>
            <a:endParaRPr sz="1200" b="1" i="0" u="none" strike="noStrike" cap="none">
              <a:solidFill>
                <a:srgbClr val="FFFFFF"/>
              </a:solidFill>
              <a:latin typeface="Calibri"/>
              <a:ea typeface="Calibri"/>
              <a:cs typeface="Calibri"/>
              <a:sym typeface="Calibri"/>
            </a:endParaRPr>
          </a:p>
        </p:txBody>
      </p:sp>
      <p:pic>
        <p:nvPicPr>
          <p:cNvPr id="104" name="Google Shape;104;p8" descr="Google Shape;102;p9"/>
          <p:cNvPicPr preferRelativeResize="0"/>
          <p:nvPr/>
        </p:nvPicPr>
        <p:blipFill rotWithShape="1">
          <a:blip r:embed="rId4">
            <a:alphaModFix/>
          </a:blip>
          <a:srcRect/>
          <a:stretch/>
        </p:blipFill>
        <p:spPr>
          <a:xfrm>
            <a:off x="6858000" y="0"/>
            <a:ext cx="2286000" cy="4695825"/>
          </a:xfrm>
          <a:prstGeom prst="rect">
            <a:avLst/>
          </a:prstGeom>
          <a:noFill/>
          <a:ln>
            <a:noFill/>
          </a:ln>
        </p:spPr>
      </p:pic>
      <p:sp>
        <p:nvSpPr>
          <p:cNvPr id="105" name="Google Shape;105;p8"/>
          <p:cNvSpPr txBox="1"/>
          <p:nvPr/>
        </p:nvSpPr>
        <p:spPr>
          <a:xfrm>
            <a:off x="213675" y="833249"/>
            <a:ext cx="6242700" cy="2516700"/>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Target Variables: </a:t>
            </a:r>
            <a:endParaRPr/>
          </a:p>
          <a:p>
            <a:pPr marL="914400" marR="0" lvl="1" indent="-311150" algn="l" rtl="0">
              <a:lnSpc>
                <a:spcPct val="15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The electric load of clients in year 2014</a:t>
            </a:r>
            <a:endParaRPr/>
          </a:p>
          <a:p>
            <a:pPr marL="914400" marR="0" lvl="1" indent="-311150" algn="l" rtl="0">
              <a:lnSpc>
                <a:spcPct val="150000"/>
              </a:lnSpc>
              <a:spcBef>
                <a:spcPts val="0"/>
              </a:spcBef>
              <a:spcAft>
                <a:spcPts val="0"/>
              </a:spcAft>
              <a:buClr>
                <a:srgbClr val="000000"/>
              </a:buClr>
              <a:buSzPts val="1300"/>
              <a:buFont typeface="Calibri"/>
              <a:buAutoNum type="arabicPeriod"/>
            </a:pPr>
            <a:r>
              <a:rPr lang="en-US" sz="1300" b="0" i="0" u="none" strike="noStrike" cap="none">
                <a:solidFill>
                  <a:srgbClr val="000000"/>
                </a:solidFill>
                <a:latin typeface="Calibri"/>
                <a:ea typeface="Calibri"/>
                <a:cs typeface="Calibri"/>
                <a:sym typeface="Calibri"/>
              </a:rPr>
              <a:t>The total electric load in year 2014</a:t>
            </a:r>
            <a:endParaRPr/>
          </a:p>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Calibri"/>
              <a:buNone/>
            </a:pPr>
            <a:r>
              <a:rPr lang="en-US" sz="1500" b="0" i="0" u="none" strike="noStrike" cap="none">
                <a:solidFill>
                  <a:srgbClr val="000000"/>
                </a:solidFill>
                <a:latin typeface="Calibri"/>
                <a:ea typeface="Calibri"/>
                <a:cs typeface="Calibri"/>
                <a:sym typeface="Calibri"/>
              </a:rPr>
              <a:t>Predictive Variable:</a:t>
            </a:r>
            <a:endParaRPr/>
          </a:p>
          <a:p>
            <a:pPr marL="914400" marR="0" lvl="0" indent="-311150" algn="just" rtl="0">
              <a:lnSpc>
                <a:spcPct val="150000"/>
              </a:lnSpc>
              <a:spcBef>
                <a:spcPts val="0"/>
              </a:spcBef>
              <a:spcAft>
                <a:spcPts val="0"/>
              </a:spcAft>
              <a:buClr>
                <a:srgbClr val="000000"/>
              </a:buClr>
              <a:buSzPts val="1300"/>
              <a:buFont typeface="Times New Roman"/>
              <a:buAutoNum type="arabicPeriod"/>
            </a:pPr>
            <a:r>
              <a:rPr lang="en-US" sz="1300" b="0" i="0" u="none" strike="noStrike" cap="none">
                <a:solidFill>
                  <a:srgbClr val="000000"/>
                </a:solidFill>
                <a:latin typeface="Times New Roman"/>
                <a:ea typeface="Times New Roman"/>
                <a:cs typeface="Times New Roman"/>
                <a:sym typeface="Times New Roman"/>
              </a:rPr>
              <a:t>Month: month of the date.</a:t>
            </a:r>
            <a:endParaRPr sz="1300">
              <a:latin typeface="Times New Roman"/>
              <a:ea typeface="Times New Roman"/>
              <a:cs typeface="Times New Roman"/>
              <a:sym typeface="Times New Roman"/>
            </a:endParaRPr>
          </a:p>
          <a:p>
            <a:pPr marL="914400" marR="0" lvl="0" indent="-311150" algn="just" rtl="0">
              <a:lnSpc>
                <a:spcPct val="150000"/>
              </a:lnSpc>
              <a:spcBef>
                <a:spcPts val="0"/>
              </a:spcBef>
              <a:spcAft>
                <a:spcPts val="0"/>
              </a:spcAft>
              <a:buClr>
                <a:srgbClr val="000000"/>
              </a:buClr>
              <a:buSzPts val="1300"/>
              <a:buFont typeface="Times New Roman"/>
              <a:buAutoNum type="arabicPeriod"/>
            </a:pPr>
            <a:r>
              <a:rPr lang="en-US" sz="1300">
                <a:solidFill>
                  <a:schemeClr val="dk1"/>
                </a:solidFill>
                <a:latin typeface="Times New Roman"/>
                <a:ea typeface="Times New Roman"/>
                <a:cs typeface="Times New Roman"/>
                <a:sym typeface="Times New Roman"/>
              </a:rPr>
              <a:t>Weekday: Monday to Sunday.</a:t>
            </a:r>
            <a:endParaRPr sz="1300">
              <a:latin typeface="Times New Roman"/>
              <a:ea typeface="Times New Roman"/>
              <a:cs typeface="Times New Roman"/>
              <a:sym typeface="Times New Roman"/>
            </a:endParaRPr>
          </a:p>
          <a:p>
            <a:pPr marL="914400" marR="0" lvl="0" indent="-311150" algn="just" rtl="0">
              <a:lnSpc>
                <a:spcPct val="150000"/>
              </a:lnSpc>
              <a:spcBef>
                <a:spcPts val="0"/>
              </a:spcBef>
              <a:spcAft>
                <a:spcPts val="0"/>
              </a:spcAft>
              <a:buClr>
                <a:srgbClr val="000000"/>
              </a:buClr>
              <a:buSzPts val="1300"/>
              <a:buFont typeface="Times New Roman"/>
              <a:buAutoNum type="arabicPeriod"/>
            </a:pPr>
            <a:r>
              <a:rPr lang="en-US" sz="1300">
                <a:latin typeface="Times New Roman"/>
                <a:ea typeface="Times New Roman"/>
                <a:cs typeface="Times New Roman"/>
                <a:sym typeface="Times New Roman"/>
              </a:rPr>
              <a:t>Time spent: days spent from the start date.</a:t>
            </a:r>
            <a:endParaRPr sz="1300">
              <a:latin typeface="Times New Roman"/>
              <a:ea typeface="Times New Roman"/>
              <a:cs typeface="Times New Roman"/>
              <a:sym typeface="Times New Roman"/>
            </a:endParaRPr>
          </a:p>
          <a:p>
            <a:pPr marL="914400" marR="0" lvl="0" indent="-311150" algn="just" rtl="0">
              <a:lnSpc>
                <a:spcPct val="150000"/>
              </a:lnSpc>
              <a:spcBef>
                <a:spcPts val="0"/>
              </a:spcBef>
              <a:spcAft>
                <a:spcPts val="0"/>
              </a:spcAft>
              <a:buClr>
                <a:srgbClr val="000000"/>
              </a:buClr>
              <a:buSzPts val="1300"/>
              <a:buFont typeface="Times New Roman"/>
              <a:buAutoNum type="arabicPeriod"/>
            </a:pPr>
            <a:r>
              <a:rPr lang="en-US" sz="1300">
                <a:latin typeface="Times New Roman"/>
                <a:ea typeface="Times New Roman"/>
                <a:cs typeface="Times New Roman"/>
                <a:sym typeface="Times New Roman"/>
              </a:rPr>
              <a:t>People: the amount of present people (with usage &gt; 0).</a:t>
            </a:r>
            <a:endParaRPr/>
          </a:p>
        </p:txBody>
      </p:sp>
      <p:sp>
        <p:nvSpPr>
          <p:cNvPr id="106" name="Google Shape;106;p8"/>
          <p:cNvSpPr txBox="1"/>
          <p:nvPr/>
        </p:nvSpPr>
        <p:spPr>
          <a:xfrm>
            <a:off x="328725" y="3524775"/>
            <a:ext cx="60126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u="sng">
                <a:solidFill>
                  <a:schemeClr val="dk1"/>
                </a:solidFill>
                <a:latin typeface="Times New Roman"/>
                <a:ea typeface="Times New Roman"/>
                <a:cs typeface="Times New Roman"/>
                <a:sym typeface="Times New Roman"/>
              </a:rPr>
              <a:t>Changes:</a:t>
            </a:r>
            <a:r>
              <a:rPr lang="en-US" sz="1300">
                <a:solidFill>
                  <a:schemeClr val="dk1"/>
                </a:solidFill>
                <a:latin typeface="Times New Roman"/>
                <a:ea typeface="Times New Roman"/>
                <a:cs typeface="Times New Roman"/>
                <a:sym typeface="Times New Roman"/>
              </a:rPr>
              <a:t> We removed two features “year” and “day”, because all the testing data are in the different year of training data and removing feature “day” can avoid overfitting.</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45720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p:nvPr/>
        </p:nvSpPr>
        <p:spPr>
          <a:xfrm>
            <a:off x="-1" y="0"/>
            <a:ext cx="6890702" cy="800100"/>
          </a:xfrm>
          <a:prstGeom prst="rect">
            <a:avLst/>
          </a:prstGeom>
          <a:solidFill>
            <a:srgbClr val="000000"/>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sp>
        <p:nvSpPr>
          <p:cNvPr id="112" name="Google Shape;112;p9"/>
          <p:cNvSpPr txBox="1"/>
          <p:nvPr/>
        </p:nvSpPr>
        <p:spPr>
          <a:xfrm>
            <a:off x="257709" y="203740"/>
            <a:ext cx="4597800" cy="601583"/>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4000" b="0" i="0" u="none" strike="noStrike" cap="none">
                <a:solidFill>
                  <a:srgbClr val="FFFFFF"/>
                </a:solidFill>
                <a:latin typeface="Calibri"/>
                <a:ea typeface="Calibri"/>
                <a:cs typeface="Calibri"/>
                <a:sym typeface="Calibri"/>
              </a:rPr>
              <a:t>Train &amp; Test Split</a:t>
            </a:r>
            <a:endParaRPr/>
          </a:p>
        </p:txBody>
      </p:sp>
      <p:sp>
        <p:nvSpPr>
          <p:cNvPr id="113" name="Google Shape;113;p9"/>
          <p:cNvSpPr/>
          <p:nvPr/>
        </p:nvSpPr>
        <p:spPr>
          <a:xfrm>
            <a:off x="-2" y="4686300"/>
            <a:ext cx="9144001" cy="457200"/>
          </a:xfrm>
          <a:prstGeom prst="rect">
            <a:avLst/>
          </a:prstGeom>
          <a:solidFill>
            <a:srgbClr val="1A2C64"/>
          </a:solidFill>
          <a:ln>
            <a:noFill/>
          </a:ln>
          <a:effectLst>
            <a:outerShdw blurRad="38100" dist="23000" dir="5400000" rotWithShape="0">
              <a:srgbClr val="80808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E6B9B8"/>
              </a:buClr>
              <a:buSzPts val="1400"/>
              <a:buFont typeface="Calibri"/>
              <a:buNone/>
            </a:pPr>
            <a:endParaRPr sz="1400" b="0" i="0" u="none" strike="noStrike" cap="none">
              <a:solidFill>
                <a:srgbClr val="000000"/>
              </a:solidFill>
              <a:latin typeface="Arial"/>
              <a:ea typeface="Arial"/>
              <a:cs typeface="Arial"/>
              <a:sym typeface="Arial"/>
            </a:endParaRPr>
          </a:p>
        </p:txBody>
      </p:sp>
      <p:pic>
        <p:nvPicPr>
          <p:cNvPr id="114" name="Google Shape;114;p9" descr="Google Shape;111;g16b4afb97ca_0_17"/>
          <p:cNvPicPr preferRelativeResize="0"/>
          <p:nvPr/>
        </p:nvPicPr>
        <p:blipFill rotWithShape="1">
          <a:blip r:embed="rId3">
            <a:alphaModFix/>
          </a:blip>
          <a:srcRect/>
          <a:stretch/>
        </p:blipFill>
        <p:spPr>
          <a:xfrm>
            <a:off x="7162800" y="4803775"/>
            <a:ext cx="1827216" cy="222250"/>
          </a:xfrm>
          <a:prstGeom prst="rect">
            <a:avLst/>
          </a:prstGeom>
          <a:noFill/>
          <a:ln>
            <a:noFill/>
          </a:ln>
        </p:spPr>
      </p:pic>
      <p:sp>
        <p:nvSpPr>
          <p:cNvPr id="115" name="Google Shape;115;p9"/>
          <p:cNvSpPr txBox="1">
            <a:spLocks noGrp="1"/>
          </p:cNvSpPr>
          <p:nvPr>
            <p:ph type="sldNum" idx="4294967295"/>
          </p:nvPr>
        </p:nvSpPr>
        <p:spPr>
          <a:xfrm>
            <a:off x="255586" y="4695824"/>
            <a:ext cx="181343" cy="248266"/>
          </a:xfrm>
          <a:prstGeom prst="rect">
            <a:avLst/>
          </a:prstGeom>
          <a:noFill/>
          <a:ln>
            <a:noFill/>
          </a:ln>
        </p:spPr>
        <p:txBody>
          <a:bodyPr spcFirstLastPara="1" wrap="square" lIns="45675" tIns="45675" rIns="45675" bIns="45675" anchor="t" anchorCtr="0">
            <a:spAutoFit/>
          </a:bodyPr>
          <a:lstStyle/>
          <a:p>
            <a:pPr marL="0" lvl="0" indent="0" algn="l" rtl="0">
              <a:lnSpc>
                <a:spcPct val="200000"/>
              </a:lnSpc>
              <a:spcBef>
                <a:spcPts val="0"/>
              </a:spcBef>
              <a:spcAft>
                <a:spcPts val="0"/>
              </a:spcAft>
              <a:buClr>
                <a:srgbClr val="FFFFFF"/>
              </a:buClr>
              <a:buSzPts val="1200"/>
              <a:buFont typeface="Calibri"/>
              <a:buNone/>
            </a:pPr>
            <a:fld id="{00000000-1234-1234-1234-123412341234}" type="slidenum">
              <a:rPr lang="en-US" sz="1200" b="1" i="0" u="none" strike="noStrike" cap="none">
                <a:solidFill>
                  <a:srgbClr val="FFFFFF"/>
                </a:solidFill>
                <a:latin typeface="Calibri"/>
                <a:ea typeface="Calibri"/>
                <a:cs typeface="Calibri"/>
                <a:sym typeface="Calibri"/>
              </a:rPr>
              <a:t>9</a:t>
            </a:fld>
            <a:endParaRPr sz="1200" b="1" i="0" u="none" strike="noStrike" cap="none">
              <a:solidFill>
                <a:srgbClr val="FFFFFF"/>
              </a:solidFill>
              <a:latin typeface="Calibri"/>
              <a:ea typeface="Calibri"/>
              <a:cs typeface="Calibri"/>
              <a:sym typeface="Calibri"/>
            </a:endParaRPr>
          </a:p>
        </p:txBody>
      </p:sp>
      <p:pic>
        <p:nvPicPr>
          <p:cNvPr id="116" name="Google Shape;116;p9" descr="Google Shape;113;g16b4afb97ca_0_17"/>
          <p:cNvPicPr preferRelativeResize="0"/>
          <p:nvPr/>
        </p:nvPicPr>
        <p:blipFill rotWithShape="1">
          <a:blip r:embed="rId4">
            <a:alphaModFix/>
          </a:blip>
          <a:srcRect/>
          <a:stretch/>
        </p:blipFill>
        <p:spPr>
          <a:xfrm>
            <a:off x="6858000" y="0"/>
            <a:ext cx="2286000" cy="4695827"/>
          </a:xfrm>
          <a:prstGeom prst="rect">
            <a:avLst/>
          </a:prstGeom>
          <a:noFill/>
          <a:ln>
            <a:noFill/>
          </a:ln>
        </p:spPr>
      </p:pic>
      <p:sp>
        <p:nvSpPr>
          <p:cNvPr id="117" name="Google Shape;117;p9"/>
          <p:cNvSpPr txBox="1"/>
          <p:nvPr/>
        </p:nvSpPr>
        <p:spPr>
          <a:xfrm>
            <a:off x="528550" y="975050"/>
            <a:ext cx="5921700" cy="6156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Calibri"/>
              <a:buNone/>
            </a:pPr>
            <a:r>
              <a:rPr lang="en-US" u="sng">
                <a:latin typeface="Calibri"/>
                <a:ea typeface="Calibri"/>
                <a:cs typeface="Calibri"/>
                <a:sym typeface="Calibri"/>
              </a:rPr>
              <a:t>Changes</a:t>
            </a:r>
            <a:r>
              <a:rPr lang="en-US">
                <a:latin typeface="Calibri"/>
                <a:ea typeface="Calibri"/>
                <a:cs typeface="Calibri"/>
                <a:sym typeface="Calibri"/>
              </a:rPr>
              <a:t>: for missing values, we didn’t delete all the data from 2011. Instead, we only remove the missing values (usage = 0) for the individual data.</a:t>
            </a:r>
            <a:endParaRPr/>
          </a:p>
        </p:txBody>
      </p:sp>
      <p:sp>
        <p:nvSpPr>
          <p:cNvPr id="118" name="Google Shape;118;p9"/>
          <p:cNvSpPr txBox="1"/>
          <p:nvPr/>
        </p:nvSpPr>
        <p:spPr>
          <a:xfrm>
            <a:off x="561549" y="1573925"/>
            <a:ext cx="5482800" cy="28320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Training Dataset:</a:t>
            </a:r>
            <a:endParaRPr/>
          </a:p>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Data collected from 201</a:t>
            </a:r>
            <a:r>
              <a:rPr lang="en-US">
                <a:latin typeface="Calibri"/>
                <a:ea typeface="Calibri"/>
                <a:cs typeface="Calibri"/>
                <a:sym typeface="Calibri"/>
              </a:rPr>
              <a:t>1</a:t>
            </a:r>
            <a:r>
              <a:rPr lang="en-US" sz="1400" b="0" i="0" u="none" strike="noStrike" cap="none">
                <a:solidFill>
                  <a:srgbClr val="000000"/>
                </a:solidFill>
                <a:latin typeface="Calibri"/>
                <a:ea typeface="Calibri"/>
                <a:cs typeface="Calibri"/>
                <a:sym typeface="Calibri"/>
              </a:rPr>
              <a:t> and 2013</a:t>
            </a:r>
            <a:endParaRPr/>
          </a:p>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Testing Dataset:</a:t>
            </a:r>
            <a:endParaRPr/>
          </a:p>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Data collected from 2014</a:t>
            </a:r>
            <a:endParaRPr/>
          </a:p>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Split to 3 groups with each includes 4 months data in 2014</a:t>
            </a:r>
            <a:endParaRPr/>
          </a:p>
          <a:p>
            <a:pPr marL="4572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13970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a:p>
            <a:pPr marL="139700" marR="0" lvl="0" indent="0" algn="l"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 We split training set into development and validation sets only for the SARIMA model for hyperpar</a:t>
            </a:r>
            <a:r>
              <a:rPr lang="en-US">
                <a:latin typeface="Calibri"/>
                <a:ea typeface="Calibri"/>
                <a:cs typeface="Calibri"/>
                <a:sym typeface="Calibri"/>
              </a:rPr>
              <a:t>a</a:t>
            </a:r>
            <a:r>
              <a:rPr lang="en-US" sz="1400" b="0" i="0" u="none" strike="noStrike" cap="none">
                <a:solidFill>
                  <a:srgbClr val="000000"/>
                </a:solidFill>
                <a:latin typeface="Calibri"/>
                <a:ea typeface="Calibri"/>
                <a:cs typeface="Calibri"/>
                <a:sym typeface="Calibri"/>
              </a:rPr>
              <a:t>meter tuning, the other 2 models do not require tuning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1625</Words>
  <Application>Microsoft Macintosh PowerPoint</Application>
  <PresentationFormat>On-screen Show (16:9)</PresentationFormat>
  <Paragraphs>185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qh2266</cp:lastModifiedBy>
  <cp:revision>2</cp:revision>
  <dcterms:modified xsi:type="dcterms:W3CDTF">2022-12-17T04:46:28Z</dcterms:modified>
</cp:coreProperties>
</file>