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4" r:id="rId4"/>
    <p:sldId id="286" r:id="rId5"/>
    <p:sldId id="287" r:id="rId6"/>
    <p:sldId id="288" r:id="rId7"/>
    <p:sldId id="289" r:id="rId8"/>
    <p:sldId id="291" r:id="rId9"/>
    <p:sldId id="292" r:id="rId10"/>
    <p:sldId id="293" r:id="rId11"/>
    <p:sldId id="294" r:id="rId12"/>
    <p:sldId id="295"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37CCF9-C7F7-496F-B608-983BA67DC4CD}">
          <p14:sldIdLst>
            <p14:sldId id="256"/>
            <p14:sldId id="257"/>
            <p14:sldId id="284"/>
            <p14:sldId id="286"/>
            <p14:sldId id="287"/>
            <p14:sldId id="288"/>
            <p14:sldId id="289"/>
            <p14:sldId id="291"/>
            <p14:sldId id="292"/>
            <p14:sldId id="293"/>
            <p14:sldId id="294"/>
            <p14:sldId id="295"/>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456" autoAdjust="0"/>
  </p:normalViewPr>
  <p:slideViewPr>
    <p:cSldViewPr snapToGrid="0">
      <p:cViewPr varScale="1">
        <p:scale>
          <a:sx n="81" d="100"/>
          <a:sy n="81" d="100"/>
        </p:scale>
        <p:origin x="453" y="41"/>
      </p:cViewPr>
      <p:guideLst>
        <p:guide orient="horz" pos="2160"/>
        <p:guide pos="3840"/>
      </p:guideLst>
    </p:cSldViewPr>
  </p:slideViewPr>
  <p:outlineViewPr>
    <p:cViewPr>
      <p:scale>
        <a:sx n="33" d="100"/>
        <a:sy n="33" d="100"/>
      </p:scale>
      <p:origin x="216" y="73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8335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100824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304964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158944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305602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45465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243901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87270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153745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88301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0FFF5-3BC6-4B31-B401-1C99728CF33E}" type="datetimeFigureOut">
              <a:rPr lang="en-CA" smtClean="0"/>
              <a:pPr/>
              <a:t>2024-03-15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D626E-1A5B-432D-A0F3-45AAF23AAC1E}" type="slidenum">
              <a:rPr lang="en-CA" smtClean="0"/>
              <a:pPr/>
              <a:t>‹#›</a:t>
            </a:fld>
            <a:endParaRPr lang="en-CA"/>
          </a:p>
        </p:txBody>
      </p:sp>
    </p:spTree>
    <p:extLst>
      <p:ext uri="{BB962C8B-B14F-4D97-AF65-F5344CB8AC3E}">
        <p14:creationId xmlns:p14="http://schemas.microsoft.com/office/powerpoint/2010/main" val="328775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0FFF5-3BC6-4B31-B401-1C99728CF33E}" type="datetimeFigureOut">
              <a:rPr lang="en-CA" smtClean="0"/>
              <a:pPr/>
              <a:t>2024-03-15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D626E-1A5B-432D-A0F3-45AAF23AAC1E}" type="slidenum">
              <a:rPr lang="en-CA" smtClean="0"/>
              <a:pPr/>
              <a:t>‹#›</a:t>
            </a:fld>
            <a:endParaRPr lang="en-CA"/>
          </a:p>
        </p:txBody>
      </p:sp>
    </p:spTree>
    <p:extLst>
      <p:ext uri="{BB962C8B-B14F-4D97-AF65-F5344CB8AC3E}">
        <p14:creationId xmlns:p14="http://schemas.microsoft.com/office/powerpoint/2010/main" val="424280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oursera.org/projects/data-science-coding-challenge-loan-default-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A709-17E9-9C36-53EC-3F9E5911F64E}"/>
              </a:ext>
            </a:extLst>
          </p:cNvPr>
          <p:cNvSpPr>
            <a:spLocks noGrp="1"/>
          </p:cNvSpPr>
          <p:nvPr>
            <p:ph type="ctrTitle"/>
          </p:nvPr>
        </p:nvSpPr>
        <p:spPr>
          <a:xfrm>
            <a:off x="5297762" y="640080"/>
            <a:ext cx="6251110" cy="3566160"/>
          </a:xfrm>
        </p:spPr>
        <p:txBody>
          <a:bodyPr anchor="b">
            <a:normAutofit/>
          </a:bodyPr>
          <a:lstStyle/>
          <a:p>
            <a:r>
              <a:rPr lang="en-CA" sz="4000" u="sng" dirty="0"/>
              <a:t>Finance/Telecom  Project</a:t>
            </a:r>
            <a:r>
              <a:rPr lang="en-CA" sz="5400" u="sng" dirty="0"/>
              <a:t> </a:t>
            </a:r>
            <a:r>
              <a:rPr lang="en-CA" sz="5400" b="1" u="sng" dirty="0"/>
              <a:t>Loan Default</a:t>
            </a:r>
          </a:p>
        </p:txBody>
      </p:sp>
      <p:sp>
        <p:nvSpPr>
          <p:cNvPr id="3" name="Subtitle 2">
            <a:extLst>
              <a:ext uri="{FF2B5EF4-FFF2-40B4-BE49-F238E27FC236}">
                <a16:creationId xmlns:a16="http://schemas.microsoft.com/office/drawing/2014/main" id="{4A643631-9277-A67E-DFF6-3908CF4006B1}"/>
              </a:ext>
            </a:extLst>
          </p:cNvPr>
          <p:cNvSpPr>
            <a:spLocks noGrp="1"/>
          </p:cNvSpPr>
          <p:nvPr>
            <p:ph type="subTitle" idx="1"/>
          </p:nvPr>
        </p:nvSpPr>
        <p:spPr>
          <a:xfrm>
            <a:off x="5297760" y="4636008"/>
            <a:ext cx="6251111" cy="1572768"/>
          </a:xfrm>
        </p:spPr>
        <p:txBody>
          <a:bodyPr>
            <a:normAutofit/>
          </a:bodyPr>
          <a:lstStyle/>
          <a:p>
            <a:pPr algn="l"/>
            <a:r>
              <a:rPr lang="en-CA" dirty="0"/>
              <a:t>        </a:t>
            </a:r>
          </a:p>
        </p:txBody>
      </p:sp>
      <p:pic>
        <p:nvPicPr>
          <p:cNvPr id="5" name="Picture 4">
            <a:extLst>
              <a:ext uri="{FF2B5EF4-FFF2-40B4-BE49-F238E27FC236}">
                <a16:creationId xmlns:a16="http://schemas.microsoft.com/office/drawing/2014/main" id="{0AFA1F07-9279-56B5-05F7-137BA0F7FF24}"/>
              </a:ext>
            </a:extLst>
          </p:cNvPr>
          <p:cNvPicPr>
            <a:picLocks noChangeAspect="1"/>
          </p:cNvPicPr>
          <p:nvPr/>
        </p:nvPicPr>
        <p:blipFill rotWithShape="1">
          <a:blip r:embed="rId2" cstate="print"/>
          <a:srcRect l="17067" r="218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967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Procedure</a:t>
            </a:r>
          </a:p>
        </p:txBody>
      </p:sp>
      <p:pic>
        <p:nvPicPr>
          <p:cNvPr id="6" name="Content Placeholder 5" descr="A table of numbers and letters&#10;&#10;Description automatically generated with medium confidence">
            <a:extLst>
              <a:ext uri="{FF2B5EF4-FFF2-40B4-BE49-F238E27FC236}">
                <a16:creationId xmlns:a16="http://schemas.microsoft.com/office/drawing/2014/main" id="{56B4D22F-8095-FA40-612F-4B099CCBD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5303" y="640080"/>
            <a:ext cx="5592797" cy="5578816"/>
          </a:xfrm>
          <a:prstGeom prst="rect">
            <a:avLst/>
          </a:prstGeom>
        </p:spPr>
      </p:pic>
    </p:spTree>
    <p:extLst>
      <p:ext uri="{BB962C8B-B14F-4D97-AF65-F5344CB8AC3E}">
        <p14:creationId xmlns:p14="http://schemas.microsoft.com/office/powerpoint/2010/main" val="231034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Procedure</a:t>
            </a:r>
          </a:p>
        </p:txBody>
      </p:sp>
      <p:pic>
        <p:nvPicPr>
          <p:cNvPr id="7" name="Content Placeholder 6" descr="A white sheet with blue text&#10;&#10;Description automatically generated">
            <a:extLst>
              <a:ext uri="{FF2B5EF4-FFF2-40B4-BE49-F238E27FC236}">
                <a16:creationId xmlns:a16="http://schemas.microsoft.com/office/drawing/2014/main" id="{540D6D8E-6DB4-FEC6-D2BC-0467DC711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5977" y="525821"/>
            <a:ext cx="4485032" cy="1442395"/>
          </a:xfrm>
        </p:spPr>
      </p:pic>
      <p:pic>
        <p:nvPicPr>
          <p:cNvPr id="9" name="Picture 8" descr="A screenshot of a graph&#10;&#10;Description automatically generated">
            <a:extLst>
              <a:ext uri="{FF2B5EF4-FFF2-40B4-BE49-F238E27FC236}">
                <a16:creationId xmlns:a16="http://schemas.microsoft.com/office/drawing/2014/main" id="{A39CF24A-BCEC-22A0-C0C9-74B4863CC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661" y="2073421"/>
            <a:ext cx="4615664" cy="3967947"/>
          </a:xfrm>
          <a:prstGeom prst="rect">
            <a:avLst/>
          </a:prstGeom>
        </p:spPr>
      </p:pic>
    </p:spTree>
    <p:extLst>
      <p:ext uri="{BB962C8B-B14F-4D97-AF65-F5344CB8AC3E}">
        <p14:creationId xmlns:p14="http://schemas.microsoft.com/office/powerpoint/2010/main" val="362791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lowchart: Document 1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ROC Curve</a:t>
            </a:r>
          </a:p>
        </p:txBody>
      </p:sp>
      <p:pic>
        <p:nvPicPr>
          <p:cNvPr id="6" name="Content Placeholder 5" descr="A graph with a blue line&#10;&#10;Description automatically generated">
            <a:extLst>
              <a:ext uri="{FF2B5EF4-FFF2-40B4-BE49-F238E27FC236}">
                <a16:creationId xmlns:a16="http://schemas.microsoft.com/office/drawing/2014/main" id="{444BEF00-2EC9-54F2-6425-19EF93D31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483" y="640080"/>
            <a:ext cx="5872437" cy="5578816"/>
          </a:xfrm>
          <a:prstGeom prst="rect">
            <a:avLst/>
          </a:prstGeom>
        </p:spPr>
      </p:pic>
    </p:spTree>
    <p:extLst>
      <p:ext uri="{BB962C8B-B14F-4D97-AF65-F5344CB8AC3E}">
        <p14:creationId xmlns:p14="http://schemas.microsoft.com/office/powerpoint/2010/main" val="258560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Document 2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LIFT</a:t>
            </a:r>
            <a:endParaRPr lang="en-US" sz="3200" kern="1200" dirty="0">
              <a:solidFill>
                <a:srgbClr val="FFFFFF"/>
              </a:solidFill>
              <a:latin typeface="+mj-lt"/>
              <a:ea typeface="+mj-ea"/>
              <a:cs typeface="+mj-cs"/>
            </a:endParaRPr>
          </a:p>
        </p:txBody>
      </p:sp>
      <p:pic>
        <p:nvPicPr>
          <p:cNvPr id="7" name="Content Placeholder 6" descr="A line graph with numbers&#10;&#10;Description automatically generated">
            <a:extLst>
              <a:ext uri="{FF2B5EF4-FFF2-40B4-BE49-F238E27FC236}">
                <a16:creationId xmlns:a16="http://schemas.microsoft.com/office/drawing/2014/main" id="{2172C109-B981-8D1C-B3E1-9209413FF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674162"/>
            <a:ext cx="7347537" cy="5510652"/>
          </a:xfrm>
          <a:prstGeom prst="rect">
            <a:avLst/>
          </a:prstGeom>
        </p:spPr>
      </p:pic>
    </p:spTree>
    <p:extLst>
      <p:ext uri="{BB962C8B-B14F-4D97-AF65-F5344CB8AC3E}">
        <p14:creationId xmlns:p14="http://schemas.microsoft.com/office/powerpoint/2010/main" val="262645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838200" y="365125"/>
            <a:ext cx="10515600" cy="1325563"/>
          </a:xfrm>
        </p:spPr>
        <p:txBody>
          <a:bodyPr>
            <a:normAutofit/>
          </a:bodyPr>
          <a:lstStyle/>
          <a:p>
            <a:r>
              <a:rPr lang="en-CA" sz="5400" dirty="0"/>
              <a:t>Project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8F44B4-DE8D-F25F-D17A-A790128F9710}"/>
              </a:ext>
            </a:extLst>
          </p:cNvPr>
          <p:cNvSpPr>
            <a:spLocks noGrp="1"/>
          </p:cNvSpPr>
          <p:nvPr>
            <p:ph idx="1"/>
          </p:nvPr>
        </p:nvSpPr>
        <p:spPr/>
        <p:txBody>
          <a:bodyPr>
            <a:normAutofit lnSpcReduction="10000"/>
          </a:bodyPr>
          <a:lstStyle/>
          <a:p>
            <a:r>
              <a:rPr lang="en-CA" dirty="0"/>
              <a:t>Financial loan services are leveraged by companies across many industries, from big banks to financial institutions to government loans. One of the primary objectives of companies with financial loan services is to decrease payment defaults and ensure that individuals are paying back their loans as expected.</a:t>
            </a:r>
            <a:r>
              <a:rPr lang="en-CA" b="0" i="0" dirty="0">
                <a:solidFill>
                  <a:srgbClr val="3C4043"/>
                </a:solidFill>
                <a:effectLst/>
                <a:latin typeface="Inter"/>
              </a:rPr>
              <a:t> In order to do this efficiently and systematically, many companies build analysis model to predict which individuals are at the highest risk of defaulting on their loans, so that proper interventions can be effectively deployed to the right audience.</a:t>
            </a:r>
          </a:p>
          <a:p>
            <a:r>
              <a:rPr lang="en-CA" b="0" i="0" dirty="0">
                <a:solidFill>
                  <a:srgbClr val="3C4043"/>
                </a:solidFill>
                <a:effectLst/>
                <a:latin typeface="Inter"/>
              </a:rPr>
              <a:t>This dataset has been taken from Coursera's </a:t>
            </a:r>
            <a:r>
              <a:rPr lang="en-CA" b="0" i="0" strike="noStrike" dirty="0">
                <a:effectLst/>
                <a:latin typeface="Inter"/>
                <a:hlinkClick r:id="rId2">
                  <a:extLst>
                    <a:ext uri="{A12FA001-AC4F-418D-AE19-62706E023703}">
                      <ahyp:hlinkClr xmlns:ahyp="http://schemas.microsoft.com/office/drawing/2018/hyperlinkcolor" val="tx"/>
                    </a:ext>
                  </a:extLst>
                </a:hlinkClick>
              </a:rPr>
              <a:t>Loan Default Prediction Challenge</a:t>
            </a:r>
            <a:r>
              <a:rPr lang="en-CA" b="0" i="0" strike="noStrike" dirty="0">
                <a:effectLst/>
                <a:latin typeface="Inter"/>
              </a:rPr>
              <a:t>,</a:t>
            </a:r>
            <a:r>
              <a:rPr lang="en-CA" b="0" i="0" dirty="0">
                <a:solidFill>
                  <a:srgbClr val="3C4043"/>
                </a:solidFill>
                <a:effectLst/>
                <a:latin typeface="Inter"/>
              </a:rPr>
              <a:t> which contains 255,347 rows and 18 columns in total.</a:t>
            </a:r>
            <a:endParaRPr lang="en-CA" dirty="0"/>
          </a:p>
          <a:p>
            <a:endParaRPr lang="en-CA" dirty="0"/>
          </a:p>
        </p:txBody>
      </p:sp>
    </p:spTree>
    <p:extLst>
      <p:ext uri="{BB962C8B-B14F-4D97-AF65-F5344CB8AC3E}">
        <p14:creationId xmlns:p14="http://schemas.microsoft.com/office/powerpoint/2010/main" val="177974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lowchart: Document 1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82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Features</a:t>
            </a:r>
          </a:p>
        </p:txBody>
      </p:sp>
      <p:pic>
        <p:nvPicPr>
          <p:cNvPr id="4" name="Content Placeholder 3" descr="A screenshot of a computer&#10;&#10;Description automatically generated">
            <a:extLst>
              <a:ext uri="{FF2B5EF4-FFF2-40B4-BE49-F238E27FC236}">
                <a16:creationId xmlns:a16="http://schemas.microsoft.com/office/drawing/2014/main" id="{DBEBB0BA-AF7D-6828-ABB5-E85057D14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225227"/>
            <a:ext cx="7347537" cy="4408521"/>
          </a:xfrm>
          <a:prstGeom prst="rect">
            <a:avLst/>
          </a:prstGeom>
        </p:spPr>
      </p:pic>
    </p:spTree>
    <p:extLst>
      <p:ext uri="{BB962C8B-B14F-4D97-AF65-F5344CB8AC3E}">
        <p14:creationId xmlns:p14="http://schemas.microsoft.com/office/powerpoint/2010/main" val="232412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Numerical variables</a:t>
            </a:r>
          </a:p>
        </p:txBody>
      </p:sp>
      <p:pic>
        <p:nvPicPr>
          <p:cNvPr id="4" name="Content Placeholder 3" descr="A screenshot of a computer screen&#10;&#10;Description automatically generated">
            <a:extLst>
              <a:ext uri="{FF2B5EF4-FFF2-40B4-BE49-F238E27FC236}">
                <a16:creationId xmlns:a16="http://schemas.microsoft.com/office/drawing/2014/main" id="{67DE6C5B-2D15-049C-56E2-043BDECD5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2054744"/>
            <a:ext cx="6780700" cy="2746183"/>
          </a:xfrm>
          <a:prstGeom prst="rect">
            <a:avLst/>
          </a:prstGeom>
        </p:spPr>
      </p:pic>
    </p:spTree>
    <p:extLst>
      <p:ext uri="{BB962C8B-B14F-4D97-AF65-F5344CB8AC3E}">
        <p14:creationId xmlns:p14="http://schemas.microsoft.com/office/powerpoint/2010/main" val="1064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838200" y="365125"/>
            <a:ext cx="10515600" cy="1325563"/>
          </a:xfrm>
        </p:spPr>
        <p:txBody>
          <a:bodyPr>
            <a:normAutofit/>
          </a:bodyPr>
          <a:lstStyle/>
          <a:p>
            <a:r>
              <a:rPr lang="en-CA" sz="5400" dirty="0"/>
              <a:t>Categorical variables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7337BA49-444E-AFB3-71D9-3AD8F2434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011" y="2174017"/>
            <a:ext cx="4811889" cy="3690354"/>
          </a:xfrm>
        </p:spPr>
      </p:pic>
      <p:pic>
        <p:nvPicPr>
          <p:cNvPr id="7" name="Picture 6" descr="A screenshot of a computer screen&#10;&#10;Description automatically generated">
            <a:extLst>
              <a:ext uri="{FF2B5EF4-FFF2-40B4-BE49-F238E27FC236}">
                <a16:creationId xmlns:a16="http://schemas.microsoft.com/office/drawing/2014/main" id="{3B1C0857-1C05-3864-370F-F612C909A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76" y="1780826"/>
            <a:ext cx="4414040" cy="4804458"/>
          </a:xfrm>
          <a:prstGeom prst="rect">
            <a:avLst/>
          </a:prstGeom>
        </p:spPr>
      </p:pic>
    </p:spTree>
    <p:extLst>
      <p:ext uri="{BB962C8B-B14F-4D97-AF65-F5344CB8AC3E}">
        <p14:creationId xmlns:p14="http://schemas.microsoft.com/office/powerpoint/2010/main" val="264944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C37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Default</a:t>
            </a:r>
          </a:p>
        </p:txBody>
      </p:sp>
      <p:pic>
        <p:nvPicPr>
          <p:cNvPr id="9" name="Content Placeholder 8" descr="A screenshot of a graph&#10;&#10;Description automatically generated">
            <a:extLst>
              <a:ext uri="{FF2B5EF4-FFF2-40B4-BE49-F238E27FC236}">
                <a16:creationId xmlns:a16="http://schemas.microsoft.com/office/drawing/2014/main" id="{964B9D7E-D9CF-F345-70A3-4AB8B736F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989924"/>
            <a:ext cx="7347537" cy="2879128"/>
          </a:xfrm>
          <a:prstGeom prst="rect">
            <a:avLst/>
          </a:prstGeom>
        </p:spPr>
      </p:pic>
    </p:spTree>
    <p:extLst>
      <p:ext uri="{BB962C8B-B14F-4D97-AF65-F5344CB8AC3E}">
        <p14:creationId xmlns:p14="http://schemas.microsoft.com/office/powerpoint/2010/main" val="149269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EC669-22FF-251F-A9F5-DDAF940E2BE3}"/>
              </a:ext>
            </a:extLst>
          </p:cNvPr>
          <p:cNvSpPr>
            <a:spLocks noGrp="1"/>
          </p:cNvSpPr>
          <p:nvPr>
            <p:ph type="title"/>
          </p:nvPr>
        </p:nvSpPr>
        <p:spPr>
          <a:xfrm>
            <a:off x="838200" y="365125"/>
            <a:ext cx="10515600" cy="1325563"/>
          </a:xfrm>
        </p:spPr>
        <p:txBody>
          <a:bodyPr>
            <a:normAutofit/>
          </a:bodyPr>
          <a:lstStyle/>
          <a:p>
            <a:r>
              <a:rPr lang="en-CA" sz="5400" dirty="0"/>
              <a:t>Train dataset and Test 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8F44B4-DE8D-F25F-D17A-A790128F9710}"/>
              </a:ext>
            </a:extLst>
          </p:cNvPr>
          <p:cNvSpPr>
            <a:spLocks noGrp="1"/>
          </p:cNvSpPr>
          <p:nvPr>
            <p:ph idx="1"/>
          </p:nvPr>
        </p:nvSpPr>
        <p:spPr/>
        <p:txBody>
          <a:bodyPr>
            <a:normAutofit/>
          </a:bodyPr>
          <a:lstStyle/>
          <a:p>
            <a:r>
              <a:rPr lang="en-CA" dirty="0"/>
              <a:t>Random select 75000 observations.</a:t>
            </a:r>
          </a:p>
          <a:p>
            <a:r>
              <a:rPr lang="en-CA" dirty="0"/>
              <a:t>Default: 1:0 = 2:8</a:t>
            </a:r>
          </a:p>
          <a:p>
            <a:r>
              <a:rPr lang="en-CA" dirty="0"/>
              <a:t>Train : Test = 7:3</a:t>
            </a:r>
          </a:p>
          <a:p>
            <a:r>
              <a:rPr lang="en-CA" dirty="0"/>
              <a:t>Train : 52500 observation</a:t>
            </a:r>
          </a:p>
          <a:p>
            <a:r>
              <a:rPr lang="en-CA" dirty="0"/>
              <a:t>Test: 22500 observation</a:t>
            </a:r>
          </a:p>
        </p:txBody>
      </p:sp>
    </p:spTree>
    <p:extLst>
      <p:ext uri="{BB962C8B-B14F-4D97-AF65-F5344CB8AC3E}">
        <p14:creationId xmlns:p14="http://schemas.microsoft.com/office/powerpoint/2010/main" val="98199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Procedure</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8F42DAE6-9674-CE21-3D81-70ACE946AE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772" y="640080"/>
            <a:ext cx="3723859" cy="5578816"/>
          </a:xfrm>
          <a:prstGeom prst="rect">
            <a:avLst/>
          </a:prstGeom>
        </p:spPr>
      </p:pic>
    </p:spTree>
    <p:extLst>
      <p:ext uri="{BB962C8B-B14F-4D97-AF65-F5344CB8AC3E}">
        <p14:creationId xmlns:p14="http://schemas.microsoft.com/office/powerpoint/2010/main" val="420430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A89D-0E76-97E4-47AF-ABFC29B34C1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Procedure</a:t>
            </a:r>
          </a:p>
        </p:txBody>
      </p:sp>
      <p:pic>
        <p:nvPicPr>
          <p:cNvPr id="7" name="Content Placeholder 6" descr="A screenshot of a computer&#10;&#10;Description automatically generated">
            <a:extLst>
              <a:ext uri="{FF2B5EF4-FFF2-40B4-BE49-F238E27FC236}">
                <a16:creationId xmlns:a16="http://schemas.microsoft.com/office/drawing/2014/main" id="{F5554571-CC71-B7AD-9125-B57994BD28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8796" y="1013742"/>
            <a:ext cx="2742164" cy="4351338"/>
          </a:xfrm>
        </p:spPr>
      </p:pic>
      <p:pic>
        <p:nvPicPr>
          <p:cNvPr id="9" name="Picture 8" descr="A screenshot of a data table&#10;&#10;Description automatically generated">
            <a:extLst>
              <a:ext uri="{FF2B5EF4-FFF2-40B4-BE49-F238E27FC236}">
                <a16:creationId xmlns:a16="http://schemas.microsoft.com/office/drawing/2014/main" id="{F127EDC9-5F59-D241-AB15-51DD5DF86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762" y="1454915"/>
            <a:ext cx="3140611" cy="3282129"/>
          </a:xfrm>
          <a:prstGeom prst="rect">
            <a:avLst/>
          </a:prstGeom>
        </p:spPr>
      </p:pic>
    </p:spTree>
    <p:extLst>
      <p:ext uri="{BB962C8B-B14F-4D97-AF65-F5344CB8AC3E}">
        <p14:creationId xmlns:p14="http://schemas.microsoft.com/office/powerpoint/2010/main" val="4294228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571</TotalTime>
  <Words>169</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Inter</vt:lpstr>
      <vt:lpstr>Arial</vt:lpstr>
      <vt:lpstr>Calibri</vt:lpstr>
      <vt:lpstr>Calibri Light</vt:lpstr>
      <vt:lpstr>Office Theme</vt:lpstr>
      <vt:lpstr>Finance/Telecom  Project Loan Default</vt:lpstr>
      <vt:lpstr>Project Overview</vt:lpstr>
      <vt:lpstr>Data Features</vt:lpstr>
      <vt:lpstr>Numerical variables</vt:lpstr>
      <vt:lpstr>Categorical variables</vt:lpstr>
      <vt:lpstr>Default</vt:lpstr>
      <vt:lpstr>Train dataset and Test dataset</vt:lpstr>
      <vt:lpstr>LOGISTIC Procedure </vt:lpstr>
      <vt:lpstr>LOGISTIC Procedure</vt:lpstr>
      <vt:lpstr>LOGISTIC Procedure</vt:lpstr>
      <vt:lpstr>LOGISTIC Procedure</vt:lpstr>
      <vt:lpstr>ROC Curve</vt:lpstr>
      <vt:lpstr>LIFT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Project Iofexidine</dc:title>
  <dc:creator>emily wei</dc:creator>
  <cp:lastModifiedBy>d36739</cp:lastModifiedBy>
  <cp:revision>42</cp:revision>
  <dcterms:created xsi:type="dcterms:W3CDTF">2023-07-27T23:05:18Z</dcterms:created>
  <dcterms:modified xsi:type="dcterms:W3CDTF">2024-03-16T00:29:11Z</dcterms:modified>
</cp:coreProperties>
</file>