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notesMasterIdLst>
    <p:notesMasterId r:id="rId14"/>
  </p:notesMasterIdLst>
  <p:sldIdLst>
    <p:sldId id="268" r:id="rId2"/>
    <p:sldId id="257" r:id="rId3"/>
    <p:sldId id="269" r:id="rId4"/>
    <p:sldId id="259" r:id="rId5"/>
    <p:sldId id="270" r:id="rId6"/>
    <p:sldId id="272" r:id="rId7"/>
    <p:sldId id="273" r:id="rId8"/>
    <p:sldId id="274" r:id="rId9"/>
    <p:sldId id="275" r:id="rId10"/>
    <p:sldId id="276" r:id="rId11"/>
    <p:sldId id="277"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9900"/>
    <a:srgbClr val="1918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75810" autoAdjust="0"/>
  </p:normalViewPr>
  <p:slideViewPr>
    <p:cSldViewPr snapToGrid="0">
      <p:cViewPr varScale="1">
        <p:scale>
          <a:sx n="65" d="100"/>
          <a:sy n="65" d="100"/>
        </p:scale>
        <p:origin x="87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02575555361659"/>
          <c:y val="7.6840577589644396E-2"/>
          <c:w val="0.55920066489600984"/>
          <c:h val="0.92315942241035565"/>
        </c:manualLayout>
      </c:layout>
      <c:pieChart>
        <c:varyColors val="1"/>
        <c:ser>
          <c:idx val="0"/>
          <c:order val="0"/>
          <c:tx>
            <c:strRef>
              <c:f>Sheet1!$B$1</c:f>
              <c:strCache>
                <c:ptCount val="1"/>
                <c:pt idx="0">
                  <c:v>Budget</c:v>
                </c:pt>
              </c:strCache>
            </c:strRef>
          </c:tx>
          <c:dPt>
            <c:idx val="0"/>
            <c:bubble3D val="0"/>
            <c:spPr>
              <a:solidFill>
                <a:srgbClr val="FF0000"/>
              </a:solidFill>
              <a:ln w="19050">
                <a:solidFill>
                  <a:schemeClr val="bg1"/>
                </a:solidFill>
              </a:ln>
              <a:effectLst>
                <a:outerShdw blurRad="50800" dist="50800" dir="5400000" algn="ctr" rotWithShape="0">
                  <a:srgbClr val="92D050"/>
                </a:outerShdw>
              </a:effectLst>
            </c:spPr>
            <c:extLst>
              <c:ext xmlns:c16="http://schemas.microsoft.com/office/drawing/2014/chart" uri="{C3380CC4-5D6E-409C-BE32-E72D297353CC}">
                <c16:uniqueId val="{00000001-99C1-4A50-8F2B-07E90F0C7459}"/>
              </c:ext>
            </c:extLst>
          </c:dPt>
          <c:dPt>
            <c:idx val="1"/>
            <c:bubble3D val="0"/>
            <c:spPr>
              <a:solidFill>
                <a:srgbClr val="0070C0"/>
              </a:solidFill>
              <a:ln w="19050">
                <a:solidFill>
                  <a:schemeClr val="bg1"/>
                </a:solidFill>
              </a:ln>
              <a:effectLst>
                <a:outerShdw blurRad="50800" dist="50800" dir="5400000" algn="ctr" rotWithShape="0">
                  <a:srgbClr val="92D050"/>
                </a:outerShdw>
              </a:effectLst>
            </c:spPr>
            <c:extLst>
              <c:ext xmlns:c16="http://schemas.microsoft.com/office/drawing/2014/chart" uri="{C3380CC4-5D6E-409C-BE32-E72D297353CC}">
                <c16:uniqueId val="{00000003-99C1-4A50-8F2B-07E90F0C7459}"/>
              </c:ext>
            </c:extLst>
          </c:dPt>
          <c:dPt>
            <c:idx val="2"/>
            <c:bubble3D val="0"/>
            <c:spPr>
              <a:solidFill>
                <a:srgbClr val="009900"/>
              </a:solidFill>
              <a:ln w="19050">
                <a:solidFill>
                  <a:schemeClr val="bg1">
                    <a:lumMod val="95000"/>
                    <a:lumOff val="5000"/>
                  </a:schemeClr>
                </a:solidFill>
              </a:ln>
              <a:effectLst>
                <a:outerShdw blurRad="50800" dist="50800" dir="5400000" algn="ctr" rotWithShape="0">
                  <a:srgbClr val="92D050"/>
                </a:outerShdw>
              </a:effectLst>
            </c:spPr>
            <c:extLst>
              <c:ext xmlns:c16="http://schemas.microsoft.com/office/drawing/2014/chart" uri="{C3380CC4-5D6E-409C-BE32-E72D297353CC}">
                <c16:uniqueId val="{00000005-99C1-4A50-8F2B-07E90F0C7459}"/>
              </c:ext>
            </c:extLst>
          </c:dPt>
          <c:dPt>
            <c:idx val="3"/>
            <c:bubble3D val="0"/>
            <c:spPr>
              <a:solidFill>
                <a:srgbClr val="FFC000"/>
              </a:solidFill>
              <a:ln w="19050">
                <a:solidFill>
                  <a:schemeClr val="bg1"/>
                </a:solidFill>
              </a:ln>
              <a:effectLst/>
            </c:spPr>
            <c:extLst>
              <c:ext xmlns:c16="http://schemas.microsoft.com/office/drawing/2014/chart" uri="{C3380CC4-5D6E-409C-BE32-E72D297353CC}">
                <c16:uniqueId val="{00000007-99C1-4A50-8F2B-07E90F0C7459}"/>
              </c:ext>
            </c:extLst>
          </c:dPt>
          <c:dLbls>
            <c:dLbl>
              <c:idx val="0"/>
              <c:layout>
                <c:manualLayout>
                  <c:x val="-0.12808212547508785"/>
                  <c:y val="7.5422837681599172E-2"/>
                </c:manualLayout>
              </c:layout>
              <c:tx>
                <c:rich>
                  <a:bodyPr rot="0" spcFirstLastPara="1" vertOverflow="ellipsis" vert="horz" wrap="square" lIns="38100" tIns="19050" rIns="38100" bIns="19050" anchor="ctr" anchorCtr="1">
                    <a:spAutoFit/>
                  </a:bodyPr>
                  <a:lstStyle/>
                  <a:p>
                    <a:pPr>
                      <a:defRPr sz="1197" b="0" i="0" u="none" strike="noStrike" kern="1200" baseline="0">
                        <a:solidFill>
                          <a:schemeClr val="bg1"/>
                        </a:solidFill>
                        <a:effectLst>
                          <a:outerShdw blurRad="50800" dist="50800" dir="5400000" algn="ctr" rotWithShape="0">
                            <a:schemeClr val="bg1"/>
                          </a:outerShdw>
                        </a:effectLst>
                        <a:latin typeface="+mn-lt"/>
                        <a:ea typeface="+mn-ea"/>
                        <a:cs typeface="+mn-cs"/>
                      </a:defRPr>
                    </a:pPr>
                    <a:fld id="{FD8FD899-2435-41BF-ABAD-340535AB1E60}" type="PERCENTAGE">
                      <a:rPr lang="en-US" sz="1800" b="0"/>
                      <a:pPr>
                        <a:defRPr>
                          <a:solidFill>
                            <a:schemeClr val="bg1"/>
                          </a:solidFill>
                          <a:effectLst>
                            <a:outerShdw blurRad="50800" dist="50800" dir="5400000" algn="ctr" rotWithShape="0">
                              <a:schemeClr val="bg1"/>
                            </a:outerShdw>
                          </a:effectLst>
                        </a:defRPr>
                      </a:pPr>
                      <a:t>[PERCENTAGE]</a:t>
                    </a:fld>
                    <a:endParaRPr lang="en-US"/>
                  </a:p>
                </c:rich>
              </c:tx>
              <c:spPr>
                <a:noFill/>
                <a:ln>
                  <a:noFill/>
                </a:ln>
                <a:effectLst>
                  <a:outerShdw blurRad="50800" dist="50800" dir="5400000" algn="ctr" rotWithShape="0">
                    <a:schemeClr val="accent6">
                      <a:lumMod val="50000"/>
                    </a:schemeClr>
                  </a:outerShdw>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effectLst>
                        <a:outerShdw blurRad="50800" dist="50800" dir="5400000" algn="ctr" rotWithShape="0">
                          <a:schemeClr val="bg1"/>
                        </a:outerShdw>
                      </a:effectLst>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9C1-4A50-8F2B-07E90F0C7459}"/>
                </c:ext>
              </c:extLst>
            </c:dLbl>
            <c:dLbl>
              <c:idx val="1"/>
              <c:tx>
                <c:rich>
                  <a:bodyPr rot="0" spcFirstLastPara="1" vertOverflow="ellipsis" vert="horz" wrap="square" lIns="38100" tIns="19050" rIns="38100" bIns="19050" anchor="ctr" anchorCtr="1">
                    <a:noAutofit/>
                  </a:bodyPr>
                  <a:lstStyle/>
                  <a:p>
                    <a:pPr>
                      <a:defRPr sz="1197" b="0" i="0" u="none" strike="noStrike" kern="1200" baseline="0">
                        <a:solidFill>
                          <a:schemeClr val="bg1"/>
                        </a:solidFill>
                        <a:effectLst/>
                        <a:latin typeface="+mn-lt"/>
                        <a:ea typeface="+mn-ea"/>
                        <a:cs typeface="+mn-cs"/>
                      </a:defRPr>
                    </a:pPr>
                    <a:fld id="{2EE24575-DF52-495D-B3B1-153FC83985DE}" type="PERCENTAGE">
                      <a:rPr lang="en-US" sz="1800" b="0">
                        <a:solidFill>
                          <a:schemeClr val="bg1"/>
                        </a:solidFill>
                        <a:effectLst/>
                      </a:rPr>
                      <a:pPr>
                        <a:defRPr>
                          <a:solidFill>
                            <a:schemeClr val="bg1"/>
                          </a:solidFill>
                          <a:effectLst/>
                        </a:defRPr>
                      </a:pPr>
                      <a:t>[PERCENTAGE]</a:t>
                    </a:fld>
                    <a:endParaRPr lang="en-US"/>
                  </a:p>
                </c:rich>
              </c:tx>
              <c:spPr>
                <a:noFill/>
                <a:ln>
                  <a:noFill/>
                </a:ln>
                <a:effectLst>
                  <a:outerShdw blurRad="50800" dist="50800" dir="5400000" algn="ctr" rotWithShape="0">
                    <a:schemeClr val="bg1"/>
                  </a:outerShdw>
                </a:effectLst>
              </c:spPr>
              <c:txPr>
                <a:bodyPr rot="0" spcFirstLastPara="1" vertOverflow="ellipsis" vert="horz" wrap="square" lIns="38100" tIns="19050" rIns="38100" bIns="19050" anchor="ctr" anchorCtr="1">
                  <a:noAutofit/>
                </a:bodyPr>
                <a:lstStyle/>
                <a:p>
                  <a:pPr>
                    <a:defRPr sz="1197" b="0" i="0" u="none" strike="noStrike" kern="1200" baseline="0">
                      <a:solidFill>
                        <a:schemeClr val="bg1"/>
                      </a:solidFill>
                      <a:effectLst/>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layout>
                    <c:manualLayout>
                      <c:w val="0.1046618770886219"/>
                      <c:h val="0.12206564896135474"/>
                    </c:manualLayout>
                  </c15:layout>
                  <c15:dlblFieldTable/>
                  <c15:showDataLabelsRange val="0"/>
                </c:ext>
                <c:ext xmlns:c16="http://schemas.microsoft.com/office/drawing/2014/chart" uri="{C3380CC4-5D6E-409C-BE32-E72D297353CC}">
                  <c16:uniqueId val="{00000003-99C1-4A50-8F2B-07E90F0C7459}"/>
                </c:ext>
              </c:extLst>
            </c:dLbl>
            <c:dLbl>
              <c:idx val="2"/>
              <c:tx>
                <c:rich>
                  <a:bodyPr rot="0" spcFirstLastPara="1" vertOverflow="ellipsis" vert="horz" wrap="square" lIns="38100" tIns="19050" rIns="38100" bIns="19050" anchor="ctr" anchorCtr="1">
                    <a:spAutoFit/>
                  </a:bodyPr>
                  <a:lstStyle/>
                  <a:p>
                    <a:pPr>
                      <a:defRPr sz="1600" b="0" i="0" u="none" strike="noStrike" kern="1200" baseline="0">
                        <a:solidFill>
                          <a:schemeClr val="bg1"/>
                        </a:solidFill>
                        <a:effectLst>
                          <a:outerShdw blurRad="50800" dist="50800" dir="5400000" algn="ctr" rotWithShape="0">
                            <a:schemeClr val="bg1"/>
                          </a:outerShdw>
                        </a:effectLst>
                        <a:latin typeface="+mn-lt"/>
                        <a:ea typeface="+mn-ea"/>
                        <a:cs typeface="+mn-cs"/>
                      </a:defRPr>
                    </a:pPr>
                    <a:fld id="{4B29EE95-D4C8-4AA4-B68C-9AF65423D637}" type="PERCENTAGE">
                      <a:rPr lang="en-US" sz="1800"/>
                      <a:pPr>
                        <a:defRPr sz="1600">
                          <a:solidFill>
                            <a:schemeClr val="bg1"/>
                          </a:solidFill>
                          <a:effectLst>
                            <a:outerShdw blurRad="50800" dist="50800" dir="5400000" algn="ctr" rotWithShape="0">
                              <a:schemeClr val="bg1"/>
                            </a:outerShdw>
                          </a:effectLst>
                        </a:defRPr>
                      </a:pPr>
                      <a:t>[PERCENTAGE]</a:t>
                    </a:fld>
                    <a:endParaRPr lang="en-US"/>
                  </a:p>
                </c:rich>
              </c:tx>
              <c:spPr>
                <a:noFill/>
                <a:ln>
                  <a:noFill/>
                </a:ln>
                <a:effectLst>
                  <a:outerShdw blurRad="50800" dist="50800" dir="5400000" algn="ctr" rotWithShape="0">
                    <a:schemeClr val="bg1"/>
                  </a:outerShdw>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bg1"/>
                      </a:solidFill>
                      <a:effectLst>
                        <a:outerShdw blurRad="50800" dist="50800" dir="5400000" algn="ctr" rotWithShape="0">
                          <a:schemeClr val="bg1"/>
                        </a:outerShdw>
                      </a:effectLst>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99C1-4A50-8F2B-07E90F0C7459}"/>
                </c:ext>
              </c:extLst>
            </c:dLbl>
            <c:dLbl>
              <c:idx val="3"/>
              <c:layout>
                <c:manualLayout>
                  <c:x val="2.4042914685526606E-2"/>
                  <c:y val="0.12114778407304133"/>
                </c:manualLayout>
              </c:layout>
              <c:tx>
                <c:rich>
                  <a:bodyPr/>
                  <a:lstStyle/>
                  <a:p>
                    <a:fld id="{AAEFB867-8A83-471D-A574-DBBC340DD27A}" type="PERCENTAGE">
                      <a:rPr lang="en-US" sz="1800"/>
                      <a:pPr/>
                      <a:t>[PERCENTAGE]</a:t>
                    </a:fld>
                    <a:endParaRPr lang="en-US"/>
                  </a:p>
                </c:rich>
              </c:tx>
              <c:dLblPos val="bestFit"/>
              <c:showLegendKey val="0"/>
              <c:showVal val="0"/>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99C1-4A50-8F2B-07E90F0C7459}"/>
                </c:ext>
              </c:extLst>
            </c:dLbl>
            <c:spPr>
              <a:noFill/>
              <a:ln>
                <a:noFill/>
              </a:ln>
              <a:effectLst>
                <a:outerShdw blurRad="50800" dist="50800" dir="5400000" algn="ctr" rotWithShape="0">
                  <a:schemeClr val="bg1"/>
                </a:outerShdw>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effectLst>
                      <a:outerShdw blurRad="50800" dist="50800" dir="5400000" algn="ctr" rotWithShape="0">
                        <a:schemeClr val="bg1"/>
                      </a:outerShdw>
                    </a:effectLst>
                    <a:latin typeface="+mn-lt"/>
                    <a:ea typeface="+mn-ea"/>
                    <a:cs typeface="+mn-cs"/>
                  </a:defRPr>
                </a:pPr>
                <a:endParaRPr lang="en-US"/>
              </a:p>
            </c:txPr>
            <c:dLblPos val="ct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Hardware</c:v>
                </c:pt>
                <c:pt idx="1">
                  <c:v>Hosting &amp; Tools</c:v>
                </c:pt>
                <c:pt idx="2">
                  <c:v>Labor &amp; Consulting</c:v>
                </c:pt>
                <c:pt idx="3">
                  <c:v>Reserve</c:v>
                </c:pt>
              </c:strCache>
            </c:strRef>
          </c:cat>
          <c:val>
            <c:numRef>
              <c:f>Sheet1!$B$2:$B$5</c:f>
              <c:numCache>
                <c:formatCode>0%</c:formatCode>
                <c:ptCount val="4"/>
                <c:pt idx="0">
                  <c:v>0.32</c:v>
                </c:pt>
                <c:pt idx="1">
                  <c:v>0.14000000000000001</c:v>
                </c:pt>
                <c:pt idx="2">
                  <c:v>0.28000000000000003</c:v>
                </c:pt>
                <c:pt idx="3">
                  <c:v>0.05</c:v>
                </c:pt>
              </c:numCache>
            </c:numRef>
          </c:val>
          <c:extLst>
            <c:ext xmlns:c16="http://schemas.microsoft.com/office/drawing/2014/chart" uri="{C3380CC4-5D6E-409C-BE32-E72D297353CC}">
              <c16:uniqueId val="{00000008-99C1-4A50-8F2B-07E90F0C7459}"/>
            </c:ext>
          </c:extLst>
        </c:ser>
        <c:dLbls>
          <c:dLblPos val="ctr"/>
          <c:showLegendKey val="0"/>
          <c:showVal val="0"/>
          <c:showCatName val="0"/>
          <c:showSerName val="0"/>
          <c:showPercent val="1"/>
          <c:showBubbleSize val="0"/>
          <c:showLeaderLines val="1"/>
        </c:dLbls>
        <c:firstSliceAng val="0"/>
      </c:pieChart>
      <c:spPr>
        <a:noFill/>
        <a:ln>
          <a:solidFill>
            <a:schemeClr val="bg1"/>
          </a:solidFill>
        </a:ln>
        <a:effectLst>
          <a:outerShdw blurRad="50800" dist="50800" dir="5400000" sx="1000" sy="1000" algn="ctr" rotWithShape="0">
            <a:srgbClr val="000000"/>
          </a:outerShdw>
        </a:effectLst>
      </c:spPr>
    </c:plotArea>
    <c:legend>
      <c:legendPos val="r"/>
      <c:layout>
        <c:manualLayout>
          <c:xMode val="edge"/>
          <c:yMode val="edge"/>
          <c:x val="0.7050219951429727"/>
          <c:y val="0"/>
          <c:w val="0.27773090656248695"/>
          <c:h val="0.2955102545959680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1T06:17:02.468"/>
    </inkml:context>
    <inkml:brush xml:id="br0">
      <inkml:brushProperty name="width" value="0.05" units="cm"/>
      <inkml:brushProperty name="height" value="0.05" units="cm"/>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1T05:53:56.966"/>
    </inkml:context>
    <inkml:brush xml:id="br0">
      <inkml:brushProperty name="width" value="0.35" units="cm"/>
      <inkml:brushProperty name="height" value="0.35" units="cm"/>
    </inkml:brush>
  </inkml:definitions>
  <inkml:trace contextRef="#ctx0" brushRef="#br0">1 1 24575,'5'0'0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1T05:53:57.416"/>
    </inkml:context>
    <inkml:brush xml:id="br0">
      <inkml:brushProperty name="width" value="0.35" units="cm"/>
      <inkml:brushProperty name="height" value="0.35" units="cm"/>
    </inkml:brush>
  </inkml:definitions>
  <inkml:trace contextRef="#ctx0" brushRef="#br0">1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1T05:54:06.108"/>
    </inkml:context>
    <inkml:brush xml:id="br0">
      <inkml:brushProperty name="width" value="0.35" units="cm"/>
      <inkml:brushProperty name="height" value="0.35" units="cm"/>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1T05:54:06.716"/>
    </inkml:context>
    <inkml:brush xml:id="br0">
      <inkml:brushProperty name="width" value="0.35" units="cm"/>
      <inkml:brushProperty name="height" value="0.35" units="cm"/>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1T06:16:26.846"/>
    </inkml:context>
    <inkml:brush xml:id="br0">
      <inkml:brushProperty name="width" value="0.05" units="cm"/>
      <inkml:brushProperty name="height" value="0.05" units="cm"/>
    </inkml:brush>
  </inkml:definitions>
  <inkml:trace contextRef="#ctx0" brushRef="#br0">67 190 24575,'3'34'0,"9"49"0,-4-37 0,2 52 0,-10 86 0,-1-729 0,1 537 0,0 0 0,0 0 0,1 0 0,0 0 0,0 0 0,1 0 0,0 0 0,5-12 0,-7 20 0,0 0 0,0-1 0,0 1 0,0 0 0,0 0 0,0-1 0,0 1 0,0 0 0,0 0 0,0-1 0,0 1 0,0 0 0,0 0 0,1 0 0,-1 0 0,0-1 0,0 1 0,0 0 0,0 0 0,0 0 0,1 0 0,-1-1 0,0 1 0,0 0 0,0 0 0,1 0 0,-1 0 0,0 0 0,0 0 0,1 0 0,-1 0 0,0 0 0,0-1 0,0 1 0,1 0 0,-1 0 0,0 0 0,0 0 0,1 1 0,-1-1 0,0 0 0,0 0 0,1 0 0,-1 0 0,0 0 0,0 0 0,0 0 0,1 0 0,5 14 0,-1 21 0,-2-7 0,-2-1 0,-1 1 0,-1-1 0,-1 1 0,-1-1 0,-2 0 0,-8 29 0,12-53 0,1-1 0,-1 1 0,0-1 0,0 1 0,0-1 0,-1 1 0,1-1 0,-1 0 0,1 1 0,-1-1 0,0 0 0,0 0 0,0 0 0,0 0 0,0-1 0,0 1 0,0-1 0,-1 1 0,1-1 0,0 0 0,-1 1 0,1-1 0,-1 0 0,0-1 0,1 1 0,-1 0 0,-4-1 0,4 0 0,1 0 0,-1-1 0,1 0 0,-1 0 0,1 0 0,0 0 0,-1 0 0,1 0 0,0 0 0,0-1 0,0 1 0,0-1 0,0 0 0,0 1 0,0-1 0,0 0 0,1 0 0,-1 0 0,1 0 0,0-1 0,-1 1 0,1 0 0,0 0 0,0-1 0,1 1 0,-1-1 0,0 1 0,1-1 0,-1-3 0,1 1 0,-1 1 0,1-1 0,1 0 0,-1 0 0,1 1 0,-1-1 0,1 0 0,1 1 0,-1-1 0,1 1 0,3-9 0,-4 12 0,-1-1 0,1 1 0,0 0 0,0-1 0,-1 1 0,1 0 0,0-1 0,0 1 0,0 0 0,0 0 0,0 0 0,1 0 0,-1 0 0,0 0 0,1 0 0,-1 0 0,0 0 0,1 1 0,-1-1 0,1 1 0,-1-1 0,1 1 0,-1-1 0,1 1 0,-1 0 0,1 0 0,-1 0 0,1 0 0,-1 0 0,1 0 0,0 0 0,-1 0 0,1 0 0,-1 1 0,1-1 0,-1 1 0,1-1 0,-1 1 0,3 1 0,-2 0 0,1 0 0,-1 1 0,0-1 0,1 0 0,-1 1 0,0 0 0,0-1 0,-1 1 0,1 0 0,-1 0 0,1 0 0,-1 0 0,0 0 0,0 0 0,0 1 0,0-1 0,0 5 0,3 62 0,-4-59 0,0 35 0,2-1 0,-7 57 0,4-91 0,-1 0 0,0-1 0,0 1 0,-1 0 0,-1-1 0,1 1 0,-2-1 0,1 0 0,-2-1 0,-9 15 0,15-23 0,0-1 0,0 0 0,0 1 0,-1-1 0,1 0 0,0 1 0,0-1 0,-1 0 0,1 1 0,0-1 0,0 0 0,-1 0 0,1 1 0,0-1 0,-1 0 0,1 0 0,-1 0 0,1 1 0,0-1 0,-1 0 0,1 0 0,0 0 0,-1 0 0,1 0 0,-1 0 0,1 0 0,0 0 0,-1 0 0,1 0 0,-1 0 0,1 0 0,0 0 0,-1 0 0,-6-13 0,3-23 0,4 35 0,0-244 0,2 101 0,0 253 0,-5 196 0,3-299 0,-1 0 0,1 0 0,-2 0 0,1 0 0,-1-1 0,-3 11 0,5-16 0,-1 0 0,1 0 0,0 0 0,0 1 0,0-1 0,0 0 0,0 0 0,0 0 0,0 0 0,0 0 0,0 0 0,0 0 0,0 0 0,-1 1 0,1-1 0,0 0 0,0 0 0,0 0 0,0 0 0,0 0 0,0 0 0,0 0 0,-1 0 0,1 0 0,0 0 0,0 0 0,0 0 0,0 0 0,0 0 0,-1 0 0,1 0 0,0 0 0,0 0 0,0 0 0,0 0 0,0 0 0,0 0 0,-1 0 0,1 0 0,0 0 0,0 0 0,0 0 0,0 0 0,0-1 0,0 1 0,0 0 0,-1 0 0,1 0 0,0 0 0,0 0 0,0 0 0,0 0 0,0 0 0,0-1 0,0 1 0,0 0 0,0 0 0,0 0 0,-5-14 0,-1-15 0,1-315 0,7 194 0,4 96 0,4 32 0,-10 22 0,1 0 0,-1 0 0,1-1 0,-1 1 0,1 0 0,-1 0 0,1 0 0,-1 0 0,1 0 0,0 0 0,-1 0 0,1 0 0,-1 0 0,1 0 0,-1 0 0,1 1 0,-1-1 0,1 0 0,-1 0 0,1 1 0,-1-1 0,1 0 0,-1 0 0,0 1 0,1-1 0,-1 0 0,1 1 0,-1-1 0,0 1 0,1-1 0,-1 0 0,0 1 0,1-1 0,-1 1 0,0-1 0,0 1 0,0-1 0,1 1 0,3 7 0,0 0 0,0 0 0,-1 0 0,0 0 0,0 0 0,-1 1 0,0 0 0,1 13 0,3 78 0,-6-79 0,-2 291-1365,2-284-5461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1T06:16:28.760"/>
    </inkml:context>
    <inkml:brush xml:id="br0">
      <inkml:brushProperty name="width" value="0.05" units="cm"/>
      <inkml:brushProperty name="height" value="0.05" units="cm"/>
    </inkml:brush>
  </inkml:definitions>
  <inkml:trace contextRef="#ctx0" brushRef="#br0">0 0 24575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1T06:16:36.530"/>
    </inkml:context>
    <inkml:brush xml:id="br0">
      <inkml:brushProperty name="width" value="0.05" units="cm"/>
      <inkml:brushProperty name="height" value="0.05" units="cm"/>
    </inkml:brush>
  </inkml:definitions>
  <inkml:trace contextRef="#ctx0" brushRef="#br0">89 0 24575,'-6'0'0,"-7"0"0,-7 0 0,-5 0 0,1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1T06:07:06.600"/>
    </inkml:context>
    <inkml:brush xml:id="br0">
      <inkml:brushProperty name="width" value="0.35" units="cm"/>
      <inkml:brushProperty name="height" value="0.35" units="cm"/>
    </inkml:brush>
  </inkml:definitions>
  <inkml:trace contextRef="#ctx0" brushRef="#br0">1 136 24575,'0'-1'0,"1"0"0,-1 0 0,1 0 0,-1 0 0,1 0 0,-1 0 0,1 0 0,0 1 0,-1-1 0,1 0 0,0 0 0,0 1 0,0-1 0,0 0 0,-1 1 0,1-1 0,0 1 0,0-1 0,0 1 0,0-1 0,0 1 0,0 0 0,1-1 0,0 1 0,32-7 0,-30 6 0,50-8 0,-1-3 0,0-2 0,56-22 0,-82 24 0,-15 7 0,0 0 0,0 0 0,0 1 0,24-5 0,-35 9 0,0 0 0,-1 0 0,1 0 0,0 0 0,0 0 0,-1 1 0,1-1 0,0 0 0,0 0 0,-1 0 0,1 1 0,0-1 0,-1 0 0,1 1 0,0-1 0,-1 0 0,1 1 0,0-1 0,-1 1 0,1-1 0,-1 1 0,1 0 0,-1-1 0,1 1 0,-1-1 0,1 1 0,-1 0 0,0-1 0,1 1 0,-1 0 0,0 0 0,0-1 0,0 1 0,1 0 0,-1 0 0,0-1 0,0 1 0,0 0 0,0 0 0,0-1 0,0 1 0,-1 1 0,-6 36 0,6-32 0,-8 37 0,2 1 0,-1 47 0,3-35 0,0-29-1365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1T06:07:12.134"/>
    </inkml:context>
    <inkml:brush xml:id="br0">
      <inkml:brushProperty name="width" value="0.35" units="cm"/>
      <inkml:brushProperty name="height" value="0.35" units="cm"/>
    </inkml:brush>
  </inkml:definitions>
  <inkml:trace contextRef="#ctx0" brushRef="#br0">549 0 24575,'-2'1'0,"1"-1"0,-1 1 0,1 0 0,-1-1 0,1 1 0,0 0 0,-1 0 0,1 0 0,0 0 0,0 0 0,0 0 0,0 0 0,0 0 0,0 0 0,0 1 0,0-1 0,0 0 0,0 1 0,1-1 0,-1 0 0,1 1 0,-1-1 0,1 1 0,-1-1 0,1 1 0,0-1 0,-1 4 0,-5 48 0,6-47 0,-2 194 0,1-197 0,1 0 0,-1 1 0,1-1 0,-1 0 0,0 0 0,0 0 0,-1 0 0,1 0 0,0 0 0,-1 0 0,0 0 0,0-1 0,0 1 0,0-1 0,0 1 0,-1-1 0,1 0 0,0 0 0,-1 0 0,0 0 0,0 0 0,1 0 0,-1-1 0,0 1 0,0-1 0,0 0 0,-1 0 0,1 0 0,0-1 0,-6 2 0,-10 0 0,-1-1 0,1 0 0,-1-1 0,-22-4 0,6 1 0,8 2 30,1-1 0,-1-2 0,-44-12 0,60 13-165,0-1 0,0-1 0,1 0 0,-1 0 0,1-1 0,0-1 0,1 0 0,0 0 0,0-1 0,-12-12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1T06:07:17.733"/>
    </inkml:context>
    <inkml:brush xml:id="br0">
      <inkml:brushProperty name="width" value="0.35" units="cm"/>
      <inkml:brushProperty name="height" value="0.35" units="cm"/>
    </inkml:brush>
  </inkml:definitions>
  <inkml:trace contextRef="#ctx0" brushRef="#br0">0 124 24575,'5'-4'0,"-1"1"0,1 0 0,0 0 0,0 0 0,0 1 0,0-1 0,1 1 0,-1 0 0,1 1 0,-1-1 0,1 1 0,9 0 0,76-2 0,-66 3 0,128 1 0,-197-25 0,42 22 0,-1 1 0,1-1 0,-1 0 0,1-1 0,0 1 0,0 0 0,0-1 0,-3-4 0,5 6 0,-1 0 0,1 0 0,-1-1 0,1 1 0,0 0 0,0 0 0,-1 0 0,1 0 0,0 0 0,0 0 0,0 0 0,0 0 0,0-1 0,1 1 0,-1 0 0,0 0 0,0 0 0,1 0 0,-1 0 0,1 0 0,-1 0 0,1 0 0,-1 0 0,1 0 0,1-1 0,-2 1 0,1 0 0,-1 0 0,1 0 0,-1 0 0,1 0 0,0 0 0,-1 1 0,1-1 0,0 0 0,0 1 0,0-1 0,-1 0 0,1 1 0,0-1 0,0 1 0,0-1 0,0 1 0,0 0 0,0-1 0,0 1 0,0 0 0,0 0 0,0 0 0,0-1 0,0 1 0,0 0 0,0 0 0,0 1 0,0-1 0,0 0 0,0 0 0,0 0 0,0 1 0,0-1 0,0 0 0,0 1 0,0-1 0,0 1 0,0-1 0,0 1 0,0 0 0,-1-1 0,1 1 0,1 1 0,0 0 0,0 1 0,-1-1 0,1 1 0,-1 0 0,1 0 0,-1 0 0,0 0 0,0-1 0,0 2 0,0-1 0,-1 0 0,1 0 0,-1 6 0,-1 8 0,-2 0 0,0 1 0,-1-2 0,-11 30 0,-2 9 0,15-48-227,0 0-1,-1-1 1,1 1-1,-1-1 1,-8 11-1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1T05:53:48.069"/>
    </inkml:context>
    <inkml:brush xml:id="br0">
      <inkml:brushProperty name="width" value="0.35" units="cm"/>
      <inkml:brushProperty name="height" value="0.35" units="cm"/>
    </inkml:brush>
  </inkml:definitions>
  <inkml:trace contextRef="#ctx0" brushRef="#br0">1 35 24575,'5'-5'0,"8"-3"0,7 1 0,5 1 0,5 2 0,2 2 0,2 0 0,0 2 0,0 0 0,-6 6 0,-2 7 0,-5 7 0,-7 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1T06:15:57.245"/>
    </inkml:context>
    <inkml:brush xml:id="br0">
      <inkml:brushProperty name="width" value="0.35" units="cm"/>
      <inkml:brushProperty name="height" value="0.35" units="cm"/>
    </inkml:brush>
  </inkml:definitions>
  <inkml:trace contextRef="#ctx0" brushRef="#br0">1 0 24575,'29'2'0,"0"1"0,50 12 0,-28-4 0,-18-5 0,83 17 0,2-5 0,181 3 0,-291-21 0,-4 0 0,0-1 0,-1 1 0,1 0 0,0 0 0,0 0 0,-1 1 0,1-1 0,0 1 0,0 0 0,-1 0 0,1 0 0,-1 0 0,1 1 0,5 3 0,-8-4 0,-1-1 0,0 1 0,0-1 0,0 1 0,0 0 0,0-1 0,0 1 0,-1-1 0,1 1 0,0-1 0,0 1 0,0 0 0,0-1 0,-1 1 0,1-1 0,0 1 0,0-1 0,-1 1 0,1-1 0,0 1 0,-1-1 0,1 0 0,-1 1 0,1-1 0,-1 0 0,1 1 0,-1-1 0,1 0 0,-1 1 0,1-1 0,-1 0 0,1 0 0,-2 1 0,-21 12 0,20-12 0,-49 26 0,-117 53 0,139-68 0,0-2 0,0-1 0,-61 10 0,74-17 0,0 1 0,1 0 0,0 2 0,-1 0 0,2 0 0,-1 2 0,1 0 0,0 0 0,-18 13 0,26-15 0,0 1 0,0 0 0,1 0 0,0 0 0,0 0 0,1 1 0,0 0 0,0 0 0,0 1 0,1-1 0,0 1 0,1 0 0,0 0 0,0 0 0,1 1 0,-1-1 0,2 0 0,-1 1 0,1 14 0,0-8 0,1 0 0,1 0 0,0 0 0,1 0 0,0 0 0,2 0 0,4 14 0,-4-20 0,0 0 0,0 0 0,1-1 0,0 1 0,1-1 0,0-1 0,0 1 0,1-1 0,-1 0 0,2 0 0,13 10 0,-2-5 0,0-1 0,0-1 0,1 0 0,0-2 0,1 0 0,0-2 0,0 0 0,1-1 0,-1-1 0,1-1 0,0-1 0,29-1 0,-48-1 0,1-1 0,-1 0 0,1 0 0,-1 0 0,0 0 0,1 0 0,-1 0 0,0-1 0,0 0 0,0 1 0,0-1 0,0-1 0,-1 1 0,1 0 0,0 0 0,-1-1 0,0 0 0,1 1 0,-1-1 0,0 0 0,-1 0 0,1 0 0,0 0 0,-1-1 0,0 1 0,1-4 0,4-11 0,-1-1 0,-1-1 0,3-30 0,-3 18 0,-3 22 0,36-187 0,-28 171 0,1 2 0,0-1 0,24-37 0,6-15 0,-26 44 0,-4 10 0,0 1 0,23-37 0,-30 54 0,0 1 0,1-1 0,-1 1 0,1 0 0,0 0 0,0 0 0,0 1 0,0-1 0,1 1 0,-1 0 0,1 0 0,0 1 0,0-1 0,0 1 0,0 0 0,0 0 0,11-1 0,-14 3 0,1 0 0,0 0 0,-1 0 0,1 0 0,-1 0 0,1 1 0,-1 0 0,1-1 0,-1 1 0,0 0 0,1 0 0,-1 0 0,0 0 0,0 1 0,0-1 0,0 1 0,0-1 0,0 1 0,0 0 0,0 0 0,0-1 0,-1 1 0,1 1 0,-1-1 0,0 0 0,1 0 0,-1 0 0,0 1 0,0-1 0,0 0 0,-1 1 0,1-1 0,-1 1 0,1 4 0,2 10 0,-1-1 0,-1 0 0,-1 0 0,-1 17 0,-1-9 0,0-1 0,-2 0 0,-1 0 0,-1 0 0,0-1 0,-2 0 0,-1 0 0,-16 30 0,-3-6 0,-2-1 0,-56 65 0,75-96 0,-6 4 0,1 2 0,1 0 0,1 0 0,-14 30 0,27-49 0,0 0 0,1 1 0,-1-1 0,0 0 0,1 0 0,0 1 0,-1-1 0,1 0 0,0 1 0,-1-1 0,1 0 0,0 1 0,0-1 0,0 1 0,0-1 0,1 0 0,-1 1 0,0-1 0,0 0 0,1 1 0,-1-1 0,1 0 0,-1 0 0,1 1 0,0-1 0,-1 0 0,1 0 0,0 0 0,0 0 0,0 0 0,0 0 0,0 0 0,0 0 0,2 1 0,2 1 0,1-1 0,0 0 0,0 0 0,0 0 0,0-1 0,9 1 0,18 5 0,-33-7 0,0 0 0,1 0 0,-1 1 0,0-1 0,1 0 0,-1 0 0,1 1 0,-1-1 0,0 0 0,0 0 0,1 1 0,-1-1 0,0 0 0,0 1 0,1-1 0,-1 1 0,0-1 0,0 0 0,0 1 0,1-1 0,-1 0 0,0 1 0,0-1 0,0 1 0,0-1 0,0 1 0,0-1 0,0 0 0,0 1 0,0-1 0,0 1 0,0-1 0,0 0 0,0 1 0,-1-1 0,1 1 0,0-1 0,0 0 0,0 1 0,0-1 0,-1 0 0,1 1 0,0-1 0,0 0 0,-1 1 0,1-1 0,0 0 0,-1 1 0,1-1 0,0 0 0,-1 0 0,1 0 0,0 1 0,-1-1 0,1 0 0,-1 0 0,1 0 0,-1 0 0,-27 17 0,27-16 0,-25 9 0,20-8 0,0 0 0,0 1 0,0-1 0,0 1 0,1 0 0,-1 0 0,1 1 0,-7 6 0,12-10 0,0 1 0,1 0 0,-1-1 0,0 1 0,1-1 0,-1 1 0,1 0 0,-1-1 0,1 1 0,-1-1 0,1 1 0,-1-1 0,1 0 0,-1 1 0,1-1 0,0 0 0,-1 1 0,1-1 0,-1 0 0,1 1 0,0-1 0,-1 0 0,1 0 0,0 0 0,0 0 0,-1 0 0,1 0 0,0 0 0,-1 0 0,1 0 0,0 0 0,-1 0 0,2 0 0,28 2 0,48-4 0,33 2 0,-101 1 0,0 0 0,0 1 0,0 0 0,0 1 0,-1 0 0,1 0 0,-1 1 0,14 8 0,21 17 0,-1 3 0,-2 1 0,58 60 0,-91-83 0,-1-1 0,0 1 0,0 0 0,-1 1 0,0-1 0,8 22 0,21 78 0,-19-55 0,-8-31 0,24 85 0,-30-97 0,0 0 0,0-1 0,-1 1 0,0 0 0,-1 0 0,-1-1 0,-2 17 0,2-24-76,0 0 1,-1 1-1,0-1 0,0 0 0,0 0 0,-1 0 0,1 0 0,-1 0 1,0-1-1,0 1 0,0-1 0,0 0 0,-1 1 0,1-2 1,-1 1-1,0 0 0,-7 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1T06:16:31.789"/>
    </inkml:context>
    <inkml:brush xml:id="br0">
      <inkml:brushProperty name="width" value="0.05" units="cm"/>
      <inkml:brushProperty name="height" value="0.05" units="cm"/>
    </inkml:brush>
  </inkml:definitions>
  <inkml:trace contextRef="#ctx0" brushRef="#br0">6 0 24575,'-6'0'0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1T06:16:33.950"/>
    </inkml:context>
    <inkml:brush xml:id="br0">
      <inkml:brushProperty name="width" value="0.05" units="cm"/>
      <inkml:brushProperty name="height" value="0.05" units="cm"/>
    </inkml:brush>
  </inkml:definitions>
  <inkml:trace contextRef="#ctx0" brushRef="#br0">0 135 24575,'0'5'0,"0"-3"0,0-8 0,0-9 0,11-1 0,21 2 0,15 3 0,17-1 0,8-11 0,4-1 0,-12 3-8191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1T05:53:56.150"/>
    </inkml:context>
    <inkml:brush xml:id="br0">
      <inkml:brushProperty name="width" value="0.35" units="cm"/>
      <inkml:brushProperty name="height" value="0.35" units="cm"/>
    </inkml:brush>
  </inkml:definitions>
  <inkml:trace contextRef="#ctx0" brushRef="#br0">163 1 24575,'2'137'0,"-5"153"0,1-278-65,-1 0 0,0 0 0,-1 0 0,0 0 0,-1 0 0,0-1 0,-1 0 0,-1 0 0,1-1 0,-2 0 0,1 0 0,-1 0 0,-1-1 0,0 0 0,0-1 0,0 0 0,-1 0 0,-1-1 0,1-1 0,-17 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CE22AB-4B4A-429D-8546-FC959D9338DE}" type="datetimeFigureOut">
              <a:rPr lang="en-US" smtClean="0"/>
              <a:t>8/3/2025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888FE-926C-42C7-BA52-88B96F319ED1}" type="slidenum">
              <a:rPr lang="en-US" smtClean="0"/>
              <a:t>‹#›</a:t>
            </a:fld>
            <a:endParaRPr lang="en-US"/>
          </a:p>
        </p:txBody>
      </p:sp>
    </p:spTree>
    <p:extLst>
      <p:ext uri="{BB962C8B-B14F-4D97-AF65-F5344CB8AC3E}">
        <p14:creationId xmlns:p14="http://schemas.microsoft.com/office/powerpoint/2010/main" val="1557733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98F35-9AB7-8D91-355C-7C8808951B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47C75D-A6C9-1EFA-D0A8-8C2129C553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482A0C-9899-4ACB-08AB-CD6EB09332E7}"/>
              </a:ext>
            </a:extLst>
          </p:cNvPr>
          <p:cNvSpPr>
            <a:spLocks noGrp="1"/>
          </p:cNvSpPr>
          <p:nvPr>
            <p:ph type="body" idx="1"/>
          </p:nvPr>
        </p:nvSpPr>
        <p:spPr/>
        <p:txBody>
          <a:bodyPr/>
          <a:lstStyle/>
          <a:p>
            <a:r>
              <a:rPr lang="en-US" dirty="0"/>
              <a:t>Good morning everyone, and thank you for attending this stakeholder review meeting for the Silver Exposure Photography digital transformation project. My name is Eric </a:t>
            </a:r>
            <a:r>
              <a:rPr lang="en-US" dirty="0" err="1"/>
              <a:t>Breighner</a:t>
            </a:r>
            <a:r>
              <a:rPr lang="en-US" dirty="0"/>
              <a:t>, and I’m serving as the Project Manager and Lead Developer.</a:t>
            </a:r>
          </a:p>
          <a:p>
            <a:r>
              <a:rPr lang="en-US" dirty="0"/>
              <a:t>Before we begin, I’d like to introduce the rest of our project team. Samuel Thomas is our DevOps Engineer. He’s been responsible for ensuring smooth deployment and maintaining our infrastructure, including the server, networking equipment, and security protocols. Olivia Martin is our Data Specialist. She’s handled system documentation, gathered requirements, and coordinated vendor contracts throughout the project. And finally, Brian Stehle is our QA and Testing Lead. He’s also been developing the website’s front-end interface, using his design skills to bring the visual elements of the platform to life.</a:t>
            </a:r>
          </a:p>
          <a:p>
            <a:r>
              <a:rPr lang="en-US" dirty="0"/>
              <a:t>Each member of this team has played a vital role in shaping this transformation. We’ve all worked hard to build a system that’s technically strong, visually polished, and tailored specifically to Silver Exposure’s business needs. Today, we’re here to show you where the project stands at the 70% mark, and get your feedback before we move into the final phase.</a:t>
            </a:r>
          </a:p>
          <a:p>
            <a:endParaRPr lang="en-US" dirty="0"/>
          </a:p>
        </p:txBody>
      </p:sp>
      <p:sp>
        <p:nvSpPr>
          <p:cNvPr id="4" name="Slide Number Placeholder 3">
            <a:extLst>
              <a:ext uri="{FF2B5EF4-FFF2-40B4-BE49-F238E27FC236}">
                <a16:creationId xmlns:a16="http://schemas.microsoft.com/office/drawing/2014/main" id="{698E2457-91EA-EA28-71CF-39DD587B2D72}"/>
              </a:ext>
            </a:extLst>
          </p:cNvPr>
          <p:cNvSpPr>
            <a:spLocks noGrp="1"/>
          </p:cNvSpPr>
          <p:nvPr>
            <p:ph type="sldNum" sz="quarter" idx="5"/>
          </p:nvPr>
        </p:nvSpPr>
        <p:spPr/>
        <p:txBody>
          <a:bodyPr/>
          <a:lstStyle/>
          <a:p>
            <a:fld id="{167888FE-926C-42C7-BA52-88B96F319ED1}" type="slidenum">
              <a:rPr lang="en-US" smtClean="0"/>
              <a:t>1</a:t>
            </a:fld>
            <a:endParaRPr lang="en-US"/>
          </a:p>
        </p:txBody>
      </p:sp>
    </p:spTree>
    <p:extLst>
      <p:ext uri="{BB962C8B-B14F-4D97-AF65-F5344CB8AC3E}">
        <p14:creationId xmlns:p14="http://schemas.microsoft.com/office/powerpoint/2010/main" val="3508213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4AEA6-801A-E4C3-5900-296B4B54EC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1D25A1-542C-A12A-88CB-9EF7BCD2A9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C5BABE-E803-5DFF-4AEE-DB69056C963A}"/>
              </a:ext>
            </a:extLst>
          </p:cNvPr>
          <p:cNvSpPr>
            <a:spLocks noGrp="1"/>
          </p:cNvSpPr>
          <p:nvPr>
            <p:ph type="body" idx="1"/>
          </p:nvPr>
        </p:nvSpPr>
        <p:spPr/>
        <p:txBody>
          <a:bodyPr/>
          <a:lstStyle/>
          <a:p>
            <a:r>
              <a:rPr lang="en-US" dirty="0"/>
              <a:t>Before we move toward final delivery, we want to make sure we’ve covered everything you need to see. Specifically, we’d like your input on the current version of the admin panel design. Are there any major changes still needed? Are there any essential features missing from your perspective? And are there any business priorities that haven’t been fully addressed? We’ll take note of any strategic adjustments, while smaller technical issues are already being tracked in a separate internal log.</a:t>
            </a:r>
          </a:p>
        </p:txBody>
      </p:sp>
      <p:sp>
        <p:nvSpPr>
          <p:cNvPr id="4" name="Slide Number Placeholder 3">
            <a:extLst>
              <a:ext uri="{FF2B5EF4-FFF2-40B4-BE49-F238E27FC236}">
                <a16:creationId xmlns:a16="http://schemas.microsoft.com/office/drawing/2014/main" id="{C072B070-AE94-C15F-C538-E3B80F44EF27}"/>
              </a:ext>
            </a:extLst>
          </p:cNvPr>
          <p:cNvSpPr>
            <a:spLocks noGrp="1"/>
          </p:cNvSpPr>
          <p:nvPr>
            <p:ph type="sldNum" sz="quarter" idx="5"/>
          </p:nvPr>
        </p:nvSpPr>
        <p:spPr/>
        <p:txBody>
          <a:bodyPr/>
          <a:lstStyle/>
          <a:p>
            <a:fld id="{167888FE-926C-42C7-BA52-88B96F319ED1}" type="slidenum">
              <a:rPr lang="en-US" smtClean="0"/>
              <a:t>10</a:t>
            </a:fld>
            <a:endParaRPr lang="en-US"/>
          </a:p>
        </p:txBody>
      </p:sp>
    </p:spTree>
    <p:extLst>
      <p:ext uri="{BB962C8B-B14F-4D97-AF65-F5344CB8AC3E}">
        <p14:creationId xmlns:p14="http://schemas.microsoft.com/office/powerpoint/2010/main" val="3660127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473E4-956C-C603-3293-783B939AD1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C86884-3B71-EFD0-C17C-9F7AFFE35A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4BA3A0-0A61-D7A3-7B00-B332195E65F1}"/>
              </a:ext>
            </a:extLst>
          </p:cNvPr>
          <p:cNvSpPr>
            <a:spLocks noGrp="1"/>
          </p:cNvSpPr>
          <p:nvPr>
            <p:ph type="body" idx="1"/>
          </p:nvPr>
        </p:nvSpPr>
        <p:spPr/>
        <p:txBody>
          <a:bodyPr/>
          <a:lstStyle/>
          <a:p>
            <a:r>
              <a:rPr lang="en-US" dirty="0"/>
              <a:t>Here’s how we plan to wrap up the final phase of the project. The admin panel will be completed by Brian and me by July 8. Olivia and Brian will handle final testing and UAT by July 10. Olivia will also finalize the documentation and verify the cloud and onsite backup systems by July 12. Then we’ll reconvene for the final stakeholder review on July 13. Until then, we’ll continue providing regular updates and tracking every task to the finish line.</a:t>
            </a:r>
          </a:p>
        </p:txBody>
      </p:sp>
      <p:sp>
        <p:nvSpPr>
          <p:cNvPr id="4" name="Slide Number Placeholder 3">
            <a:extLst>
              <a:ext uri="{FF2B5EF4-FFF2-40B4-BE49-F238E27FC236}">
                <a16:creationId xmlns:a16="http://schemas.microsoft.com/office/drawing/2014/main" id="{1761330F-739B-9033-401F-8D45DE612251}"/>
              </a:ext>
            </a:extLst>
          </p:cNvPr>
          <p:cNvSpPr>
            <a:spLocks noGrp="1"/>
          </p:cNvSpPr>
          <p:nvPr>
            <p:ph type="sldNum" sz="quarter" idx="5"/>
          </p:nvPr>
        </p:nvSpPr>
        <p:spPr/>
        <p:txBody>
          <a:bodyPr/>
          <a:lstStyle/>
          <a:p>
            <a:fld id="{167888FE-926C-42C7-BA52-88B96F319ED1}" type="slidenum">
              <a:rPr lang="en-US" smtClean="0"/>
              <a:t>11</a:t>
            </a:fld>
            <a:endParaRPr lang="en-US"/>
          </a:p>
        </p:txBody>
      </p:sp>
    </p:spTree>
    <p:extLst>
      <p:ext uri="{BB962C8B-B14F-4D97-AF65-F5344CB8AC3E}">
        <p14:creationId xmlns:p14="http://schemas.microsoft.com/office/powerpoint/2010/main" val="3165897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18BBE-D23F-EB93-1931-C401B99390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0D4F8C-3AB0-775F-5DC2-FA1A5AD3D9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B1690E-84A0-8D96-7BC2-B2167045D960}"/>
              </a:ext>
            </a:extLst>
          </p:cNvPr>
          <p:cNvSpPr>
            <a:spLocks noGrp="1"/>
          </p:cNvSpPr>
          <p:nvPr>
            <p:ph type="body" idx="1"/>
          </p:nvPr>
        </p:nvSpPr>
        <p:spPr/>
        <p:txBody>
          <a:bodyPr/>
          <a:lstStyle/>
          <a:p>
            <a:r>
              <a:rPr lang="en-US" dirty="0"/>
              <a:t>To close, I want to sincerely thank each of you for your continued trust, support, and feedback throughout this process. The Silver Exposure Photography transformation project has been an incredible collaboration. We’ve modernized outdated systems, added powerful new tools, and built a digital platform that truly reflects the studio’s professionalism. We’re excited to deliver the final version soon and we’re confident it will meet and hopefully exceed your expectations. Thank you again.</a:t>
            </a:r>
          </a:p>
        </p:txBody>
      </p:sp>
      <p:sp>
        <p:nvSpPr>
          <p:cNvPr id="4" name="Slide Number Placeholder 3">
            <a:extLst>
              <a:ext uri="{FF2B5EF4-FFF2-40B4-BE49-F238E27FC236}">
                <a16:creationId xmlns:a16="http://schemas.microsoft.com/office/drawing/2014/main" id="{D09FC409-9BFB-DBA2-EE77-71FB640141AF}"/>
              </a:ext>
            </a:extLst>
          </p:cNvPr>
          <p:cNvSpPr>
            <a:spLocks noGrp="1"/>
          </p:cNvSpPr>
          <p:nvPr>
            <p:ph type="sldNum" sz="quarter" idx="5"/>
          </p:nvPr>
        </p:nvSpPr>
        <p:spPr/>
        <p:txBody>
          <a:bodyPr/>
          <a:lstStyle/>
          <a:p>
            <a:fld id="{167888FE-926C-42C7-BA52-88B96F319ED1}" type="slidenum">
              <a:rPr lang="en-US" smtClean="0"/>
              <a:t>12</a:t>
            </a:fld>
            <a:endParaRPr lang="en-US"/>
          </a:p>
        </p:txBody>
      </p:sp>
    </p:spTree>
    <p:extLst>
      <p:ext uri="{BB962C8B-B14F-4D97-AF65-F5344CB8AC3E}">
        <p14:creationId xmlns:p14="http://schemas.microsoft.com/office/powerpoint/2010/main" val="1253506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purpose of today’s meeting is to review the current state of the product, confirm alignment between our team and stakeholders, and gather feedback that will guide the final 30% of work. We’ll begin with a brief overview of the project and team, followed by a live demo of the completed features. After that, we’ll walk through progress visuals, technical updates, feedback we’ve already received, our budget status, and remaining tasks. Finally, we’ll open the floor for any key questions or decisions that need to be addressed before wrapping up with a look at next steps.</a:t>
            </a:r>
          </a:p>
          <a:p>
            <a:endParaRPr lang="en-US" dirty="0"/>
          </a:p>
        </p:txBody>
      </p:sp>
      <p:sp>
        <p:nvSpPr>
          <p:cNvPr id="4" name="Slide Number Placeholder 3"/>
          <p:cNvSpPr>
            <a:spLocks noGrp="1"/>
          </p:cNvSpPr>
          <p:nvPr>
            <p:ph type="sldNum" sz="quarter" idx="5"/>
          </p:nvPr>
        </p:nvSpPr>
        <p:spPr/>
        <p:txBody>
          <a:bodyPr/>
          <a:lstStyle/>
          <a:p>
            <a:fld id="{167888FE-926C-42C7-BA52-88B96F319ED1}" type="slidenum">
              <a:rPr lang="en-US" smtClean="0"/>
              <a:t>2</a:t>
            </a:fld>
            <a:endParaRPr lang="en-US"/>
          </a:p>
        </p:txBody>
      </p:sp>
    </p:spTree>
    <p:extLst>
      <p:ext uri="{BB962C8B-B14F-4D97-AF65-F5344CB8AC3E}">
        <p14:creationId xmlns:p14="http://schemas.microsoft.com/office/powerpoint/2010/main" val="2281565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A7E37-73D8-25D5-75D3-CA9E0E7F90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9F8471-FD5C-7C95-CC70-C832BAA3CD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4624C8-56A6-D6DF-3216-69C48A90A2CE}"/>
              </a:ext>
            </a:extLst>
          </p:cNvPr>
          <p:cNvSpPr>
            <a:spLocks noGrp="1"/>
          </p:cNvSpPr>
          <p:nvPr>
            <p:ph type="body" idx="1"/>
          </p:nvPr>
        </p:nvSpPr>
        <p:spPr/>
        <p:txBody>
          <a:bodyPr/>
          <a:lstStyle/>
          <a:p>
            <a:r>
              <a:rPr lang="en-US" dirty="0"/>
              <a:t>We’re currently about 70% complete with the Silver Exposure digital upgrade. Major infrastructure work is finished, and our website platform is roughly 75% developed. Our hardware installation was completed on schedule by June 6, and we recently conducted a successful wireframe review with stakeholders on June 25. We’ve spent about $50,894.20 of the allocated $72,706 budget and are on track to finish under budget and on time, with our final delivery set for July 15, 2025.</a:t>
            </a:r>
          </a:p>
        </p:txBody>
      </p:sp>
      <p:sp>
        <p:nvSpPr>
          <p:cNvPr id="4" name="Slide Number Placeholder 3">
            <a:extLst>
              <a:ext uri="{FF2B5EF4-FFF2-40B4-BE49-F238E27FC236}">
                <a16:creationId xmlns:a16="http://schemas.microsoft.com/office/drawing/2014/main" id="{4AAA7569-E625-0DD7-AACD-154F64521904}"/>
              </a:ext>
            </a:extLst>
          </p:cNvPr>
          <p:cNvSpPr>
            <a:spLocks noGrp="1"/>
          </p:cNvSpPr>
          <p:nvPr>
            <p:ph type="sldNum" sz="quarter" idx="5"/>
          </p:nvPr>
        </p:nvSpPr>
        <p:spPr/>
        <p:txBody>
          <a:bodyPr/>
          <a:lstStyle/>
          <a:p>
            <a:fld id="{167888FE-926C-42C7-BA52-88B96F319ED1}" type="slidenum">
              <a:rPr lang="en-US" smtClean="0"/>
              <a:t>3</a:t>
            </a:fld>
            <a:endParaRPr lang="en-US"/>
          </a:p>
        </p:txBody>
      </p:sp>
    </p:spTree>
    <p:extLst>
      <p:ext uri="{BB962C8B-B14F-4D97-AF65-F5344CB8AC3E}">
        <p14:creationId xmlns:p14="http://schemas.microsoft.com/office/powerpoint/2010/main" val="2493973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in the presentation, we’ll shift into a live demo of the system. You’ll see the homepage, the photo gallery, the client login page, the integrated shopping cart, and the contact form in action. We’ll also preview the admin management interface, which is partially complete. As we go through the demo, we’ll highlight how these features support Silver Exposure’s business goals, including better customer access, streamlined ordering, and a modern, mobile-friendly interface. Known issues are minor, and most of them have already been fixed/resolved.</a:t>
            </a:r>
          </a:p>
        </p:txBody>
      </p:sp>
      <p:sp>
        <p:nvSpPr>
          <p:cNvPr id="4" name="Slide Number Placeholder 3"/>
          <p:cNvSpPr>
            <a:spLocks noGrp="1"/>
          </p:cNvSpPr>
          <p:nvPr>
            <p:ph type="sldNum" sz="quarter" idx="5"/>
          </p:nvPr>
        </p:nvSpPr>
        <p:spPr/>
        <p:txBody>
          <a:bodyPr/>
          <a:lstStyle/>
          <a:p>
            <a:fld id="{167888FE-926C-42C7-BA52-88B96F319ED1}" type="slidenum">
              <a:rPr lang="en-US" smtClean="0"/>
              <a:t>4</a:t>
            </a:fld>
            <a:endParaRPr lang="en-US"/>
          </a:p>
        </p:txBody>
      </p:sp>
    </p:spTree>
    <p:extLst>
      <p:ext uri="{BB962C8B-B14F-4D97-AF65-F5344CB8AC3E}">
        <p14:creationId xmlns:p14="http://schemas.microsoft.com/office/powerpoint/2010/main" val="3868842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6B5FF-B45F-5F06-561D-18E4E613E1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6A2C2-D6DA-228D-396B-3C1E40BF57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A772F3-2D60-173A-FC25-307D441B7F6C}"/>
              </a:ext>
            </a:extLst>
          </p:cNvPr>
          <p:cNvSpPr>
            <a:spLocks noGrp="1"/>
          </p:cNvSpPr>
          <p:nvPr>
            <p:ph type="body" idx="1"/>
          </p:nvPr>
        </p:nvSpPr>
        <p:spPr/>
        <p:txBody>
          <a:bodyPr/>
          <a:lstStyle/>
          <a:p>
            <a:r>
              <a:rPr lang="en-US" dirty="0"/>
              <a:t>Now that we’ve seen what’s already been built, let’s look at what’s left. The final 30% includes the completion of the admin panel, final usability testing, cloud and onsite backup validation, and documentation. Brian and I are finalizing the admin tools together, while Olivia is preparing user acceptance test planning and quality assurance documentation. No critical blockers remain at this point, and our team is confident in the final timeline.</a:t>
            </a:r>
          </a:p>
        </p:txBody>
      </p:sp>
      <p:sp>
        <p:nvSpPr>
          <p:cNvPr id="4" name="Slide Number Placeholder 3">
            <a:extLst>
              <a:ext uri="{FF2B5EF4-FFF2-40B4-BE49-F238E27FC236}">
                <a16:creationId xmlns:a16="http://schemas.microsoft.com/office/drawing/2014/main" id="{B532220E-3123-B8AE-4783-B0EF12CA660E}"/>
              </a:ext>
            </a:extLst>
          </p:cNvPr>
          <p:cNvSpPr>
            <a:spLocks noGrp="1"/>
          </p:cNvSpPr>
          <p:nvPr>
            <p:ph type="sldNum" sz="quarter" idx="5"/>
          </p:nvPr>
        </p:nvSpPr>
        <p:spPr/>
        <p:txBody>
          <a:bodyPr/>
          <a:lstStyle/>
          <a:p>
            <a:fld id="{167888FE-926C-42C7-BA52-88B96F319ED1}" type="slidenum">
              <a:rPr lang="en-US" smtClean="0"/>
              <a:t>5</a:t>
            </a:fld>
            <a:endParaRPr lang="en-US"/>
          </a:p>
        </p:txBody>
      </p:sp>
    </p:spTree>
    <p:extLst>
      <p:ext uri="{BB962C8B-B14F-4D97-AF65-F5344CB8AC3E}">
        <p14:creationId xmlns:p14="http://schemas.microsoft.com/office/powerpoint/2010/main" val="4212650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35DB2-B019-0247-CD1F-DAEC2784A1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CF2E63-617E-448B-F46B-8D0DDE939D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EB0926-3EA2-B142-1C95-B2F836B4AB94}"/>
              </a:ext>
            </a:extLst>
          </p:cNvPr>
          <p:cNvSpPr>
            <a:spLocks noGrp="1"/>
          </p:cNvSpPr>
          <p:nvPr>
            <p:ph type="body" idx="1"/>
          </p:nvPr>
        </p:nvSpPr>
        <p:spPr/>
        <p:txBody>
          <a:bodyPr/>
          <a:lstStyle/>
          <a:p>
            <a:r>
              <a:rPr lang="en-US" dirty="0"/>
              <a:t>Much of the heavy lifting on the technical side has already been done. Between June 4 and June 6, we installed and configured 15 Dell office workstations, an enterprise-class HPE server with RAID redundancy, a QNAP router/firewall, and a Synology NAS and printer system. Everything was deployed efficiently, using VLAN tagging, static IP configuration, and full patch panel labeling based on our topology documentation. These installations were led by Samuel Thomas, our DevOps Engineer, who made sure everything came online smoothly with security protocols preloaded.</a:t>
            </a:r>
          </a:p>
        </p:txBody>
      </p:sp>
      <p:sp>
        <p:nvSpPr>
          <p:cNvPr id="4" name="Slide Number Placeholder 3">
            <a:extLst>
              <a:ext uri="{FF2B5EF4-FFF2-40B4-BE49-F238E27FC236}">
                <a16:creationId xmlns:a16="http://schemas.microsoft.com/office/drawing/2014/main" id="{3884A743-5DF6-A6C2-4D01-3000CBD05D35}"/>
              </a:ext>
            </a:extLst>
          </p:cNvPr>
          <p:cNvSpPr>
            <a:spLocks noGrp="1"/>
          </p:cNvSpPr>
          <p:nvPr>
            <p:ph type="sldNum" sz="quarter" idx="5"/>
          </p:nvPr>
        </p:nvSpPr>
        <p:spPr/>
        <p:txBody>
          <a:bodyPr/>
          <a:lstStyle/>
          <a:p>
            <a:fld id="{167888FE-926C-42C7-BA52-88B96F319ED1}" type="slidenum">
              <a:rPr lang="en-US" smtClean="0"/>
              <a:t>6</a:t>
            </a:fld>
            <a:endParaRPr lang="en-US"/>
          </a:p>
        </p:txBody>
      </p:sp>
    </p:spTree>
    <p:extLst>
      <p:ext uri="{BB962C8B-B14F-4D97-AF65-F5344CB8AC3E}">
        <p14:creationId xmlns:p14="http://schemas.microsoft.com/office/powerpoint/2010/main" val="275714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173AB-B9B4-CD05-3E72-D0E638E00D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57AAFB-C0BE-FEBD-3D6D-9F9587697A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3FB314-0E09-52CA-5C57-6AEB5556525F}"/>
              </a:ext>
            </a:extLst>
          </p:cNvPr>
          <p:cNvSpPr>
            <a:spLocks noGrp="1"/>
          </p:cNvSpPr>
          <p:nvPr>
            <p:ph type="body" idx="1"/>
          </p:nvPr>
        </p:nvSpPr>
        <p:spPr/>
        <p:txBody>
          <a:bodyPr/>
          <a:lstStyle/>
          <a:p>
            <a:r>
              <a:rPr lang="en-US" dirty="0"/>
              <a:t>While the project has gone well overall, we’ve learned a few valuable lessons along the way. For example, early testing revealed some confusion with the shop layout, so we redesigned it for better usability. Also, VLAN configuration had to be rescheduled outside business hours to avoid disrupting studio operations. These challenges didn’t derail the timeline, in fact, they led us to better workflows and tighter coordination. We see them as insights, not setbacks.</a:t>
            </a:r>
          </a:p>
        </p:txBody>
      </p:sp>
      <p:sp>
        <p:nvSpPr>
          <p:cNvPr id="4" name="Slide Number Placeholder 3">
            <a:extLst>
              <a:ext uri="{FF2B5EF4-FFF2-40B4-BE49-F238E27FC236}">
                <a16:creationId xmlns:a16="http://schemas.microsoft.com/office/drawing/2014/main" id="{1880E2E4-D013-62B7-6AC6-B7F67D5A1F0D}"/>
              </a:ext>
            </a:extLst>
          </p:cNvPr>
          <p:cNvSpPr>
            <a:spLocks noGrp="1"/>
          </p:cNvSpPr>
          <p:nvPr>
            <p:ph type="sldNum" sz="quarter" idx="5"/>
          </p:nvPr>
        </p:nvSpPr>
        <p:spPr/>
        <p:txBody>
          <a:bodyPr/>
          <a:lstStyle/>
          <a:p>
            <a:fld id="{167888FE-926C-42C7-BA52-88B96F319ED1}" type="slidenum">
              <a:rPr lang="en-US" smtClean="0"/>
              <a:t>7</a:t>
            </a:fld>
            <a:endParaRPr lang="en-US"/>
          </a:p>
        </p:txBody>
      </p:sp>
    </p:spTree>
    <p:extLst>
      <p:ext uri="{BB962C8B-B14F-4D97-AF65-F5344CB8AC3E}">
        <p14:creationId xmlns:p14="http://schemas.microsoft.com/office/powerpoint/2010/main" val="427673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7C8FF-E428-4F76-F9FB-A8FF700FCD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541AA2-DE85-8141-2B63-E3C5D4BF63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B7E05F-A2AE-D721-56B0-7226E5144D52}"/>
              </a:ext>
            </a:extLst>
          </p:cNvPr>
          <p:cNvSpPr>
            <a:spLocks noGrp="1"/>
          </p:cNvSpPr>
          <p:nvPr>
            <p:ph type="body" idx="1"/>
          </p:nvPr>
        </p:nvSpPr>
        <p:spPr/>
        <p:txBody>
          <a:bodyPr/>
          <a:lstStyle/>
          <a:p>
            <a:r>
              <a:rPr lang="en-US" dirty="0"/>
              <a:t>As you know, we held our stakeholder wireframe feedback session on June 25, and the response we received from you was very encouraging. You emphasized the importance of visual consistency, better gallery presentation, and simplified navigation. As a result, we made several updates, including larger image previews, improved color theming, and better menu responsiveness, especially on mobile devices. These changes are now in place and are helping to improve the overall experience for Silver Exposure’s clients.</a:t>
            </a:r>
          </a:p>
        </p:txBody>
      </p:sp>
      <p:sp>
        <p:nvSpPr>
          <p:cNvPr id="4" name="Slide Number Placeholder 3">
            <a:extLst>
              <a:ext uri="{FF2B5EF4-FFF2-40B4-BE49-F238E27FC236}">
                <a16:creationId xmlns:a16="http://schemas.microsoft.com/office/drawing/2014/main" id="{5A6F173D-9771-6505-E2C5-BF1AAE7AF2F7}"/>
              </a:ext>
            </a:extLst>
          </p:cNvPr>
          <p:cNvSpPr>
            <a:spLocks noGrp="1"/>
          </p:cNvSpPr>
          <p:nvPr>
            <p:ph type="sldNum" sz="quarter" idx="5"/>
          </p:nvPr>
        </p:nvSpPr>
        <p:spPr/>
        <p:txBody>
          <a:bodyPr/>
          <a:lstStyle/>
          <a:p>
            <a:fld id="{167888FE-926C-42C7-BA52-88B96F319ED1}" type="slidenum">
              <a:rPr lang="en-US" smtClean="0"/>
              <a:t>8</a:t>
            </a:fld>
            <a:endParaRPr lang="en-US"/>
          </a:p>
        </p:txBody>
      </p:sp>
    </p:spTree>
    <p:extLst>
      <p:ext uri="{BB962C8B-B14F-4D97-AF65-F5344CB8AC3E}">
        <p14:creationId xmlns:p14="http://schemas.microsoft.com/office/powerpoint/2010/main" val="2267534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8B4D5-259B-3C93-BAA2-52E3E544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C76BEC-A2C8-FB5B-79DF-C7683C5C6E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E59649-DD47-8888-B28A-F8406D20A3DE}"/>
              </a:ext>
            </a:extLst>
          </p:cNvPr>
          <p:cNvSpPr>
            <a:spLocks noGrp="1"/>
          </p:cNvSpPr>
          <p:nvPr>
            <p:ph type="body" idx="1"/>
          </p:nvPr>
        </p:nvSpPr>
        <p:spPr/>
        <p:txBody>
          <a:bodyPr/>
          <a:lstStyle/>
          <a:p>
            <a:r>
              <a:rPr lang="en-US" dirty="0"/>
              <a:t>Let’s take a quick look at the budget. Our total allocation was $72,706. So far, we’ve spent about $50,894.20, with $28,520 going toward hardware, $11,669 for web hosting and development tools, and $10,705.20 for labor and consulting. Thanks to early vendor coordination and bundled contracts, we avoided delays and surprise fees. We’ve also kept a 5% reserve buffer for any unexpected changes. At this point, we expect to finish the project under budget without sacrificing any major functionality.</a:t>
            </a:r>
          </a:p>
        </p:txBody>
      </p:sp>
      <p:sp>
        <p:nvSpPr>
          <p:cNvPr id="4" name="Slide Number Placeholder 3">
            <a:extLst>
              <a:ext uri="{FF2B5EF4-FFF2-40B4-BE49-F238E27FC236}">
                <a16:creationId xmlns:a16="http://schemas.microsoft.com/office/drawing/2014/main" id="{D0B3336C-B22B-495F-97C2-0DDAA740D11C}"/>
              </a:ext>
            </a:extLst>
          </p:cNvPr>
          <p:cNvSpPr>
            <a:spLocks noGrp="1"/>
          </p:cNvSpPr>
          <p:nvPr>
            <p:ph type="sldNum" sz="quarter" idx="5"/>
          </p:nvPr>
        </p:nvSpPr>
        <p:spPr/>
        <p:txBody>
          <a:bodyPr/>
          <a:lstStyle/>
          <a:p>
            <a:fld id="{167888FE-926C-42C7-BA52-88B96F319ED1}" type="slidenum">
              <a:rPr lang="en-US" smtClean="0"/>
              <a:t>9</a:t>
            </a:fld>
            <a:endParaRPr lang="en-US"/>
          </a:p>
        </p:txBody>
      </p:sp>
    </p:spTree>
    <p:extLst>
      <p:ext uri="{BB962C8B-B14F-4D97-AF65-F5344CB8AC3E}">
        <p14:creationId xmlns:p14="http://schemas.microsoft.com/office/powerpoint/2010/main" val="346142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2EFE34-A26F-4E0A-BA25-31F0D4846DEA}"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388182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2EFE34-A26F-4E0A-BA25-31F0D4846DEA}" type="datetimeFigureOut">
              <a:rPr lang="en-US" smtClean="0"/>
              <a:t>8/3/2025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1863036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EFE34-A26F-4E0A-BA25-31F0D4846DEA}"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18420346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F2EFE34-A26F-4E0A-BA25-31F0D4846DEA}"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1757133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7F2EFE34-A26F-4E0A-BA25-31F0D4846DEA}"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3888872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EFE34-A26F-4E0A-BA25-31F0D4846DEA}"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6339488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EFE34-A26F-4E0A-BA25-31F0D4846DEA}"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2907601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EFE34-A26F-4E0A-BA25-31F0D4846DEA}"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3726167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EFE34-A26F-4E0A-BA25-31F0D4846DEA}"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2218065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2EFE34-A26F-4E0A-BA25-31F0D4846DEA}"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3878141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2EFE34-A26F-4E0A-BA25-31F0D4846DEA}" type="datetimeFigureOut">
              <a:rPr lang="en-US" smtClean="0"/>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29154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2EFE34-A26F-4E0A-BA25-31F0D4846DEA}" type="datetimeFigureOut">
              <a:rPr lang="en-US" smtClean="0"/>
              <a:t>8/3/2025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2685790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2EFE34-A26F-4E0A-BA25-31F0D4846DEA}" type="datetimeFigureOut">
              <a:rPr lang="en-US" smtClean="0"/>
              <a:t>8/3/2025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3085781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2EFE34-A26F-4E0A-BA25-31F0D4846DEA}" type="datetimeFigureOut">
              <a:rPr lang="en-US" smtClean="0"/>
              <a:t>8/3/2025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3417366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2EFE34-A26F-4E0A-BA25-31F0D4846DEA}" type="datetimeFigureOut">
              <a:rPr lang="en-US" smtClean="0"/>
              <a:t>8/3/2025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675895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2EFE34-A26F-4E0A-BA25-31F0D4846DEA}" type="datetimeFigureOut">
              <a:rPr lang="en-US" smtClean="0"/>
              <a:t>8/3/2025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98050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7F2EFE34-A26F-4E0A-BA25-31F0D4846DEA}" type="datetimeFigureOut">
              <a:rPr lang="en-US" smtClean="0"/>
              <a:t>8/3/2025</a:t>
            </a:fld>
            <a:endParaRPr lang="en-US"/>
          </a:p>
        </p:txBody>
      </p:sp>
      <p:sp>
        <p:nvSpPr>
          <p:cNvPr id="6" name="Footer Placeholder 5"/>
          <p:cNvSpPr>
            <a:spLocks noGrp="1"/>
          </p:cNvSpPr>
          <p:nvPr>
            <p:ph type="ftr" sz="quarter" idx="11"/>
          </p:nvPr>
        </p:nvSpPr>
        <p:spPr>
          <a:xfrm>
            <a:off x="1141412" y="5883275"/>
            <a:ext cx="5105400" cy="365125"/>
          </a:xfrm>
        </p:spPr>
        <p:txBody>
          <a:bodyPr/>
          <a:lstStyle/>
          <a:p>
            <a:endParaRPr lang="en-US"/>
          </a:p>
        </p:txBody>
      </p:sp>
      <p:sp>
        <p:nvSpPr>
          <p:cNvPr id="7" name="Slide Number Placeholder 6"/>
          <p:cNvSpPr>
            <a:spLocks noGrp="1"/>
          </p:cNvSpPr>
          <p:nvPr>
            <p:ph type="sldNum" sz="quarter" idx="12"/>
          </p:nvPr>
        </p:nvSpPr>
        <p:spPr>
          <a:xfrm>
            <a:off x="10742612" y="5883275"/>
            <a:ext cx="322567" cy="365125"/>
          </a:xfrm>
        </p:spPr>
        <p:txBody>
          <a:bodyPr/>
          <a:lstStyle/>
          <a:p>
            <a:fld id="{81B3C43F-4D23-4ECA-912F-43CE0D0A9545}" type="slidenum">
              <a:rPr lang="en-US" smtClean="0"/>
              <a:t>‹#›</a:t>
            </a:fld>
            <a:endParaRPr lang="en-US"/>
          </a:p>
        </p:txBody>
      </p:sp>
    </p:spTree>
    <p:extLst>
      <p:ext uri="{BB962C8B-B14F-4D97-AF65-F5344CB8AC3E}">
        <p14:creationId xmlns:p14="http://schemas.microsoft.com/office/powerpoint/2010/main" val="1476676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46000">
              <a:schemeClr val="accent1">
                <a:lumMod val="95000"/>
                <a:lumOff val="5000"/>
              </a:schemeClr>
            </a:gs>
            <a:gs pos="100000">
              <a:schemeClr val="accent1">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7F2EFE34-A26F-4E0A-BA25-31F0D4846DEA}" type="datetimeFigureOut">
              <a:rPr lang="en-US" smtClean="0"/>
              <a:t>8/3/2025</a:t>
            </a:fld>
            <a:endParaRPr lang="en-US"/>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1B3C43F-4D23-4ECA-912F-43CE0D0A9545}" type="slidenum">
              <a:rPr lang="en-US" smtClean="0"/>
              <a:t>‹#›</a:t>
            </a:fld>
            <a:endParaRPr lang="en-US"/>
          </a:p>
        </p:txBody>
      </p:sp>
    </p:spTree>
    <p:extLst>
      <p:ext uri="{BB962C8B-B14F-4D97-AF65-F5344CB8AC3E}">
        <p14:creationId xmlns:p14="http://schemas.microsoft.com/office/powerpoint/2010/main" val="1643773662"/>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customXml" Target="../ink/ink1.xml"/><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5.svg"/></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32.svg"/><Relationship Id="rId26" Type="http://schemas.openxmlformats.org/officeDocument/2006/relationships/image" Target="../media/image37.png"/><Relationship Id="rId39" Type="http://schemas.openxmlformats.org/officeDocument/2006/relationships/customXml" Target="../ink/ink9.xml"/><Relationship Id="rId34" Type="http://schemas.openxmlformats.org/officeDocument/2006/relationships/image" Target="../media/image43.png"/><Relationship Id="rId42" Type="http://schemas.openxmlformats.org/officeDocument/2006/relationships/image" Target="../media/image46.png"/><Relationship Id="rId47" Type="http://schemas.openxmlformats.org/officeDocument/2006/relationships/customXml" Target="../ink/ink14.xml"/><Relationship Id="rId50" Type="http://schemas.openxmlformats.org/officeDocument/2006/relationships/customXml" Target="../ink/ink16.xml"/><Relationship Id="rId7" Type="http://schemas.openxmlformats.org/officeDocument/2006/relationships/image" Target="../media/image21.png"/><Relationship Id="rId2" Type="http://schemas.openxmlformats.org/officeDocument/2006/relationships/notesSlide" Target="../notesSlides/notesSlide3.xml"/><Relationship Id="rId16" Type="http://schemas.openxmlformats.org/officeDocument/2006/relationships/image" Target="../media/image30.svg"/><Relationship Id="rId29" Type="http://schemas.openxmlformats.org/officeDocument/2006/relationships/image" Target="../media/image38.png"/><Relationship Id="rId11" Type="http://schemas.openxmlformats.org/officeDocument/2006/relationships/image" Target="../media/image25.png"/><Relationship Id="rId24" Type="http://schemas.openxmlformats.org/officeDocument/2006/relationships/image" Target="../media/image36.png"/><Relationship Id="rId32" Type="http://schemas.openxmlformats.org/officeDocument/2006/relationships/image" Target="../media/image42.png"/><Relationship Id="rId37" Type="http://schemas.openxmlformats.org/officeDocument/2006/relationships/customXml" Target="../ink/ink8.xml"/><Relationship Id="rId40" Type="http://schemas.openxmlformats.org/officeDocument/2006/relationships/image" Target="../media/image45.png"/><Relationship Id="rId45" Type="http://schemas.openxmlformats.org/officeDocument/2006/relationships/customXml" Target="../ink/ink12.xml"/><Relationship Id="rId53" Type="http://schemas.openxmlformats.org/officeDocument/2006/relationships/image" Target="../media/image41.sv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customXml" Target="../ink/ink3.xml"/><Relationship Id="rId28" Type="http://schemas.openxmlformats.org/officeDocument/2006/relationships/image" Target="../media/image34.svg"/><Relationship Id="rId36" Type="http://schemas.openxmlformats.org/officeDocument/2006/relationships/image" Target="../media/image10.png"/><Relationship Id="rId49" Type="http://schemas.openxmlformats.org/officeDocument/2006/relationships/customXml" Target="../ink/ink15.xml"/><Relationship Id="rId10" Type="http://schemas.openxmlformats.org/officeDocument/2006/relationships/image" Target="../media/image24.svg"/><Relationship Id="rId19" Type="http://schemas.openxmlformats.org/officeDocument/2006/relationships/customXml" Target="../ink/ink2.xml"/><Relationship Id="rId31" Type="http://schemas.openxmlformats.org/officeDocument/2006/relationships/customXml" Target="../ink/ink5.xml"/><Relationship Id="rId44" Type="http://schemas.openxmlformats.org/officeDocument/2006/relationships/image" Target="../media/image47.png"/><Relationship Id="rId52" Type="http://schemas.openxmlformats.org/officeDocument/2006/relationships/image" Target="../media/image40.png"/><Relationship Id="rId4" Type="http://schemas.openxmlformats.org/officeDocument/2006/relationships/image" Target="../media/image18.svg"/><Relationship Id="rId9" Type="http://schemas.openxmlformats.org/officeDocument/2006/relationships/image" Target="../media/image23.png"/><Relationship Id="rId14" Type="http://schemas.openxmlformats.org/officeDocument/2006/relationships/image" Target="../media/image28.svg"/><Relationship Id="rId22" Type="http://schemas.openxmlformats.org/officeDocument/2006/relationships/image" Target="../media/image35.png"/><Relationship Id="rId27" Type="http://schemas.openxmlformats.org/officeDocument/2006/relationships/image" Target="../media/image33.png"/><Relationship Id="rId30" Type="http://schemas.openxmlformats.org/officeDocument/2006/relationships/image" Target="../media/image39.svg"/><Relationship Id="rId35" Type="http://schemas.openxmlformats.org/officeDocument/2006/relationships/customXml" Target="../ink/ink7.xml"/><Relationship Id="rId43" Type="http://schemas.openxmlformats.org/officeDocument/2006/relationships/customXml" Target="../ink/ink11.xml"/><Relationship Id="rId48" Type="http://schemas.openxmlformats.org/officeDocument/2006/relationships/image" Target="../media/image48.png"/><Relationship Id="rId8" Type="http://schemas.openxmlformats.org/officeDocument/2006/relationships/image" Target="../media/image22.svg"/><Relationship Id="rId51" Type="http://schemas.openxmlformats.org/officeDocument/2006/relationships/image" Target="../media/image49.png"/><Relationship Id="rId3" Type="http://schemas.openxmlformats.org/officeDocument/2006/relationships/image" Target="../media/image17.png"/><Relationship Id="rId12" Type="http://schemas.openxmlformats.org/officeDocument/2006/relationships/image" Target="../media/image26.svg"/><Relationship Id="rId17" Type="http://schemas.openxmlformats.org/officeDocument/2006/relationships/image" Target="../media/image31.png"/><Relationship Id="rId25" Type="http://schemas.openxmlformats.org/officeDocument/2006/relationships/customXml" Target="../ink/ink4.xml"/><Relationship Id="rId33" Type="http://schemas.openxmlformats.org/officeDocument/2006/relationships/customXml" Target="../ink/ink6.xml"/><Relationship Id="rId38" Type="http://schemas.openxmlformats.org/officeDocument/2006/relationships/image" Target="../media/image44.png"/><Relationship Id="rId46" Type="http://schemas.openxmlformats.org/officeDocument/2006/relationships/customXml" Target="../ink/ink13.xml"/><Relationship Id="rId41"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image" Target="../media/image20.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2.svg"/></Relationships>
</file>

<file path=ppt/slides/_rels/slide5.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11.png"/><Relationship Id="rId7" Type="http://schemas.openxmlformats.org/officeDocument/2006/relationships/image" Target="../media/image5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51.svg"/><Relationship Id="rId5" Type="http://schemas.openxmlformats.org/officeDocument/2006/relationships/image" Target="../media/image50.png"/><Relationship Id="rId10" Type="http://schemas.openxmlformats.org/officeDocument/2006/relationships/image" Target="../media/image55.svg"/><Relationship Id="rId4" Type="http://schemas.openxmlformats.org/officeDocument/2006/relationships/image" Target="../media/image12.svg"/><Relationship Id="rId9" Type="http://schemas.openxmlformats.org/officeDocument/2006/relationships/image" Target="../media/image5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1.sv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9.svg"/><Relationship Id="rId5" Type="http://schemas.openxmlformats.org/officeDocument/2006/relationships/image" Target="../media/image58.png"/><Relationship Id="rId10" Type="http://schemas.openxmlformats.org/officeDocument/2006/relationships/image" Target="../media/image63.svg"/><Relationship Id="rId4" Type="http://schemas.openxmlformats.org/officeDocument/2006/relationships/image" Target="../media/image57.svg"/><Relationship Id="rId9" Type="http://schemas.openxmlformats.org/officeDocument/2006/relationships/image" Target="../media/image6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01F29-3439-E3F7-C3B5-8B88946D302B}"/>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64E8CB0D-6285-A49F-D766-5F3706E0F00E}"/>
              </a:ext>
            </a:extLst>
          </p:cNvPr>
          <p:cNvSpPr/>
          <p:nvPr/>
        </p:nvSpPr>
        <p:spPr>
          <a:xfrm>
            <a:off x="363415" y="515815"/>
            <a:ext cx="11053215" cy="5281391"/>
          </a:xfrm>
          <a:prstGeom prst="roundRect">
            <a:avLst/>
          </a:prstGeom>
          <a:solidFill>
            <a:schemeClr val="bg1"/>
          </a:solidFill>
          <a:ln>
            <a:solidFill>
              <a:schemeClr val="bg1">
                <a:lumMod val="65000"/>
                <a:lumOff val="35000"/>
              </a:schemeClr>
            </a:solidFill>
          </a:ln>
          <a:effectLst>
            <a:glow rad="228600">
              <a:schemeClr val="accent2">
                <a:satMod val="175000"/>
                <a:alpha val="74000"/>
              </a:schemeClr>
            </a:glow>
            <a:reflection blurRad="190500" stA="72000" endPos="36000" dir="5400000" sy="-100000" algn="bl" rotWithShape="0"/>
          </a:effectLst>
          <a:scene3d>
            <a:camera prst="orthographicFront"/>
            <a:lightRig rig="threePt" dir="t"/>
          </a:scene3d>
          <a:sp3d extrusionH="76200">
            <a:extrusionClr>
              <a:srgbClr val="00B0F0"/>
            </a:extrusionClr>
          </a:sp3d>
        </p:spPr>
        <p:style>
          <a:lnRef idx="2">
            <a:schemeClr val="dk1">
              <a:shade val="15000"/>
            </a:schemeClr>
          </a:lnRef>
          <a:fillRef idx="1">
            <a:schemeClr val="dk1"/>
          </a:fillRef>
          <a:effectRef idx="0">
            <a:schemeClr val="dk1"/>
          </a:effectRef>
          <a:fontRef idx="minor">
            <a:schemeClr val="lt1"/>
          </a:fontRef>
        </p:style>
        <p:txBody>
          <a:bodyPr rtlCol="0" anchor="ctr">
            <a:sp3d extrusionH="57150">
              <a:bevelT w="38100" h="38100"/>
              <a:bevelB w="82550" h="38100" prst="coolSlant"/>
            </a:sp3d>
          </a:bodyPr>
          <a:lstStyle/>
          <a:p>
            <a:pPr algn="ctr"/>
            <a:r>
              <a:rPr lang="en-US" sz="5400" b="1" dirty="0">
                <a:solidFill>
                  <a:schemeClr val="tx1">
                    <a:lumMod val="95000"/>
                    <a:alpha val="97000"/>
                  </a:schemeClr>
                </a:solidFill>
                <a:effectLst>
                  <a:outerShdw blurRad="50800" dist="50800" dir="5400000" sx="1000" sy="1000" algn="ctr" rotWithShape="0">
                    <a:schemeClr val="tx1"/>
                  </a:outerShdw>
                  <a:reflection stA="22000" endPos="31000" dir="5400000" sy="-100000" algn="bl" rotWithShape="0"/>
                </a:effectLst>
              </a:rPr>
              <a:t>Product Review Meeting</a:t>
            </a:r>
          </a:p>
          <a:p>
            <a:pPr algn="ctr"/>
            <a:endParaRPr lang="en-US" sz="1200" dirty="0">
              <a:solidFill>
                <a:schemeClr val="tx1">
                  <a:lumMod val="95000"/>
                  <a:alpha val="56000"/>
                </a:schemeClr>
              </a:solidFill>
              <a:effectLst>
                <a:reflection stA="22000" endPos="31000" dir="5400000" sy="-100000" algn="bl" rotWithShape="0"/>
              </a:effectLst>
            </a:endParaRPr>
          </a:p>
          <a:p>
            <a:pPr algn="ctr"/>
            <a:r>
              <a:rPr lang="en-US" sz="1600" b="1" dirty="0">
                <a:solidFill>
                  <a:schemeClr val="tx1">
                    <a:alpha val="64000"/>
                  </a:schemeClr>
                </a:solidFill>
                <a:effectLst>
                  <a:reflection stA="22000" endPos="31000" dir="5400000" sy="-100000" algn="bl" rotWithShape="0"/>
                </a:effectLst>
              </a:rPr>
              <a:t>June 2025 – Presented by the Project Team</a:t>
            </a:r>
          </a:p>
          <a:p>
            <a:pPr algn="ctr"/>
            <a:endParaRPr lang="en-US" sz="1600" dirty="0">
              <a:solidFill>
                <a:schemeClr val="tx1">
                  <a:lumMod val="95000"/>
                  <a:alpha val="56000"/>
                </a:schemeClr>
              </a:solidFill>
              <a:effectLst>
                <a:reflection stA="22000" endPos="31000" dir="5400000" sy="-100000" algn="bl" rotWithShape="0"/>
              </a:effectLst>
            </a:endParaRPr>
          </a:p>
          <a:p>
            <a:pPr algn="ctr"/>
            <a:endParaRPr lang="en-US" sz="1600" dirty="0">
              <a:solidFill>
                <a:schemeClr val="tx1">
                  <a:lumMod val="95000"/>
                  <a:alpha val="56000"/>
                </a:schemeClr>
              </a:solidFill>
              <a:effectLst>
                <a:reflection stA="22000" endPos="31000" dir="5400000" sy="-100000" algn="bl" rotWithShape="0"/>
              </a:effectLst>
            </a:endParaRPr>
          </a:p>
          <a:p>
            <a:pPr algn="ctr"/>
            <a:endParaRPr lang="en-US" sz="1600" dirty="0">
              <a:solidFill>
                <a:schemeClr val="tx1">
                  <a:lumMod val="95000"/>
                  <a:alpha val="56000"/>
                </a:schemeClr>
              </a:solidFill>
              <a:effectLst>
                <a:reflection stA="22000" endPos="31000" dir="5400000" sy="-100000" algn="bl" rotWithShape="0"/>
              </a:effectLst>
            </a:endParaRPr>
          </a:p>
          <a:p>
            <a:pPr algn="ctr"/>
            <a:endParaRPr lang="en-US" sz="1600" dirty="0">
              <a:solidFill>
                <a:schemeClr val="tx1">
                  <a:lumMod val="95000"/>
                  <a:alpha val="56000"/>
                </a:schemeClr>
              </a:solidFill>
              <a:effectLst>
                <a:reflection stA="22000" endPos="31000" dir="5400000" sy="-100000" algn="bl" rotWithShape="0"/>
              </a:effectLst>
            </a:endParaRPr>
          </a:p>
        </p:txBody>
      </p:sp>
      <p:sp>
        <p:nvSpPr>
          <p:cNvPr id="4" name="TextBox 3">
            <a:extLst>
              <a:ext uri="{FF2B5EF4-FFF2-40B4-BE49-F238E27FC236}">
                <a16:creationId xmlns:a16="http://schemas.microsoft.com/office/drawing/2014/main" id="{0674639A-7A83-D6E5-7167-44BAE81BFA48}"/>
              </a:ext>
            </a:extLst>
          </p:cNvPr>
          <p:cNvSpPr txBox="1"/>
          <p:nvPr/>
        </p:nvSpPr>
        <p:spPr>
          <a:xfrm>
            <a:off x="1674504" y="4220052"/>
            <a:ext cx="1770185" cy="646331"/>
          </a:xfrm>
          <a:prstGeom prst="rect">
            <a:avLst/>
          </a:prstGeom>
          <a:noFill/>
        </p:spPr>
        <p:txBody>
          <a:bodyPr wrap="square" rtlCol="0">
            <a:spAutoFit/>
          </a:bodyPr>
          <a:lstStyle/>
          <a:p>
            <a:r>
              <a:rPr lang="en-US" dirty="0">
                <a:solidFill>
                  <a:schemeClr val="tx1">
                    <a:alpha val="86000"/>
                  </a:schemeClr>
                </a:solidFill>
              </a:rPr>
              <a:t>Eric </a:t>
            </a:r>
            <a:r>
              <a:rPr lang="en-US" dirty="0" err="1">
                <a:solidFill>
                  <a:schemeClr val="tx1">
                    <a:alpha val="86000"/>
                  </a:schemeClr>
                </a:solidFill>
              </a:rPr>
              <a:t>Breighner</a:t>
            </a:r>
            <a:endParaRPr lang="en-US" dirty="0">
              <a:solidFill>
                <a:schemeClr val="tx1">
                  <a:alpha val="86000"/>
                </a:schemeClr>
              </a:solidFill>
            </a:endParaRPr>
          </a:p>
          <a:p>
            <a:endParaRPr lang="en-US" dirty="0"/>
          </a:p>
        </p:txBody>
      </p:sp>
      <p:sp>
        <p:nvSpPr>
          <p:cNvPr id="6" name="TextBox 5">
            <a:extLst>
              <a:ext uri="{FF2B5EF4-FFF2-40B4-BE49-F238E27FC236}">
                <a16:creationId xmlns:a16="http://schemas.microsoft.com/office/drawing/2014/main" id="{118C53D2-811E-8213-1393-F26D9BC4966F}"/>
              </a:ext>
            </a:extLst>
          </p:cNvPr>
          <p:cNvSpPr txBox="1"/>
          <p:nvPr/>
        </p:nvSpPr>
        <p:spPr>
          <a:xfrm>
            <a:off x="1223409" y="4562812"/>
            <a:ext cx="2590800" cy="253916"/>
          </a:xfrm>
          <a:prstGeom prst="rect">
            <a:avLst/>
          </a:prstGeom>
          <a:noFill/>
        </p:spPr>
        <p:txBody>
          <a:bodyPr wrap="square" rtlCol="0">
            <a:spAutoFit/>
          </a:bodyPr>
          <a:lstStyle/>
          <a:p>
            <a:r>
              <a:rPr lang="en-US" sz="1050" dirty="0">
                <a:solidFill>
                  <a:schemeClr val="accent2">
                    <a:lumMod val="40000"/>
                    <a:lumOff val="60000"/>
                    <a:alpha val="52000"/>
                  </a:schemeClr>
                </a:solidFill>
              </a:rPr>
              <a:t>Project Manager &amp; Lead Developer</a:t>
            </a:r>
          </a:p>
        </p:txBody>
      </p:sp>
      <p:pic>
        <p:nvPicPr>
          <p:cNvPr id="14" name="Graphic 13" descr="Classroom with solid fill">
            <a:extLst>
              <a:ext uri="{FF2B5EF4-FFF2-40B4-BE49-F238E27FC236}">
                <a16:creationId xmlns:a16="http://schemas.microsoft.com/office/drawing/2014/main" id="{2AC25FCF-0C52-C6E4-7892-A8B40BA466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55537" y="3668891"/>
            <a:ext cx="679937" cy="656492"/>
          </a:xfrm>
          <a:prstGeom prst="rect">
            <a:avLst/>
          </a:prstGeom>
        </p:spPr>
      </p:pic>
      <p:sp>
        <p:nvSpPr>
          <p:cNvPr id="17" name="TextBox 16">
            <a:extLst>
              <a:ext uri="{FF2B5EF4-FFF2-40B4-BE49-F238E27FC236}">
                <a16:creationId xmlns:a16="http://schemas.microsoft.com/office/drawing/2014/main" id="{C3021D41-07D0-1593-E5F4-F94D191597D6}"/>
              </a:ext>
            </a:extLst>
          </p:cNvPr>
          <p:cNvSpPr txBox="1"/>
          <p:nvPr/>
        </p:nvSpPr>
        <p:spPr>
          <a:xfrm>
            <a:off x="6357569" y="4245282"/>
            <a:ext cx="1922584" cy="369332"/>
          </a:xfrm>
          <a:prstGeom prst="rect">
            <a:avLst/>
          </a:prstGeom>
          <a:noFill/>
        </p:spPr>
        <p:txBody>
          <a:bodyPr wrap="square" rtlCol="0">
            <a:spAutoFit/>
          </a:bodyPr>
          <a:lstStyle/>
          <a:p>
            <a:r>
              <a:rPr lang="en-US" dirty="0">
                <a:solidFill>
                  <a:schemeClr val="tx1">
                    <a:alpha val="83000"/>
                  </a:schemeClr>
                </a:solidFill>
              </a:rPr>
              <a:t>Samuel Thomas</a:t>
            </a:r>
          </a:p>
        </p:txBody>
      </p:sp>
      <p:sp>
        <p:nvSpPr>
          <p:cNvPr id="18" name="TextBox 17">
            <a:extLst>
              <a:ext uri="{FF2B5EF4-FFF2-40B4-BE49-F238E27FC236}">
                <a16:creationId xmlns:a16="http://schemas.microsoft.com/office/drawing/2014/main" id="{2642E3D6-153C-B076-CDC2-A6B720EB3592}"/>
              </a:ext>
            </a:extLst>
          </p:cNvPr>
          <p:cNvSpPr txBox="1"/>
          <p:nvPr/>
        </p:nvSpPr>
        <p:spPr>
          <a:xfrm>
            <a:off x="6645398" y="4559513"/>
            <a:ext cx="2297724" cy="253916"/>
          </a:xfrm>
          <a:prstGeom prst="rect">
            <a:avLst/>
          </a:prstGeom>
          <a:noFill/>
        </p:spPr>
        <p:txBody>
          <a:bodyPr wrap="square" rtlCol="0">
            <a:spAutoFit/>
          </a:bodyPr>
          <a:lstStyle/>
          <a:p>
            <a:r>
              <a:rPr lang="en-US" sz="1050" dirty="0">
                <a:solidFill>
                  <a:schemeClr val="tx1">
                    <a:alpha val="52000"/>
                  </a:schemeClr>
                </a:solidFill>
              </a:rPr>
              <a:t>DevOps Engineer</a:t>
            </a:r>
          </a:p>
        </p:txBody>
      </p:sp>
      <p:pic>
        <p:nvPicPr>
          <p:cNvPr id="20" name="Graphic 19" descr="Tools with solid fill">
            <a:extLst>
              <a:ext uri="{FF2B5EF4-FFF2-40B4-BE49-F238E27FC236}">
                <a16:creationId xmlns:a16="http://schemas.microsoft.com/office/drawing/2014/main" id="{AA2AA2E3-7C77-7DF7-4816-4CAA78FB38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91718" y="3704122"/>
            <a:ext cx="586030" cy="586030"/>
          </a:xfrm>
          <a:prstGeom prst="rect">
            <a:avLst/>
          </a:prstGeom>
        </p:spPr>
      </p:pic>
      <p:sp>
        <p:nvSpPr>
          <p:cNvPr id="21" name="TextBox 20">
            <a:extLst>
              <a:ext uri="{FF2B5EF4-FFF2-40B4-BE49-F238E27FC236}">
                <a16:creationId xmlns:a16="http://schemas.microsoft.com/office/drawing/2014/main" id="{07B8B202-6546-66D0-8876-9FD6102969AD}"/>
              </a:ext>
            </a:extLst>
          </p:cNvPr>
          <p:cNvSpPr txBox="1"/>
          <p:nvPr/>
        </p:nvSpPr>
        <p:spPr>
          <a:xfrm>
            <a:off x="4195242" y="4258083"/>
            <a:ext cx="1922584" cy="369332"/>
          </a:xfrm>
          <a:prstGeom prst="rect">
            <a:avLst/>
          </a:prstGeom>
          <a:noFill/>
        </p:spPr>
        <p:txBody>
          <a:bodyPr wrap="square" rtlCol="0">
            <a:spAutoFit/>
          </a:bodyPr>
          <a:lstStyle/>
          <a:p>
            <a:r>
              <a:rPr lang="en-US" dirty="0">
                <a:solidFill>
                  <a:schemeClr val="tx1">
                    <a:alpha val="82000"/>
                  </a:schemeClr>
                </a:solidFill>
              </a:rPr>
              <a:t>Brian Stehle</a:t>
            </a:r>
          </a:p>
        </p:txBody>
      </p:sp>
      <p:sp>
        <p:nvSpPr>
          <p:cNvPr id="22" name="TextBox 21">
            <a:extLst>
              <a:ext uri="{FF2B5EF4-FFF2-40B4-BE49-F238E27FC236}">
                <a16:creationId xmlns:a16="http://schemas.microsoft.com/office/drawing/2014/main" id="{C0612C60-FCFC-0098-61D2-AC3F96762A81}"/>
              </a:ext>
            </a:extLst>
          </p:cNvPr>
          <p:cNvSpPr txBox="1"/>
          <p:nvPr/>
        </p:nvSpPr>
        <p:spPr>
          <a:xfrm>
            <a:off x="3829110" y="4556817"/>
            <a:ext cx="3698632" cy="253916"/>
          </a:xfrm>
          <a:prstGeom prst="rect">
            <a:avLst/>
          </a:prstGeom>
          <a:noFill/>
        </p:spPr>
        <p:txBody>
          <a:bodyPr wrap="square" rtlCol="0">
            <a:spAutoFit/>
          </a:bodyPr>
          <a:lstStyle/>
          <a:p>
            <a:r>
              <a:rPr lang="en-US" sz="1050" dirty="0">
                <a:solidFill>
                  <a:schemeClr val="tx1">
                    <a:alpha val="52000"/>
                  </a:schemeClr>
                </a:solidFill>
              </a:rPr>
              <a:t>QA &amp; Website Development Lead</a:t>
            </a:r>
          </a:p>
        </p:txBody>
      </p:sp>
      <p:pic>
        <p:nvPicPr>
          <p:cNvPr id="24" name="Graphic 23" descr="Wrench with solid fill">
            <a:extLst>
              <a:ext uri="{FF2B5EF4-FFF2-40B4-BE49-F238E27FC236}">
                <a16:creationId xmlns:a16="http://schemas.microsoft.com/office/drawing/2014/main" id="{169F56FA-1CDF-67FC-B676-0525311E9C7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37926" y="3681408"/>
            <a:ext cx="586030" cy="586030"/>
          </a:xfrm>
          <a:prstGeom prst="rect">
            <a:avLst/>
          </a:prstGeom>
        </p:spPr>
      </p:pic>
      <p:sp>
        <p:nvSpPr>
          <p:cNvPr id="25" name="TextBox 24">
            <a:extLst>
              <a:ext uri="{FF2B5EF4-FFF2-40B4-BE49-F238E27FC236}">
                <a16:creationId xmlns:a16="http://schemas.microsoft.com/office/drawing/2014/main" id="{341E0279-1CBD-577A-056C-C7962E25598B}"/>
              </a:ext>
            </a:extLst>
          </p:cNvPr>
          <p:cNvSpPr txBox="1"/>
          <p:nvPr/>
        </p:nvSpPr>
        <p:spPr>
          <a:xfrm>
            <a:off x="8687773" y="4220386"/>
            <a:ext cx="1593852" cy="369332"/>
          </a:xfrm>
          <a:prstGeom prst="rect">
            <a:avLst/>
          </a:prstGeom>
          <a:noFill/>
        </p:spPr>
        <p:txBody>
          <a:bodyPr wrap="square" rtlCol="0">
            <a:spAutoFit/>
          </a:bodyPr>
          <a:lstStyle/>
          <a:p>
            <a:r>
              <a:rPr lang="en-US" dirty="0">
                <a:solidFill>
                  <a:schemeClr val="tx1">
                    <a:alpha val="94000"/>
                  </a:schemeClr>
                </a:solidFill>
              </a:rPr>
              <a:t>Olivia Martin</a:t>
            </a:r>
          </a:p>
        </p:txBody>
      </p:sp>
      <p:sp>
        <p:nvSpPr>
          <p:cNvPr id="26" name="TextBox 25">
            <a:extLst>
              <a:ext uri="{FF2B5EF4-FFF2-40B4-BE49-F238E27FC236}">
                <a16:creationId xmlns:a16="http://schemas.microsoft.com/office/drawing/2014/main" id="{70F1389F-A6CB-E46B-7B91-699CDBDB36F0}"/>
              </a:ext>
            </a:extLst>
          </p:cNvPr>
          <p:cNvSpPr txBox="1"/>
          <p:nvPr/>
        </p:nvSpPr>
        <p:spPr>
          <a:xfrm>
            <a:off x="8895560" y="4559513"/>
            <a:ext cx="2156559" cy="253916"/>
          </a:xfrm>
          <a:prstGeom prst="rect">
            <a:avLst/>
          </a:prstGeom>
          <a:noFill/>
        </p:spPr>
        <p:txBody>
          <a:bodyPr wrap="square" rtlCol="0">
            <a:spAutoFit/>
          </a:bodyPr>
          <a:lstStyle/>
          <a:p>
            <a:r>
              <a:rPr lang="en-US" sz="1050" dirty="0">
                <a:solidFill>
                  <a:schemeClr val="tx1">
                    <a:alpha val="52000"/>
                  </a:schemeClr>
                </a:solidFill>
              </a:rPr>
              <a:t>Data Specialist</a:t>
            </a:r>
          </a:p>
        </p:txBody>
      </p:sp>
      <p:pic>
        <p:nvPicPr>
          <p:cNvPr id="28" name="Graphic 27" descr="Statistics with solid fill">
            <a:extLst>
              <a:ext uri="{FF2B5EF4-FFF2-40B4-BE49-F238E27FC236}">
                <a16:creationId xmlns:a16="http://schemas.microsoft.com/office/drawing/2014/main" id="{01F779F4-E425-95C2-2EF1-7597EC2D875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106871" y="3599129"/>
            <a:ext cx="691023" cy="691023"/>
          </a:xfrm>
          <a:prstGeom prst="rect">
            <a:avLst/>
          </a:prstGeom>
        </p:spPr>
      </p:pic>
      <mc:AlternateContent xmlns:mc="http://schemas.openxmlformats.org/markup-compatibility/2006" xmlns:p14="http://schemas.microsoft.com/office/powerpoint/2010/main">
        <mc:Choice Requires="p14">
          <p:contentPart p14:bwMode="auto" r:id="rId11">
            <p14:nvContentPartPr>
              <p14:cNvPr id="29" name="Ink 28">
                <a:extLst>
                  <a:ext uri="{FF2B5EF4-FFF2-40B4-BE49-F238E27FC236}">
                    <a16:creationId xmlns:a16="http://schemas.microsoft.com/office/drawing/2014/main" id="{A6D40FE9-CF4A-4A25-ECD2-5A7CA2B599C9}"/>
                  </a:ext>
                </a:extLst>
              </p14:cNvPr>
              <p14:cNvContentPartPr/>
              <p14:nvPr/>
            </p14:nvContentPartPr>
            <p14:xfrm>
              <a:off x="4231818" y="2707689"/>
              <a:ext cx="360" cy="360"/>
            </p14:xfrm>
          </p:contentPart>
        </mc:Choice>
        <mc:Fallback xmlns="">
          <p:pic>
            <p:nvPicPr>
              <p:cNvPr id="29" name="Ink 28">
                <a:extLst>
                  <a:ext uri="{FF2B5EF4-FFF2-40B4-BE49-F238E27FC236}">
                    <a16:creationId xmlns:a16="http://schemas.microsoft.com/office/drawing/2014/main" id="{A6D40FE9-CF4A-4A25-ECD2-5A7CA2B599C9}"/>
                  </a:ext>
                </a:extLst>
              </p:cNvPr>
              <p:cNvPicPr/>
              <p:nvPr/>
            </p:nvPicPr>
            <p:blipFill>
              <a:blip r:embed="rId12"/>
              <a:stretch>
                <a:fillRect/>
              </a:stretch>
            </p:blipFill>
            <p:spPr>
              <a:xfrm>
                <a:off x="4223178" y="2699049"/>
                <a:ext cx="18000" cy="18000"/>
              </a:xfrm>
              <a:prstGeom prst="rect">
                <a:avLst/>
              </a:prstGeom>
            </p:spPr>
          </p:pic>
        </mc:Fallback>
      </mc:AlternateContent>
    </p:spTree>
    <p:extLst>
      <p:ext uri="{BB962C8B-B14F-4D97-AF65-F5344CB8AC3E}">
        <p14:creationId xmlns:p14="http://schemas.microsoft.com/office/powerpoint/2010/main" val="330227465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7895D-9CD6-A14A-B3A5-EA6E2BB9771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8C31902-8880-A587-9E04-CBD51BE4E34C}"/>
              </a:ext>
            </a:extLst>
          </p:cNvPr>
          <p:cNvSpPr/>
          <p:nvPr/>
        </p:nvSpPr>
        <p:spPr>
          <a:xfrm>
            <a:off x="1768304" y="138652"/>
            <a:ext cx="8384673" cy="6142892"/>
          </a:xfrm>
          <a:prstGeom prst="roundRect">
            <a:avLst/>
          </a:prstGeom>
          <a:solidFill>
            <a:schemeClr val="bg1"/>
          </a:solidFill>
          <a:effectLst>
            <a:glow rad="406400">
              <a:schemeClr val="accent3">
                <a:alpha val="44000"/>
              </a:schemeClr>
            </a:glow>
            <a:reflection blurRad="330200" stA="28000" endPos="35000" dir="5400000" sy="-100000" algn="bl" rotWithShape="0"/>
          </a:effectLst>
          <a:scene3d>
            <a:camera prst="orthographicFront"/>
            <a:lightRig rig="threePt" dir="t"/>
          </a:scene3d>
          <a:sp3d extrusionH="171450">
            <a:bevelT/>
            <a:bevelB w="196850"/>
            <a:extrusionClr>
              <a:schemeClr val="accent3"/>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8C52A5B8-5CCE-0B12-CCFB-C958138D934C}"/>
              </a:ext>
            </a:extLst>
          </p:cNvPr>
          <p:cNvSpPr txBox="1"/>
          <p:nvPr/>
        </p:nvSpPr>
        <p:spPr>
          <a:xfrm>
            <a:off x="1768304" y="326285"/>
            <a:ext cx="8081754" cy="769441"/>
          </a:xfrm>
          <a:prstGeom prst="rect">
            <a:avLst/>
          </a:prstGeom>
          <a:noFill/>
          <a:effectLst>
            <a:reflection blurRad="177800" endPos="64000" dir="5400000" sy="-100000" algn="bl" rotWithShape="0"/>
            <a:softEdge rad="50800"/>
          </a:effectLst>
          <a:scene3d>
            <a:camera prst="orthographicFront"/>
            <a:lightRig rig="threePt" dir="t"/>
          </a:scene3d>
          <a:sp3d extrusionH="76200">
            <a:bevelT/>
            <a:bevelB/>
            <a:extrusionClr>
              <a:schemeClr val="accent3"/>
            </a:extrusionClr>
          </a:sp3d>
        </p:spPr>
        <p:txBody>
          <a:bodyPr wrap="square" rtlCol="0">
            <a:spAutoFit/>
          </a:bodyPr>
          <a:lstStyle/>
          <a:p>
            <a:pPr algn="ctr"/>
            <a:r>
              <a:rPr lang="en-US" sz="4400" dirty="0"/>
              <a:t>Stakeholder Input Needed</a:t>
            </a:r>
          </a:p>
        </p:txBody>
      </p:sp>
      <p:sp>
        <p:nvSpPr>
          <p:cNvPr id="3" name="Rectangle: Rounded Corners 2">
            <a:extLst>
              <a:ext uri="{FF2B5EF4-FFF2-40B4-BE49-F238E27FC236}">
                <a16:creationId xmlns:a16="http://schemas.microsoft.com/office/drawing/2014/main" id="{A4C3A6D8-77AD-4F92-6D1B-4A820CF9BD1F}"/>
              </a:ext>
            </a:extLst>
          </p:cNvPr>
          <p:cNvSpPr/>
          <p:nvPr/>
        </p:nvSpPr>
        <p:spPr>
          <a:xfrm>
            <a:off x="3106615" y="1847410"/>
            <a:ext cx="5978769" cy="461665"/>
          </a:xfrm>
          <a:prstGeom prst="roundRect">
            <a:avLst/>
          </a:prstGeom>
          <a:solidFill>
            <a:schemeClr val="bg1"/>
          </a:solidFill>
          <a:effectLst>
            <a:glow rad="152400">
              <a:schemeClr val="accent3">
                <a:alpha val="26000"/>
              </a:schemeClr>
            </a:glow>
            <a:outerShdw blurRad="50800" dist="50800" dir="5400000" sx="85000" sy="85000" algn="ctr" rotWithShape="0">
              <a:schemeClr val="accent4">
                <a:lumMod val="40000"/>
                <a:lumOff val="60000"/>
                <a:alpha val="96000"/>
              </a:schemeClr>
            </a:outerShdw>
            <a:softEdge rad="31750"/>
          </a:effectLst>
          <a:scene3d>
            <a:camera prst="orthographicFront"/>
            <a:lightRig rig="threePt" dir="t"/>
          </a:scene3d>
          <a:sp3d>
            <a:bevelT/>
            <a:bevelB/>
          </a:sp3d>
        </p:spPr>
        <p:style>
          <a:lnRef idx="2">
            <a:schemeClr val="accent1">
              <a:shade val="15000"/>
            </a:schemeClr>
          </a:lnRef>
          <a:fillRef idx="1">
            <a:schemeClr val="accent1"/>
          </a:fillRef>
          <a:effectRef idx="0">
            <a:schemeClr val="accent1"/>
          </a:effectRef>
          <a:fontRef idx="minor">
            <a:schemeClr val="lt1"/>
          </a:fontRef>
        </p:style>
        <p:txBody>
          <a:bodyPr rtlCol="0" anchor="ctr">
            <a:sp3d extrusionH="57150">
              <a:bevelT w="38100" h="38100"/>
              <a:bevelB w="38100" h="38100"/>
            </a:sp3d>
          </a:bodyPr>
          <a:lstStyle/>
          <a:p>
            <a:pPr algn="ctr"/>
            <a:r>
              <a:rPr lang="en-US" b="1" dirty="0"/>
              <a:t>Outstanding Decisions</a:t>
            </a:r>
          </a:p>
        </p:txBody>
      </p:sp>
      <p:sp>
        <p:nvSpPr>
          <p:cNvPr id="5" name="TextBox 4">
            <a:extLst>
              <a:ext uri="{FF2B5EF4-FFF2-40B4-BE49-F238E27FC236}">
                <a16:creationId xmlns:a16="http://schemas.microsoft.com/office/drawing/2014/main" id="{4B5CD9F4-F919-35AB-34D2-DE317994CA23}"/>
              </a:ext>
            </a:extLst>
          </p:cNvPr>
          <p:cNvSpPr txBox="1"/>
          <p:nvPr/>
        </p:nvSpPr>
        <p:spPr>
          <a:xfrm>
            <a:off x="4372707" y="3210098"/>
            <a:ext cx="4572000" cy="2677656"/>
          </a:xfrm>
          <a:prstGeom prst="rect">
            <a:avLst/>
          </a:prstGeom>
          <a:noFill/>
        </p:spPr>
        <p:txBody>
          <a:bodyPr wrap="square" rtlCol="0">
            <a:spAutoFit/>
          </a:bodyPr>
          <a:lstStyle/>
          <a:p>
            <a:pPr marL="285750" indent="-285750">
              <a:buFont typeface="Arial" panose="020B0604020202020204" pitchFamily="34" charset="0"/>
              <a:buChar char="•"/>
            </a:pPr>
            <a:r>
              <a:rPr lang="en-US" sz="2000" dirty="0"/>
              <a:t>Deployment timeline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Hosting provider options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User training requirements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Post-launch support needs</a:t>
            </a:r>
          </a:p>
          <a:p>
            <a:pPr marL="285750" indent="-285750">
              <a:buFont typeface="Arial" panose="020B0604020202020204" pitchFamily="34" charset="0"/>
              <a:buChar char="•"/>
            </a:pPr>
            <a:endParaRPr lang="en-US" sz="1200" dirty="0"/>
          </a:p>
          <a:p>
            <a:endParaRPr lang="en-US" sz="1600" dirty="0"/>
          </a:p>
        </p:txBody>
      </p:sp>
    </p:spTree>
    <p:extLst>
      <p:ext uri="{BB962C8B-B14F-4D97-AF65-F5344CB8AC3E}">
        <p14:creationId xmlns:p14="http://schemas.microsoft.com/office/powerpoint/2010/main" val="360474478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23FF1-7C76-6C41-1C33-3B6C1E8A69D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F86D357-DFC3-3B4B-9735-2B0DF944796C}"/>
              </a:ext>
            </a:extLst>
          </p:cNvPr>
          <p:cNvSpPr/>
          <p:nvPr/>
        </p:nvSpPr>
        <p:spPr>
          <a:xfrm>
            <a:off x="1786432" y="59377"/>
            <a:ext cx="8384673" cy="6142892"/>
          </a:xfrm>
          <a:prstGeom prst="roundRect">
            <a:avLst/>
          </a:prstGeom>
          <a:solidFill>
            <a:schemeClr val="bg1"/>
          </a:solidFill>
          <a:effectLst>
            <a:glow rad="406400">
              <a:schemeClr val="accent3">
                <a:alpha val="44000"/>
              </a:schemeClr>
            </a:glow>
            <a:reflection blurRad="254000" stA="28000" endPos="35000" dir="5400000" sy="-100000" algn="bl" rotWithShape="0"/>
          </a:effectLst>
          <a:scene3d>
            <a:camera prst="orthographicFront"/>
            <a:lightRig rig="threePt" dir="t"/>
          </a:scene3d>
          <a:sp3d extrusionH="171450">
            <a:bevelT/>
            <a:bevelB w="196850"/>
            <a:extrusionClr>
              <a:schemeClr val="accent3"/>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856A201-CD5D-79B0-FBD1-4F8F5AA221B4}"/>
              </a:ext>
            </a:extLst>
          </p:cNvPr>
          <p:cNvSpPr txBox="1"/>
          <p:nvPr/>
        </p:nvSpPr>
        <p:spPr>
          <a:xfrm>
            <a:off x="2039022" y="634061"/>
            <a:ext cx="7811035" cy="769441"/>
          </a:xfrm>
          <a:prstGeom prst="rect">
            <a:avLst/>
          </a:prstGeom>
          <a:noFill/>
          <a:effectLst>
            <a:reflection blurRad="177800" endPos="64000" dir="5400000" sy="-100000" algn="bl" rotWithShape="0"/>
            <a:softEdge rad="50800"/>
          </a:effectLst>
          <a:scene3d>
            <a:camera prst="orthographicFront"/>
            <a:lightRig rig="threePt" dir="t"/>
          </a:scene3d>
          <a:sp3d extrusionH="76200">
            <a:bevelT/>
            <a:bevelB/>
            <a:extrusionClr>
              <a:schemeClr val="accent3"/>
            </a:extrusionClr>
          </a:sp3d>
        </p:spPr>
        <p:txBody>
          <a:bodyPr wrap="square" rtlCol="0">
            <a:spAutoFit/>
          </a:bodyPr>
          <a:lstStyle/>
          <a:p>
            <a:pPr algn="ctr"/>
            <a:r>
              <a:rPr lang="en-US" sz="4400" dirty="0"/>
              <a:t>Remaining Task &amp;Deadlines</a:t>
            </a:r>
          </a:p>
        </p:txBody>
      </p:sp>
      <p:sp>
        <p:nvSpPr>
          <p:cNvPr id="4" name="TextBox 3">
            <a:extLst>
              <a:ext uri="{FF2B5EF4-FFF2-40B4-BE49-F238E27FC236}">
                <a16:creationId xmlns:a16="http://schemas.microsoft.com/office/drawing/2014/main" id="{AE80AE15-5F10-7D8E-FA3A-D786BDD7FB0C}"/>
              </a:ext>
            </a:extLst>
          </p:cNvPr>
          <p:cNvSpPr txBox="1"/>
          <p:nvPr/>
        </p:nvSpPr>
        <p:spPr>
          <a:xfrm>
            <a:off x="2368062" y="2157046"/>
            <a:ext cx="7221415" cy="369332"/>
          </a:xfrm>
          <a:prstGeom prst="rect">
            <a:avLst/>
          </a:prstGeom>
          <a:noFill/>
        </p:spPr>
        <p:txBody>
          <a:bodyPr wrap="square" rtlCol="0">
            <a:spAutoFit/>
          </a:bodyPr>
          <a:lstStyle/>
          <a:p>
            <a:r>
              <a:rPr lang="en-US" dirty="0"/>
              <a:t>Task                                          Owner                                Due Date</a:t>
            </a:r>
          </a:p>
        </p:txBody>
      </p:sp>
      <p:sp>
        <p:nvSpPr>
          <p:cNvPr id="6" name="TextBox 5">
            <a:extLst>
              <a:ext uri="{FF2B5EF4-FFF2-40B4-BE49-F238E27FC236}">
                <a16:creationId xmlns:a16="http://schemas.microsoft.com/office/drawing/2014/main" id="{C3D5FD14-C1DD-710B-E7E0-6D7046DA8F6C}"/>
              </a:ext>
            </a:extLst>
          </p:cNvPr>
          <p:cNvSpPr txBox="1"/>
          <p:nvPr/>
        </p:nvSpPr>
        <p:spPr>
          <a:xfrm>
            <a:off x="2368062" y="2743200"/>
            <a:ext cx="2286000" cy="2862322"/>
          </a:xfrm>
          <a:prstGeom prst="rect">
            <a:avLst/>
          </a:prstGeom>
          <a:noFill/>
        </p:spPr>
        <p:txBody>
          <a:bodyPr wrap="square" rtlCol="0">
            <a:spAutoFit/>
          </a:bodyPr>
          <a:lstStyle/>
          <a:p>
            <a:r>
              <a:rPr lang="en-US" dirty="0"/>
              <a:t>Admin Panel Completion</a:t>
            </a:r>
          </a:p>
          <a:p>
            <a:endParaRPr lang="en-US" dirty="0"/>
          </a:p>
          <a:p>
            <a:r>
              <a:rPr lang="en-US" dirty="0"/>
              <a:t>Final Testing &amp; UAT</a:t>
            </a:r>
          </a:p>
          <a:p>
            <a:endParaRPr lang="en-US" dirty="0"/>
          </a:p>
          <a:p>
            <a:r>
              <a:rPr lang="en-US" dirty="0"/>
              <a:t>Documentation &amp; Backup</a:t>
            </a:r>
          </a:p>
          <a:p>
            <a:endParaRPr lang="en-US" dirty="0"/>
          </a:p>
          <a:p>
            <a:r>
              <a:rPr lang="en-US" dirty="0"/>
              <a:t>Final Review &amp; Launch</a:t>
            </a:r>
          </a:p>
        </p:txBody>
      </p:sp>
      <p:sp>
        <p:nvSpPr>
          <p:cNvPr id="8" name="TextBox 7">
            <a:extLst>
              <a:ext uri="{FF2B5EF4-FFF2-40B4-BE49-F238E27FC236}">
                <a16:creationId xmlns:a16="http://schemas.microsoft.com/office/drawing/2014/main" id="{FFEC3472-FCA9-740C-377F-20B5E0EFC352}"/>
              </a:ext>
            </a:extLst>
          </p:cNvPr>
          <p:cNvSpPr txBox="1"/>
          <p:nvPr/>
        </p:nvSpPr>
        <p:spPr>
          <a:xfrm>
            <a:off x="5422318" y="2930768"/>
            <a:ext cx="2115621" cy="400110"/>
          </a:xfrm>
          <a:prstGeom prst="rect">
            <a:avLst/>
          </a:prstGeom>
          <a:noFill/>
        </p:spPr>
        <p:txBody>
          <a:bodyPr wrap="square" rtlCol="0">
            <a:spAutoFit/>
          </a:bodyPr>
          <a:lstStyle/>
          <a:p>
            <a:r>
              <a:rPr lang="en-US" sz="2000" dirty="0"/>
              <a:t>Eric &amp; Brian</a:t>
            </a:r>
          </a:p>
        </p:txBody>
      </p:sp>
      <p:sp>
        <p:nvSpPr>
          <p:cNvPr id="9" name="TextBox 8">
            <a:extLst>
              <a:ext uri="{FF2B5EF4-FFF2-40B4-BE49-F238E27FC236}">
                <a16:creationId xmlns:a16="http://schemas.microsoft.com/office/drawing/2014/main" id="{95D5D4F5-4920-BD18-4BE9-FE588135902E}"/>
              </a:ext>
            </a:extLst>
          </p:cNvPr>
          <p:cNvSpPr txBox="1"/>
          <p:nvPr/>
        </p:nvSpPr>
        <p:spPr>
          <a:xfrm>
            <a:off x="5416852" y="3529555"/>
            <a:ext cx="2115620" cy="400110"/>
          </a:xfrm>
          <a:prstGeom prst="rect">
            <a:avLst/>
          </a:prstGeom>
          <a:noFill/>
        </p:spPr>
        <p:txBody>
          <a:bodyPr wrap="square" rtlCol="0">
            <a:spAutoFit/>
          </a:bodyPr>
          <a:lstStyle/>
          <a:p>
            <a:r>
              <a:rPr lang="en-US" sz="2000" dirty="0"/>
              <a:t>Olivia &amp; Brian</a:t>
            </a:r>
          </a:p>
        </p:txBody>
      </p:sp>
      <p:sp>
        <p:nvSpPr>
          <p:cNvPr id="10" name="TextBox 9">
            <a:extLst>
              <a:ext uri="{FF2B5EF4-FFF2-40B4-BE49-F238E27FC236}">
                <a16:creationId xmlns:a16="http://schemas.microsoft.com/office/drawing/2014/main" id="{82E6FDF7-7683-61BF-E17B-8C79D16A0323}"/>
              </a:ext>
            </a:extLst>
          </p:cNvPr>
          <p:cNvSpPr txBox="1"/>
          <p:nvPr/>
        </p:nvSpPr>
        <p:spPr>
          <a:xfrm>
            <a:off x="5422318" y="4370931"/>
            <a:ext cx="2215663" cy="400110"/>
          </a:xfrm>
          <a:prstGeom prst="rect">
            <a:avLst/>
          </a:prstGeom>
          <a:noFill/>
        </p:spPr>
        <p:txBody>
          <a:bodyPr wrap="square" rtlCol="0">
            <a:spAutoFit/>
          </a:bodyPr>
          <a:lstStyle/>
          <a:p>
            <a:r>
              <a:rPr lang="en-US" sz="2000" dirty="0"/>
              <a:t>Olivia</a:t>
            </a:r>
          </a:p>
        </p:txBody>
      </p:sp>
      <p:sp>
        <p:nvSpPr>
          <p:cNvPr id="11" name="TextBox 10">
            <a:extLst>
              <a:ext uri="{FF2B5EF4-FFF2-40B4-BE49-F238E27FC236}">
                <a16:creationId xmlns:a16="http://schemas.microsoft.com/office/drawing/2014/main" id="{79D8BCDC-754E-E2CB-7375-7564CB332761}"/>
              </a:ext>
            </a:extLst>
          </p:cNvPr>
          <p:cNvSpPr txBox="1"/>
          <p:nvPr/>
        </p:nvSpPr>
        <p:spPr>
          <a:xfrm>
            <a:off x="5416852" y="5144533"/>
            <a:ext cx="1377066" cy="400110"/>
          </a:xfrm>
          <a:prstGeom prst="rect">
            <a:avLst/>
          </a:prstGeom>
          <a:noFill/>
        </p:spPr>
        <p:txBody>
          <a:bodyPr wrap="square" rtlCol="0">
            <a:spAutoFit/>
          </a:bodyPr>
          <a:lstStyle/>
          <a:p>
            <a:r>
              <a:rPr lang="en-US" sz="2000" dirty="0"/>
              <a:t>Full Team</a:t>
            </a:r>
          </a:p>
        </p:txBody>
      </p:sp>
      <p:sp>
        <p:nvSpPr>
          <p:cNvPr id="12" name="TextBox 11">
            <a:extLst>
              <a:ext uri="{FF2B5EF4-FFF2-40B4-BE49-F238E27FC236}">
                <a16:creationId xmlns:a16="http://schemas.microsoft.com/office/drawing/2014/main" id="{058DE6FD-9598-BE38-5B16-D606CB578A7D}"/>
              </a:ext>
            </a:extLst>
          </p:cNvPr>
          <p:cNvSpPr txBox="1"/>
          <p:nvPr/>
        </p:nvSpPr>
        <p:spPr>
          <a:xfrm>
            <a:off x="8306195" y="2983676"/>
            <a:ext cx="1172308" cy="369332"/>
          </a:xfrm>
          <a:prstGeom prst="rect">
            <a:avLst/>
          </a:prstGeom>
          <a:noFill/>
        </p:spPr>
        <p:txBody>
          <a:bodyPr wrap="square" rtlCol="0">
            <a:spAutoFit/>
          </a:bodyPr>
          <a:lstStyle/>
          <a:p>
            <a:r>
              <a:rPr lang="en-US" dirty="0"/>
              <a:t>July 10</a:t>
            </a:r>
          </a:p>
        </p:txBody>
      </p:sp>
      <p:sp>
        <p:nvSpPr>
          <p:cNvPr id="13" name="TextBox 12">
            <a:extLst>
              <a:ext uri="{FF2B5EF4-FFF2-40B4-BE49-F238E27FC236}">
                <a16:creationId xmlns:a16="http://schemas.microsoft.com/office/drawing/2014/main" id="{08884865-2193-10CE-8740-F182C425CF18}"/>
              </a:ext>
            </a:extLst>
          </p:cNvPr>
          <p:cNvSpPr txBox="1"/>
          <p:nvPr/>
        </p:nvSpPr>
        <p:spPr>
          <a:xfrm>
            <a:off x="8289081" y="3578949"/>
            <a:ext cx="949569" cy="369332"/>
          </a:xfrm>
          <a:prstGeom prst="rect">
            <a:avLst/>
          </a:prstGeom>
          <a:noFill/>
        </p:spPr>
        <p:txBody>
          <a:bodyPr wrap="square" rtlCol="0">
            <a:spAutoFit/>
          </a:bodyPr>
          <a:lstStyle/>
          <a:p>
            <a:r>
              <a:rPr lang="en-US" dirty="0"/>
              <a:t>July 15</a:t>
            </a:r>
          </a:p>
        </p:txBody>
      </p:sp>
      <p:sp>
        <p:nvSpPr>
          <p:cNvPr id="14" name="TextBox 13">
            <a:extLst>
              <a:ext uri="{FF2B5EF4-FFF2-40B4-BE49-F238E27FC236}">
                <a16:creationId xmlns:a16="http://schemas.microsoft.com/office/drawing/2014/main" id="{E17EED63-F921-5030-494C-41C2B0338C78}"/>
              </a:ext>
            </a:extLst>
          </p:cNvPr>
          <p:cNvSpPr txBox="1"/>
          <p:nvPr/>
        </p:nvSpPr>
        <p:spPr>
          <a:xfrm>
            <a:off x="8295263" y="4386320"/>
            <a:ext cx="1090246" cy="369332"/>
          </a:xfrm>
          <a:prstGeom prst="rect">
            <a:avLst/>
          </a:prstGeom>
          <a:noFill/>
        </p:spPr>
        <p:txBody>
          <a:bodyPr wrap="square" rtlCol="0">
            <a:spAutoFit/>
          </a:bodyPr>
          <a:lstStyle/>
          <a:p>
            <a:r>
              <a:rPr lang="en-US" dirty="0"/>
              <a:t>July 18</a:t>
            </a:r>
          </a:p>
        </p:txBody>
      </p:sp>
      <p:sp>
        <p:nvSpPr>
          <p:cNvPr id="15" name="TextBox 14">
            <a:extLst>
              <a:ext uri="{FF2B5EF4-FFF2-40B4-BE49-F238E27FC236}">
                <a16:creationId xmlns:a16="http://schemas.microsoft.com/office/drawing/2014/main" id="{1260EC36-9F03-53FF-4D3A-1E1EDB173A2C}"/>
              </a:ext>
            </a:extLst>
          </p:cNvPr>
          <p:cNvSpPr txBox="1"/>
          <p:nvPr/>
        </p:nvSpPr>
        <p:spPr>
          <a:xfrm>
            <a:off x="8306986" y="5197785"/>
            <a:ext cx="1078523" cy="369332"/>
          </a:xfrm>
          <a:prstGeom prst="rect">
            <a:avLst/>
          </a:prstGeom>
          <a:noFill/>
        </p:spPr>
        <p:txBody>
          <a:bodyPr wrap="square" rtlCol="0">
            <a:spAutoFit/>
          </a:bodyPr>
          <a:lstStyle/>
          <a:p>
            <a:r>
              <a:rPr lang="en-US" dirty="0"/>
              <a:t>July 19</a:t>
            </a:r>
          </a:p>
        </p:txBody>
      </p:sp>
      <p:cxnSp>
        <p:nvCxnSpPr>
          <p:cNvPr id="17" name="Straight Connector 16">
            <a:extLst>
              <a:ext uri="{FF2B5EF4-FFF2-40B4-BE49-F238E27FC236}">
                <a16:creationId xmlns:a16="http://schemas.microsoft.com/office/drawing/2014/main" id="{615FAC88-01EB-5472-B2DF-FAD5B86041A4}"/>
              </a:ext>
            </a:extLst>
          </p:cNvPr>
          <p:cNvCxnSpPr>
            <a:cxnSpLocks/>
          </p:cNvCxnSpPr>
          <p:nvPr/>
        </p:nvCxnSpPr>
        <p:spPr>
          <a:xfrm>
            <a:off x="2368062" y="2526378"/>
            <a:ext cx="722141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E010A34-4E3E-87FE-9CC9-1E4842BF58BC}"/>
              </a:ext>
            </a:extLst>
          </p:cNvPr>
          <p:cNvCxnSpPr>
            <a:cxnSpLocks/>
          </p:cNvCxnSpPr>
          <p:nvPr/>
        </p:nvCxnSpPr>
        <p:spPr>
          <a:xfrm>
            <a:off x="2350476" y="3330878"/>
            <a:ext cx="69052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03D3E21-6FF8-5069-C3FE-8874BBE8D332}"/>
              </a:ext>
            </a:extLst>
          </p:cNvPr>
          <p:cNvCxnSpPr>
            <a:cxnSpLocks/>
          </p:cNvCxnSpPr>
          <p:nvPr/>
        </p:nvCxnSpPr>
        <p:spPr>
          <a:xfrm flipV="1">
            <a:off x="2350476" y="3929665"/>
            <a:ext cx="6905288" cy="1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B488AF1-6CBB-336E-27C5-15EE04C65E1E}"/>
              </a:ext>
            </a:extLst>
          </p:cNvPr>
          <p:cNvCxnSpPr>
            <a:cxnSpLocks/>
          </p:cNvCxnSpPr>
          <p:nvPr/>
        </p:nvCxnSpPr>
        <p:spPr>
          <a:xfrm>
            <a:off x="2368062" y="4771041"/>
            <a:ext cx="68877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E6C25D-ABC9-8F7E-E4B8-49765704DF54}"/>
              </a:ext>
            </a:extLst>
          </p:cNvPr>
          <p:cNvCxnSpPr>
            <a:cxnSpLocks/>
          </p:cNvCxnSpPr>
          <p:nvPr/>
        </p:nvCxnSpPr>
        <p:spPr>
          <a:xfrm>
            <a:off x="2368062" y="5589590"/>
            <a:ext cx="68877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614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70911A-1EAA-56F9-B707-56D510B5D3E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2BDFA0F8-7AD4-08A2-E3F8-174E4E17D816}"/>
              </a:ext>
            </a:extLst>
          </p:cNvPr>
          <p:cNvSpPr/>
          <p:nvPr/>
        </p:nvSpPr>
        <p:spPr>
          <a:xfrm>
            <a:off x="1946824" y="516828"/>
            <a:ext cx="7809450" cy="5824344"/>
          </a:xfrm>
          <a:prstGeom prst="roundRect">
            <a:avLst/>
          </a:prstGeom>
          <a:solidFill>
            <a:schemeClr val="bg1"/>
          </a:solidFill>
          <a:effectLst>
            <a:glow rad="1028700">
              <a:schemeClr val="accent3">
                <a:alpha val="44000"/>
              </a:schemeClr>
            </a:glow>
            <a:reflection blurRad="317500" stA="28000" endPos="35000" dir="5400000" sy="-100000" algn="bl" rotWithShape="0"/>
          </a:effectLst>
          <a:scene3d>
            <a:camera prst="orthographicFront"/>
            <a:lightRig rig="threePt" dir="t"/>
          </a:scene3d>
          <a:sp3d extrusionH="171450">
            <a:bevelT/>
            <a:bevelB w="196850"/>
            <a:extrusionClr>
              <a:schemeClr val="accent3"/>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ECE9816C-A0DD-63DC-6999-C894B95E0EF4}"/>
              </a:ext>
            </a:extLst>
          </p:cNvPr>
          <p:cNvSpPr txBox="1"/>
          <p:nvPr/>
        </p:nvSpPr>
        <p:spPr>
          <a:xfrm>
            <a:off x="1674520" y="2105561"/>
            <a:ext cx="8081754" cy="1323439"/>
          </a:xfrm>
          <a:prstGeom prst="rect">
            <a:avLst/>
          </a:prstGeom>
          <a:noFill/>
          <a:effectLst>
            <a:reflection blurRad="177800" endPos="64000" dir="5400000" sy="-100000" algn="bl" rotWithShape="0"/>
            <a:softEdge rad="50800"/>
          </a:effectLst>
          <a:scene3d>
            <a:camera prst="orthographicFront"/>
            <a:lightRig rig="threePt" dir="t"/>
          </a:scene3d>
          <a:sp3d extrusionH="76200">
            <a:bevelT/>
            <a:bevelB/>
            <a:extrusionClr>
              <a:schemeClr val="accent3"/>
            </a:extrusionClr>
          </a:sp3d>
        </p:spPr>
        <p:txBody>
          <a:bodyPr wrap="square" rtlCol="0">
            <a:spAutoFit/>
          </a:bodyPr>
          <a:lstStyle/>
          <a:p>
            <a:pPr algn="ctr"/>
            <a:r>
              <a:rPr lang="en-US" sz="8000" dirty="0"/>
              <a:t>Thank You</a:t>
            </a:r>
          </a:p>
        </p:txBody>
      </p:sp>
      <p:pic>
        <p:nvPicPr>
          <p:cNvPr id="8" name="Graphic 7" descr="Harvey Balls 100% with solid fill">
            <a:extLst>
              <a:ext uri="{FF2B5EF4-FFF2-40B4-BE49-F238E27FC236}">
                <a16:creationId xmlns:a16="http://schemas.microsoft.com/office/drawing/2014/main" id="{61DDA1CC-19A2-616B-1F09-59F6B1C0522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681046" y="5046782"/>
            <a:ext cx="914400" cy="914400"/>
          </a:xfrm>
          <a:prstGeom prst="rect">
            <a:avLst/>
          </a:prstGeom>
          <a:effectLst>
            <a:glow rad="101600">
              <a:schemeClr val="accent3">
                <a:alpha val="56000"/>
              </a:schemeClr>
            </a:glow>
            <a:reflection blurRad="6350" stA="50000" endA="300" endPos="42000" dir="5400000" sy="-100000" algn="bl" rotWithShape="0"/>
          </a:effectLst>
        </p:spPr>
      </p:pic>
      <p:pic>
        <p:nvPicPr>
          <p:cNvPr id="9" name="Graphic 8" descr="Harvey Balls 100% with solid fill">
            <a:extLst>
              <a:ext uri="{FF2B5EF4-FFF2-40B4-BE49-F238E27FC236}">
                <a16:creationId xmlns:a16="http://schemas.microsoft.com/office/drawing/2014/main" id="{C22FF9E6-F2F0-4D35-287B-28F11266698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5508" y="5292966"/>
            <a:ext cx="422031" cy="422031"/>
          </a:xfrm>
          <a:prstGeom prst="rect">
            <a:avLst/>
          </a:prstGeom>
          <a:effectLst>
            <a:glow rad="101600">
              <a:schemeClr val="accent3">
                <a:alpha val="40000"/>
              </a:schemeClr>
            </a:glow>
          </a:effectLst>
        </p:spPr>
      </p:pic>
      <p:sp>
        <p:nvSpPr>
          <p:cNvPr id="10" name="TextBox 9">
            <a:extLst>
              <a:ext uri="{FF2B5EF4-FFF2-40B4-BE49-F238E27FC236}">
                <a16:creationId xmlns:a16="http://schemas.microsoft.com/office/drawing/2014/main" id="{7CA77BB5-4142-DF40-18DC-3C1F30487719}"/>
              </a:ext>
            </a:extLst>
          </p:cNvPr>
          <p:cNvSpPr txBox="1"/>
          <p:nvPr/>
        </p:nvSpPr>
        <p:spPr>
          <a:xfrm>
            <a:off x="4595446" y="5211595"/>
            <a:ext cx="4255477" cy="584775"/>
          </a:xfrm>
          <a:prstGeom prst="rect">
            <a:avLst/>
          </a:prstGeom>
          <a:noFill/>
          <a:effectLst>
            <a:reflection blurRad="6350" stA="50000" endA="300" endPos="55000" dist="127000" dir="5400000" sy="-100000" algn="bl" rotWithShape="0"/>
          </a:effectLst>
        </p:spPr>
        <p:txBody>
          <a:bodyPr wrap="square" rtlCol="0">
            <a:spAutoFit/>
          </a:bodyPr>
          <a:lstStyle/>
          <a:p>
            <a:r>
              <a:rPr lang="en-US" sz="3200" dirty="0">
                <a:solidFill>
                  <a:schemeClr val="accent3"/>
                </a:solidFill>
                <a:effectLst>
                  <a:glow>
                    <a:schemeClr val="accent3">
                      <a:alpha val="96000"/>
                    </a:schemeClr>
                  </a:glow>
                </a:effectLst>
              </a:rPr>
              <a:t>Silver Exposure</a:t>
            </a:r>
          </a:p>
        </p:txBody>
      </p:sp>
    </p:spTree>
    <p:extLst>
      <p:ext uri="{BB962C8B-B14F-4D97-AF65-F5344CB8AC3E}">
        <p14:creationId xmlns:p14="http://schemas.microsoft.com/office/powerpoint/2010/main" val="27922239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8F8E36B-0DCA-7181-C073-C527D38B4EE0}"/>
              </a:ext>
            </a:extLst>
          </p:cNvPr>
          <p:cNvSpPr/>
          <p:nvPr/>
        </p:nvSpPr>
        <p:spPr>
          <a:xfrm>
            <a:off x="1720355" y="990735"/>
            <a:ext cx="8815754" cy="4958862"/>
          </a:xfrm>
          <a:prstGeom prst="roundRect">
            <a:avLst/>
          </a:prstGeom>
          <a:solidFill>
            <a:schemeClr val="bg1"/>
          </a:solidFill>
          <a:effectLst>
            <a:glow rad="139700">
              <a:schemeClr val="accent3">
                <a:lumMod val="60000"/>
                <a:lumOff val="40000"/>
                <a:alpha val="24000"/>
              </a:schemeClr>
            </a:glow>
            <a:outerShdw blurRad="50800" dist="38100" dir="5400000" algn="t" rotWithShape="0">
              <a:schemeClr val="accent3"/>
            </a:outerShdw>
            <a:reflection blurRad="127000" stA="42000" endPos="16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50800" dist="63500" dir="5400000" algn="ctr" rotWithShape="0">
                  <a:schemeClr val="accent3">
                    <a:lumMod val="60000"/>
                    <a:lumOff val="40000"/>
                  </a:schemeClr>
                </a:outerShdw>
              </a:effectLst>
            </a:endParaRPr>
          </a:p>
        </p:txBody>
      </p:sp>
      <p:sp>
        <p:nvSpPr>
          <p:cNvPr id="4" name="TextBox 3">
            <a:extLst>
              <a:ext uri="{FF2B5EF4-FFF2-40B4-BE49-F238E27FC236}">
                <a16:creationId xmlns:a16="http://schemas.microsoft.com/office/drawing/2014/main" id="{0531F637-433D-D454-5704-63A769A4CAA9}"/>
              </a:ext>
            </a:extLst>
          </p:cNvPr>
          <p:cNvSpPr txBox="1"/>
          <p:nvPr/>
        </p:nvSpPr>
        <p:spPr>
          <a:xfrm>
            <a:off x="2543907" y="1664677"/>
            <a:ext cx="7350369" cy="646331"/>
          </a:xfrm>
          <a:prstGeom prst="rect">
            <a:avLst/>
          </a:prstGeom>
          <a:noFill/>
        </p:spPr>
        <p:txBody>
          <a:bodyPr wrap="square" rtlCol="0">
            <a:spAutoFit/>
          </a:bodyPr>
          <a:lstStyle/>
          <a:p>
            <a:r>
              <a:rPr lang="en-US" sz="3600" dirty="0">
                <a:solidFill>
                  <a:schemeClr val="tx2">
                    <a:lumMod val="75000"/>
                  </a:schemeClr>
                </a:solidFill>
                <a:effectLst>
                  <a:outerShdw blurRad="50800" dist="50800" dir="5400000" algn="ctr" rotWithShape="0">
                    <a:srgbClr val="000000">
                      <a:alpha val="66000"/>
                    </a:srgbClr>
                  </a:outerShdw>
                </a:effectLst>
              </a:rPr>
              <a:t>Meeting Objectives &amp; Agenda</a:t>
            </a:r>
          </a:p>
        </p:txBody>
      </p:sp>
      <p:sp>
        <p:nvSpPr>
          <p:cNvPr id="12" name="TextBox 11">
            <a:extLst>
              <a:ext uri="{FF2B5EF4-FFF2-40B4-BE49-F238E27FC236}">
                <a16:creationId xmlns:a16="http://schemas.microsoft.com/office/drawing/2014/main" id="{B02ADD55-6F2F-C416-39F7-133FBC37B202}"/>
              </a:ext>
            </a:extLst>
          </p:cNvPr>
          <p:cNvSpPr txBox="1"/>
          <p:nvPr/>
        </p:nvSpPr>
        <p:spPr>
          <a:xfrm>
            <a:off x="3832666" y="2730064"/>
            <a:ext cx="1843466" cy="461665"/>
          </a:xfrm>
          <a:prstGeom prst="rect">
            <a:avLst/>
          </a:prstGeom>
          <a:noFill/>
        </p:spPr>
        <p:txBody>
          <a:bodyPr wrap="square" rtlCol="0">
            <a:spAutoFit/>
          </a:bodyPr>
          <a:lstStyle/>
          <a:p>
            <a:r>
              <a:rPr lang="en-US" sz="2400" b="1" dirty="0">
                <a:solidFill>
                  <a:schemeClr val="accent4">
                    <a:lumMod val="60000"/>
                    <a:lumOff val="40000"/>
                  </a:schemeClr>
                </a:solidFill>
              </a:rPr>
              <a:t>Objectives</a:t>
            </a:r>
          </a:p>
        </p:txBody>
      </p:sp>
      <p:sp>
        <p:nvSpPr>
          <p:cNvPr id="17" name="TextBox 16">
            <a:extLst>
              <a:ext uri="{FF2B5EF4-FFF2-40B4-BE49-F238E27FC236}">
                <a16:creationId xmlns:a16="http://schemas.microsoft.com/office/drawing/2014/main" id="{A719AEBC-2355-D7D1-4207-895D4CC0267F}"/>
              </a:ext>
            </a:extLst>
          </p:cNvPr>
          <p:cNvSpPr txBox="1"/>
          <p:nvPr/>
        </p:nvSpPr>
        <p:spPr>
          <a:xfrm>
            <a:off x="4070827" y="3262869"/>
            <a:ext cx="2057405" cy="461665"/>
          </a:xfrm>
          <a:prstGeom prst="rect">
            <a:avLst/>
          </a:prstGeom>
          <a:noFill/>
        </p:spPr>
        <p:txBody>
          <a:bodyPr wrap="square" rtlCol="0">
            <a:spAutoFit/>
          </a:bodyPr>
          <a:lstStyle/>
          <a:p>
            <a:r>
              <a:rPr lang="en-US" sz="1200" dirty="0"/>
              <a:t>Review current state of product</a:t>
            </a:r>
          </a:p>
        </p:txBody>
      </p:sp>
      <p:sp>
        <p:nvSpPr>
          <p:cNvPr id="18" name="TextBox 17">
            <a:extLst>
              <a:ext uri="{FF2B5EF4-FFF2-40B4-BE49-F238E27FC236}">
                <a16:creationId xmlns:a16="http://schemas.microsoft.com/office/drawing/2014/main" id="{CA23E022-3A28-8BDF-307A-A1278511C3D3}"/>
              </a:ext>
            </a:extLst>
          </p:cNvPr>
          <p:cNvSpPr txBox="1"/>
          <p:nvPr/>
        </p:nvSpPr>
        <p:spPr>
          <a:xfrm>
            <a:off x="4051421" y="3914367"/>
            <a:ext cx="2810591" cy="461665"/>
          </a:xfrm>
          <a:prstGeom prst="rect">
            <a:avLst/>
          </a:prstGeom>
          <a:noFill/>
        </p:spPr>
        <p:txBody>
          <a:bodyPr wrap="square" rtlCol="0">
            <a:spAutoFit/>
          </a:bodyPr>
          <a:lstStyle/>
          <a:p>
            <a:r>
              <a:rPr lang="en-US" sz="1200" dirty="0"/>
              <a:t>Confirm team/stakeholder alignment</a:t>
            </a:r>
          </a:p>
        </p:txBody>
      </p:sp>
      <p:sp>
        <p:nvSpPr>
          <p:cNvPr id="19" name="TextBox 18">
            <a:extLst>
              <a:ext uri="{FF2B5EF4-FFF2-40B4-BE49-F238E27FC236}">
                <a16:creationId xmlns:a16="http://schemas.microsoft.com/office/drawing/2014/main" id="{554B9792-3588-39CD-F3A4-188E929F1E85}"/>
              </a:ext>
            </a:extLst>
          </p:cNvPr>
          <p:cNvSpPr txBox="1"/>
          <p:nvPr/>
        </p:nvSpPr>
        <p:spPr>
          <a:xfrm>
            <a:off x="4070827" y="4554190"/>
            <a:ext cx="2007583" cy="461665"/>
          </a:xfrm>
          <a:prstGeom prst="rect">
            <a:avLst/>
          </a:prstGeom>
          <a:noFill/>
        </p:spPr>
        <p:txBody>
          <a:bodyPr wrap="square" rtlCol="0">
            <a:spAutoFit/>
          </a:bodyPr>
          <a:lstStyle/>
          <a:p>
            <a:r>
              <a:rPr lang="en-US" sz="1200" dirty="0"/>
              <a:t>Gather feedback for final 30%</a:t>
            </a:r>
          </a:p>
        </p:txBody>
      </p:sp>
      <p:pic>
        <p:nvPicPr>
          <p:cNvPr id="25" name="Graphic 24" descr="Checkbox Checked outline">
            <a:extLst>
              <a:ext uri="{FF2B5EF4-FFF2-40B4-BE49-F238E27FC236}">
                <a16:creationId xmlns:a16="http://schemas.microsoft.com/office/drawing/2014/main" id="{1D1113CB-A83E-CD65-BEA7-1A19ECB03CF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1057" y="3208556"/>
            <a:ext cx="523221" cy="523221"/>
          </a:xfrm>
          <a:prstGeom prst="rect">
            <a:avLst/>
          </a:prstGeom>
          <a:effectLst>
            <a:glow rad="50800">
              <a:schemeClr val="accent3">
                <a:lumMod val="75000"/>
                <a:alpha val="74000"/>
              </a:schemeClr>
            </a:glow>
          </a:effectLst>
        </p:spPr>
      </p:pic>
      <p:pic>
        <p:nvPicPr>
          <p:cNvPr id="28" name="Graphic 27" descr="Checkbox Checked outline">
            <a:extLst>
              <a:ext uri="{FF2B5EF4-FFF2-40B4-BE49-F238E27FC236}">
                <a16:creationId xmlns:a16="http://schemas.microsoft.com/office/drawing/2014/main" id="{303F37C0-FEDB-2507-A1BA-E0515526A0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1058" y="3889739"/>
            <a:ext cx="523221" cy="523221"/>
          </a:xfrm>
          <a:prstGeom prst="rect">
            <a:avLst/>
          </a:prstGeom>
          <a:effectLst>
            <a:glow rad="50800">
              <a:schemeClr val="accent3">
                <a:lumMod val="75000"/>
                <a:alpha val="74000"/>
              </a:schemeClr>
            </a:glow>
          </a:effectLst>
        </p:spPr>
      </p:pic>
      <p:pic>
        <p:nvPicPr>
          <p:cNvPr id="29" name="Graphic 28" descr="Checkbox Checked outline">
            <a:extLst>
              <a:ext uri="{FF2B5EF4-FFF2-40B4-BE49-F238E27FC236}">
                <a16:creationId xmlns:a16="http://schemas.microsoft.com/office/drawing/2014/main" id="{15429AA4-1F63-01FE-5DBC-1A85E9DBFE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71056" y="4511712"/>
            <a:ext cx="523221" cy="523221"/>
          </a:xfrm>
          <a:prstGeom prst="rect">
            <a:avLst/>
          </a:prstGeom>
          <a:effectLst>
            <a:glow rad="50800">
              <a:schemeClr val="accent3">
                <a:lumMod val="75000"/>
                <a:alpha val="74000"/>
              </a:schemeClr>
            </a:glow>
          </a:effectLst>
        </p:spPr>
      </p:pic>
      <p:sp>
        <p:nvSpPr>
          <p:cNvPr id="40" name="TextBox 39">
            <a:extLst>
              <a:ext uri="{FF2B5EF4-FFF2-40B4-BE49-F238E27FC236}">
                <a16:creationId xmlns:a16="http://schemas.microsoft.com/office/drawing/2014/main" id="{6199C380-82DC-9D25-1654-A0A1F920ED61}"/>
              </a:ext>
            </a:extLst>
          </p:cNvPr>
          <p:cNvSpPr txBox="1"/>
          <p:nvPr/>
        </p:nvSpPr>
        <p:spPr>
          <a:xfrm>
            <a:off x="6698053" y="2730064"/>
            <a:ext cx="1637595" cy="461665"/>
          </a:xfrm>
          <a:prstGeom prst="rect">
            <a:avLst/>
          </a:prstGeom>
          <a:noFill/>
        </p:spPr>
        <p:txBody>
          <a:bodyPr wrap="square" rtlCol="0">
            <a:spAutoFit/>
          </a:bodyPr>
          <a:lstStyle/>
          <a:p>
            <a:r>
              <a:rPr lang="en-US" sz="2400" b="1" dirty="0">
                <a:solidFill>
                  <a:schemeClr val="accent4">
                    <a:lumMod val="60000"/>
                    <a:lumOff val="40000"/>
                  </a:schemeClr>
                </a:solidFill>
              </a:rPr>
              <a:t>Agenda</a:t>
            </a:r>
          </a:p>
        </p:txBody>
      </p:sp>
      <p:sp>
        <p:nvSpPr>
          <p:cNvPr id="41" name="TextBox 40">
            <a:extLst>
              <a:ext uri="{FF2B5EF4-FFF2-40B4-BE49-F238E27FC236}">
                <a16:creationId xmlns:a16="http://schemas.microsoft.com/office/drawing/2014/main" id="{FFFB32CF-5485-925C-4CF4-CA967D5CE639}"/>
              </a:ext>
            </a:extLst>
          </p:cNvPr>
          <p:cNvSpPr txBox="1"/>
          <p:nvPr/>
        </p:nvSpPr>
        <p:spPr>
          <a:xfrm>
            <a:off x="6735284" y="3238019"/>
            <a:ext cx="2057405" cy="2123658"/>
          </a:xfrm>
          <a:prstGeom prst="rect">
            <a:avLst/>
          </a:prstGeom>
          <a:noFill/>
        </p:spPr>
        <p:txBody>
          <a:bodyPr wrap="square" rtlCol="0">
            <a:spAutoFit/>
          </a:bodyPr>
          <a:lstStyle/>
          <a:p>
            <a:r>
              <a:rPr lang="en-US" sz="1200" dirty="0"/>
              <a:t>Project Overview</a:t>
            </a:r>
          </a:p>
          <a:p>
            <a:endParaRPr lang="en-US" sz="1200" dirty="0"/>
          </a:p>
          <a:p>
            <a:r>
              <a:rPr lang="en-US" sz="1200" dirty="0"/>
              <a:t>Live Demo</a:t>
            </a:r>
          </a:p>
          <a:p>
            <a:endParaRPr lang="en-US" sz="1200" dirty="0"/>
          </a:p>
          <a:p>
            <a:r>
              <a:rPr lang="en-US" sz="1200" dirty="0"/>
              <a:t>Progress Update</a:t>
            </a:r>
          </a:p>
          <a:p>
            <a:endParaRPr lang="en-US" sz="1200" dirty="0"/>
          </a:p>
          <a:p>
            <a:r>
              <a:rPr lang="en-US" sz="1200" dirty="0"/>
              <a:t>Budget Review</a:t>
            </a:r>
          </a:p>
          <a:p>
            <a:endParaRPr lang="en-US" sz="1200" dirty="0"/>
          </a:p>
          <a:p>
            <a:r>
              <a:rPr lang="en-US" sz="1200" dirty="0"/>
              <a:t>Stakeholder Input</a:t>
            </a:r>
          </a:p>
          <a:p>
            <a:endParaRPr lang="en-US" sz="1200" dirty="0"/>
          </a:p>
          <a:p>
            <a:r>
              <a:rPr lang="en-US" sz="1200" dirty="0"/>
              <a:t>Next Steps</a:t>
            </a:r>
          </a:p>
        </p:txBody>
      </p:sp>
      <p:pic>
        <p:nvPicPr>
          <p:cNvPr id="43" name="Graphic 42" descr="Marker outline">
            <a:extLst>
              <a:ext uri="{FF2B5EF4-FFF2-40B4-BE49-F238E27FC236}">
                <a16:creationId xmlns:a16="http://schemas.microsoft.com/office/drawing/2014/main" id="{42BED572-1CAF-B3F2-D003-72E7263B56D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59632" y="3214874"/>
            <a:ext cx="267316" cy="267316"/>
          </a:xfrm>
          <a:prstGeom prst="rect">
            <a:avLst/>
          </a:prstGeom>
          <a:effectLst>
            <a:glow rad="101600">
              <a:schemeClr val="accent4">
                <a:lumMod val="60000"/>
                <a:lumOff val="40000"/>
                <a:alpha val="29000"/>
              </a:schemeClr>
            </a:glow>
          </a:effectLst>
        </p:spPr>
      </p:pic>
      <p:pic>
        <p:nvPicPr>
          <p:cNvPr id="45" name="Graphic 44" descr="Marker outline">
            <a:extLst>
              <a:ext uri="{FF2B5EF4-FFF2-40B4-BE49-F238E27FC236}">
                <a16:creationId xmlns:a16="http://schemas.microsoft.com/office/drawing/2014/main" id="{C6DEAB5A-884A-906A-DEB3-9A2B4C22C6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59632" y="3591341"/>
            <a:ext cx="267316" cy="267316"/>
          </a:xfrm>
          <a:prstGeom prst="rect">
            <a:avLst/>
          </a:prstGeom>
          <a:effectLst>
            <a:glow rad="101600">
              <a:schemeClr val="accent4">
                <a:lumMod val="60000"/>
                <a:lumOff val="40000"/>
                <a:alpha val="29000"/>
              </a:schemeClr>
            </a:glow>
          </a:effectLst>
        </p:spPr>
      </p:pic>
      <p:pic>
        <p:nvPicPr>
          <p:cNvPr id="46" name="Graphic 45" descr="Marker outline">
            <a:extLst>
              <a:ext uri="{FF2B5EF4-FFF2-40B4-BE49-F238E27FC236}">
                <a16:creationId xmlns:a16="http://schemas.microsoft.com/office/drawing/2014/main" id="{6C26D372-5D3F-1DB3-0D52-05399F25FC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1867" y="3940199"/>
            <a:ext cx="248129" cy="248129"/>
          </a:xfrm>
          <a:prstGeom prst="rect">
            <a:avLst/>
          </a:prstGeom>
          <a:effectLst>
            <a:glow rad="101600">
              <a:schemeClr val="accent4">
                <a:lumMod val="60000"/>
                <a:lumOff val="40000"/>
                <a:alpha val="29000"/>
              </a:schemeClr>
            </a:glow>
          </a:effectLst>
        </p:spPr>
      </p:pic>
      <p:pic>
        <p:nvPicPr>
          <p:cNvPr id="47" name="Graphic 46" descr="Marker outline">
            <a:extLst>
              <a:ext uri="{FF2B5EF4-FFF2-40B4-BE49-F238E27FC236}">
                <a16:creationId xmlns:a16="http://schemas.microsoft.com/office/drawing/2014/main" id="{C5979669-A17B-09D6-DB69-8FB3A59B00D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71129" y="4283641"/>
            <a:ext cx="248129" cy="248129"/>
          </a:xfrm>
          <a:prstGeom prst="rect">
            <a:avLst/>
          </a:prstGeom>
          <a:effectLst>
            <a:glow rad="101600">
              <a:schemeClr val="accent4">
                <a:lumMod val="60000"/>
                <a:lumOff val="40000"/>
                <a:alpha val="29000"/>
              </a:schemeClr>
            </a:glow>
          </a:effectLst>
        </p:spPr>
      </p:pic>
      <p:pic>
        <p:nvPicPr>
          <p:cNvPr id="48" name="Graphic 47" descr="Marker outline">
            <a:extLst>
              <a:ext uri="{FF2B5EF4-FFF2-40B4-BE49-F238E27FC236}">
                <a16:creationId xmlns:a16="http://schemas.microsoft.com/office/drawing/2014/main" id="{520E9251-0BB9-978E-6E7C-BD394E6E646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1867" y="4667773"/>
            <a:ext cx="248129" cy="248129"/>
          </a:xfrm>
          <a:prstGeom prst="rect">
            <a:avLst/>
          </a:prstGeom>
          <a:effectLst>
            <a:glow rad="101600">
              <a:schemeClr val="accent4">
                <a:lumMod val="60000"/>
                <a:lumOff val="40000"/>
                <a:alpha val="29000"/>
              </a:schemeClr>
            </a:glow>
          </a:effectLst>
        </p:spPr>
      </p:pic>
      <p:pic>
        <p:nvPicPr>
          <p:cNvPr id="50" name="Graphic 49" descr="Run outline">
            <a:extLst>
              <a:ext uri="{FF2B5EF4-FFF2-40B4-BE49-F238E27FC236}">
                <a16:creationId xmlns:a16="http://schemas.microsoft.com/office/drawing/2014/main" id="{AD1A53EB-4ED1-C391-9824-604ABEE5F46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67966" y="4990899"/>
            <a:ext cx="267316" cy="267316"/>
          </a:xfrm>
          <a:prstGeom prst="rect">
            <a:avLst/>
          </a:prstGeom>
          <a:effectLst>
            <a:glow rad="101600">
              <a:schemeClr val="accent4">
                <a:lumMod val="75000"/>
                <a:alpha val="40000"/>
              </a:schemeClr>
            </a:glow>
          </a:effectLst>
        </p:spPr>
      </p:pic>
    </p:spTree>
    <p:extLst>
      <p:ext uri="{BB962C8B-B14F-4D97-AF65-F5344CB8AC3E}">
        <p14:creationId xmlns:p14="http://schemas.microsoft.com/office/powerpoint/2010/main" val="31710604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62C5B-2DBC-F630-E4C3-638F78A00BA6}"/>
            </a:ext>
          </a:extLst>
        </p:cNvPr>
        <p:cNvGrpSpPr/>
        <p:nvPr/>
      </p:nvGrpSpPr>
      <p:grpSpPr>
        <a:xfrm>
          <a:off x="0" y="0"/>
          <a:ext cx="0" cy="0"/>
          <a:chOff x="0" y="0"/>
          <a:chExt cx="0" cy="0"/>
        </a:xfrm>
      </p:grpSpPr>
      <p:sp>
        <p:nvSpPr>
          <p:cNvPr id="24" name="TextBox 23">
            <a:extLst>
              <a:ext uri="{FF2B5EF4-FFF2-40B4-BE49-F238E27FC236}">
                <a16:creationId xmlns:a16="http://schemas.microsoft.com/office/drawing/2014/main" id="{B6104F4C-C7E0-2197-13C9-0901446A0A7D}"/>
              </a:ext>
            </a:extLst>
          </p:cNvPr>
          <p:cNvSpPr txBox="1"/>
          <p:nvPr/>
        </p:nvSpPr>
        <p:spPr>
          <a:xfrm>
            <a:off x="4238869" y="4534848"/>
            <a:ext cx="3376246" cy="338554"/>
          </a:xfrm>
          <a:prstGeom prst="rect">
            <a:avLst/>
          </a:prstGeom>
          <a:noFill/>
        </p:spPr>
        <p:txBody>
          <a:bodyPr wrap="square" rtlCol="0">
            <a:spAutoFit/>
          </a:bodyPr>
          <a:lstStyle/>
          <a:p>
            <a:r>
              <a:rPr lang="en-US" sz="1600" b="1" dirty="0">
                <a:solidFill>
                  <a:schemeClr val="accent4">
                    <a:lumMod val="60000"/>
                    <a:lumOff val="40000"/>
                  </a:schemeClr>
                </a:solidFill>
              </a:rPr>
              <a:t>Key Milestones Achieved</a:t>
            </a:r>
          </a:p>
        </p:txBody>
      </p:sp>
      <p:sp>
        <p:nvSpPr>
          <p:cNvPr id="2" name="Rectangle: Rounded Corners 1">
            <a:extLst>
              <a:ext uri="{FF2B5EF4-FFF2-40B4-BE49-F238E27FC236}">
                <a16:creationId xmlns:a16="http://schemas.microsoft.com/office/drawing/2014/main" id="{A80A2808-F867-00BB-F33E-E3101574E559}"/>
              </a:ext>
            </a:extLst>
          </p:cNvPr>
          <p:cNvSpPr/>
          <p:nvPr/>
        </p:nvSpPr>
        <p:spPr>
          <a:xfrm>
            <a:off x="1519115" y="1129205"/>
            <a:ext cx="8815754" cy="4958862"/>
          </a:xfrm>
          <a:prstGeom prst="roundRect">
            <a:avLst/>
          </a:prstGeom>
          <a:solidFill>
            <a:schemeClr val="bg1"/>
          </a:solidFill>
          <a:effectLst>
            <a:glow rad="139700">
              <a:schemeClr val="accent3">
                <a:lumMod val="60000"/>
                <a:lumOff val="40000"/>
                <a:alpha val="25000"/>
              </a:schemeClr>
            </a:glow>
            <a:outerShdw blurRad="50800" dist="38100" dir="5400000" algn="t" rotWithShape="0">
              <a:schemeClr val="accent3"/>
            </a:outerShdw>
            <a:reflection blurRad="114300" stA="13000" endPos="55000" dir="5400000" sy="-100000" algn="bl" rotWithShape="0"/>
            <a:softEdge rad="381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effectLst>
                <a:outerShdw blurRad="50800" dist="63500" dir="5400000" algn="ctr" rotWithShape="0">
                  <a:schemeClr val="accent3">
                    <a:lumMod val="60000"/>
                    <a:lumOff val="40000"/>
                  </a:schemeClr>
                </a:outerShdw>
              </a:effectLst>
            </a:endParaRPr>
          </a:p>
        </p:txBody>
      </p:sp>
      <p:sp>
        <p:nvSpPr>
          <p:cNvPr id="4" name="TextBox 3">
            <a:extLst>
              <a:ext uri="{FF2B5EF4-FFF2-40B4-BE49-F238E27FC236}">
                <a16:creationId xmlns:a16="http://schemas.microsoft.com/office/drawing/2014/main" id="{EBB5761F-8870-7428-A0F0-6A3CD9DAF594}"/>
              </a:ext>
            </a:extLst>
          </p:cNvPr>
          <p:cNvSpPr txBox="1"/>
          <p:nvPr/>
        </p:nvSpPr>
        <p:spPr>
          <a:xfrm>
            <a:off x="3186827" y="1361144"/>
            <a:ext cx="7350369" cy="646331"/>
          </a:xfrm>
          <a:prstGeom prst="rect">
            <a:avLst/>
          </a:prstGeom>
          <a:noFill/>
        </p:spPr>
        <p:txBody>
          <a:bodyPr wrap="square" rtlCol="0">
            <a:spAutoFit/>
          </a:bodyPr>
          <a:lstStyle/>
          <a:p>
            <a:r>
              <a:rPr lang="en-US" sz="3600" dirty="0">
                <a:solidFill>
                  <a:schemeClr val="tx2">
                    <a:lumMod val="75000"/>
                  </a:schemeClr>
                </a:solidFill>
                <a:effectLst>
                  <a:outerShdw blurRad="50800" dist="50800" dir="5400000" algn="ctr" rotWithShape="0">
                    <a:srgbClr val="000000">
                      <a:alpha val="66000"/>
                    </a:srgbClr>
                  </a:outerShdw>
                </a:effectLst>
              </a:rPr>
              <a:t>Project Status Overview</a:t>
            </a:r>
          </a:p>
        </p:txBody>
      </p:sp>
      <p:sp>
        <p:nvSpPr>
          <p:cNvPr id="12" name="TextBox 11">
            <a:extLst>
              <a:ext uri="{FF2B5EF4-FFF2-40B4-BE49-F238E27FC236}">
                <a16:creationId xmlns:a16="http://schemas.microsoft.com/office/drawing/2014/main" id="{707E5B0F-092A-75D1-3465-BEF7660F16B9}"/>
              </a:ext>
            </a:extLst>
          </p:cNvPr>
          <p:cNvSpPr txBox="1"/>
          <p:nvPr/>
        </p:nvSpPr>
        <p:spPr>
          <a:xfrm>
            <a:off x="3217980" y="2568575"/>
            <a:ext cx="2057405" cy="461665"/>
          </a:xfrm>
          <a:prstGeom prst="rect">
            <a:avLst/>
          </a:prstGeom>
          <a:noFill/>
        </p:spPr>
        <p:txBody>
          <a:bodyPr wrap="square" rtlCol="0">
            <a:spAutoFit/>
          </a:bodyPr>
          <a:lstStyle/>
          <a:p>
            <a:r>
              <a:rPr lang="en-US" sz="2400" b="1" dirty="0">
                <a:solidFill>
                  <a:schemeClr val="accent4">
                    <a:lumMod val="60000"/>
                    <a:lumOff val="40000"/>
                  </a:schemeClr>
                </a:solidFill>
              </a:rPr>
              <a:t>Progress</a:t>
            </a:r>
          </a:p>
        </p:txBody>
      </p:sp>
      <p:sp>
        <p:nvSpPr>
          <p:cNvPr id="40" name="TextBox 39">
            <a:extLst>
              <a:ext uri="{FF2B5EF4-FFF2-40B4-BE49-F238E27FC236}">
                <a16:creationId xmlns:a16="http://schemas.microsoft.com/office/drawing/2014/main" id="{90C3E1B1-CDCE-D427-F8C7-68DEE04801A6}"/>
              </a:ext>
            </a:extLst>
          </p:cNvPr>
          <p:cNvSpPr txBox="1"/>
          <p:nvPr/>
        </p:nvSpPr>
        <p:spPr>
          <a:xfrm>
            <a:off x="6834445" y="2568575"/>
            <a:ext cx="1637595" cy="461665"/>
          </a:xfrm>
          <a:prstGeom prst="rect">
            <a:avLst/>
          </a:prstGeom>
          <a:noFill/>
        </p:spPr>
        <p:txBody>
          <a:bodyPr wrap="square" rtlCol="0">
            <a:spAutoFit/>
          </a:bodyPr>
          <a:lstStyle/>
          <a:p>
            <a:r>
              <a:rPr lang="en-US" sz="2400" b="1" dirty="0">
                <a:solidFill>
                  <a:schemeClr val="accent4">
                    <a:lumMod val="60000"/>
                    <a:lumOff val="40000"/>
                  </a:schemeClr>
                </a:solidFill>
              </a:rPr>
              <a:t>Budget</a:t>
            </a:r>
          </a:p>
        </p:txBody>
      </p:sp>
      <p:sp>
        <p:nvSpPr>
          <p:cNvPr id="41" name="TextBox 40">
            <a:extLst>
              <a:ext uri="{FF2B5EF4-FFF2-40B4-BE49-F238E27FC236}">
                <a16:creationId xmlns:a16="http://schemas.microsoft.com/office/drawing/2014/main" id="{0CE4994D-0B6B-4C6C-E444-99A0E5C0D6F6}"/>
              </a:ext>
            </a:extLst>
          </p:cNvPr>
          <p:cNvSpPr txBox="1"/>
          <p:nvPr/>
        </p:nvSpPr>
        <p:spPr>
          <a:xfrm>
            <a:off x="6819966" y="3176622"/>
            <a:ext cx="2057405" cy="1754326"/>
          </a:xfrm>
          <a:prstGeom prst="rect">
            <a:avLst/>
          </a:prstGeom>
          <a:noFill/>
        </p:spPr>
        <p:txBody>
          <a:bodyPr wrap="square" rtlCol="0">
            <a:spAutoFit/>
          </a:bodyPr>
          <a:lstStyle/>
          <a:p>
            <a:r>
              <a:rPr lang="en-US" sz="1200" dirty="0"/>
              <a:t>Spent $50,894.20</a:t>
            </a:r>
          </a:p>
          <a:p>
            <a:endParaRPr lang="en-US" sz="1200" dirty="0"/>
          </a:p>
          <a:p>
            <a:r>
              <a:rPr lang="en-US" sz="1200" dirty="0"/>
              <a:t>Total Budget: $72,706</a:t>
            </a:r>
          </a:p>
          <a:p>
            <a:endParaRPr lang="en-US" sz="1200" dirty="0"/>
          </a:p>
          <a:p>
            <a:r>
              <a:rPr lang="en-US" sz="1200" dirty="0"/>
              <a:t>Status: On Time/Under Budget</a:t>
            </a:r>
          </a:p>
          <a:p>
            <a:endParaRPr lang="en-US" sz="1200" dirty="0"/>
          </a:p>
          <a:p>
            <a:endParaRPr lang="en-US" sz="1200" dirty="0"/>
          </a:p>
          <a:p>
            <a:endParaRPr lang="en-US" sz="1200" dirty="0"/>
          </a:p>
        </p:txBody>
      </p:sp>
      <p:pic>
        <p:nvPicPr>
          <p:cNvPr id="5" name="Graphic 4" descr="Harvey Balls 20% with solid fill">
            <a:extLst>
              <a:ext uri="{FF2B5EF4-FFF2-40B4-BE49-F238E27FC236}">
                <a16:creationId xmlns:a16="http://schemas.microsoft.com/office/drawing/2014/main" id="{0D0567E9-D5CA-CD4E-9078-1B1AE09FCA8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29751" y="3131731"/>
            <a:ext cx="959132" cy="959132"/>
          </a:xfrm>
          <a:prstGeom prst="rect">
            <a:avLst/>
          </a:prstGeom>
          <a:effectLst>
            <a:glow rad="152400">
              <a:schemeClr val="accent4">
                <a:satMod val="175000"/>
                <a:alpha val="33000"/>
              </a:schemeClr>
            </a:glow>
            <a:outerShdw blurRad="50800" dist="50800" dir="5400000" algn="ctr" rotWithShape="0">
              <a:schemeClr val="bg1">
                <a:alpha val="98000"/>
              </a:schemeClr>
            </a:outerShdw>
            <a:reflection stA="45000" endPos="65000" dist="38100" dir="5400000" sy="-100000" algn="bl" rotWithShape="0"/>
          </a:effectLst>
          <a:scene3d>
            <a:camera prst="perspectiveHeroicExtremeRightFacing"/>
            <a:lightRig rig="twoPt" dir="t"/>
          </a:scene3d>
          <a:sp3d prstMaterial="plastic">
            <a:bevelT/>
            <a:bevelB w="114300" prst="artDeco"/>
          </a:sp3d>
        </p:spPr>
      </p:pic>
      <p:sp>
        <p:nvSpPr>
          <p:cNvPr id="7" name="TextBox 6">
            <a:extLst>
              <a:ext uri="{FF2B5EF4-FFF2-40B4-BE49-F238E27FC236}">
                <a16:creationId xmlns:a16="http://schemas.microsoft.com/office/drawing/2014/main" id="{A7CA919C-0541-6358-AB51-CFE00D8802F5}"/>
              </a:ext>
            </a:extLst>
          </p:cNvPr>
          <p:cNvSpPr txBox="1"/>
          <p:nvPr/>
        </p:nvSpPr>
        <p:spPr>
          <a:xfrm>
            <a:off x="4453763" y="3296908"/>
            <a:ext cx="959132" cy="461665"/>
          </a:xfrm>
          <a:prstGeom prst="rect">
            <a:avLst/>
          </a:prstGeom>
          <a:noFill/>
          <a:effectLst/>
        </p:spPr>
        <p:txBody>
          <a:bodyPr wrap="square" rtlCol="0">
            <a:spAutoFit/>
            <a:scene3d>
              <a:camera prst="obliqueTopRight"/>
              <a:lightRig rig="threePt" dir="t"/>
            </a:scene3d>
            <a:sp3d extrusionH="57150">
              <a:bevelT w="82550" h="38100" prst="coolSlant"/>
              <a:bevelB w="38100" h="38100"/>
            </a:sp3d>
          </a:bodyPr>
          <a:lstStyle/>
          <a:p>
            <a:r>
              <a:rPr lang="en-US" sz="2400" b="1" dirty="0">
                <a:solidFill>
                  <a:schemeClr val="accent5">
                    <a:lumMod val="60000"/>
                    <a:lumOff val="40000"/>
                  </a:schemeClr>
                </a:solidFill>
                <a:effectLst>
                  <a:glow rad="127000">
                    <a:schemeClr val="bg1">
                      <a:alpha val="96000"/>
                    </a:schemeClr>
                  </a:glow>
                  <a:outerShdw blurRad="50800" dist="50800" dir="5400000" algn="ctr" rotWithShape="0">
                    <a:schemeClr val="bg1"/>
                  </a:outerShdw>
                </a:effectLst>
              </a:rPr>
              <a:t>70%</a:t>
            </a:r>
          </a:p>
        </p:txBody>
      </p:sp>
      <p:sp>
        <p:nvSpPr>
          <p:cNvPr id="8" name="TextBox 7">
            <a:extLst>
              <a:ext uri="{FF2B5EF4-FFF2-40B4-BE49-F238E27FC236}">
                <a16:creationId xmlns:a16="http://schemas.microsoft.com/office/drawing/2014/main" id="{8E33FEF9-0D9E-D704-C9A9-89A15167EBA8}"/>
              </a:ext>
            </a:extLst>
          </p:cNvPr>
          <p:cNvSpPr txBox="1"/>
          <p:nvPr/>
        </p:nvSpPr>
        <p:spPr>
          <a:xfrm>
            <a:off x="4197561" y="3684453"/>
            <a:ext cx="1321251" cy="369332"/>
          </a:xfrm>
          <a:prstGeom prst="rect">
            <a:avLst/>
          </a:prstGeom>
          <a:noFill/>
        </p:spPr>
        <p:txBody>
          <a:bodyPr wrap="square" rtlCol="0">
            <a:spAutoFit/>
          </a:bodyPr>
          <a:lstStyle/>
          <a:p>
            <a:r>
              <a:rPr lang="en-US" dirty="0">
                <a:solidFill>
                  <a:schemeClr val="accent5">
                    <a:lumMod val="60000"/>
                    <a:lumOff val="40000"/>
                  </a:schemeClr>
                </a:solidFill>
                <a:effectLst>
                  <a:glow rad="127000">
                    <a:schemeClr val="accent4">
                      <a:lumMod val="75000"/>
                      <a:alpha val="40000"/>
                    </a:schemeClr>
                  </a:glow>
                  <a:outerShdw blurRad="50800" dist="50800" dir="5400000" algn="ctr" rotWithShape="0">
                    <a:schemeClr val="bg1"/>
                  </a:outerShdw>
                </a:effectLst>
              </a:rPr>
              <a:t>Complete</a:t>
            </a:r>
          </a:p>
        </p:txBody>
      </p:sp>
      <p:pic>
        <p:nvPicPr>
          <p:cNvPr id="11" name="Graphic 10" descr="Money outline">
            <a:extLst>
              <a:ext uri="{FF2B5EF4-FFF2-40B4-BE49-F238E27FC236}">
                <a16:creationId xmlns:a16="http://schemas.microsoft.com/office/drawing/2014/main" id="{61936C50-A04C-F81D-9E86-4A13C755E4E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97504" y="3094080"/>
            <a:ext cx="316080" cy="316080"/>
          </a:xfrm>
          <a:prstGeom prst="rect">
            <a:avLst/>
          </a:prstGeom>
        </p:spPr>
      </p:pic>
      <p:pic>
        <p:nvPicPr>
          <p:cNvPr id="16" name="Graphic 15" descr="Dollar outline">
            <a:extLst>
              <a:ext uri="{FF2B5EF4-FFF2-40B4-BE49-F238E27FC236}">
                <a16:creationId xmlns:a16="http://schemas.microsoft.com/office/drawing/2014/main" id="{27AB734B-870B-0654-0B17-2D0B39593A0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79842" y="3521986"/>
            <a:ext cx="316080" cy="316080"/>
          </a:xfrm>
          <a:prstGeom prst="rect">
            <a:avLst/>
          </a:prstGeom>
        </p:spPr>
      </p:pic>
      <p:pic>
        <p:nvPicPr>
          <p:cNvPr id="21" name="Graphic 20" descr="Warning outline">
            <a:extLst>
              <a:ext uri="{FF2B5EF4-FFF2-40B4-BE49-F238E27FC236}">
                <a16:creationId xmlns:a16="http://schemas.microsoft.com/office/drawing/2014/main" id="{B19316F0-C4BC-E112-91EA-1C835C56CCE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38800" y="2971800"/>
            <a:ext cx="914400" cy="914400"/>
          </a:xfrm>
          <a:prstGeom prst="rect">
            <a:avLst/>
          </a:prstGeom>
        </p:spPr>
      </p:pic>
      <p:sp>
        <p:nvSpPr>
          <p:cNvPr id="26" name="TextBox 25">
            <a:extLst>
              <a:ext uri="{FF2B5EF4-FFF2-40B4-BE49-F238E27FC236}">
                <a16:creationId xmlns:a16="http://schemas.microsoft.com/office/drawing/2014/main" id="{07F49E70-F11E-919A-6386-E1522334FBED}"/>
              </a:ext>
            </a:extLst>
          </p:cNvPr>
          <p:cNvSpPr txBox="1"/>
          <p:nvPr/>
        </p:nvSpPr>
        <p:spPr>
          <a:xfrm>
            <a:off x="2490668" y="5135815"/>
            <a:ext cx="1957022" cy="646331"/>
          </a:xfrm>
          <a:prstGeom prst="rect">
            <a:avLst/>
          </a:prstGeom>
          <a:noFill/>
        </p:spPr>
        <p:txBody>
          <a:bodyPr wrap="square" rtlCol="0">
            <a:spAutoFit/>
          </a:bodyPr>
          <a:lstStyle/>
          <a:p>
            <a:pPr algn="ctr"/>
            <a:r>
              <a:rPr lang="en-US" sz="1200" dirty="0">
                <a:solidFill>
                  <a:schemeClr val="accent4">
                    <a:lumMod val="60000"/>
                    <a:lumOff val="40000"/>
                  </a:schemeClr>
                </a:solidFill>
              </a:rPr>
              <a:t>Hardware </a:t>
            </a:r>
          </a:p>
          <a:p>
            <a:pPr algn="ctr"/>
            <a:r>
              <a:rPr lang="en-US" sz="1200" dirty="0">
                <a:solidFill>
                  <a:schemeClr val="accent4">
                    <a:lumMod val="60000"/>
                    <a:lumOff val="40000"/>
                  </a:schemeClr>
                </a:solidFill>
              </a:rPr>
              <a:t>Installation</a:t>
            </a:r>
          </a:p>
          <a:p>
            <a:pPr algn="ctr"/>
            <a:r>
              <a:rPr lang="en-US" sz="1200" dirty="0">
                <a:solidFill>
                  <a:schemeClr val="accent4">
                    <a:lumMod val="60000"/>
                    <a:lumOff val="40000"/>
                  </a:schemeClr>
                </a:solidFill>
              </a:rPr>
              <a:t>June 6</a:t>
            </a:r>
          </a:p>
        </p:txBody>
      </p:sp>
      <p:sp>
        <p:nvSpPr>
          <p:cNvPr id="27" name="TextBox 26">
            <a:extLst>
              <a:ext uri="{FF2B5EF4-FFF2-40B4-BE49-F238E27FC236}">
                <a16:creationId xmlns:a16="http://schemas.microsoft.com/office/drawing/2014/main" id="{FEE9CB78-5DFB-CC3D-249A-2BD7171E3CD3}"/>
              </a:ext>
            </a:extLst>
          </p:cNvPr>
          <p:cNvSpPr txBox="1"/>
          <p:nvPr/>
        </p:nvSpPr>
        <p:spPr>
          <a:xfrm>
            <a:off x="4968828" y="5112385"/>
            <a:ext cx="1390214" cy="646331"/>
          </a:xfrm>
          <a:prstGeom prst="rect">
            <a:avLst/>
          </a:prstGeom>
          <a:noFill/>
        </p:spPr>
        <p:txBody>
          <a:bodyPr wrap="square" rtlCol="0">
            <a:spAutoFit/>
          </a:bodyPr>
          <a:lstStyle/>
          <a:p>
            <a:pPr algn="ctr"/>
            <a:r>
              <a:rPr lang="en-US" sz="1200" dirty="0">
                <a:solidFill>
                  <a:schemeClr val="accent4">
                    <a:lumMod val="60000"/>
                    <a:lumOff val="40000"/>
                  </a:schemeClr>
                </a:solidFill>
              </a:rPr>
              <a:t>Wireframe</a:t>
            </a:r>
          </a:p>
          <a:p>
            <a:pPr algn="ctr"/>
            <a:r>
              <a:rPr lang="en-US" sz="1200" dirty="0">
                <a:solidFill>
                  <a:schemeClr val="accent4">
                    <a:lumMod val="60000"/>
                    <a:lumOff val="40000"/>
                  </a:schemeClr>
                </a:solidFill>
              </a:rPr>
              <a:t>Review</a:t>
            </a:r>
          </a:p>
          <a:p>
            <a:pPr algn="ctr"/>
            <a:r>
              <a:rPr lang="en-US" sz="1200" dirty="0">
                <a:solidFill>
                  <a:schemeClr val="accent4">
                    <a:lumMod val="60000"/>
                    <a:lumOff val="40000"/>
                  </a:schemeClr>
                </a:solidFill>
              </a:rPr>
              <a:t>June 25</a:t>
            </a:r>
          </a:p>
        </p:txBody>
      </p:sp>
      <p:sp>
        <p:nvSpPr>
          <p:cNvPr id="30" name="TextBox 29">
            <a:extLst>
              <a:ext uri="{FF2B5EF4-FFF2-40B4-BE49-F238E27FC236}">
                <a16:creationId xmlns:a16="http://schemas.microsoft.com/office/drawing/2014/main" id="{5BAA940F-2B86-3845-FEA5-E222E14F8CC1}"/>
              </a:ext>
            </a:extLst>
          </p:cNvPr>
          <p:cNvSpPr txBox="1"/>
          <p:nvPr/>
        </p:nvSpPr>
        <p:spPr>
          <a:xfrm>
            <a:off x="6599966" y="5097686"/>
            <a:ext cx="2385652" cy="646331"/>
          </a:xfrm>
          <a:prstGeom prst="rect">
            <a:avLst/>
          </a:prstGeom>
          <a:noFill/>
        </p:spPr>
        <p:txBody>
          <a:bodyPr wrap="square" rtlCol="0">
            <a:spAutoFit/>
          </a:bodyPr>
          <a:lstStyle/>
          <a:p>
            <a:pPr algn="ctr"/>
            <a:r>
              <a:rPr lang="en-US" sz="1200" dirty="0">
                <a:solidFill>
                  <a:schemeClr val="accent4">
                    <a:lumMod val="60000"/>
                    <a:lumOff val="40000"/>
                  </a:schemeClr>
                </a:solidFill>
              </a:rPr>
              <a:t>Website</a:t>
            </a:r>
          </a:p>
          <a:p>
            <a:pPr algn="ctr"/>
            <a:r>
              <a:rPr lang="en-US" sz="1200" dirty="0">
                <a:solidFill>
                  <a:schemeClr val="accent4">
                    <a:lumMod val="60000"/>
                    <a:lumOff val="40000"/>
                  </a:schemeClr>
                </a:solidFill>
              </a:rPr>
              <a:t>Development</a:t>
            </a:r>
          </a:p>
          <a:p>
            <a:pPr algn="ctr"/>
            <a:r>
              <a:rPr lang="en-US" sz="1200" dirty="0">
                <a:solidFill>
                  <a:schemeClr val="accent4">
                    <a:lumMod val="60000"/>
                    <a:lumOff val="40000"/>
                  </a:schemeClr>
                </a:solidFill>
              </a:rPr>
              <a:t>75% Complete</a:t>
            </a:r>
          </a:p>
        </p:txBody>
      </p:sp>
      <p:sp>
        <p:nvSpPr>
          <p:cNvPr id="31" name="Rectangle: Rounded Corners 30">
            <a:extLst>
              <a:ext uri="{FF2B5EF4-FFF2-40B4-BE49-F238E27FC236}">
                <a16:creationId xmlns:a16="http://schemas.microsoft.com/office/drawing/2014/main" id="{19B71401-6D65-DB24-2471-98D90167B2CD}"/>
              </a:ext>
            </a:extLst>
          </p:cNvPr>
          <p:cNvSpPr/>
          <p:nvPr/>
        </p:nvSpPr>
        <p:spPr>
          <a:xfrm>
            <a:off x="4000396" y="4758428"/>
            <a:ext cx="3376247" cy="246666"/>
          </a:xfrm>
          <a:prstGeom prst="roundRect">
            <a:avLst/>
          </a:prstGeom>
          <a:solidFill>
            <a:schemeClr val="dk1"/>
          </a:solidFill>
          <a:ln cmpd="sng">
            <a:solidFill>
              <a:schemeClr val="dk1">
                <a:shade val="15000"/>
              </a:schemeClr>
            </a:solidFill>
            <a:prstDash val="sysDot"/>
            <a:extLst>
              <a:ext uri="{C807C97D-BFC1-408E-A445-0C87EB9F89A2}">
                <ask:lineSketchStyleProps xmlns:ask="http://schemas.microsoft.com/office/drawing/2018/sketchyshapes" sd="1219033472">
                  <a:custGeom>
                    <a:avLst/>
                    <a:gdLst>
                      <a:gd name="connsiteX0" fmla="*/ 0 w 3376247"/>
                      <a:gd name="connsiteY0" fmla="*/ 41112 h 246666"/>
                      <a:gd name="connsiteX1" fmla="*/ 41112 w 3376247"/>
                      <a:gd name="connsiteY1" fmla="*/ 0 h 246666"/>
                      <a:gd name="connsiteX2" fmla="*/ 623056 w 3376247"/>
                      <a:gd name="connsiteY2" fmla="*/ 0 h 246666"/>
                      <a:gd name="connsiteX3" fmla="*/ 1106179 w 3376247"/>
                      <a:gd name="connsiteY3" fmla="*/ 0 h 246666"/>
                      <a:gd name="connsiteX4" fmla="*/ 1655183 w 3376247"/>
                      <a:gd name="connsiteY4" fmla="*/ 0 h 246666"/>
                      <a:gd name="connsiteX5" fmla="*/ 2105366 w 3376247"/>
                      <a:gd name="connsiteY5" fmla="*/ 0 h 246666"/>
                      <a:gd name="connsiteX6" fmla="*/ 2555550 w 3376247"/>
                      <a:gd name="connsiteY6" fmla="*/ 0 h 246666"/>
                      <a:gd name="connsiteX7" fmla="*/ 3335135 w 3376247"/>
                      <a:gd name="connsiteY7" fmla="*/ 0 h 246666"/>
                      <a:gd name="connsiteX8" fmla="*/ 3376247 w 3376247"/>
                      <a:gd name="connsiteY8" fmla="*/ 41112 h 246666"/>
                      <a:gd name="connsiteX9" fmla="*/ 3376247 w 3376247"/>
                      <a:gd name="connsiteY9" fmla="*/ 205554 h 246666"/>
                      <a:gd name="connsiteX10" fmla="*/ 3335135 w 3376247"/>
                      <a:gd name="connsiteY10" fmla="*/ 246666 h 246666"/>
                      <a:gd name="connsiteX11" fmla="*/ 2786131 w 3376247"/>
                      <a:gd name="connsiteY11" fmla="*/ 246666 h 246666"/>
                      <a:gd name="connsiteX12" fmla="*/ 2303008 w 3376247"/>
                      <a:gd name="connsiteY12" fmla="*/ 246666 h 246666"/>
                      <a:gd name="connsiteX13" fmla="*/ 1852825 w 3376247"/>
                      <a:gd name="connsiteY13" fmla="*/ 246666 h 246666"/>
                      <a:gd name="connsiteX14" fmla="*/ 1369701 w 3376247"/>
                      <a:gd name="connsiteY14" fmla="*/ 246666 h 246666"/>
                      <a:gd name="connsiteX15" fmla="*/ 787757 w 3376247"/>
                      <a:gd name="connsiteY15" fmla="*/ 246666 h 246666"/>
                      <a:gd name="connsiteX16" fmla="*/ 41112 w 3376247"/>
                      <a:gd name="connsiteY16" fmla="*/ 246666 h 246666"/>
                      <a:gd name="connsiteX17" fmla="*/ 0 w 3376247"/>
                      <a:gd name="connsiteY17" fmla="*/ 205554 h 246666"/>
                      <a:gd name="connsiteX18" fmla="*/ 0 w 3376247"/>
                      <a:gd name="connsiteY18" fmla="*/ 41112 h 246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76247" h="246666" fill="none" extrusionOk="0">
                        <a:moveTo>
                          <a:pt x="0" y="41112"/>
                        </a:moveTo>
                        <a:cubicBezTo>
                          <a:pt x="-4318" y="18584"/>
                          <a:pt x="19317" y="-1642"/>
                          <a:pt x="41112" y="0"/>
                        </a:cubicBezTo>
                        <a:cubicBezTo>
                          <a:pt x="219950" y="-21663"/>
                          <a:pt x="396870" y="47917"/>
                          <a:pt x="623056" y="0"/>
                        </a:cubicBezTo>
                        <a:cubicBezTo>
                          <a:pt x="849242" y="-47917"/>
                          <a:pt x="950094" y="38884"/>
                          <a:pt x="1106179" y="0"/>
                        </a:cubicBezTo>
                        <a:cubicBezTo>
                          <a:pt x="1262264" y="-38884"/>
                          <a:pt x="1504817" y="15706"/>
                          <a:pt x="1655183" y="0"/>
                        </a:cubicBezTo>
                        <a:cubicBezTo>
                          <a:pt x="1805549" y="-15706"/>
                          <a:pt x="1962637" y="38141"/>
                          <a:pt x="2105366" y="0"/>
                        </a:cubicBezTo>
                        <a:cubicBezTo>
                          <a:pt x="2248095" y="-38141"/>
                          <a:pt x="2345459" y="11324"/>
                          <a:pt x="2555550" y="0"/>
                        </a:cubicBezTo>
                        <a:cubicBezTo>
                          <a:pt x="2765641" y="-11324"/>
                          <a:pt x="3013757" y="34549"/>
                          <a:pt x="3335135" y="0"/>
                        </a:cubicBezTo>
                        <a:cubicBezTo>
                          <a:pt x="3361893" y="1418"/>
                          <a:pt x="3377107" y="21303"/>
                          <a:pt x="3376247" y="41112"/>
                        </a:cubicBezTo>
                        <a:cubicBezTo>
                          <a:pt x="3378831" y="97926"/>
                          <a:pt x="3366939" y="172595"/>
                          <a:pt x="3376247" y="205554"/>
                        </a:cubicBezTo>
                        <a:cubicBezTo>
                          <a:pt x="3374217" y="234590"/>
                          <a:pt x="3356037" y="240986"/>
                          <a:pt x="3335135" y="246666"/>
                        </a:cubicBezTo>
                        <a:cubicBezTo>
                          <a:pt x="3142064" y="260061"/>
                          <a:pt x="2958105" y="244314"/>
                          <a:pt x="2786131" y="246666"/>
                        </a:cubicBezTo>
                        <a:cubicBezTo>
                          <a:pt x="2614157" y="249018"/>
                          <a:pt x="2416989" y="211410"/>
                          <a:pt x="2303008" y="246666"/>
                        </a:cubicBezTo>
                        <a:cubicBezTo>
                          <a:pt x="2189027" y="281922"/>
                          <a:pt x="2062612" y="225147"/>
                          <a:pt x="1852825" y="246666"/>
                        </a:cubicBezTo>
                        <a:cubicBezTo>
                          <a:pt x="1643038" y="268185"/>
                          <a:pt x="1605227" y="208030"/>
                          <a:pt x="1369701" y="246666"/>
                        </a:cubicBezTo>
                        <a:cubicBezTo>
                          <a:pt x="1134175" y="285302"/>
                          <a:pt x="1065505" y="201030"/>
                          <a:pt x="787757" y="246666"/>
                        </a:cubicBezTo>
                        <a:cubicBezTo>
                          <a:pt x="510009" y="292302"/>
                          <a:pt x="356949" y="215787"/>
                          <a:pt x="41112" y="246666"/>
                        </a:cubicBezTo>
                        <a:cubicBezTo>
                          <a:pt x="23818" y="246838"/>
                          <a:pt x="2730" y="231089"/>
                          <a:pt x="0" y="205554"/>
                        </a:cubicBezTo>
                        <a:cubicBezTo>
                          <a:pt x="-15938" y="172423"/>
                          <a:pt x="4346" y="119167"/>
                          <a:pt x="0" y="41112"/>
                        </a:cubicBezTo>
                        <a:close/>
                      </a:path>
                      <a:path w="3376247" h="246666" stroke="0" extrusionOk="0">
                        <a:moveTo>
                          <a:pt x="0" y="41112"/>
                        </a:moveTo>
                        <a:cubicBezTo>
                          <a:pt x="-884" y="17861"/>
                          <a:pt x="12497" y="2218"/>
                          <a:pt x="41112" y="0"/>
                        </a:cubicBezTo>
                        <a:cubicBezTo>
                          <a:pt x="269103" y="-50393"/>
                          <a:pt x="517554" y="5258"/>
                          <a:pt x="655996" y="0"/>
                        </a:cubicBezTo>
                        <a:cubicBezTo>
                          <a:pt x="794438" y="-5258"/>
                          <a:pt x="977103" y="58533"/>
                          <a:pt x="1172060" y="0"/>
                        </a:cubicBezTo>
                        <a:cubicBezTo>
                          <a:pt x="1367017" y="-58533"/>
                          <a:pt x="1522968" y="14958"/>
                          <a:pt x="1655183" y="0"/>
                        </a:cubicBezTo>
                        <a:cubicBezTo>
                          <a:pt x="1787398" y="-14958"/>
                          <a:pt x="1974992" y="28471"/>
                          <a:pt x="2237127" y="0"/>
                        </a:cubicBezTo>
                        <a:cubicBezTo>
                          <a:pt x="2499262" y="-28471"/>
                          <a:pt x="2555188" y="7188"/>
                          <a:pt x="2753191" y="0"/>
                        </a:cubicBezTo>
                        <a:cubicBezTo>
                          <a:pt x="2951194" y="-7188"/>
                          <a:pt x="3124835" y="14602"/>
                          <a:pt x="3335135" y="0"/>
                        </a:cubicBezTo>
                        <a:cubicBezTo>
                          <a:pt x="3357522" y="-3039"/>
                          <a:pt x="3372583" y="23498"/>
                          <a:pt x="3376247" y="41112"/>
                        </a:cubicBezTo>
                        <a:cubicBezTo>
                          <a:pt x="3376285" y="75273"/>
                          <a:pt x="3368746" y="156985"/>
                          <a:pt x="3376247" y="205554"/>
                        </a:cubicBezTo>
                        <a:cubicBezTo>
                          <a:pt x="3374367" y="228152"/>
                          <a:pt x="3359227" y="242864"/>
                          <a:pt x="3335135" y="246666"/>
                        </a:cubicBezTo>
                        <a:cubicBezTo>
                          <a:pt x="3067141" y="308470"/>
                          <a:pt x="2888666" y="216732"/>
                          <a:pt x="2753191" y="246666"/>
                        </a:cubicBezTo>
                        <a:cubicBezTo>
                          <a:pt x="2617716" y="276600"/>
                          <a:pt x="2274014" y="228441"/>
                          <a:pt x="2138307" y="246666"/>
                        </a:cubicBezTo>
                        <a:cubicBezTo>
                          <a:pt x="2002600" y="264891"/>
                          <a:pt x="1724017" y="200718"/>
                          <a:pt x="1523422" y="246666"/>
                        </a:cubicBezTo>
                        <a:cubicBezTo>
                          <a:pt x="1322827" y="292614"/>
                          <a:pt x="1254766" y="217040"/>
                          <a:pt x="1040299" y="246666"/>
                        </a:cubicBezTo>
                        <a:cubicBezTo>
                          <a:pt x="825832" y="276292"/>
                          <a:pt x="538301" y="222626"/>
                          <a:pt x="41112" y="246666"/>
                        </a:cubicBezTo>
                        <a:cubicBezTo>
                          <a:pt x="15918" y="241594"/>
                          <a:pt x="199" y="225573"/>
                          <a:pt x="0" y="205554"/>
                        </a:cubicBezTo>
                        <a:cubicBezTo>
                          <a:pt x="-8820" y="160330"/>
                          <a:pt x="10858" y="109522"/>
                          <a:pt x="0" y="41112"/>
                        </a:cubicBezTo>
                        <a:close/>
                      </a:path>
                    </a:pathLst>
                  </a:custGeom>
                  <ask:type>
                    <ask:lineSketchNone/>
                  </ask:type>
                </ask:lineSketchStyleProps>
              </a:ext>
            </a:extLst>
          </a:ln>
          <a:effectLst>
            <a:glow rad="165100">
              <a:schemeClr val="accent5">
                <a:lumMod val="40000"/>
                <a:lumOff val="60000"/>
                <a:alpha val="31000"/>
              </a:schemeClr>
            </a:glow>
            <a:outerShdw blurRad="50800" dist="50800" dir="5400000" algn="ctr" rotWithShape="0">
              <a:srgbClr val="000000"/>
            </a:outerShdw>
            <a:softEdge rad="127000"/>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accent5">
                    <a:lumMod val="60000"/>
                    <a:lumOff val="40000"/>
                  </a:schemeClr>
                </a:solidFill>
              </a:rPr>
              <a:t>Key Milestones Achieved</a:t>
            </a:r>
          </a:p>
        </p:txBody>
      </p:sp>
      <p:pic>
        <p:nvPicPr>
          <p:cNvPr id="35" name="Graphic 34" descr="Blockchain outline">
            <a:extLst>
              <a:ext uri="{FF2B5EF4-FFF2-40B4-BE49-F238E27FC236}">
                <a16:creationId xmlns:a16="http://schemas.microsoft.com/office/drawing/2014/main" id="{15DB94E7-51EB-D92A-472D-D63FEEB470A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409282" y="5183411"/>
            <a:ext cx="457200" cy="457200"/>
          </a:xfrm>
          <a:prstGeom prst="rect">
            <a:avLst/>
          </a:prstGeom>
        </p:spPr>
      </p:pic>
      <p:pic>
        <p:nvPicPr>
          <p:cNvPr id="44" name="Graphic 43" descr="Programmer male outline">
            <a:extLst>
              <a:ext uri="{FF2B5EF4-FFF2-40B4-BE49-F238E27FC236}">
                <a16:creationId xmlns:a16="http://schemas.microsoft.com/office/drawing/2014/main" id="{99428374-3972-4C77-24CE-E2F5E751C20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578621" y="4735365"/>
            <a:ext cx="905246" cy="905246"/>
          </a:xfrm>
          <a:prstGeom prst="rect">
            <a:avLst/>
          </a:prstGeom>
        </p:spPr>
      </p:pic>
      <p:pic>
        <p:nvPicPr>
          <p:cNvPr id="80" name="Graphic 79" descr="Computer outline">
            <a:extLst>
              <a:ext uri="{FF2B5EF4-FFF2-40B4-BE49-F238E27FC236}">
                <a16:creationId xmlns:a16="http://schemas.microsoft.com/office/drawing/2014/main" id="{40A5F1C5-D9A7-52DF-40DB-772DA431060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348693" y="5175323"/>
            <a:ext cx="568694" cy="568694"/>
          </a:xfrm>
          <a:prstGeom prst="rect">
            <a:avLst/>
          </a:prstGeom>
        </p:spPr>
      </p:pic>
      <p:pic>
        <p:nvPicPr>
          <p:cNvPr id="89" name="Graphic 88" descr="Arrow Right outline">
            <a:extLst>
              <a:ext uri="{FF2B5EF4-FFF2-40B4-BE49-F238E27FC236}">
                <a16:creationId xmlns:a16="http://schemas.microsoft.com/office/drawing/2014/main" id="{43C3D43E-BFCB-EBDF-F4D1-3EAE0123067E}"/>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987212" y="5221763"/>
            <a:ext cx="333642" cy="550186"/>
          </a:xfrm>
          <a:prstGeom prst="rect">
            <a:avLst/>
          </a:prstGeom>
        </p:spPr>
      </p:pic>
      <p:pic>
        <p:nvPicPr>
          <p:cNvPr id="90" name="Graphic 89" descr="Arrow Right outline">
            <a:extLst>
              <a:ext uri="{FF2B5EF4-FFF2-40B4-BE49-F238E27FC236}">
                <a16:creationId xmlns:a16="http://schemas.microsoft.com/office/drawing/2014/main" id="{FFD1A75A-060F-B219-0A55-1CB6248B43B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027097" y="5220171"/>
            <a:ext cx="333642" cy="508624"/>
          </a:xfrm>
          <a:prstGeom prst="rect">
            <a:avLst/>
          </a:prstGeom>
        </p:spPr>
      </p:pic>
      <p:pic>
        <p:nvPicPr>
          <p:cNvPr id="92" name="Graphic 91" descr="Arrow Right outline">
            <a:extLst>
              <a:ext uri="{FF2B5EF4-FFF2-40B4-BE49-F238E27FC236}">
                <a16:creationId xmlns:a16="http://schemas.microsoft.com/office/drawing/2014/main" id="{AD9128B2-7AC1-7475-8897-399BAD3CE0D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850540" y="5211270"/>
            <a:ext cx="302828" cy="550186"/>
          </a:xfrm>
          <a:prstGeom prst="rect">
            <a:avLst/>
          </a:prstGeom>
        </p:spPr>
      </p:pic>
      <mc:AlternateContent xmlns:mc="http://schemas.openxmlformats.org/markup-compatibility/2006" xmlns:p14="http://schemas.microsoft.com/office/powerpoint/2010/main">
        <mc:Choice Requires="p14">
          <p:contentPart p14:bwMode="auto" r:id="rId19">
            <p14:nvContentPartPr>
              <p14:cNvPr id="94" name="Ink 93">
                <a:extLst>
                  <a:ext uri="{FF2B5EF4-FFF2-40B4-BE49-F238E27FC236}">
                    <a16:creationId xmlns:a16="http://schemas.microsoft.com/office/drawing/2014/main" id="{99BA73E3-9ECB-4FE8-0237-59729387FE71}"/>
                  </a:ext>
                </a:extLst>
              </p14:cNvPr>
              <p14:cNvContentPartPr/>
              <p14:nvPr/>
            </p14:nvContentPartPr>
            <p14:xfrm>
              <a:off x="5052258" y="5449089"/>
              <a:ext cx="165600" cy="117720"/>
            </p14:xfrm>
          </p:contentPart>
        </mc:Choice>
        <mc:Fallback xmlns="">
          <p:pic>
            <p:nvPicPr>
              <p:cNvPr id="94" name="Ink 93">
                <a:extLst>
                  <a:ext uri="{FF2B5EF4-FFF2-40B4-BE49-F238E27FC236}">
                    <a16:creationId xmlns:a16="http://schemas.microsoft.com/office/drawing/2014/main" id="{99BA73E3-9ECB-4FE8-0237-59729387FE71}"/>
                  </a:ext>
                </a:extLst>
              </p:cNvPr>
              <p:cNvPicPr/>
              <p:nvPr/>
            </p:nvPicPr>
            <p:blipFill>
              <a:blip r:embed="rId22"/>
              <a:stretch>
                <a:fillRect/>
              </a:stretch>
            </p:blipFill>
            <p:spPr>
              <a:xfrm>
                <a:off x="4989618" y="5386089"/>
                <a:ext cx="291240" cy="243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95" name="Ink 94">
                <a:extLst>
                  <a:ext uri="{FF2B5EF4-FFF2-40B4-BE49-F238E27FC236}">
                    <a16:creationId xmlns:a16="http://schemas.microsoft.com/office/drawing/2014/main" id="{9A1C889D-F65E-F931-ED1F-F72D929DF1AF}"/>
                  </a:ext>
                </a:extLst>
              </p14:cNvPr>
              <p14:cNvContentPartPr/>
              <p14:nvPr/>
            </p14:nvContentPartPr>
            <p14:xfrm>
              <a:off x="6121458" y="5415969"/>
              <a:ext cx="197640" cy="132480"/>
            </p14:xfrm>
          </p:contentPart>
        </mc:Choice>
        <mc:Fallback xmlns="">
          <p:pic>
            <p:nvPicPr>
              <p:cNvPr id="95" name="Ink 94">
                <a:extLst>
                  <a:ext uri="{FF2B5EF4-FFF2-40B4-BE49-F238E27FC236}">
                    <a16:creationId xmlns:a16="http://schemas.microsoft.com/office/drawing/2014/main" id="{9A1C889D-F65E-F931-ED1F-F72D929DF1AF}"/>
                  </a:ext>
                </a:extLst>
              </p:cNvPr>
              <p:cNvPicPr/>
              <p:nvPr/>
            </p:nvPicPr>
            <p:blipFill>
              <a:blip r:embed="rId24"/>
              <a:stretch>
                <a:fillRect/>
              </a:stretch>
            </p:blipFill>
            <p:spPr>
              <a:xfrm>
                <a:off x="6058458" y="5352969"/>
                <a:ext cx="32328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96" name="Ink 95">
                <a:extLst>
                  <a:ext uri="{FF2B5EF4-FFF2-40B4-BE49-F238E27FC236}">
                    <a16:creationId xmlns:a16="http://schemas.microsoft.com/office/drawing/2014/main" id="{210F685B-D8DF-4D4E-78EE-F3C88D32EA5C}"/>
                  </a:ext>
                </a:extLst>
              </p14:cNvPr>
              <p14:cNvContentPartPr/>
              <p14:nvPr/>
            </p14:nvContentPartPr>
            <p14:xfrm>
              <a:off x="6940098" y="5453409"/>
              <a:ext cx="124920" cy="99000"/>
            </p14:xfrm>
          </p:contentPart>
        </mc:Choice>
        <mc:Fallback xmlns="">
          <p:pic>
            <p:nvPicPr>
              <p:cNvPr id="96" name="Ink 95">
                <a:extLst>
                  <a:ext uri="{FF2B5EF4-FFF2-40B4-BE49-F238E27FC236}">
                    <a16:creationId xmlns:a16="http://schemas.microsoft.com/office/drawing/2014/main" id="{210F685B-D8DF-4D4E-78EE-F3C88D32EA5C}"/>
                  </a:ext>
                </a:extLst>
              </p:cNvPr>
              <p:cNvPicPr/>
              <p:nvPr/>
            </p:nvPicPr>
            <p:blipFill>
              <a:blip r:embed="rId26"/>
              <a:stretch>
                <a:fillRect/>
              </a:stretch>
            </p:blipFill>
            <p:spPr>
              <a:xfrm>
                <a:off x="6877098" y="5390409"/>
                <a:ext cx="250560" cy="224640"/>
              </a:xfrm>
              <a:prstGeom prst="rect">
                <a:avLst/>
              </a:prstGeom>
            </p:spPr>
          </p:pic>
        </mc:Fallback>
      </mc:AlternateContent>
      <p:pic>
        <p:nvPicPr>
          <p:cNvPr id="98" name="Graphic 97" descr="Miscellaneous with solid fill">
            <a:extLst>
              <a:ext uri="{FF2B5EF4-FFF2-40B4-BE49-F238E27FC236}">
                <a16:creationId xmlns:a16="http://schemas.microsoft.com/office/drawing/2014/main" id="{3853AF47-15B4-375B-CA7B-9B5032AD2B65}"/>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5989119" y="5190250"/>
            <a:ext cx="464269" cy="508624"/>
          </a:xfrm>
          <a:prstGeom prst="rect">
            <a:avLst/>
          </a:prstGeom>
        </p:spPr>
      </p:pic>
      <p:pic>
        <p:nvPicPr>
          <p:cNvPr id="99" name="Graphic 98" descr="Miscellaneous with solid fill">
            <a:extLst>
              <a:ext uri="{FF2B5EF4-FFF2-40B4-BE49-F238E27FC236}">
                <a16:creationId xmlns:a16="http://schemas.microsoft.com/office/drawing/2014/main" id="{E7B004F3-645B-03B5-7C50-01FFF9C4583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4908081" y="5187967"/>
            <a:ext cx="464269" cy="508624"/>
          </a:xfrm>
          <a:prstGeom prst="rect">
            <a:avLst/>
          </a:prstGeom>
        </p:spPr>
      </p:pic>
      <p:pic>
        <p:nvPicPr>
          <p:cNvPr id="100" name="Graphic 99" descr="Miscellaneous with solid fill">
            <a:extLst>
              <a:ext uri="{FF2B5EF4-FFF2-40B4-BE49-F238E27FC236}">
                <a16:creationId xmlns:a16="http://schemas.microsoft.com/office/drawing/2014/main" id="{44A92EE0-F450-3C2E-9091-D0C1D9524113}"/>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3877202" y="5233348"/>
            <a:ext cx="413171" cy="452644"/>
          </a:xfrm>
          <a:prstGeom prst="rect">
            <a:avLst/>
          </a:prstGeom>
        </p:spPr>
      </p:pic>
      <p:pic>
        <p:nvPicPr>
          <p:cNvPr id="101" name="Graphic 100" descr="Miscellaneous with solid fill">
            <a:extLst>
              <a:ext uri="{FF2B5EF4-FFF2-40B4-BE49-F238E27FC236}">
                <a16:creationId xmlns:a16="http://schemas.microsoft.com/office/drawing/2014/main" id="{53E3A351-DF46-25F0-0398-F003E2715C52}"/>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6834445" y="5199323"/>
            <a:ext cx="444229" cy="486669"/>
          </a:xfrm>
          <a:prstGeom prst="rect">
            <a:avLst/>
          </a:prstGeom>
        </p:spPr>
      </p:pic>
      <p:pic>
        <p:nvPicPr>
          <p:cNvPr id="103" name="Graphic 102" descr="Arrow circle outline">
            <a:extLst>
              <a:ext uri="{FF2B5EF4-FFF2-40B4-BE49-F238E27FC236}">
                <a16:creationId xmlns:a16="http://schemas.microsoft.com/office/drawing/2014/main" id="{E9305720-F35B-D08E-AF22-38FF5CD6C4DF}"/>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rot="18343430" flipV="1">
            <a:off x="8322931" y="5236876"/>
            <a:ext cx="408118" cy="408118"/>
          </a:xfrm>
          <a:prstGeom prst="rect">
            <a:avLst/>
          </a:prstGeom>
        </p:spPr>
      </p:pic>
      <mc:AlternateContent xmlns:mc="http://schemas.openxmlformats.org/markup-compatibility/2006" xmlns:p14="http://schemas.microsoft.com/office/powerpoint/2010/main">
        <mc:Choice Requires="p14">
          <p:contentPart p14:bwMode="auto" r:id="rId31">
            <p14:nvContentPartPr>
              <p14:cNvPr id="49" name="Ink 48">
                <a:extLst>
                  <a:ext uri="{FF2B5EF4-FFF2-40B4-BE49-F238E27FC236}">
                    <a16:creationId xmlns:a16="http://schemas.microsoft.com/office/drawing/2014/main" id="{2D2D9749-1F5E-39F9-49C1-6C01835A6037}"/>
                  </a:ext>
                </a:extLst>
              </p14:cNvPr>
              <p14:cNvContentPartPr/>
              <p14:nvPr/>
            </p14:nvContentPartPr>
            <p14:xfrm>
              <a:off x="8885898" y="4958049"/>
              <a:ext cx="114480" cy="23760"/>
            </p14:xfrm>
          </p:contentPart>
        </mc:Choice>
        <mc:Fallback xmlns="">
          <p:pic>
            <p:nvPicPr>
              <p:cNvPr id="49" name="Ink 48">
                <a:extLst>
                  <a:ext uri="{FF2B5EF4-FFF2-40B4-BE49-F238E27FC236}">
                    <a16:creationId xmlns:a16="http://schemas.microsoft.com/office/drawing/2014/main" id="{2D2D9749-1F5E-39F9-49C1-6C01835A6037}"/>
                  </a:ext>
                </a:extLst>
              </p:cNvPr>
              <p:cNvPicPr/>
              <p:nvPr/>
            </p:nvPicPr>
            <p:blipFill>
              <a:blip r:embed="rId32"/>
              <a:stretch>
                <a:fillRect/>
              </a:stretch>
            </p:blipFill>
            <p:spPr>
              <a:xfrm>
                <a:off x="8823258" y="4895409"/>
                <a:ext cx="24012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107" name="Ink 106">
                <a:extLst>
                  <a:ext uri="{FF2B5EF4-FFF2-40B4-BE49-F238E27FC236}">
                    <a16:creationId xmlns:a16="http://schemas.microsoft.com/office/drawing/2014/main" id="{C1EDA87E-8604-914F-145D-ACF3CB78C167}"/>
                  </a:ext>
                </a:extLst>
              </p14:cNvPr>
              <p14:cNvContentPartPr/>
              <p14:nvPr/>
            </p14:nvContentPartPr>
            <p14:xfrm>
              <a:off x="8874378" y="4853289"/>
              <a:ext cx="492120" cy="612000"/>
            </p14:xfrm>
          </p:contentPart>
        </mc:Choice>
        <mc:Fallback xmlns="">
          <p:pic>
            <p:nvPicPr>
              <p:cNvPr id="107" name="Ink 106">
                <a:extLst>
                  <a:ext uri="{FF2B5EF4-FFF2-40B4-BE49-F238E27FC236}">
                    <a16:creationId xmlns:a16="http://schemas.microsoft.com/office/drawing/2014/main" id="{C1EDA87E-8604-914F-145D-ACF3CB78C167}"/>
                  </a:ext>
                </a:extLst>
              </p:cNvPr>
              <p:cNvPicPr/>
              <p:nvPr/>
            </p:nvPicPr>
            <p:blipFill>
              <a:blip r:embed="rId34"/>
              <a:stretch>
                <a:fillRect/>
              </a:stretch>
            </p:blipFill>
            <p:spPr>
              <a:xfrm>
                <a:off x="8811738" y="4790289"/>
                <a:ext cx="617760" cy="7376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115" name="Ink 114">
                <a:extLst>
                  <a:ext uri="{FF2B5EF4-FFF2-40B4-BE49-F238E27FC236}">
                    <a16:creationId xmlns:a16="http://schemas.microsoft.com/office/drawing/2014/main" id="{4430BFF8-58C9-1902-EB14-3EF81B885B1F}"/>
                  </a:ext>
                </a:extLst>
              </p14:cNvPr>
              <p14:cNvContentPartPr/>
              <p14:nvPr/>
            </p14:nvContentPartPr>
            <p14:xfrm>
              <a:off x="8790138" y="5521449"/>
              <a:ext cx="2160" cy="360"/>
            </p14:xfrm>
          </p:contentPart>
        </mc:Choice>
        <mc:Fallback xmlns="">
          <p:pic>
            <p:nvPicPr>
              <p:cNvPr id="115" name="Ink 114">
                <a:extLst>
                  <a:ext uri="{FF2B5EF4-FFF2-40B4-BE49-F238E27FC236}">
                    <a16:creationId xmlns:a16="http://schemas.microsoft.com/office/drawing/2014/main" id="{4430BFF8-58C9-1902-EB14-3EF81B885B1F}"/>
                  </a:ext>
                </a:extLst>
              </p:cNvPr>
              <p:cNvPicPr/>
              <p:nvPr/>
            </p:nvPicPr>
            <p:blipFill>
              <a:blip r:embed="rId36"/>
              <a:stretch>
                <a:fillRect/>
              </a:stretch>
            </p:blipFill>
            <p:spPr>
              <a:xfrm>
                <a:off x="8781138" y="5512449"/>
                <a:ext cx="198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7" name="Ink 116">
                <a:extLst>
                  <a:ext uri="{FF2B5EF4-FFF2-40B4-BE49-F238E27FC236}">
                    <a16:creationId xmlns:a16="http://schemas.microsoft.com/office/drawing/2014/main" id="{9735BF42-8CF3-FD0B-4121-C269BA93BE99}"/>
                  </a:ext>
                </a:extLst>
              </p14:cNvPr>
              <p14:cNvContentPartPr/>
              <p14:nvPr/>
            </p14:nvContentPartPr>
            <p14:xfrm>
              <a:off x="9307818" y="5485089"/>
              <a:ext cx="132120" cy="51480"/>
            </p14:xfrm>
          </p:contentPart>
        </mc:Choice>
        <mc:Fallback xmlns="">
          <p:pic>
            <p:nvPicPr>
              <p:cNvPr id="117" name="Ink 116">
                <a:extLst>
                  <a:ext uri="{FF2B5EF4-FFF2-40B4-BE49-F238E27FC236}">
                    <a16:creationId xmlns:a16="http://schemas.microsoft.com/office/drawing/2014/main" id="{9735BF42-8CF3-FD0B-4121-C269BA93BE99}"/>
                  </a:ext>
                </a:extLst>
              </p:cNvPr>
              <p:cNvPicPr/>
              <p:nvPr/>
            </p:nvPicPr>
            <p:blipFill>
              <a:blip r:embed="rId38"/>
              <a:stretch>
                <a:fillRect/>
              </a:stretch>
            </p:blipFill>
            <p:spPr>
              <a:xfrm>
                <a:off x="9298818" y="5476089"/>
                <a:ext cx="149760" cy="69120"/>
              </a:xfrm>
              <a:prstGeom prst="rect">
                <a:avLst/>
              </a:prstGeom>
            </p:spPr>
          </p:pic>
        </mc:Fallback>
      </mc:AlternateContent>
      <p:grpSp>
        <p:nvGrpSpPr>
          <p:cNvPr id="119" name="Group 118">
            <a:extLst>
              <a:ext uri="{FF2B5EF4-FFF2-40B4-BE49-F238E27FC236}">
                <a16:creationId xmlns:a16="http://schemas.microsoft.com/office/drawing/2014/main" id="{96BC9B43-0B3C-3AF2-562A-08354520EC9E}"/>
              </a:ext>
            </a:extLst>
          </p:cNvPr>
          <p:cNvGrpSpPr/>
          <p:nvPr/>
        </p:nvGrpSpPr>
        <p:grpSpPr>
          <a:xfrm>
            <a:off x="8674938" y="4993523"/>
            <a:ext cx="340200" cy="536566"/>
            <a:chOff x="8674938" y="4993523"/>
            <a:chExt cx="340200" cy="536566"/>
          </a:xfrm>
        </p:grpSpPr>
        <mc:AlternateContent xmlns:mc="http://schemas.openxmlformats.org/markup-compatibility/2006" xmlns:p14="http://schemas.microsoft.com/office/powerpoint/2010/main">
          <mc:Choice Requires="p14">
            <p:contentPart p14:bwMode="auto" r:id="rId39">
              <p14:nvContentPartPr>
                <p14:cNvPr id="53" name="Ink 52">
                  <a:extLst>
                    <a:ext uri="{FF2B5EF4-FFF2-40B4-BE49-F238E27FC236}">
                      <a16:creationId xmlns:a16="http://schemas.microsoft.com/office/drawing/2014/main" id="{367840DC-343F-7361-9828-4F6C7C91126B}"/>
                    </a:ext>
                  </a:extLst>
                </p14:cNvPr>
                <p14:cNvContentPartPr/>
                <p14:nvPr/>
              </p14:nvContentPartPr>
              <p14:xfrm>
                <a:off x="8757018" y="4993523"/>
                <a:ext cx="59760" cy="231480"/>
              </p14:xfrm>
            </p:contentPart>
          </mc:Choice>
          <mc:Fallback xmlns="">
            <p:pic>
              <p:nvPicPr>
                <p:cNvPr id="53" name="Ink 52">
                  <a:extLst>
                    <a:ext uri="{FF2B5EF4-FFF2-40B4-BE49-F238E27FC236}">
                      <a16:creationId xmlns:a16="http://schemas.microsoft.com/office/drawing/2014/main" id="{367840DC-343F-7361-9828-4F6C7C91126B}"/>
                    </a:ext>
                  </a:extLst>
                </p:cNvPr>
                <p:cNvPicPr/>
                <p:nvPr/>
              </p:nvPicPr>
              <p:blipFill>
                <a:blip r:embed="rId40"/>
                <a:stretch>
                  <a:fillRect/>
                </a:stretch>
              </p:blipFill>
              <p:spPr>
                <a:xfrm>
                  <a:off x="8694018" y="4930883"/>
                  <a:ext cx="18540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54" name="Ink 53">
                  <a:extLst>
                    <a:ext uri="{FF2B5EF4-FFF2-40B4-BE49-F238E27FC236}">
                      <a16:creationId xmlns:a16="http://schemas.microsoft.com/office/drawing/2014/main" id="{2575D0C3-9D9C-E3BF-2DAE-E4E671E73484}"/>
                    </a:ext>
                  </a:extLst>
                </p14:cNvPr>
                <p14:cNvContentPartPr/>
                <p14:nvPr/>
              </p14:nvContentPartPr>
              <p14:xfrm>
                <a:off x="8920818" y="5204843"/>
                <a:ext cx="2520" cy="360"/>
              </p14:xfrm>
            </p:contentPart>
          </mc:Choice>
          <mc:Fallback xmlns="">
            <p:pic>
              <p:nvPicPr>
                <p:cNvPr id="54" name="Ink 53">
                  <a:extLst>
                    <a:ext uri="{FF2B5EF4-FFF2-40B4-BE49-F238E27FC236}">
                      <a16:creationId xmlns:a16="http://schemas.microsoft.com/office/drawing/2014/main" id="{2575D0C3-9D9C-E3BF-2DAE-E4E671E73484}"/>
                    </a:ext>
                  </a:extLst>
                </p:cNvPr>
                <p:cNvPicPr/>
                <p:nvPr/>
              </p:nvPicPr>
              <p:blipFill>
                <a:blip r:embed="rId42"/>
                <a:stretch>
                  <a:fillRect/>
                </a:stretch>
              </p:blipFill>
              <p:spPr>
                <a:xfrm>
                  <a:off x="8858178" y="5142203"/>
                  <a:ext cx="12816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55" name="Ink 54">
                  <a:extLst>
                    <a:ext uri="{FF2B5EF4-FFF2-40B4-BE49-F238E27FC236}">
                      <a16:creationId xmlns:a16="http://schemas.microsoft.com/office/drawing/2014/main" id="{E2C26D3F-73F1-6426-D0D6-C4470D3D0504}"/>
                    </a:ext>
                  </a:extLst>
                </p14:cNvPr>
                <p14:cNvContentPartPr/>
                <p14:nvPr/>
              </p14:nvContentPartPr>
              <p14:xfrm>
                <a:off x="9014778" y="5216363"/>
                <a:ext cx="360" cy="360"/>
              </p14:xfrm>
            </p:contentPart>
          </mc:Choice>
          <mc:Fallback xmlns="">
            <p:pic>
              <p:nvPicPr>
                <p:cNvPr id="55" name="Ink 54">
                  <a:extLst>
                    <a:ext uri="{FF2B5EF4-FFF2-40B4-BE49-F238E27FC236}">
                      <a16:creationId xmlns:a16="http://schemas.microsoft.com/office/drawing/2014/main" id="{E2C26D3F-73F1-6426-D0D6-C4470D3D0504}"/>
                    </a:ext>
                  </a:extLst>
                </p:cNvPr>
                <p:cNvPicPr/>
                <p:nvPr/>
              </p:nvPicPr>
              <p:blipFill>
                <a:blip r:embed="rId44"/>
                <a:stretch>
                  <a:fillRect/>
                </a:stretch>
              </p:blipFill>
              <p:spPr>
                <a:xfrm>
                  <a:off x="8952138" y="515372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65" name="Ink 64">
                  <a:extLst>
                    <a:ext uri="{FF2B5EF4-FFF2-40B4-BE49-F238E27FC236}">
                      <a16:creationId xmlns:a16="http://schemas.microsoft.com/office/drawing/2014/main" id="{AD15E186-BF89-DC08-207F-43514C7A2DBE}"/>
                    </a:ext>
                  </a:extLst>
                </p14:cNvPr>
                <p14:cNvContentPartPr/>
                <p14:nvPr/>
              </p14:nvContentPartPr>
              <p14:xfrm>
                <a:off x="8733618" y="5216363"/>
                <a:ext cx="360" cy="360"/>
              </p14:xfrm>
            </p:contentPart>
          </mc:Choice>
          <mc:Fallback xmlns="">
            <p:pic>
              <p:nvPicPr>
                <p:cNvPr id="65" name="Ink 64">
                  <a:extLst>
                    <a:ext uri="{FF2B5EF4-FFF2-40B4-BE49-F238E27FC236}">
                      <a16:creationId xmlns:a16="http://schemas.microsoft.com/office/drawing/2014/main" id="{AD15E186-BF89-DC08-207F-43514C7A2DBE}"/>
                    </a:ext>
                  </a:extLst>
                </p:cNvPr>
                <p:cNvPicPr/>
                <p:nvPr/>
              </p:nvPicPr>
              <p:blipFill>
                <a:blip r:embed="rId44"/>
                <a:stretch>
                  <a:fillRect/>
                </a:stretch>
              </p:blipFill>
              <p:spPr>
                <a:xfrm>
                  <a:off x="8670618" y="515372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66" name="Ink 65">
                  <a:extLst>
                    <a:ext uri="{FF2B5EF4-FFF2-40B4-BE49-F238E27FC236}">
                      <a16:creationId xmlns:a16="http://schemas.microsoft.com/office/drawing/2014/main" id="{7A799519-720E-6C89-5064-6B3CA4A17F74}"/>
                    </a:ext>
                  </a:extLst>
                </p14:cNvPr>
                <p14:cNvContentPartPr/>
                <p14:nvPr/>
              </p14:nvContentPartPr>
              <p14:xfrm>
                <a:off x="8674938" y="5228603"/>
                <a:ext cx="360" cy="360"/>
              </p14:xfrm>
            </p:contentPart>
          </mc:Choice>
          <mc:Fallback xmlns="">
            <p:pic>
              <p:nvPicPr>
                <p:cNvPr id="66" name="Ink 65">
                  <a:extLst>
                    <a:ext uri="{FF2B5EF4-FFF2-40B4-BE49-F238E27FC236}">
                      <a16:creationId xmlns:a16="http://schemas.microsoft.com/office/drawing/2014/main" id="{7A799519-720E-6C89-5064-6B3CA4A17F74}"/>
                    </a:ext>
                  </a:extLst>
                </p:cNvPr>
                <p:cNvPicPr/>
                <p:nvPr/>
              </p:nvPicPr>
              <p:blipFill>
                <a:blip r:embed="rId44"/>
                <a:stretch>
                  <a:fillRect/>
                </a:stretch>
              </p:blipFill>
              <p:spPr>
                <a:xfrm>
                  <a:off x="8612298" y="5165603"/>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11" name="Ink 110">
                  <a:extLst>
                    <a:ext uri="{FF2B5EF4-FFF2-40B4-BE49-F238E27FC236}">
                      <a16:creationId xmlns:a16="http://schemas.microsoft.com/office/drawing/2014/main" id="{9ABEAE14-B7E0-5FCE-44E3-6CD21502E3FC}"/>
                    </a:ext>
                  </a:extLst>
                </p14:cNvPr>
                <p14:cNvContentPartPr/>
                <p14:nvPr/>
              </p14:nvContentPartPr>
              <p14:xfrm>
                <a:off x="8732898" y="5277369"/>
                <a:ext cx="49320" cy="252720"/>
              </p14:xfrm>
            </p:contentPart>
          </mc:Choice>
          <mc:Fallback xmlns="">
            <p:pic>
              <p:nvPicPr>
                <p:cNvPr id="111" name="Ink 110">
                  <a:extLst>
                    <a:ext uri="{FF2B5EF4-FFF2-40B4-BE49-F238E27FC236}">
                      <a16:creationId xmlns:a16="http://schemas.microsoft.com/office/drawing/2014/main" id="{9ABEAE14-B7E0-5FCE-44E3-6CD21502E3FC}"/>
                    </a:ext>
                  </a:extLst>
                </p:cNvPr>
                <p:cNvPicPr/>
                <p:nvPr/>
              </p:nvPicPr>
              <p:blipFill>
                <a:blip r:embed="rId48"/>
                <a:stretch>
                  <a:fillRect/>
                </a:stretch>
              </p:blipFill>
              <p:spPr>
                <a:xfrm>
                  <a:off x="8723898" y="5268369"/>
                  <a:ext cx="6696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13" name="Ink 112">
                  <a:extLst>
                    <a:ext uri="{FF2B5EF4-FFF2-40B4-BE49-F238E27FC236}">
                      <a16:creationId xmlns:a16="http://schemas.microsoft.com/office/drawing/2014/main" id="{BCBC1208-E5A7-CAEF-6811-1454153F5C57}"/>
                    </a:ext>
                  </a:extLst>
                </p14:cNvPr>
                <p14:cNvContentPartPr/>
                <p14:nvPr/>
              </p14:nvContentPartPr>
              <p14:xfrm>
                <a:off x="8757018" y="5509929"/>
                <a:ext cx="360" cy="360"/>
              </p14:xfrm>
            </p:contentPart>
          </mc:Choice>
          <mc:Fallback xmlns="">
            <p:pic>
              <p:nvPicPr>
                <p:cNvPr id="113" name="Ink 112">
                  <a:extLst>
                    <a:ext uri="{FF2B5EF4-FFF2-40B4-BE49-F238E27FC236}">
                      <a16:creationId xmlns:a16="http://schemas.microsoft.com/office/drawing/2014/main" id="{BCBC1208-E5A7-CAEF-6811-1454153F5C57}"/>
                    </a:ext>
                  </a:extLst>
                </p:cNvPr>
                <p:cNvPicPr/>
                <p:nvPr/>
              </p:nvPicPr>
              <p:blipFill>
                <a:blip r:embed="rId36"/>
                <a:stretch>
                  <a:fillRect/>
                </a:stretch>
              </p:blipFill>
              <p:spPr>
                <a:xfrm>
                  <a:off x="8748018" y="550092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18" name="Ink 117">
                  <a:extLst>
                    <a:ext uri="{FF2B5EF4-FFF2-40B4-BE49-F238E27FC236}">
                      <a16:creationId xmlns:a16="http://schemas.microsoft.com/office/drawing/2014/main" id="{B3D123E9-3B99-2E0A-5CE8-FF22E34C8D1F}"/>
                    </a:ext>
                  </a:extLst>
                </p14:cNvPr>
                <p14:cNvContentPartPr/>
                <p14:nvPr/>
              </p14:nvContentPartPr>
              <p14:xfrm>
                <a:off x="8760258" y="5521449"/>
                <a:ext cx="32040" cy="360"/>
              </p14:xfrm>
            </p:contentPart>
          </mc:Choice>
          <mc:Fallback xmlns="">
            <p:pic>
              <p:nvPicPr>
                <p:cNvPr id="118" name="Ink 117">
                  <a:extLst>
                    <a:ext uri="{FF2B5EF4-FFF2-40B4-BE49-F238E27FC236}">
                      <a16:creationId xmlns:a16="http://schemas.microsoft.com/office/drawing/2014/main" id="{B3D123E9-3B99-2E0A-5CE8-FF22E34C8D1F}"/>
                    </a:ext>
                  </a:extLst>
                </p:cNvPr>
                <p:cNvPicPr/>
                <p:nvPr/>
              </p:nvPicPr>
              <p:blipFill>
                <a:blip r:embed="rId51"/>
                <a:stretch>
                  <a:fillRect/>
                </a:stretch>
              </p:blipFill>
              <p:spPr>
                <a:xfrm>
                  <a:off x="8751618" y="5512449"/>
                  <a:ext cx="49680" cy="18000"/>
                </a:xfrm>
                <a:prstGeom prst="rect">
                  <a:avLst/>
                </a:prstGeom>
              </p:spPr>
            </p:pic>
          </mc:Fallback>
        </mc:AlternateContent>
      </p:grpSp>
      <p:pic>
        <p:nvPicPr>
          <p:cNvPr id="121" name="Graphic 120" descr="Checkmark outline">
            <a:extLst>
              <a:ext uri="{FF2B5EF4-FFF2-40B4-BE49-F238E27FC236}">
                <a16:creationId xmlns:a16="http://schemas.microsoft.com/office/drawing/2014/main" id="{C6316635-BE44-38E1-836D-7A45B08B0B8E}"/>
              </a:ext>
            </a:extLst>
          </p:cNvPr>
          <p:cNvPicPr>
            <a:picLocks noChangeAspect="1"/>
          </p:cNvPicPr>
          <p:nvPr/>
        </p:nvPicPr>
        <p:blipFill>
          <a:blip r:embed="rId52">
            <a:extLst>
              <a:ext uri="{96DAC541-7B7A-43D3-8B79-37D633B846F1}">
                <asvg:svgBlip xmlns:asvg="http://schemas.microsoft.com/office/drawing/2016/SVG/main" r:embed="rId53"/>
              </a:ext>
            </a:extLst>
          </a:blip>
          <a:stretch>
            <a:fillRect/>
          </a:stretch>
        </p:blipFill>
        <p:spPr>
          <a:xfrm>
            <a:off x="6473500" y="3886200"/>
            <a:ext cx="338554" cy="338554"/>
          </a:xfrm>
          <a:prstGeom prst="rect">
            <a:avLst/>
          </a:prstGeom>
        </p:spPr>
      </p:pic>
    </p:spTree>
    <p:extLst>
      <p:ext uri="{BB962C8B-B14F-4D97-AF65-F5344CB8AC3E}">
        <p14:creationId xmlns:p14="http://schemas.microsoft.com/office/powerpoint/2010/main" val="15165256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4C6B14-1734-095C-1644-65B879A17CC9}"/>
              </a:ext>
            </a:extLst>
          </p:cNvPr>
          <p:cNvSpPr/>
          <p:nvPr/>
        </p:nvSpPr>
        <p:spPr>
          <a:xfrm>
            <a:off x="1373746" y="887032"/>
            <a:ext cx="9444507" cy="5083935"/>
          </a:xfrm>
          <a:prstGeom prst="roundRect">
            <a:avLst/>
          </a:prstGeom>
          <a:solidFill>
            <a:schemeClr val="bg1"/>
          </a:solidFill>
          <a:effectLst>
            <a:glow rad="330200">
              <a:schemeClr val="accent3">
                <a:alpha val="40000"/>
              </a:schemeClr>
            </a:glow>
            <a:reflection blurRad="254000" stA="15000" endPos="65000" dist="50800" dir="5400000" sy="-100000" algn="bl" rotWithShape="0"/>
          </a:effectLst>
          <a:scene3d>
            <a:camera prst="orthographicFront"/>
            <a:lightRig rig="threePt" dir="t"/>
          </a:scene3d>
          <a:sp3d>
            <a:bevelT/>
            <a:bevelB/>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descr="Checkbox Checked outline">
            <a:extLst>
              <a:ext uri="{FF2B5EF4-FFF2-40B4-BE49-F238E27FC236}">
                <a16:creationId xmlns:a16="http://schemas.microsoft.com/office/drawing/2014/main" id="{71192739-6C30-AFB6-6E76-6221D751CCB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09294" y="1502493"/>
            <a:ext cx="1499616" cy="1499616"/>
          </a:xfrm>
          <a:prstGeom prst="rect">
            <a:avLst/>
          </a:prstGeom>
          <a:effectLst>
            <a:glow rad="50800">
              <a:schemeClr val="accent3">
                <a:lumMod val="75000"/>
                <a:alpha val="79000"/>
              </a:schemeClr>
            </a:glow>
          </a:effectLst>
        </p:spPr>
      </p:pic>
      <p:pic>
        <p:nvPicPr>
          <p:cNvPr id="6" name="Graphic 5" descr="Checkbox Checked outline">
            <a:extLst>
              <a:ext uri="{FF2B5EF4-FFF2-40B4-BE49-F238E27FC236}">
                <a16:creationId xmlns:a16="http://schemas.microsoft.com/office/drawing/2014/main" id="{02BC6206-0B58-0AD8-B4BE-2BC3C072BA0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9509" y="1502493"/>
            <a:ext cx="1499616" cy="1499616"/>
          </a:xfrm>
          <a:prstGeom prst="rect">
            <a:avLst/>
          </a:prstGeom>
          <a:effectLst>
            <a:glow rad="50800">
              <a:schemeClr val="accent3">
                <a:lumMod val="75000"/>
                <a:alpha val="79000"/>
              </a:schemeClr>
            </a:glow>
          </a:effectLst>
        </p:spPr>
      </p:pic>
      <p:sp>
        <p:nvSpPr>
          <p:cNvPr id="7" name="TextBox 6">
            <a:extLst>
              <a:ext uri="{FF2B5EF4-FFF2-40B4-BE49-F238E27FC236}">
                <a16:creationId xmlns:a16="http://schemas.microsoft.com/office/drawing/2014/main" id="{2906C5E7-5BEA-0134-26D0-35A04C2B9FB7}"/>
              </a:ext>
            </a:extLst>
          </p:cNvPr>
          <p:cNvSpPr txBox="1"/>
          <p:nvPr/>
        </p:nvSpPr>
        <p:spPr>
          <a:xfrm>
            <a:off x="2037613" y="2852310"/>
            <a:ext cx="2668386" cy="1938992"/>
          </a:xfrm>
          <a:prstGeom prst="rect">
            <a:avLst/>
          </a:prstGeom>
          <a:noFill/>
        </p:spPr>
        <p:txBody>
          <a:bodyPr wrap="square" rtlCol="0">
            <a:spAutoFit/>
          </a:bodyPr>
          <a:lstStyle/>
          <a:p>
            <a:pPr algn="ctr"/>
            <a:r>
              <a:rPr lang="en-US" sz="2400" dirty="0"/>
              <a:t>Product is </a:t>
            </a:r>
          </a:p>
          <a:p>
            <a:pPr algn="ctr"/>
            <a:r>
              <a:rPr lang="en-US" sz="2400" dirty="0"/>
              <a:t>70% complete,</a:t>
            </a:r>
          </a:p>
          <a:p>
            <a:pPr algn="ctr"/>
            <a:r>
              <a:rPr lang="en-US" sz="2400" dirty="0"/>
              <a:t>Review focused </a:t>
            </a:r>
          </a:p>
          <a:p>
            <a:pPr algn="ctr"/>
            <a:r>
              <a:rPr lang="en-US" sz="2400" dirty="0"/>
              <a:t>on remaining work</a:t>
            </a:r>
            <a:r>
              <a:rPr lang="en-US" dirty="0"/>
              <a:t>.</a:t>
            </a:r>
          </a:p>
        </p:txBody>
      </p:sp>
      <p:sp>
        <p:nvSpPr>
          <p:cNvPr id="17" name="TextBox 16">
            <a:extLst>
              <a:ext uri="{FF2B5EF4-FFF2-40B4-BE49-F238E27FC236}">
                <a16:creationId xmlns:a16="http://schemas.microsoft.com/office/drawing/2014/main" id="{4083E618-7234-6314-F3D9-4CCC186FFA77}"/>
              </a:ext>
            </a:extLst>
          </p:cNvPr>
          <p:cNvSpPr txBox="1"/>
          <p:nvPr/>
        </p:nvSpPr>
        <p:spPr>
          <a:xfrm>
            <a:off x="4990037" y="2852310"/>
            <a:ext cx="2247890" cy="1938992"/>
          </a:xfrm>
          <a:prstGeom prst="rect">
            <a:avLst/>
          </a:prstGeom>
          <a:noFill/>
        </p:spPr>
        <p:txBody>
          <a:bodyPr wrap="square" rtlCol="0">
            <a:spAutoFit/>
          </a:bodyPr>
          <a:lstStyle/>
          <a:p>
            <a:pPr algn="ctr"/>
            <a:r>
              <a:rPr lang="en-US" sz="2400" dirty="0"/>
              <a:t>Team and stakeholders aligned on progress and goals.</a:t>
            </a:r>
          </a:p>
        </p:txBody>
      </p:sp>
      <p:sp>
        <p:nvSpPr>
          <p:cNvPr id="18" name="TextBox 17">
            <a:extLst>
              <a:ext uri="{FF2B5EF4-FFF2-40B4-BE49-F238E27FC236}">
                <a16:creationId xmlns:a16="http://schemas.microsoft.com/office/drawing/2014/main" id="{545D705C-EC4E-8455-6154-6667DD67CBA9}"/>
              </a:ext>
            </a:extLst>
          </p:cNvPr>
          <p:cNvSpPr txBox="1"/>
          <p:nvPr/>
        </p:nvSpPr>
        <p:spPr>
          <a:xfrm>
            <a:off x="7595471" y="2852310"/>
            <a:ext cx="2450050" cy="1938992"/>
          </a:xfrm>
          <a:prstGeom prst="rect">
            <a:avLst/>
          </a:prstGeom>
          <a:noFill/>
        </p:spPr>
        <p:txBody>
          <a:bodyPr wrap="square" rtlCol="0">
            <a:spAutoFit/>
          </a:bodyPr>
          <a:lstStyle/>
          <a:p>
            <a:pPr algn="ctr"/>
            <a:r>
              <a:rPr lang="en-US" sz="2400" dirty="0"/>
              <a:t>Final feedback needed, budget still on track for completion.</a:t>
            </a:r>
          </a:p>
        </p:txBody>
      </p:sp>
      <p:pic>
        <p:nvPicPr>
          <p:cNvPr id="19" name="Graphic 18" descr="Checkbox Checked outline">
            <a:extLst>
              <a:ext uri="{FF2B5EF4-FFF2-40B4-BE49-F238E27FC236}">
                <a16:creationId xmlns:a16="http://schemas.microsoft.com/office/drawing/2014/main" id="{1AF54DFD-2DC1-80F6-B6D1-F31F7E0F22D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8594" y="1502493"/>
            <a:ext cx="1499616" cy="1499616"/>
          </a:xfrm>
          <a:prstGeom prst="rect">
            <a:avLst/>
          </a:prstGeom>
          <a:effectLst>
            <a:glow rad="50800">
              <a:schemeClr val="accent3">
                <a:lumMod val="75000"/>
                <a:alpha val="79000"/>
              </a:schemeClr>
            </a:glow>
          </a:effectLst>
        </p:spPr>
      </p:pic>
    </p:spTree>
    <p:extLst>
      <p:ext uri="{BB962C8B-B14F-4D97-AF65-F5344CB8AC3E}">
        <p14:creationId xmlns:p14="http://schemas.microsoft.com/office/powerpoint/2010/main" val="12233101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40466-D078-9F9D-D3E4-5BD074E9141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00834BAF-AD34-9CAE-7E82-4DC5C518C789}"/>
              </a:ext>
            </a:extLst>
          </p:cNvPr>
          <p:cNvSpPr/>
          <p:nvPr/>
        </p:nvSpPr>
        <p:spPr>
          <a:xfrm>
            <a:off x="994482" y="410308"/>
            <a:ext cx="10203035" cy="5724782"/>
          </a:xfrm>
          <a:prstGeom prst="roundRect">
            <a:avLst/>
          </a:prstGeom>
          <a:solidFill>
            <a:schemeClr val="bg1"/>
          </a:solidFill>
          <a:effectLst>
            <a:glow rad="330200">
              <a:schemeClr val="accent3">
                <a:alpha val="40000"/>
              </a:schemeClr>
            </a:glow>
            <a:reflection blurRad="444500" stA="50000" endA="300" endPos="55000" dir="5400000" sy="-100000" algn="bl" rotWithShape="0"/>
          </a:effectLst>
          <a:scene3d>
            <a:camera prst="orthographicFront"/>
            <a:lightRig rig="threePt" dir="t"/>
          </a:scene3d>
          <a:sp3d>
            <a:bevelT/>
            <a:bevelB/>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descr="Checkbox Checked outline">
            <a:extLst>
              <a:ext uri="{FF2B5EF4-FFF2-40B4-BE49-F238E27FC236}">
                <a16:creationId xmlns:a16="http://schemas.microsoft.com/office/drawing/2014/main" id="{D42BB5BF-4FDF-F002-5AEB-FE3A237560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67226" y="3328673"/>
            <a:ext cx="595938" cy="595938"/>
          </a:xfrm>
          <a:prstGeom prst="rect">
            <a:avLst/>
          </a:prstGeom>
          <a:effectLst>
            <a:glow rad="50800">
              <a:schemeClr val="accent3">
                <a:lumMod val="75000"/>
                <a:alpha val="25000"/>
              </a:schemeClr>
            </a:glow>
          </a:effectLst>
        </p:spPr>
      </p:pic>
      <p:pic>
        <p:nvPicPr>
          <p:cNvPr id="6" name="Graphic 5" descr="Checkbox Checked outline">
            <a:extLst>
              <a:ext uri="{FF2B5EF4-FFF2-40B4-BE49-F238E27FC236}">
                <a16:creationId xmlns:a16="http://schemas.microsoft.com/office/drawing/2014/main" id="{6A18FE27-2EBA-4303-9CEA-5D9645072C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67226" y="4400974"/>
            <a:ext cx="643168" cy="643168"/>
          </a:xfrm>
          <a:prstGeom prst="rect">
            <a:avLst/>
          </a:prstGeom>
          <a:effectLst>
            <a:glow rad="50800">
              <a:schemeClr val="accent3">
                <a:lumMod val="75000"/>
                <a:alpha val="41000"/>
              </a:schemeClr>
            </a:glow>
          </a:effectLst>
        </p:spPr>
      </p:pic>
      <p:sp>
        <p:nvSpPr>
          <p:cNvPr id="7" name="TextBox 6">
            <a:extLst>
              <a:ext uri="{FF2B5EF4-FFF2-40B4-BE49-F238E27FC236}">
                <a16:creationId xmlns:a16="http://schemas.microsoft.com/office/drawing/2014/main" id="{9B87639A-D36C-1707-FC97-63DC6EC84F0E}"/>
              </a:ext>
            </a:extLst>
          </p:cNvPr>
          <p:cNvSpPr txBox="1"/>
          <p:nvPr/>
        </p:nvSpPr>
        <p:spPr>
          <a:xfrm>
            <a:off x="2150125" y="913093"/>
            <a:ext cx="3122811" cy="646331"/>
          </a:xfrm>
          <a:prstGeom prst="rect">
            <a:avLst/>
          </a:prstGeom>
          <a:noFill/>
          <a:effectLst>
            <a:reflection blurRad="6350" stA="50000" endA="300" endPos="63000" dir="5400000" sy="-100000" algn="bl" rotWithShape="0"/>
          </a:effectLst>
          <a:scene3d>
            <a:camera prst="orthographicFront"/>
            <a:lightRig rig="threePt" dir="t"/>
          </a:scene3d>
          <a:sp3d extrusionH="76200">
            <a:bevelT w="165100" prst="coolSlant"/>
            <a:bevelB/>
            <a:extrusionClr>
              <a:schemeClr val="bg1"/>
            </a:extrusionClr>
          </a:sp3d>
        </p:spPr>
        <p:txBody>
          <a:bodyPr wrap="square" rtlCol="0">
            <a:spAutoFit/>
          </a:bodyPr>
          <a:lstStyle/>
          <a:p>
            <a:pPr algn="ctr"/>
            <a:r>
              <a:rPr lang="en-US" sz="3600" dirty="0"/>
              <a:t>What’s Done</a:t>
            </a:r>
          </a:p>
        </p:txBody>
      </p:sp>
      <p:sp>
        <p:nvSpPr>
          <p:cNvPr id="17" name="TextBox 16">
            <a:extLst>
              <a:ext uri="{FF2B5EF4-FFF2-40B4-BE49-F238E27FC236}">
                <a16:creationId xmlns:a16="http://schemas.microsoft.com/office/drawing/2014/main" id="{1EA52991-10F9-8DEB-E7FC-49E327A58631}"/>
              </a:ext>
            </a:extLst>
          </p:cNvPr>
          <p:cNvSpPr txBox="1"/>
          <p:nvPr/>
        </p:nvSpPr>
        <p:spPr>
          <a:xfrm>
            <a:off x="2463164" y="2164869"/>
            <a:ext cx="2247890" cy="707886"/>
          </a:xfrm>
          <a:prstGeom prst="rect">
            <a:avLst/>
          </a:prstGeom>
          <a:noFill/>
        </p:spPr>
        <p:txBody>
          <a:bodyPr wrap="square" rtlCol="0">
            <a:spAutoFit/>
          </a:bodyPr>
          <a:lstStyle/>
          <a:p>
            <a:pPr algn="ctr"/>
            <a:r>
              <a:rPr lang="en-US" sz="2000" dirty="0"/>
              <a:t>Website 75%</a:t>
            </a:r>
          </a:p>
          <a:p>
            <a:pPr algn="ctr"/>
            <a:r>
              <a:rPr lang="en-US" sz="2000" dirty="0"/>
              <a:t>Complete.</a:t>
            </a:r>
          </a:p>
        </p:txBody>
      </p:sp>
      <p:sp>
        <p:nvSpPr>
          <p:cNvPr id="18" name="TextBox 17">
            <a:extLst>
              <a:ext uri="{FF2B5EF4-FFF2-40B4-BE49-F238E27FC236}">
                <a16:creationId xmlns:a16="http://schemas.microsoft.com/office/drawing/2014/main" id="{006B14FC-AC9C-E964-8979-AB52FF5632D6}"/>
              </a:ext>
            </a:extLst>
          </p:cNvPr>
          <p:cNvSpPr txBox="1"/>
          <p:nvPr/>
        </p:nvSpPr>
        <p:spPr>
          <a:xfrm>
            <a:off x="2486506" y="3272699"/>
            <a:ext cx="2450050" cy="707886"/>
          </a:xfrm>
          <a:prstGeom prst="rect">
            <a:avLst/>
          </a:prstGeom>
          <a:noFill/>
        </p:spPr>
        <p:txBody>
          <a:bodyPr wrap="square" rtlCol="0">
            <a:spAutoFit/>
          </a:bodyPr>
          <a:lstStyle/>
          <a:p>
            <a:pPr algn="ctr"/>
            <a:r>
              <a:rPr lang="en-US" sz="2000" dirty="0"/>
              <a:t>Hardware Fully Installed.</a:t>
            </a:r>
          </a:p>
        </p:txBody>
      </p:sp>
      <p:pic>
        <p:nvPicPr>
          <p:cNvPr id="19" name="Graphic 18" descr="Checkbox Checked outline">
            <a:extLst>
              <a:ext uri="{FF2B5EF4-FFF2-40B4-BE49-F238E27FC236}">
                <a16:creationId xmlns:a16="http://schemas.microsoft.com/office/drawing/2014/main" id="{2FF3B9C6-CA11-7FFB-F8A3-775FF3879A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3884" y="2209688"/>
            <a:ext cx="642622" cy="642622"/>
          </a:xfrm>
          <a:prstGeom prst="rect">
            <a:avLst/>
          </a:prstGeom>
          <a:effectLst>
            <a:glow rad="50800">
              <a:schemeClr val="accent3">
                <a:lumMod val="75000"/>
                <a:alpha val="47000"/>
              </a:schemeClr>
            </a:glow>
          </a:effectLst>
        </p:spPr>
      </p:pic>
      <p:sp>
        <p:nvSpPr>
          <p:cNvPr id="3" name="TextBox 2">
            <a:extLst>
              <a:ext uri="{FF2B5EF4-FFF2-40B4-BE49-F238E27FC236}">
                <a16:creationId xmlns:a16="http://schemas.microsoft.com/office/drawing/2014/main" id="{7D090F13-93AB-9C44-05D9-70856EAEE7D7}"/>
              </a:ext>
            </a:extLst>
          </p:cNvPr>
          <p:cNvSpPr txBox="1"/>
          <p:nvPr/>
        </p:nvSpPr>
        <p:spPr>
          <a:xfrm>
            <a:off x="2510394" y="4308972"/>
            <a:ext cx="2344616" cy="1015663"/>
          </a:xfrm>
          <a:prstGeom prst="rect">
            <a:avLst/>
          </a:prstGeom>
          <a:noFill/>
        </p:spPr>
        <p:txBody>
          <a:bodyPr wrap="square" rtlCol="0">
            <a:spAutoFit/>
          </a:bodyPr>
          <a:lstStyle/>
          <a:p>
            <a:pPr algn="ctr"/>
            <a:r>
              <a:rPr lang="en-US" sz="2000" dirty="0"/>
              <a:t>Stakeholder Feedback Addressed.</a:t>
            </a:r>
          </a:p>
        </p:txBody>
      </p:sp>
      <p:sp>
        <p:nvSpPr>
          <p:cNvPr id="5" name="TextBox 4">
            <a:extLst>
              <a:ext uri="{FF2B5EF4-FFF2-40B4-BE49-F238E27FC236}">
                <a16:creationId xmlns:a16="http://schemas.microsoft.com/office/drawing/2014/main" id="{71F5BEBE-1BB0-9A61-824A-E90C3189E8E9}"/>
              </a:ext>
            </a:extLst>
          </p:cNvPr>
          <p:cNvSpPr txBox="1"/>
          <p:nvPr/>
        </p:nvSpPr>
        <p:spPr>
          <a:xfrm>
            <a:off x="6808451" y="913093"/>
            <a:ext cx="3212123" cy="646331"/>
          </a:xfrm>
          <a:prstGeom prst="rect">
            <a:avLst/>
          </a:prstGeom>
          <a:noFill/>
          <a:effectLst>
            <a:reflection blurRad="6350" stA="50000" endA="300" endPos="60000" dir="5400000" sy="-100000" algn="bl" rotWithShape="0"/>
          </a:effectLst>
          <a:scene3d>
            <a:camera prst="orthographicFront"/>
            <a:lightRig rig="threePt" dir="t"/>
          </a:scene3d>
          <a:sp3d>
            <a:bevelT/>
            <a:bevelB/>
          </a:sp3d>
        </p:spPr>
        <p:txBody>
          <a:bodyPr wrap="square" rtlCol="0">
            <a:spAutoFit/>
          </a:bodyPr>
          <a:lstStyle/>
          <a:p>
            <a:pPr algn="ctr"/>
            <a:r>
              <a:rPr lang="en-US" sz="3600" dirty="0"/>
              <a:t>What’s Left</a:t>
            </a:r>
          </a:p>
        </p:txBody>
      </p:sp>
      <p:sp>
        <p:nvSpPr>
          <p:cNvPr id="21" name="TextBox 20">
            <a:extLst>
              <a:ext uri="{FF2B5EF4-FFF2-40B4-BE49-F238E27FC236}">
                <a16:creationId xmlns:a16="http://schemas.microsoft.com/office/drawing/2014/main" id="{8B755E21-15E5-AE97-5B2C-71218D42670A}"/>
              </a:ext>
            </a:extLst>
          </p:cNvPr>
          <p:cNvSpPr txBox="1"/>
          <p:nvPr/>
        </p:nvSpPr>
        <p:spPr>
          <a:xfrm>
            <a:off x="7449964" y="2194065"/>
            <a:ext cx="1872376" cy="707886"/>
          </a:xfrm>
          <a:prstGeom prst="rect">
            <a:avLst/>
          </a:prstGeom>
          <a:noFill/>
        </p:spPr>
        <p:txBody>
          <a:bodyPr wrap="square" rtlCol="0">
            <a:spAutoFit/>
          </a:bodyPr>
          <a:lstStyle/>
          <a:p>
            <a:pPr algn="ctr"/>
            <a:r>
              <a:rPr lang="en-US" sz="2000" dirty="0"/>
              <a:t>Admin Panel Final Build.</a:t>
            </a:r>
          </a:p>
        </p:txBody>
      </p:sp>
      <p:pic>
        <p:nvPicPr>
          <p:cNvPr id="25" name="Graphic 24" descr="Gears outline">
            <a:extLst>
              <a:ext uri="{FF2B5EF4-FFF2-40B4-BE49-F238E27FC236}">
                <a16:creationId xmlns:a16="http://schemas.microsoft.com/office/drawing/2014/main" id="{32DDE5A2-5514-F2DA-C38A-F8813964AB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38800" y="2971800"/>
            <a:ext cx="914400" cy="914400"/>
          </a:xfrm>
          <a:prstGeom prst="rect">
            <a:avLst/>
          </a:prstGeom>
        </p:spPr>
      </p:pic>
      <p:pic>
        <p:nvPicPr>
          <p:cNvPr id="27" name="Graphic 26" descr="Gears outline">
            <a:extLst>
              <a:ext uri="{FF2B5EF4-FFF2-40B4-BE49-F238E27FC236}">
                <a16:creationId xmlns:a16="http://schemas.microsoft.com/office/drawing/2014/main" id="{87C98165-6FE7-7751-1237-F5AC0EB15B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0614578">
            <a:off x="6858140" y="4124008"/>
            <a:ext cx="575365" cy="575365"/>
          </a:xfrm>
          <a:prstGeom prst="rect">
            <a:avLst/>
          </a:prstGeom>
        </p:spPr>
      </p:pic>
      <p:sp>
        <p:nvSpPr>
          <p:cNvPr id="28" name="TextBox 27">
            <a:extLst>
              <a:ext uri="{FF2B5EF4-FFF2-40B4-BE49-F238E27FC236}">
                <a16:creationId xmlns:a16="http://schemas.microsoft.com/office/drawing/2014/main" id="{F0345816-E38D-6FB1-7545-F6DB5B80BE81}"/>
              </a:ext>
            </a:extLst>
          </p:cNvPr>
          <p:cNvSpPr txBox="1"/>
          <p:nvPr/>
        </p:nvSpPr>
        <p:spPr>
          <a:xfrm>
            <a:off x="7512213" y="3135543"/>
            <a:ext cx="1747878" cy="707886"/>
          </a:xfrm>
          <a:prstGeom prst="rect">
            <a:avLst/>
          </a:prstGeom>
          <a:noFill/>
        </p:spPr>
        <p:txBody>
          <a:bodyPr wrap="square" rtlCol="0">
            <a:spAutoFit/>
          </a:bodyPr>
          <a:lstStyle/>
          <a:p>
            <a:pPr algn="ctr"/>
            <a:r>
              <a:rPr lang="en-US" sz="2000" dirty="0"/>
              <a:t>UAT &amp; Stress Testing.</a:t>
            </a:r>
          </a:p>
        </p:txBody>
      </p:sp>
      <p:sp>
        <p:nvSpPr>
          <p:cNvPr id="29" name="TextBox 28">
            <a:extLst>
              <a:ext uri="{FF2B5EF4-FFF2-40B4-BE49-F238E27FC236}">
                <a16:creationId xmlns:a16="http://schemas.microsoft.com/office/drawing/2014/main" id="{8675C2F2-F926-7DB4-1B27-8147491FCDD0}"/>
              </a:ext>
            </a:extLst>
          </p:cNvPr>
          <p:cNvSpPr txBox="1"/>
          <p:nvPr/>
        </p:nvSpPr>
        <p:spPr>
          <a:xfrm>
            <a:off x="7448596" y="4077021"/>
            <a:ext cx="2228525" cy="707886"/>
          </a:xfrm>
          <a:prstGeom prst="rect">
            <a:avLst/>
          </a:prstGeom>
          <a:noFill/>
        </p:spPr>
        <p:txBody>
          <a:bodyPr wrap="square" rtlCol="0">
            <a:spAutoFit/>
          </a:bodyPr>
          <a:lstStyle/>
          <a:p>
            <a:pPr algn="ctr"/>
            <a:r>
              <a:rPr lang="en-US" sz="2000" dirty="0"/>
              <a:t>Documentation &amp; Backups.</a:t>
            </a:r>
          </a:p>
        </p:txBody>
      </p:sp>
      <p:pic>
        <p:nvPicPr>
          <p:cNvPr id="30" name="Graphic 29" descr="Gears outline">
            <a:extLst>
              <a:ext uri="{FF2B5EF4-FFF2-40B4-BE49-F238E27FC236}">
                <a16:creationId xmlns:a16="http://schemas.microsoft.com/office/drawing/2014/main" id="{9E76C004-639E-55EC-61DC-C5C5A408264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0800000">
            <a:off x="6780763" y="3149403"/>
            <a:ext cx="575365" cy="575365"/>
          </a:xfrm>
          <a:prstGeom prst="rect">
            <a:avLst/>
          </a:prstGeom>
        </p:spPr>
      </p:pic>
      <p:pic>
        <p:nvPicPr>
          <p:cNvPr id="32" name="Graphic 31" descr="Gears outline">
            <a:extLst>
              <a:ext uri="{FF2B5EF4-FFF2-40B4-BE49-F238E27FC236}">
                <a16:creationId xmlns:a16="http://schemas.microsoft.com/office/drawing/2014/main" id="{6E363B72-84EC-7AB6-6DC5-70EBA160B4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0800000">
            <a:off x="6780762" y="2232935"/>
            <a:ext cx="575365" cy="575365"/>
          </a:xfrm>
          <a:prstGeom prst="rect">
            <a:avLst/>
          </a:prstGeom>
        </p:spPr>
      </p:pic>
      <p:sp>
        <p:nvSpPr>
          <p:cNvPr id="33" name="TextBox 32">
            <a:extLst>
              <a:ext uri="{FF2B5EF4-FFF2-40B4-BE49-F238E27FC236}">
                <a16:creationId xmlns:a16="http://schemas.microsoft.com/office/drawing/2014/main" id="{7423E66D-977A-B15E-AC45-7725AE849A09}"/>
              </a:ext>
            </a:extLst>
          </p:cNvPr>
          <p:cNvSpPr txBox="1"/>
          <p:nvPr/>
        </p:nvSpPr>
        <p:spPr>
          <a:xfrm>
            <a:off x="7605049" y="5207042"/>
            <a:ext cx="2834072" cy="400110"/>
          </a:xfrm>
          <a:prstGeom prst="rect">
            <a:avLst/>
          </a:prstGeom>
          <a:noFill/>
        </p:spPr>
        <p:txBody>
          <a:bodyPr wrap="square" rtlCol="0">
            <a:spAutoFit/>
          </a:bodyPr>
          <a:lstStyle/>
          <a:p>
            <a:r>
              <a:rPr lang="en-US" sz="2000" dirty="0"/>
              <a:t>Final Delivery: </a:t>
            </a:r>
          </a:p>
        </p:txBody>
      </p:sp>
      <p:pic>
        <p:nvPicPr>
          <p:cNvPr id="35" name="Graphic 34" descr="Box outline">
            <a:extLst>
              <a:ext uri="{FF2B5EF4-FFF2-40B4-BE49-F238E27FC236}">
                <a16:creationId xmlns:a16="http://schemas.microsoft.com/office/drawing/2014/main" id="{2627058C-56DB-6F99-C320-CA909FD4A8A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855633" y="4991882"/>
            <a:ext cx="615270" cy="615270"/>
          </a:xfrm>
          <a:prstGeom prst="rect">
            <a:avLst/>
          </a:prstGeom>
        </p:spPr>
      </p:pic>
      <p:sp>
        <p:nvSpPr>
          <p:cNvPr id="36" name="Rectangle: Rounded Corners 35">
            <a:extLst>
              <a:ext uri="{FF2B5EF4-FFF2-40B4-BE49-F238E27FC236}">
                <a16:creationId xmlns:a16="http://schemas.microsoft.com/office/drawing/2014/main" id="{45580742-8061-C331-3C7E-E4134B0FC855}"/>
              </a:ext>
            </a:extLst>
          </p:cNvPr>
          <p:cNvSpPr/>
          <p:nvPr/>
        </p:nvSpPr>
        <p:spPr>
          <a:xfrm>
            <a:off x="9455744" y="5076308"/>
            <a:ext cx="1129659" cy="661578"/>
          </a:xfrm>
          <a:prstGeom prst="roundRect">
            <a:avLst/>
          </a:prstGeom>
          <a:gradFill flip="none" rotWithShape="1">
            <a:gsLst>
              <a:gs pos="10000">
                <a:schemeClr val="accent5">
                  <a:lumMod val="0"/>
                </a:schemeClr>
              </a:gs>
              <a:gs pos="35000">
                <a:schemeClr val="accent5">
                  <a:lumMod val="0"/>
                  <a:lumOff val="100000"/>
                </a:schemeClr>
              </a:gs>
              <a:gs pos="100000">
                <a:schemeClr val="accent5">
                  <a:lumMod val="100000"/>
                </a:schemeClr>
              </a:gs>
            </a:gsLst>
            <a:path path="circle">
              <a:fillToRect l="50000" t="-80000" r="50000" b="180000"/>
            </a:path>
            <a:tileRect/>
          </a:gradFill>
          <a:ln cap="sq">
            <a:solidFill>
              <a:schemeClr val="bg1">
                <a:alpha val="34000"/>
              </a:schemeClr>
            </a:solidFill>
          </a:ln>
          <a:effectLst>
            <a:reflection blurRad="6350" stA="50000" endA="300" endPos="55000" dir="5400000" sy="-100000" algn="bl" rotWithShape="0"/>
          </a:effectLst>
          <a:scene3d>
            <a:camera prst="isometricOffAxis2Left">
              <a:rot lat="466014" lon="2160969" rev="134854"/>
            </a:camera>
            <a:lightRig rig="threePt" dir="t"/>
          </a:scene3d>
          <a:sp3d extrusionH="76200">
            <a:bevelT/>
            <a:bevelB/>
            <a:extrusionClr>
              <a:schemeClr val="accent4"/>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209E62A4-805C-D9C9-24C8-1A43C1B75D28}"/>
              </a:ext>
            </a:extLst>
          </p:cNvPr>
          <p:cNvSpPr txBox="1"/>
          <p:nvPr/>
        </p:nvSpPr>
        <p:spPr>
          <a:xfrm rot="20976117">
            <a:off x="9600642" y="5219075"/>
            <a:ext cx="908282" cy="369332"/>
          </a:xfrm>
          <a:prstGeom prst="rect">
            <a:avLst/>
          </a:prstGeom>
          <a:noFill/>
        </p:spPr>
        <p:txBody>
          <a:bodyPr wrap="square" rtlCol="0">
            <a:spAutoFit/>
            <a:scene3d>
              <a:camera prst="perspectiveHeroicExtremeLeftFacing" fov="5700000">
                <a:rot lat="21334982" lon="1046364" rev="20952895"/>
              </a:camera>
              <a:lightRig rig="threePt" dir="t"/>
            </a:scene3d>
            <a:sp3d extrusionH="57150">
              <a:bevelT w="38100" h="38100"/>
              <a:bevelB w="38100" h="38100"/>
              <a:extrusionClr>
                <a:schemeClr val="bg1"/>
              </a:extrusionClr>
            </a:sp3d>
          </a:bodyPr>
          <a:lstStyle/>
          <a:p>
            <a:r>
              <a:rPr lang="en-US" b="1" dirty="0">
                <a:solidFill>
                  <a:schemeClr val="bg1"/>
                </a:solidFill>
              </a:rPr>
              <a:t>July19</a:t>
            </a:r>
          </a:p>
        </p:txBody>
      </p:sp>
    </p:spTree>
    <p:extLst>
      <p:ext uri="{BB962C8B-B14F-4D97-AF65-F5344CB8AC3E}">
        <p14:creationId xmlns:p14="http://schemas.microsoft.com/office/powerpoint/2010/main" val="81521522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down)">
                                      <p:cBhvr>
                                        <p:cTn id="7" dur="580">
                                          <p:stCondLst>
                                            <p:cond delay="0"/>
                                          </p:stCondLst>
                                        </p:cTn>
                                        <p:tgtEl>
                                          <p:spTgt spid="36"/>
                                        </p:tgtEl>
                                      </p:cBhvr>
                                    </p:animEffect>
                                    <p:anim calcmode="lin" valueType="num">
                                      <p:cBhvr>
                                        <p:cTn id="8" dur="1822" tmFilter="0,0; 0.14,0.36; 0.43,0.73; 0.71,0.91; 1.0,1.0">
                                          <p:stCondLst>
                                            <p:cond delay="0"/>
                                          </p:stCondLst>
                                        </p:cTn>
                                        <p:tgtEl>
                                          <p:spTgt spid="3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6"/>
                                        </p:tgtEl>
                                        <p:attrNameLst>
                                          <p:attrName>ppt_y</p:attrName>
                                        </p:attrNameLst>
                                      </p:cBhvr>
                                      <p:tavLst>
                                        <p:tav tm="0" fmla="#ppt_y-sin(pi*$)/81">
                                          <p:val>
                                            <p:fltVal val="0"/>
                                          </p:val>
                                        </p:tav>
                                        <p:tav tm="100000">
                                          <p:val>
                                            <p:fltVal val="1"/>
                                          </p:val>
                                        </p:tav>
                                      </p:tavLst>
                                    </p:anim>
                                    <p:animScale>
                                      <p:cBhvr>
                                        <p:cTn id="13" dur="26">
                                          <p:stCondLst>
                                            <p:cond delay="650"/>
                                          </p:stCondLst>
                                        </p:cTn>
                                        <p:tgtEl>
                                          <p:spTgt spid="36"/>
                                        </p:tgtEl>
                                      </p:cBhvr>
                                      <p:to x="100000" y="60000"/>
                                    </p:animScale>
                                    <p:animScale>
                                      <p:cBhvr>
                                        <p:cTn id="14" dur="166" decel="50000">
                                          <p:stCondLst>
                                            <p:cond delay="676"/>
                                          </p:stCondLst>
                                        </p:cTn>
                                        <p:tgtEl>
                                          <p:spTgt spid="36"/>
                                        </p:tgtEl>
                                      </p:cBhvr>
                                      <p:to x="100000" y="100000"/>
                                    </p:animScale>
                                    <p:animScale>
                                      <p:cBhvr>
                                        <p:cTn id="15" dur="26">
                                          <p:stCondLst>
                                            <p:cond delay="1312"/>
                                          </p:stCondLst>
                                        </p:cTn>
                                        <p:tgtEl>
                                          <p:spTgt spid="36"/>
                                        </p:tgtEl>
                                      </p:cBhvr>
                                      <p:to x="100000" y="80000"/>
                                    </p:animScale>
                                    <p:animScale>
                                      <p:cBhvr>
                                        <p:cTn id="16" dur="166" decel="50000">
                                          <p:stCondLst>
                                            <p:cond delay="1338"/>
                                          </p:stCondLst>
                                        </p:cTn>
                                        <p:tgtEl>
                                          <p:spTgt spid="36"/>
                                        </p:tgtEl>
                                      </p:cBhvr>
                                      <p:to x="100000" y="100000"/>
                                    </p:animScale>
                                    <p:animScale>
                                      <p:cBhvr>
                                        <p:cTn id="17" dur="26">
                                          <p:stCondLst>
                                            <p:cond delay="1642"/>
                                          </p:stCondLst>
                                        </p:cTn>
                                        <p:tgtEl>
                                          <p:spTgt spid="36"/>
                                        </p:tgtEl>
                                      </p:cBhvr>
                                      <p:to x="100000" y="90000"/>
                                    </p:animScale>
                                    <p:animScale>
                                      <p:cBhvr>
                                        <p:cTn id="18" dur="166" decel="50000">
                                          <p:stCondLst>
                                            <p:cond delay="1668"/>
                                          </p:stCondLst>
                                        </p:cTn>
                                        <p:tgtEl>
                                          <p:spTgt spid="36"/>
                                        </p:tgtEl>
                                      </p:cBhvr>
                                      <p:to x="100000" y="100000"/>
                                    </p:animScale>
                                    <p:animScale>
                                      <p:cBhvr>
                                        <p:cTn id="19" dur="26">
                                          <p:stCondLst>
                                            <p:cond delay="1808"/>
                                          </p:stCondLst>
                                        </p:cTn>
                                        <p:tgtEl>
                                          <p:spTgt spid="36"/>
                                        </p:tgtEl>
                                      </p:cBhvr>
                                      <p:to x="100000" y="95000"/>
                                    </p:animScale>
                                    <p:animScale>
                                      <p:cBhvr>
                                        <p:cTn id="20" dur="166" decel="50000">
                                          <p:stCondLst>
                                            <p:cond delay="1834"/>
                                          </p:stCondLst>
                                        </p:cTn>
                                        <p:tgtEl>
                                          <p:spTgt spid="3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AF7CF-2D9B-D579-C77C-A206BD21AB1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616E1D8-551F-ED92-6700-2373D5C3A7CF}"/>
              </a:ext>
            </a:extLst>
          </p:cNvPr>
          <p:cNvSpPr/>
          <p:nvPr/>
        </p:nvSpPr>
        <p:spPr>
          <a:xfrm>
            <a:off x="1373746" y="887032"/>
            <a:ext cx="9444507" cy="5083935"/>
          </a:xfrm>
          <a:prstGeom prst="roundRect">
            <a:avLst/>
          </a:prstGeom>
          <a:solidFill>
            <a:schemeClr val="bg1"/>
          </a:solidFill>
          <a:effectLst>
            <a:glow rad="406400">
              <a:schemeClr val="accent3">
                <a:alpha val="44000"/>
              </a:schemeClr>
            </a:glow>
            <a:reflection blurRad="241300" stA="28000" endPos="35000" dir="5400000" sy="-100000" algn="bl" rotWithShape="0"/>
          </a:effectLst>
          <a:scene3d>
            <a:camera prst="orthographicFront"/>
            <a:lightRig rig="threePt" dir="t"/>
          </a:scene3d>
          <a:sp3d extrusionH="171450">
            <a:bevelT/>
            <a:bevelB w="196850"/>
            <a:extrusionClr>
              <a:schemeClr val="accent3"/>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4628573-E415-35C3-C192-4AD61BE03BA2}"/>
              </a:ext>
            </a:extLst>
          </p:cNvPr>
          <p:cNvSpPr txBox="1"/>
          <p:nvPr/>
        </p:nvSpPr>
        <p:spPr>
          <a:xfrm>
            <a:off x="2073105" y="1100230"/>
            <a:ext cx="8081754" cy="769441"/>
          </a:xfrm>
          <a:prstGeom prst="rect">
            <a:avLst/>
          </a:prstGeom>
          <a:noFill/>
          <a:effectLst>
            <a:reflection blurRad="177800" endPos="64000" dir="5400000" sy="-100000" algn="bl" rotWithShape="0"/>
            <a:softEdge rad="50800"/>
          </a:effectLst>
          <a:scene3d>
            <a:camera prst="orthographicFront"/>
            <a:lightRig rig="threePt" dir="t"/>
          </a:scene3d>
          <a:sp3d extrusionH="76200">
            <a:bevelT/>
            <a:bevelB/>
            <a:extrusionClr>
              <a:schemeClr val="accent3"/>
            </a:extrusionClr>
          </a:sp3d>
        </p:spPr>
        <p:txBody>
          <a:bodyPr wrap="square" rtlCol="0">
            <a:spAutoFit/>
          </a:bodyPr>
          <a:lstStyle/>
          <a:p>
            <a:pPr algn="ctr"/>
            <a:r>
              <a:rPr lang="en-US" sz="4400" dirty="0"/>
              <a:t>Key Technical Components</a:t>
            </a:r>
          </a:p>
        </p:txBody>
      </p:sp>
      <p:sp>
        <p:nvSpPr>
          <p:cNvPr id="3" name="Rectangle: Rounded Corners 2">
            <a:extLst>
              <a:ext uri="{FF2B5EF4-FFF2-40B4-BE49-F238E27FC236}">
                <a16:creationId xmlns:a16="http://schemas.microsoft.com/office/drawing/2014/main" id="{C52AF8D5-DE00-FCCF-F40D-8ED1A2CA9ECF}"/>
              </a:ext>
            </a:extLst>
          </p:cNvPr>
          <p:cNvSpPr/>
          <p:nvPr/>
        </p:nvSpPr>
        <p:spPr>
          <a:xfrm>
            <a:off x="3106614" y="2058769"/>
            <a:ext cx="5978769" cy="461665"/>
          </a:xfrm>
          <a:prstGeom prst="roundRect">
            <a:avLst/>
          </a:prstGeom>
          <a:solidFill>
            <a:schemeClr val="bg1"/>
          </a:solidFill>
          <a:effectLst>
            <a:glow rad="152400">
              <a:schemeClr val="accent3">
                <a:alpha val="26000"/>
              </a:schemeClr>
            </a:glow>
            <a:outerShdw blurRad="50800" dist="50800" dir="5400000" sx="85000" sy="85000" algn="ctr" rotWithShape="0">
              <a:schemeClr val="accent4">
                <a:lumMod val="40000"/>
                <a:lumOff val="60000"/>
                <a:alpha val="96000"/>
              </a:schemeClr>
            </a:outerShdw>
            <a:softEdge rad="31750"/>
          </a:effectLst>
          <a:scene3d>
            <a:camera prst="orthographicFront"/>
            <a:lightRig rig="threePt" dir="t"/>
          </a:scene3d>
          <a:sp3d>
            <a:bevelT/>
            <a:bevelB/>
          </a:sp3d>
        </p:spPr>
        <p:style>
          <a:lnRef idx="2">
            <a:schemeClr val="accent1">
              <a:shade val="15000"/>
            </a:schemeClr>
          </a:lnRef>
          <a:fillRef idx="1">
            <a:schemeClr val="accent1"/>
          </a:fillRef>
          <a:effectRef idx="0">
            <a:schemeClr val="accent1"/>
          </a:effectRef>
          <a:fontRef idx="minor">
            <a:schemeClr val="lt1"/>
          </a:fontRef>
        </p:style>
        <p:txBody>
          <a:bodyPr rtlCol="0" anchor="ctr">
            <a:sp3d extrusionH="57150">
              <a:bevelT w="38100" h="38100"/>
              <a:bevelB w="38100" h="38100"/>
            </a:sp3d>
          </a:bodyPr>
          <a:lstStyle/>
          <a:p>
            <a:pPr algn="ctr"/>
            <a:r>
              <a:rPr lang="en-US" b="1" dirty="0"/>
              <a:t>System Installation Summary</a:t>
            </a:r>
          </a:p>
        </p:txBody>
      </p:sp>
      <p:sp>
        <p:nvSpPr>
          <p:cNvPr id="5" name="TextBox 4">
            <a:extLst>
              <a:ext uri="{FF2B5EF4-FFF2-40B4-BE49-F238E27FC236}">
                <a16:creationId xmlns:a16="http://schemas.microsoft.com/office/drawing/2014/main" id="{D8D458D3-5F68-9129-A624-1636B3B2AF58}"/>
              </a:ext>
            </a:extLst>
          </p:cNvPr>
          <p:cNvSpPr txBox="1"/>
          <p:nvPr/>
        </p:nvSpPr>
        <p:spPr>
          <a:xfrm>
            <a:off x="3966916" y="2845317"/>
            <a:ext cx="5334543"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15 Dell workstations installed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HPE server with RAID (32+ GB RAM)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QNAP router/firewall with VLAN setup</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Synology NAS + printer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Fully labeled and configured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Deployment led by Samuel Thomas(DevOps) </a:t>
            </a:r>
          </a:p>
        </p:txBody>
      </p:sp>
    </p:spTree>
    <p:extLst>
      <p:ext uri="{BB962C8B-B14F-4D97-AF65-F5344CB8AC3E}">
        <p14:creationId xmlns:p14="http://schemas.microsoft.com/office/powerpoint/2010/main" val="33839975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1C76C-54A8-1CB8-3CC6-C6295D1E641F}"/>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EC4ADFB-9EC0-ACB6-A083-C7F099E1A183}"/>
              </a:ext>
            </a:extLst>
          </p:cNvPr>
          <p:cNvSpPr/>
          <p:nvPr/>
        </p:nvSpPr>
        <p:spPr>
          <a:xfrm>
            <a:off x="1373746" y="867905"/>
            <a:ext cx="9444507" cy="5083935"/>
          </a:xfrm>
          <a:prstGeom prst="roundRect">
            <a:avLst/>
          </a:prstGeom>
          <a:solidFill>
            <a:schemeClr val="bg1"/>
          </a:solidFill>
          <a:effectLst>
            <a:glow rad="406400">
              <a:schemeClr val="accent3">
                <a:alpha val="44000"/>
              </a:schemeClr>
            </a:glow>
            <a:reflection blurRad="152400" stA="28000" endPos="35000" dir="5400000" sy="-100000" algn="bl" rotWithShape="0"/>
          </a:effectLst>
          <a:scene3d>
            <a:camera prst="orthographicFront"/>
            <a:lightRig rig="threePt" dir="t"/>
          </a:scene3d>
          <a:sp3d extrusionH="171450">
            <a:bevelT/>
            <a:bevelB w="196850"/>
            <a:extrusionClr>
              <a:schemeClr val="accent3"/>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D66B2DD7-3607-0E03-B000-27AE0B9D2948}"/>
              </a:ext>
            </a:extLst>
          </p:cNvPr>
          <p:cNvSpPr txBox="1"/>
          <p:nvPr/>
        </p:nvSpPr>
        <p:spPr>
          <a:xfrm>
            <a:off x="1991043" y="1096733"/>
            <a:ext cx="8606618" cy="769441"/>
          </a:xfrm>
          <a:prstGeom prst="rect">
            <a:avLst/>
          </a:prstGeom>
          <a:noFill/>
          <a:effectLst>
            <a:reflection blurRad="177800" endPos="64000" dir="5400000" sy="-100000" algn="bl" rotWithShape="0"/>
            <a:softEdge rad="50800"/>
          </a:effectLst>
          <a:scene3d>
            <a:camera prst="orthographicFront"/>
            <a:lightRig rig="threePt" dir="t"/>
          </a:scene3d>
          <a:sp3d extrusionH="76200">
            <a:bevelT/>
            <a:bevelB/>
            <a:extrusionClr>
              <a:schemeClr val="accent3"/>
            </a:extrusionClr>
          </a:sp3d>
        </p:spPr>
        <p:txBody>
          <a:bodyPr wrap="square" rtlCol="0">
            <a:spAutoFit/>
          </a:bodyPr>
          <a:lstStyle/>
          <a:p>
            <a:pPr algn="ctr"/>
            <a:r>
              <a:rPr lang="en-US" sz="4400" dirty="0"/>
              <a:t>Challenges &amp; Lesson Learned</a:t>
            </a:r>
          </a:p>
        </p:txBody>
      </p:sp>
      <p:sp>
        <p:nvSpPr>
          <p:cNvPr id="4" name="TextBox 3">
            <a:extLst>
              <a:ext uri="{FF2B5EF4-FFF2-40B4-BE49-F238E27FC236}">
                <a16:creationId xmlns:a16="http://schemas.microsoft.com/office/drawing/2014/main" id="{55F98386-4303-DF23-C6D8-B782185FD497}"/>
              </a:ext>
            </a:extLst>
          </p:cNvPr>
          <p:cNvSpPr txBox="1"/>
          <p:nvPr/>
        </p:nvSpPr>
        <p:spPr>
          <a:xfrm>
            <a:off x="2942493" y="2860431"/>
            <a:ext cx="2403230" cy="2585323"/>
          </a:xfrm>
          <a:prstGeom prst="rect">
            <a:avLst/>
          </a:prstGeom>
          <a:noFill/>
        </p:spPr>
        <p:txBody>
          <a:bodyPr wrap="square" rtlCol="0">
            <a:spAutoFit/>
          </a:bodyPr>
          <a:lstStyle/>
          <a:p>
            <a:r>
              <a:rPr lang="en-US" dirty="0"/>
              <a:t>Tight two-month timeline</a:t>
            </a:r>
          </a:p>
          <a:p>
            <a:endParaRPr lang="en-US" dirty="0"/>
          </a:p>
          <a:p>
            <a:r>
              <a:rPr lang="en-US" dirty="0"/>
              <a:t>Integrating legacy tools</a:t>
            </a:r>
          </a:p>
          <a:p>
            <a:endParaRPr lang="en-US" dirty="0"/>
          </a:p>
          <a:p>
            <a:r>
              <a:rPr lang="en-US" dirty="0"/>
              <a:t>Stakeholder communication delays</a:t>
            </a:r>
          </a:p>
        </p:txBody>
      </p:sp>
      <p:sp>
        <p:nvSpPr>
          <p:cNvPr id="8" name="TextBox 7">
            <a:extLst>
              <a:ext uri="{FF2B5EF4-FFF2-40B4-BE49-F238E27FC236}">
                <a16:creationId xmlns:a16="http://schemas.microsoft.com/office/drawing/2014/main" id="{38F4FFB4-F513-98D6-E676-EA34C1280A18}"/>
              </a:ext>
            </a:extLst>
          </p:cNvPr>
          <p:cNvSpPr txBox="1"/>
          <p:nvPr/>
        </p:nvSpPr>
        <p:spPr>
          <a:xfrm>
            <a:off x="2754923" y="2189339"/>
            <a:ext cx="2955155" cy="523220"/>
          </a:xfrm>
          <a:prstGeom prst="rect">
            <a:avLst/>
          </a:prstGeom>
          <a:noFill/>
        </p:spPr>
        <p:txBody>
          <a:bodyPr wrap="square" rtlCol="0">
            <a:spAutoFit/>
            <a:scene3d>
              <a:camera prst="orthographicFront"/>
              <a:lightRig rig="threePt" dir="t"/>
            </a:scene3d>
            <a:sp3d extrusionH="19050" contourW="12700">
              <a:extrusionClr>
                <a:schemeClr val="accent2">
                  <a:lumMod val="20000"/>
                  <a:lumOff val="80000"/>
                </a:schemeClr>
              </a:extrusionClr>
              <a:contourClr>
                <a:schemeClr val="bg1"/>
              </a:contourClr>
            </a:sp3d>
          </a:bodyPr>
          <a:lstStyle/>
          <a:p>
            <a:r>
              <a:rPr lang="en-US" sz="2800" b="1" dirty="0">
                <a:solidFill>
                  <a:schemeClr val="accent5">
                    <a:lumMod val="40000"/>
                    <a:lumOff val="60000"/>
                  </a:schemeClr>
                </a:solidFill>
              </a:rPr>
              <a:t>Challenges</a:t>
            </a:r>
          </a:p>
        </p:txBody>
      </p:sp>
      <p:sp>
        <p:nvSpPr>
          <p:cNvPr id="9" name="TextBox 8">
            <a:extLst>
              <a:ext uri="{FF2B5EF4-FFF2-40B4-BE49-F238E27FC236}">
                <a16:creationId xmlns:a16="http://schemas.microsoft.com/office/drawing/2014/main" id="{7DE16AC0-2702-B192-8C02-674838F405BB}"/>
              </a:ext>
            </a:extLst>
          </p:cNvPr>
          <p:cNvSpPr txBox="1"/>
          <p:nvPr/>
        </p:nvSpPr>
        <p:spPr>
          <a:xfrm>
            <a:off x="6846279" y="2189339"/>
            <a:ext cx="3153507" cy="523220"/>
          </a:xfrm>
          <a:prstGeom prst="rect">
            <a:avLst/>
          </a:prstGeom>
          <a:noFill/>
        </p:spPr>
        <p:txBody>
          <a:bodyPr wrap="square" rtlCol="0">
            <a:spAutoFit/>
          </a:bodyPr>
          <a:lstStyle/>
          <a:p>
            <a:r>
              <a:rPr lang="en-US" sz="2800" dirty="0">
                <a:solidFill>
                  <a:schemeClr val="accent4">
                    <a:lumMod val="40000"/>
                    <a:lumOff val="60000"/>
                  </a:schemeClr>
                </a:solidFill>
              </a:rPr>
              <a:t>Lesson Learned</a:t>
            </a:r>
          </a:p>
        </p:txBody>
      </p:sp>
      <p:sp>
        <p:nvSpPr>
          <p:cNvPr id="10" name="TextBox 9">
            <a:extLst>
              <a:ext uri="{FF2B5EF4-FFF2-40B4-BE49-F238E27FC236}">
                <a16:creationId xmlns:a16="http://schemas.microsoft.com/office/drawing/2014/main" id="{A004A14E-95CE-60A6-D8D0-AF3F65F5E289}"/>
              </a:ext>
            </a:extLst>
          </p:cNvPr>
          <p:cNvSpPr txBox="1"/>
          <p:nvPr/>
        </p:nvSpPr>
        <p:spPr>
          <a:xfrm>
            <a:off x="7069016" y="2860431"/>
            <a:ext cx="2708031" cy="2585323"/>
          </a:xfrm>
          <a:prstGeom prst="rect">
            <a:avLst/>
          </a:prstGeom>
          <a:noFill/>
        </p:spPr>
        <p:txBody>
          <a:bodyPr wrap="square" rtlCol="0">
            <a:spAutoFit/>
          </a:bodyPr>
          <a:lstStyle/>
          <a:p>
            <a:r>
              <a:rPr lang="en-US" dirty="0"/>
              <a:t>Better Project Planning and scoping</a:t>
            </a:r>
          </a:p>
          <a:p>
            <a:endParaRPr lang="en-US" dirty="0"/>
          </a:p>
          <a:p>
            <a:r>
              <a:rPr lang="en-US" dirty="0"/>
              <a:t>Importance of flexibility and support</a:t>
            </a:r>
          </a:p>
          <a:p>
            <a:endParaRPr lang="en-US" dirty="0"/>
          </a:p>
          <a:p>
            <a:r>
              <a:rPr lang="en-US" dirty="0"/>
              <a:t>Frequent progress updates are critical for success</a:t>
            </a:r>
          </a:p>
        </p:txBody>
      </p:sp>
      <p:pic>
        <p:nvPicPr>
          <p:cNvPr id="12" name="Graphic 11" descr="Warning outline">
            <a:extLst>
              <a:ext uri="{FF2B5EF4-FFF2-40B4-BE49-F238E27FC236}">
                <a16:creationId xmlns:a16="http://schemas.microsoft.com/office/drawing/2014/main" id="{9E54CFDF-DC4A-3B2D-E549-826ACD8188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19273" y="2947169"/>
            <a:ext cx="335650" cy="335651"/>
          </a:xfrm>
          <a:prstGeom prst="rect">
            <a:avLst/>
          </a:prstGeom>
        </p:spPr>
      </p:pic>
      <p:pic>
        <p:nvPicPr>
          <p:cNvPr id="14" name="Graphic 13" descr="Warning outline">
            <a:extLst>
              <a:ext uri="{FF2B5EF4-FFF2-40B4-BE49-F238E27FC236}">
                <a16:creationId xmlns:a16="http://schemas.microsoft.com/office/drawing/2014/main" id="{CE9953E9-09CF-BCC3-62DB-4BE38689977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14953" y="3793554"/>
            <a:ext cx="363415" cy="363415"/>
          </a:xfrm>
          <a:prstGeom prst="rect">
            <a:avLst/>
          </a:prstGeom>
        </p:spPr>
      </p:pic>
      <p:pic>
        <p:nvPicPr>
          <p:cNvPr id="15" name="Graphic 14" descr="Warning outline">
            <a:extLst>
              <a:ext uri="{FF2B5EF4-FFF2-40B4-BE49-F238E27FC236}">
                <a16:creationId xmlns:a16="http://schemas.microsoft.com/office/drawing/2014/main" id="{A3BEF2AC-3348-5F52-B903-A2D17BDB77C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14953" y="4606103"/>
            <a:ext cx="363415" cy="363415"/>
          </a:xfrm>
          <a:prstGeom prst="rect">
            <a:avLst/>
          </a:prstGeom>
        </p:spPr>
      </p:pic>
      <p:pic>
        <p:nvPicPr>
          <p:cNvPr id="17" name="Graphic 16" descr="Lightbulb outline">
            <a:extLst>
              <a:ext uri="{FF2B5EF4-FFF2-40B4-BE49-F238E27FC236}">
                <a16:creationId xmlns:a16="http://schemas.microsoft.com/office/drawing/2014/main" id="{AC6BF40E-D1CA-38F1-2A70-34035E6AEA6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59441" y="2947169"/>
            <a:ext cx="455029" cy="455029"/>
          </a:xfrm>
          <a:prstGeom prst="rect">
            <a:avLst/>
          </a:prstGeom>
        </p:spPr>
      </p:pic>
      <p:pic>
        <p:nvPicPr>
          <p:cNvPr id="18" name="Graphic 17" descr="Lightbulb outline">
            <a:extLst>
              <a:ext uri="{FF2B5EF4-FFF2-40B4-BE49-F238E27FC236}">
                <a16:creationId xmlns:a16="http://schemas.microsoft.com/office/drawing/2014/main" id="{9837D47F-E3C4-95C6-2630-FB9E7E277AE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59441" y="3793554"/>
            <a:ext cx="455029" cy="455029"/>
          </a:xfrm>
          <a:prstGeom prst="rect">
            <a:avLst/>
          </a:prstGeom>
        </p:spPr>
      </p:pic>
      <p:pic>
        <p:nvPicPr>
          <p:cNvPr id="19" name="Graphic 18" descr="Lightbulb outline">
            <a:extLst>
              <a:ext uri="{FF2B5EF4-FFF2-40B4-BE49-F238E27FC236}">
                <a16:creationId xmlns:a16="http://schemas.microsoft.com/office/drawing/2014/main" id="{32CDC44A-64F2-4B2D-9AC3-E8043F14F22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59441" y="4606103"/>
            <a:ext cx="455029" cy="455029"/>
          </a:xfrm>
          <a:prstGeom prst="rect">
            <a:avLst/>
          </a:prstGeom>
        </p:spPr>
      </p:pic>
    </p:spTree>
    <p:extLst>
      <p:ext uri="{BB962C8B-B14F-4D97-AF65-F5344CB8AC3E}">
        <p14:creationId xmlns:p14="http://schemas.microsoft.com/office/powerpoint/2010/main" val="18042177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D6CB4-5DA1-6663-4B84-55A061DA880F}"/>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7773AF0-BE1A-5FB2-06AF-7C3664ED7D3C}"/>
              </a:ext>
            </a:extLst>
          </p:cNvPr>
          <p:cNvSpPr/>
          <p:nvPr/>
        </p:nvSpPr>
        <p:spPr>
          <a:xfrm>
            <a:off x="768934" y="138716"/>
            <a:ext cx="10443115" cy="6205429"/>
          </a:xfrm>
          <a:prstGeom prst="roundRect">
            <a:avLst/>
          </a:prstGeom>
          <a:solidFill>
            <a:schemeClr val="bg1"/>
          </a:solidFill>
          <a:effectLst>
            <a:glow rad="406400">
              <a:schemeClr val="accent3">
                <a:alpha val="44000"/>
              </a:schemeClr>
            </a:glow>
            <a:reflection blurRad="215900" stA="28000" endPos="15000" dir="5400000" sy="-100000" algn="bl" rotWithShape="0"/>
          </a:effectLst>
          <a:scene3d>
            <a:camera prst="orthographicFront"/>
            <a:lightRig rig="threePt" dir="t"/>
          </a:scene3d>
          <a:sp3d extrusionH="171450">
            <a:bevelT/>
            <a:bevelB w="196850"/>
            <a:extrusionClr>
              <a:schemeClr val="accent3"/>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F6CFF9EB-5AEE-52CF-BF58-2F249C94A2A0}"/>
              </a:ext>
            </a:extLst>
          </p:cNvPr>
          <p:cNvSpPr txBox="1"/>
          <p:nvPr/>
        </p:nvSpPr>
        <p:spPr>
          <a:xfrm>
            <a:off x="1768304" y="326285"/>
            <a:ext cx="8081754" cy="1446550"/>
          </a:xfrm>
          <a:prstGeom prst="rect">
            <a:avLst/>
          </a:prstGeom>
          <a:noFill/>
          <a:effectLst>
            <a:reflection blurRad="177800" endPos="64000" dir="5400000" sy="-100000" algn="bl" rotWithShape="0"/>
            <a:softEdge rad="50800"/>
          </a:effectLst>
          <a:scene3d>
            <a:camera prst="orthographicFront"/>
            <a:lightRig rig="threePt" dir="t"/>
          </a:scene3d>
          <a:sp3d extrusionH="76200">
            <a:bevelT/>
            <a:bevelB/>
            <a:extrusionClr>
              <a:schemeClr val="accent3"/>
            </a:extrusionClr>
          </a:sp3d>
        </p:spPr>
        <p:txBody>
          <a:bodyPr wrap="square" rtlCol="0">
            <a:spAutoFit/>
          </a:bodyPr>
          <a:lstStyle/>
          <a:p>
            <a:pPr algn="ctr"/>
            <a:r>
              <a:rPr lang="en-US" sz="4400" dirty="0"/>
              <a:t>Stakeholder Feedback &amp; UI Changes</a:t>
            </a:r>
          </a:p>
        </p:txBody>
      </p:sp>
      <p:sp>
        <p:nvSpPr>
          <p:cNvPr id="3" name="Rectangle: Rounded Corners 2">
            <a:extLst>
              <a:ext uri="{FF2B5EF4-FFF2-40B4-BE49-F238E27FC236}">
                <a16:creationId xmlns:a16="http://schemas.microsoft.com/office/drawing/2014/main" id="{FA7CC147-58DC-CF38-F710-2DC29C5ECF3C}"/>
              </a:ext>
            </a:extLst>
          </p:cNvPr>
          <p:cNvSpPr/>
          <p:nvPr/>
        </p:nvSpPr>
        <p:spPr>
          <a:xfrm>
            <a:off x="3106615" y="1847410"/>
            <a:ext cx="5978769" cy="461665"/>
          </a:xfrm>
          <a:prstGeom prst="roundRect">
            <a:avLst/>
          </a:prstGeom>
          <a:solidFill>
            <a:schemeClr val="bg1"/>
          </a:solidFill>
          <a:effectLst>
            <a:glow rad="152400">
              <a:schemeClr val="accent3">
                <a:alpha val="26000"/>
              </a:schemeClr>
            </a:glow>
            <a:outerShdw blurRad="50800" dist="50800" dir="5400000" sx="85000" sy="85000" algn="ctr" rotWithShape="0">
              <a:schemeClr val="accent4">
                <a:lumMod val="40000"/>
                <a:lumOff val="60000"/>
                <a:alpha val="96000"/>
              </a:schemeClr>
            </a:outerShdw>
            <a:softEdge rad="31750"/>
          </a:effectLst>
          <a:scene3d>
            <a:camera prst="orthographicFront"/>
            <a:lightRig rig="threePt" dir="t"/>
          </a:scene3d>
          <a:sp3d>
            <a:bevelT/>
            <a:bevelB/>
          </a:sp3d>
        </p:spPr>
        <p:style>
          <a:lnRef idx="2">
            <a:schemeClr val="accent1">
              <a:shade val="15000"/>
            </a:schemeClr>
          </a:lnRef>
          <a:fillRef idx="1">
            <a:schemeClr val="accent1"/>
          </a:fillRef>
          <a:effectRef idx="0">
            <a:schemeClr val="accent1"/>
          </a:effectRef>
          <a:fontRef idx="minor">
            <a:schemeClr val="lt1"/>
          </a:fontRef>
        </p:style>
        <p:txBody>
          <a:bodyPr rtlCol="0" anchor="ctr">
            <a:sp3d extrusionH="57150">
              <a:bevelT w="38100" h="38100"/>
              <a:bevelB w="38100" h="38100"/>
            </a:sp3d>
          </a:bodyPr>
          <a:lstStyle/>
          <a:p>
            <a:pPr algn="ctr"/>
            <a:r>
              <a:rPr lang="en-US" b="1" dirty="0"/>
              <a:t>UI Improvements Based on Feedback</a:t>
            </a:r>
          </a:p>
        </p:txBody>
      </p:sp>
      <p:sp>
        <p:nvSpPr>
          <p:cNvPr id="5" name="TextBox 4">
            <a:extLst>
              <a:ext uri="{FF2B5EF4-FFF2-40B4-BE49-F238E27FC236}">
                <a16:creationId xmlns:a16="http://schemas.microsoft.com/office/drawing/2014/main" id="{1C0C9241-EC7C-A2B3-F46F-9E873B72E77A}"/>
              </a:ext>
            </a:extLst>
          </p:cNvPr>
          <p:cNvSpPr txBox="1"/>
          <p:nvPr/>
        </p:nvSpPr>
        <p:spPr>
          <a:xfrm>
            <a:off x="3580055" y="2866123"/>
            <a:ext cx="5334543" cy="3108543"/>
          </a:xfrm>
          <a:prstGeom prst="rect">
            <a:avLst/>
          </a:prstGeom>
          <a:noFill/>
        </p:spPr>
        <p:txBody>
          <a:bodyPr wrap="square" rtlCol="0">
            <a:spAutoFit/>
          </a:bodyPr>
          <a:lstStyle/>
          <a:p>
            <a:pPr marL="285750" indent="-285750">
              <a:buFont typeface="Arial" panose="020B0604020202020204" pitchFamily="34" charset="0"/>
              <a:buChar char="•"/>
            </a:pPr>
            <a:r>
              <a:rPr lang="en-US" sz="2000" dirty="0"/>
              <a:t>Stakeholder session held June 25</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Larger Image previews added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Menu navigation improved on mobile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Color theme adjustments made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Positive feedback received</a:t>
            </a:r>
          </a:p>
          <a:p>
            <a:endParaRPr lang="en-US" sz="1600" dirty="0"/>
          </a:p>
        </p:txBody>
      </p:sp>
    </p:spTree>
    <p:extLst>
      <p:ext uri="{BB962C8B-B14F-4D97-AF65-F5344CB8AC3E}">
        <p14:creationId xmlns:p14="http://schemas.microsoft.com/office/powerpoint/2010/main" val="7104697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D0065-94CD-AF2A-5D8B-304085D63912}"/>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0779670-B125-CC25-D207-BAA56320D4F5}"/>
              </a:ext>
            </a:extLst>
          </p:cNvPr>
          <p:cNvSpPr/>
          <p:nvPr/>
        </p:nvSpPr>
        <p:spPr>
          <a:xfrm>
            <a:off x="128953" y="326286"/>
            <a:ext cx="11934092" cy="6205429"/>
          </a:xfrm>
          <a:prstGeom prst="roundRect">
            <a:avLst/>
          </a:prstGeom>
          <a:solidFill>
            <a:schemeClr val="bg1"/>
          </a:solidFill>
          <a:effectLst>
            <a:glow rad="406400">
              <a:schemeClr val="accent3">
                <a:alpha val="44000"/>
              </a:schemeClr>
            </a:glow>
            <a:reflection blurRad="203200" stA="28000" endPos="24000" dir="5400000" sy="-100000" algn="bl" rotWithShape="0"/>
          </a:effectLst>
          <a:scene3d>
            <a:camera prst="orthographicFront"/>
            <a:lightRig rig="threePt" dir="t"/>
          </a:scene3d>
          <a:sp3d extrusionH="171450">
            <a:bevelT/>
            <a:bevelB w="196850"/>
            <a:extrusionClr>
              <a:schemeClr val="accent3"/>
            </a:extrusionClr>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600D78B5-AEEA-5BEF-C5EC-073601070E4F}"/>
              </a:ext>
            </a:extLst>
          </p:cNvPr>
          <p:cNvSpPr txBox="1"/>
          <p:nvPr/>
        </p:nvSpPr>
        <p:spPr>
          <a:xfrm>
            <a:off x="1768304" y="326285"/>
            <a:ext cx="8081754" cy="769441"/>
          </a:xfrm>
          <a:prstGeom prst="rect">
            <a:avLst/>
          </a:prstGeom>
          <a:noFill/>
          <a:effectLst>
            <a:reflection blurRad="177800" endPos="64000" dir="5400000" sy="-100000" algn="bl" rotWithShape="0"/>
            <a:softEdge rad="50800"/>
          </a:effectLst>
          <a:scene3d>
            <a:camera prst="orthographicFront"/>
            <a:lightRig rig="threePt" dir="t"/>
          </a:scene3d>
          <a:sp3d extrusionH="76200">
            <a:bevelT/>
            <a:bevelB/>
            <a:extrusionClr>
              <a:schemeClr val="accent3"/>
            </a:extrusionClr>
          </a:sp3d>
        </p:spPr>
        <p:txBody>
          <a:bodyPr wrap="square" rtlCol="0">
            <a:spAutoFit/>
          </a:bodyPr>
          <a:lstStyle/>
          <a:p>
            <a:pPr algn="ctr"/>
            <a:r>
              <a:rPr lang="en-US" sz="4400" dirty="0"/>
              <a:t>Budget Overview</a:t>
            </a:r>
          </a:p>
        </p:txBody>
      </p:sp>
      <p:sp>
        <p:nvSpPr>
          <p:cNvPr id="3" name="Rectangle: Rounded Corners 2">
            <a:extLst>
              <a:ext uri="{FF2B5EF4-FFF2-40B4-BE49-F238E27FC236}">
                <a16:creationId xmlns:a16="http://schemas.microsoft.com/office/drawing/2014/main" id="{422E5549-25DB-B57D-8CBA-D90FABA725C8}"/>
              </a:ext>
            </a:extLst>
          </p:cNvPr>
          <p:cNvSpPr/>
          <p:nvPr/>
        </p:nvSpPr>
        <p:spPr>
          <a:xfrm>
            <a:off x="3106615" y="1847410"/>
            <a:ext cx="5978769" cy="461665"/>
          </a:xfrm>
          <a:prstGeom prst="roundRect">
            <a:avLst/>
          </a:prstGeom>
          <a:solidFill>
            <a:schemeClr val="bg1"/>
          </a:solidFill>
          <a:effectLst>
            <a:glow rad="152400">
              <a:schemeClr val="accent3">
                <a:alpha val="26000"/>
              </a:schemeClr>
            </a:glow>
            <a:outerShdw blurRad="50800" dist="50800" dir="5400000" sx="85000" sy="85000" algn="ctr" rotWithShape="0">
              <a:schemeClr val="accent4">
                <a:lumMod val="40000"/>
                <a:lumOff val="60000"/>
                <a:alpha val="96000"/>
              </a:schemeClr>
            </a:outerShdw>
            <a:softEdge rad="31750"/>
          </a:effectLst>
          <a:scene3d>
            <a:camera prst="orthographicFront"/>
            <a:lightRig rig="threePt" dir="t"/>
          </a:scene3d>
          <a:sp3d>
            <a:bevelT/>
            <a:bevelB/>
          </a:sp3d>
        </p:spPr>
        <p:style>
          <a:lnRef idx="2">
            <a:schemeClr val="accent1">
              <a:shade val="15000"/>
            </a:schemeClr>
          </a:lnRef>
          <a:fillRef idx="1">
            <a:schemeClr val="accent1"/>
          </a:fillRef>
          <a:effectRef idx="0">
            <a:schemeClr val="accent1"/>
          </a:effectRef>
          <a:fontRef idx="minor">
            <a:schemeClr val="lt1"/>
          </a:fontRef>
        </p:style>
        <p:txBody>
          <a:bodyPr rtlCol="0" anchor="ctr">
            <a:sp3d extrusionH="57150">
              <a:bevelT w="38100" h="38100"/>
              <a:bevelB w="38100" h="38100"/>
            </a:sp3d>
          </a:bodyPr>
          <a:lstStyle/>
          <a:p>
            <a:pPr algn="ctr"/>
            <a:r>
              <a:rPr lang="en-US" b="1" dirty="0"/>
              <a:t>Budget Allocation</a:t>
            </a:r>
          </a:p>
        </p:txBody>
      </p:sp>
      <p:sp>
        <p:nvSpPr>
          <p:cNvPr id="5" name="TextBox 4">
            <a:extLst>
              <a:ext uri="{FF2B5EF4-FFF2-40B4-BE49-F238E27FC236}">
                <a16:creationId xmlns:a16="http://schemas.microsoft.com/office/drawing/2014/main" id="{FFA4A4F6-11B9-02D7-81C4-E8C94B57D939}"/>
              </a:ext>
            </a:extLst>
          </p:cNvPr>
          <p:cNvSpPr txBox="1"/>
          <p:nvPr/>
        </p:nvSpPr>
        <p:spPr>
          <a:xfrm>
            <a:off x="3106614" y="3509809"/>
            <a:ext cx="4572000" cy="2277547"/>
          </a:xfrm>
          <a:prstGeom prst="rect">
            <a:avLst/>
          </a:prstGeom>
          <a:noFill/>
        </p:spPr>
        <p:txBody>
          <a:bodyPr wrap="square" rtlCol="0">
            <a:spAutoFit/>
          </a:bodyPr>
          <a:lstStyle/>
          <a:p>
            <a:pPr marL="285750" indent="-285750">
              <a:buFont typeface="Arial" panose="020B0604020202020204" pitchFamily="34" charset="0"/>
              <a:buChar char="•"/>
            </a:pPr>
            <a:r>
              <a:rPr lang="en-US" sz="1400" dirty="0"/>
              <a:t>$28,520 - Hardware</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$11,669 – Hosting Tools</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$10,705.20 – Labor Consulting</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5% reserve buffer still intact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Project on track to finish under budget</a:t>
            </a:r>
          </a:p>
          <a:p>
            <a:endParaRPr lang="en-US" sz="1600" dirty="0"/>
          </a:p>
        </p:txBody>
      </p:sp>
      <p:cxnSp>
        <p:nvCxnSpPr>
          <p:cNvPr id="6" name="Straight Connector 5">
            <a:extLst>
              <a:ext uri="{FF2B5EF4-FFF2-40B4-BE49-F238E27FC236}">
                <a16:creationId xmlns:a16="http://schemas.microsoft.com/office/drawing/2014/main" id="{101EE80A-D4C7-3CCD-094C-8969ED460CE3}"/>
              </a:ext>
            </a:extLst>
          </p:cNvPr>
          <p:cNvCxnSpPr>
            <a:cxnSpLocks/>
          </p:cNvCxnSpPr>
          <p:nvPr/>
        </p:nvCxnSpPr>
        <p:spPr>
          <a:xfrm>
            <a:off x="2836984" y="2872154"/>
            <a:ext cx="4771293"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7D5AA7B-1199-20A6-99C3-D4EDFF5515BC}"/>
              </a:ext>
            </a:extLst>
          </p:cNvPr>
          <p:cNvSpPr txBox="1"/>
          <p:nvPr/>
        </p:nvSpPr>
        <p:spPr>
          <a:xfrm>
            <a:off x="3106614" y="2511289"/>
            <a:ext cx="6248400" cy="307777"/>
          </a:xfrm>
          <a:prstGeom prst="rect">
            <a:avLst/>
          </a:prstGeom>
          <a:noFill/>
        </p:spPr>
        <p:txBody>
          <a:bodyPr wrap="square" rtlCol="0">
            <a:spAutoFit/>
          </a:bodyPr>
          <a:lstStyle/>
          <a:p>
            <a:r>
              <a:rPr lang="en-US" sz="1400" b="1" dirty="0"/>
              <a:t>Total Budget                                                $72,706</a:t>
            </a:r>
          </a:p>
        </p:txBody>
      </p:sp>
      <p:sp>
        <p:nvSpPr>
          <p:cNvPr id="9" name="TextBox 8">
            <a:extLst>
              <a:ext uri="{FF2B5EF4-FFF2-40B4-BE49-F238E27FC236}">
                <a16:creationId xmlns:a16="http://schemas.microsoft.com/office/drawing/2014/main" id="{41A30049-B516-C322-7F25-719DAA86C3F1}"/>
              </a:ext>
            </a:extLst>
          </p:cNvPr>
          <p:cNvSpPr txBox="1"/>
          <p:nvPr/>
        </p:nvSpPr>
        <p:spPr>
          <a:xfrm>
            <a:off x="3106614" y="2947502"/>
            <a:ext cx="6119448" cy="307777"/>
          </a:xfrm>
          <a:prstGeom prst="rect">
            <a:avLst/>
          </a:prstGeom>
          <a:noFill/>
        </p:spPr>
        <p:txBody>
          <a:bodyPr wrap="square" rtlCol="0">
            <a:spAutoFit/>
          </a:bodyPr>
          <a:lstStyle/>
          <a:p>
            <a:r>
              <a:rPr lang="en-US" sz="1400" b="1" dirty="0"/>
              <a:t>Spent                                                            $50,894.20</a:t>
            </a:r>
          </a:p>
        </p:txBody>
      </p:sp>
      <p:graphicFrame>
        <p:nvGraphicFramePr>
          <p:cNvPr id="10" name="Chart 9">
            <a:extLst>
              <a:ext uri="{FF2B5EF4-FFF2-40B4-BE49-F238E27FC236}">
                <a16:creationId xmlns:a16="http://schemas.microsoft.com/office/drawing/2014/main" id="{87B85348-FDF9-BD0F-233E-471A815EA3AB}"/>
              </a:ext>
            </a:extLst>
          </p:cNvPr>
          <p:cNvGraphicFramePr/>
          <p:nvPr>
            <p:extLst>
              <p:ext uri="{D42A27DB-BD31-4B8C-83A1-F6EECF244321}">
                <p14:modId xmlns:p14="http://schemas.microsoft.com/office/powerpoint/2010/main" val="2328651649"/>
              </p:ext>
            </p:extLst>
          </p:nvPr>
        </p:nvGraphicFramePr>
        <p:xfrm>
          <a:off x="6271846" y="2602523"/>
          <a:ext cx="5890846" cy="345830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397067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TM03457485[[fn=Mesh]]</Template>
  <TotalTime>1587</TotalTime>
  <Words>1619</Words>
  <Application>Microsoft Office PowerPoint</Application>
  <PresentationFormat>Widescreen</PresentationFormat>
  <Paragraphs>177</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Century Gothic</vt:lpstr>
      <vt:lpstr>Mesh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Brian Stehle</dc:creator>
  <cp:lastModifiedBy>Olivia Martin</cp:lastModifiedBy>
  <cp:revision>9</cp:revision>
  <dcterms:created xsi:type="dcterms:W3CDTF">2025-06-28T19:04:00Z</dcterms:created>
  <dcterms:modified xsi:type="dcterms:W3CDTF">2025-08-03T15:44:17Z</dcterms:modified>
</cp:coreProperties>
</file>