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3"/>
  </p:notesMasterIdLst>
  <p:sldIdLst>
    <p:sldId id="256" r:id="rId2"/>
    <p:sldId id="257" r:id="rId3"/>
    <p:sldId id="258" r:id="rId4"/>
    <p:sldId id="259" r:id="rId5"/>
    <p:sldId id="270" r:id="rId6"/>
    <p:sldId id="266" r:id="rId7"/>
    <p:sldId id="271" r:id="rId8"/>
    <p:sldId id="268" r:id="rId9"/>
    <p:sldId id="261" r:id="rId10"/>
    <p:sldId id="262" r:id="rId11"/>
    <p:sldId id="263" r:id="rId12"/>
  </p:sldIdLst>
  <p:sldSz cx="9144000" cy="5143500" type="screen16x9"/>
  <p:notesSz cx="6858000" cy="9144000"/>
  <p:embeddedFontLst>
    <p:embeddedFont>
      <p:font typeface="Days One" panose="020B0604020202020204" charset="0"/>
      <p:regular r:id="rId14"/>
    </p:embeddedFont>
    <p:embeddedFont>
      <p:font typeface="IBM Plex Mono" panose="020B0604020202020204" charset="0"/>
      <p:regular r:id="rId15"/>
      <p:bold r:id="rId16"/>
      <p:italic r:id="rId17"/>
      <p:boldItalic r:id="rId18"/>
    </p:embeddedFont>
    <p:embeddedFont>
      <p:font typeface="IBM Plex Mono Medium" panose="020B0604020202020204" charset="0"/>
      <p:regular r:id="rId19"/>
      <p:bold r:id="rId20"/>
      <p:italic r:id="rId21"/>
      <p:boldItalic r:id="rId22"/>
    </p:embeddedFont>
    <p:embeddedFont>
      <p:font typeface="Michroma" panose="020B0604020202020204" charset="0"/>
      <p:regular r:id="rId23"/>
    </p:embeddedFont>
    <p:embeddedFont>
      <p:font typeface="Montserrat Medium" panose="020B0604020202020204" charset="0"/>
      <p:regular r:id="rId24"/>
      <p:bold r:id="rId25"/>
      <p:italic r:id="rId26"/>
      <p:boldItalic r:id="rId27"/>
    </p:embeddedFont>
    <p:embeddedFont>
      <p:font typeface="Open Sans" panose="020B0604020202020204" charset="0"/>
      <p:regular r:id="rId28"/>
      <p:bold r:id="rId29"/>
      <p:italic r:id="rId30"/>
      <p:boldItalic r:id="rId31"/>
    </p:embeddedFont>
    <p:embeddedFont>
      <p:font typeface="Space Mon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56"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669f6d51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669f6d51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4e824d3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4e824d3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are framing this problem in terms of a clear business need. And asking the question, what is this analysis actually going to do for our business, right? Remember, it’s our world, the statistics are just living in it!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6b3b5cf9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6b3b5cf9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the stage a bit -- where is the data coming from? Be as transparent as possible. Explain to the audience what you were thinking about data collection in terms of what data was necessary and how that in turn shaped your thinking on the kind of analysis that would be most appropriate given the objective.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686026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6b3b5cf9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6b3b5cf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c3e2eca67_2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c3e2eca67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 White 02" type="title">
  <p:cSld name="TITLE">
    <p:bg>
      <p:bgPr>
        <a:solidFill>
          <a:srgbClr val="FFFFFF"/>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1pPr>
            <a:lvl2pPr lvl="1"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2pPr>
            <a:lvl3pPr lvl="2"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3pPr>
            <a:lvl4pPr lvl="3"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4pPr>
            <a:lvl5pPr lvl="4"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5pPr>
            <a:lvl6pPr lvl="5"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6pPr>
            <a:lvl7pPr lvl="6"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7pPr>
            <a:lvl8pPr lvl="7"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8pPr>
            <a:lvl9pPr lvl="8"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9pPr>
          </a:lstStyle>
          <a:p>
            <a:endParaRPr/>
          </a:p>
        </p:txBody>
      </p:sp>
      <p:sp>
        <p:nvSpPr>
          <p:cNvPr id="12" name="Google Shape;12;p2"/>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2pPr>
            <a:lvl3pPr lvl="2"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3pPr>
            <a:lvl4pPr lvl="3"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4pPr>
            <a:lvl5pPr lvl="4"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5pPr>
            <a:lvl6pPr lvl="5"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6pPr>
            <a:lvl7pPr lvl="6"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7pPr>
            <a:lvl8pPr lvl="7"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8pPr>
            <a:lvl9pPr lvl="8"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9pPr>
          </a:lstStyle>
          <a:p>
            <a:endParaRPr/>
          </a:p>
        </p:txBody>
      </p:sp>
      <p:sp>
        <p:nvSpPr>
          <p:cNvPr id="13" name="Google Shape;13;p2"/>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b="0"/>
            </a:lvl1pPr>
            <a:lvl2pPr lvl="1" rtl="0">
              <a:buNone/>
              <a:defRPr b="0"/>
            </a:lvl2pPr>
            <a:lvl3pPr lvl="2" rtl="0">
              <a:buNone/>
              <a:defRPr b="0"/>
            </a:lvl3pPr>
            <a:lvl4pPr lvl="3" rtl="0">
              <a:buNone/>
              <a:defRPr b="0"/>
            </a:lvl4pPr>
            <a:lvl5pPr lvl="4" rtl="0">
              <a:buNone/>
              <a:defRPr b="0"/>
            </a:lvl5pPr>
            <a:lvl6pPr lvl="5" rtl="0">
              <a:buNone/>
              <a:defRPr b="0"/>
            </a:lvl6pPr>
            <a:lvl7pPr lvl="6" rtl="0">
              <a:buNone/>
              <a:defRPr b="0"/>
            </a:lvl7pPr>
            <a:lvl8pPr lvl="7" rtl="0">
              <a:buNone/>
              <a:defRPr b="0"/>
            </a:lvl8pPr>
            <a:lvl9pPr lvl="8" rtl="0">
              <a:buNone/>
              <a:defRPr b="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1"/>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Char char="●"/>
              <a:defRPr/>
            </a:lvl1pPr>
            <a:lvl2pPr marL="914400" lvl="1" indent="-304800" rtl="0">
              <a:spcBef>
                <a:spcPts val="1600"/>
              </a:spcBef>
              <a:spcAft>
                <a:spcPts val="0"/>
              </a:spcAft>
              <a:buSzPts val="1200"/>
              <a:buChar char="○"/>
              <a:defRPr/>
            </a:lvl2pPr>
            <a:lvl3pPr marL="1371600" lvl="2" indent="-279400" rtl="0">
              <a:spcBef>
                <a:spcPts val="1600"/>
              </a:spcBef>
              <a:spcAft>
                <a:spcPts val="0"/>
              </a:spcAft>
              <a:buSzPts val="800"/>
              <a:buChar char="■"/>
              <a:defRPr/>
            </a:lvl3pPr>
            <a:lvl4pPr marL="1828800" lvl="3" indent="-279400" rtl="0">
              <a:spcBef>
                <a:spcPts val="1600"/>
              </a:spcBef>
              <a:spcAft>
                <a:spcPts val="0"/>
              </a:spcAft>
              <a:buSzPts val="800"/>
              <a:buChar char="●"/>
              <a:defRPr/>
            </a:lvl4pPr>
            <a:lvl5pPr marL="2286000" lvl="4" indent="-282575" rtl="0">
              <a:spcBef>
                <a:spcPts val="1600"/>
              </a:spcBef>
              <a:spcAft>
                <a:spcPts val="0"/>
              </a:spcAft>
              <a:buSzPts val="85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 Black Background">
  <p:cSld name="TITLE_AND_BODY_1">
    <p:bg>
      <p:bgPr>
        <a:solidFill>
          <a:srgbClr val="000000"/>
        </a:solidFill>
        <a:effectLst/>
      </p:bgPr>
    </p:bg>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2"/>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lt1"/>
              </a:buClr>
              <a:buSzPts val="1100"/>
              <a:buChar char="●"/>
              <a:defRPr>
                <a:solidFill>
                  <a:schemeClr val="lt1"/>
                </a:solidFill>
              </a:defRPr>
            </a:lvl1pPr>
            <a:lvl2pPr marL="914400" lvl="1" indent="-304800" rtl="0">
              <a:spcBef>
                <a:spcPts val="1600"/>
              </a:spcBef>
              <a:spcAft>
                <a:spcPts val="0"/>
              </a:spcAft>
              <a:buClr>
                <a:schemeClr val="lt1"/>
              </a:buClr>
              <a:buSzPts val="1200"/>
              <a:buChar char="○"/>
              <a:defRPr>
                <a:solidFill>
                  <a:schemeClr val="lt1"/>
                </a:solidFill>
              </a:defRPr>
            </a:lvl2pPr>
            <a:lvl3pPr marL="1371600" lvl="2" indent="-279400" rtl="0">
              <a:spcBef>
                <a:spcPts val="1600"/>
              </a:spcBef>
              <a:spcAft>
                <a:spcPts val="0"/>
              </a:spcAft>
              <a:buClr>
                <a:schemeClr val="lt1"/>
              </a:buClr>
              <a:buSzPts val="800"/>
              <a:buChar char="■"/>
              <a:defRPr>
                <a:solidFill>
                  <a:schemeClr val="lt1"/>
                </a:solidFill>
              </a:defRPr>
            </a:lvl3pPr>
            <a:lvl4pPr marL="1828800" lvl="3" indent="-279400" rtl="0">
              <a:spcBef>
                <a:spcPts val="1600"/>
              </a:spcBef>
              <a:spcAft>
                <a:spcPts val="0"/>
              </a:spcAft>
              <a:buClr>
                <a:schemeClr val="lt1"/>
              </a:buClr>
              <a:buSzPts val="800"/>
              <a:buChar char="●"/>
              <a:defRPr>
                <a:solidFill>
                  <a:schemeClr val="lt1"/>
                </a:solidFill>
              </a:defRPr>
            </a:lvl4pPr>
            <a:lvl5pPr marL="2286000" lvl="4" indent="-282575" rtl="0">
              <a:spcBef>
                <a:spcPts val="1600"/>
              </a:spcBef>
              <a:spcAft>
                <a:spcPts val="0"/>
              </a:spcAft>
              <a:buClr>
                <a:schemeClr val="lt1"/>
              </a:buClr>
              <a:buSzPts val="85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7" name="Google Shape;57;p12"/>
          <p:cNvSpPr txBox="1">
            <a:spLocks noGrp="1"/>
          </p:cNvSpPr>
          <p:nvPr>
            <p:ph type="sldNum" idx="12"/>
          </p:nvPr>
        </p:nvSpPr>
        <p:spPr>
          <a:xfrm>
            <a:off x="8443527" y="198250"/>
            <a:ext cx="4791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1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4"/>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8" name="Google Shape;68;p15"/>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tro Slide - Topic + Blurb">
  <p:cSld name="SECTION_TITLE_AND_DESCRIPTION">
    <p:spTree>
      <p:nvGrpSpPr>
        <p:cNvPr id="1" name="Shape 69"/>
        <p:cNvGrpSpPr/>
        <p:nvPr/>
      </p:nvGrpSpPr>
      <p:grpSpPr>
        <a:xfrm>
          <a:off x="0" y="0"/>
          <a:ext cx="0" cy="0"/>
          <a:chOff x="0" y="0"/>
          <a:chExt cx="0" cy="0"/>
        </a:xfrm>
      </p:grpSpPr>
      <p:sp>
        <p:nvSpPr>
          <p:cNvPr id="70" name="Google Shape;70;p1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1" name="Google Shape;71;p16"/>
          <p:cNvSpPr txBox="1">
            <a:spLocks noGrp="1"/>
          </p:cNvSpPr>
          <p:nvPr>
            <p:ph type="title"/>
          </p:nvPr>
        </p:nvSpPr>
        <p:spPr>
          <a:xfrm>
            <a:off x="1962357" y="1481493"/>
            <a:ext cx="4239000" cy="1193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700"/>
              <a:buNone/>
              <a:defRPr sz="27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2" name="Google Shape;72;p16"/>
          <p:cNvSpPr txBox="1">
            <a:spLocks noGrp="1"/>
          </p:cNvSpPr>
          <p:nvPr>
            <p:ph type="title" idx="2"/>
          </p:nvPr>
        </p:nvSpPr>
        <p:spPr>
          <a:xfrm>
            <a:off x="1962357" y="1129825"/>
            <a:ext cx="2290500" cy="244800"/>
          </a:xfrm>
          <a:prstGeom prst="rect">
            <a:avLst/>
          </a:prstGeom>
        </p:spPr>
        <p:txBody>
          <a:bodyPr spcFirstLastPara="1" wrap="square" lIns="91425" tIns="91425" rIns="91425" bIns="91425" anchor="b" anchorCtr="0">
            <a:noAutofit/>
          </a:bodyPr>
          <a:lstStyle>
            <a:lvl1pPr lvl="0" rtl="0">
              <a:spcBef>
                <a:spcPts val="0"/>
              </a:spcBef>
              <a:spcAft>
                <a:spcPts val="0"/>
              </a:spcAft>
              <a:buSzPts val="700"/>
              <a:buFont typeface="Space Mono"/>
              <a:buNone/>
              <a:defRPr sz="700">
                <a:latin typeface="Space Mono"/>
                <a:ea typeface="Space Mono"/>
                <a:cs typeface="Space Mono"/>
                <a:sym typeface="Space Mono"/>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3" name="Google Shape;73;p16"/>
          <p:cNvSpPr txBox="1">
            <a:spLocks noGrp="1"/>
          </p:cNvSpPr>
          <p:nvPr>
            <p:ph type="title" idx="3"/>
          </p:nvPr>
        </p:nvSpPr>
        <p:spPr>
          <a:xfrm>
            <a:off x="1962357" y="2970975"/>
            <a:ext cx="3511200" cy="304500"/>
          </a:xfrm>
          <a:prstGeom prst="rect">
            <a:avLst/>
          </a:prstGeom>
        </p:spPr>
        <p:txBody>
          <a:bodyPr spcFirstLastPara="1" wrap="square" lIns="91425" tIns="91425" rIns="91425" bIns="91425" anchor="b" anchorCtr="0">
            <a:noAutofit/>
          </a:bodyPr>
          <a:lstStyle>
            <a:lvl1pPr lvl="0" rtl="0">
              <a:spcBef>
                <a:spcPts val="0"/>
              </a:spcBef>
              <a:spcAft>
                <a:spcPts val="0"/>
              </a:spcAft>
              <a:buSzPts val="1100"/>
              <a:buFont typeface="IBM Plex Mono"/>
              <a:buNone/>
              <a:defRPr sz="1100">
                <a:latin typeface="IBM Plex Mono"/>
                <a:ea typeface="IBM Plex Mono"/>
                <a:cs typeface="IBM Plex Mono"/>
                <a:sym typeface="IBM Plex Mono"/>
              </a:defRPr>
            </a:lvl1pPr>
            <a:lvl2pPr lvl="1" algn="ctr" rtl="0">
              <a:spcBef>
                <a:spcPts val="0"/>
              </a:spcBef>
              <a:spcAft>
                <a:spcPts val="0"/>
              </a:spcAft>
              <a:buSzPts val="4500"/>
              <a:buFont typeface="IBM Plex Mono"/>
              <a:buNone/>
              <a:defRPr sz="4500">
                <a:latin typeface="IBM Plex Mono"/>
                <a:ea typeface="IBM Plex Mono"/>
                <a:cs typeface="IBM Plex Mono"/>
                <a:sym typeface="IBM Plex Mono"/>
              </a:defRPr>
            </a:lvl2pPr>
            <a:lvl3pPr lvl="2" algn="ctr" rtl="0">
              <a:spcBef>
                <a:spcPts val="0"/>
              </a:spcBef>
              <a:spcAft>
                <a:spcPts val="0"/>
              </a:spcAft>
              <a:buSzPts val="4500"/>
              <a:buFont typeface="IBM Plex Mono"/>
              <a:buNone/>
              <a:defRPr sz="4500">
                <a:latin typeface="IBM Plex Mono"/>
                <a:ea typeface="IBM Plex Mono"/>
                <a:cs typeface="IBM Plex Mono"/>
                <a:sym typeface="IBM Plex Mono"/>
              </a:defRPr>
            </a:lvl3pPr>
            <a:lvl4pPr lvl="3" algn="ctr" rtl="0">
              <a:spcBef>
                <a:spcPts val="0"/>
              </a:spcBef>
              <a:spcAft>
                <a:spcPts val="0"/>
              </a:spcAft>
              <a:buSzPts val="4500"/>
              <a:buFont typeface="IBM Plex Mono"/>
              <a:buNone/>
              <a:defRPr sz="4500">
                <a:latin typeface="IBM Plex Mono"/>
                <a:ea typeface="IBM Plex Mono"/>
                <a:cs typeface="IBM Plex Mono"/>
                <a:sym typeface="IBM Plex Mono"/>
              </a:defRPr>
            </a:lvl4pPr>
            <a:lvl5pPr lvl="4" algn="ctr" rtl="0">
              <a:spcBef>
                <a:spcPts val="0"/>
              </a:spcBef>
              <a:spcAft>
                <a:spcPts val="0"/>
              </a:spcAft>
              <a:buSzPts val="4500"/>
              <a:buFont typeface="IBM Plex Mono"/>
              <a:buNone/>
              <a:defRPr sz="4500">
                <a:latin typeface="IBM Plex Mono"/>
                <a:ea typeface="IBM Plex Mono"/>
                <a:cs typeface="IBM Plex Mono"/>
                <a:sym typeface="IBM Plex Mono"/>
              </a:defRPr>
            </a:lvl5pPr>
            <a:lvl6pPr lvl="5" algn="ctr" rtl="0">
              <a:spcBef>
                <a:spcPts val="0"/>
              </a:spcBef>
              <a:spcAft>
                <a:spcPts val="0"/>
              </a:spcAft>
              <a:buSzPts val="4500"/>
              <a:buFont typeface="IBM Plex Mono"/>
              <a:buNone/>
              <a:defRPr sz="4500">
                <a:latin typeface="IBM Plex Mono"/>
                <a:ea typeface="IBM Plex Mono"/>
                <a:cs typeface="IBM Plex Mono"/>
                <a:sym typeface="IBM Plex Mono"/>
              </a:defRPr>
            </a:lvl6pPr>
            <a:lvl7pPr lvl="6" algn="ctr" rtl="0">
              <a:spcBef>
                <a:spcPts val="0"/>
              </a:spcBef>
              <a:spcAft>
                <a:spcPts val="0"/>
              </a:spcAft>
              <a:buSzPts val="4500"/>
              <a:buFont typeface="IBM Plex Mono"/>
              <a:buNone/>
              <a:defRPr sz="4500">
                <a:latin typeface="IBM Plex Mono"/>
                <a:ea typeface="IBM Plex Mono"/>
                <a:cs typeface="IBM Plex Mono"/>
                <a:sym typeface="IBM Plex Mono"/>
              </a:defRPr>
            </a:lvl7pPr>
            <a:lvl8pPr lvl="7" algn="ctr" rtl="0">
              <a:spcBef>
                <a:spcPts val="0"/>
              </a:spcBef>
              <a:spcAft>
                <a:spcPts val="0"/>
              </a:spcAft>
              <a:buSzPts val="4500"/>
              <a:buFont typeface="IBM Plex Mono"/>
              <a:buNone/>
              <a:defRPr sz="4500">
                <a:latin typeface="IBM Plex Mono"/>
                <a:ea typeface="IBM Plex Mono"/>
                <a:cs typeface="IBM Plex Mono"/>
                <a:sym typeface="IBM Plex Mono"/>
              </a:defRPr>
            </a:lvl8pPr>
            <a:lvl9pPr lvl="8" algn="ctr" rtl="0">
              <a:spcBef>
                <a:spcPts val="0"/>
              </a:spcBef>
              <a:spcAft>
                <a:spcPts val="0"/>
              </a:spcAft>
              <a:buSzPts val="4500"/>
              <a:buFont typeface="IBM Plex Mono"/>
              <a:buNone/>
              <a:defRPr sz="4500">
                <a:latin typeface="IBM Plex Mono"/>
                <a:ea typeface="IBM Plex Mono"/>
                <a:cs typeface="IBM Plex Mono"/>
                <a:sym typeface="IBM Plex Mon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ntro Slide - Topic + Blurb 1">
  <p:cSld name="SECTION_TITLE_AND_DESCRIPTION_1">
    <p:spTree>
      <p:nvGrpSpPr>
        <p:cNvPr id="1" name="Shape 74"/>
        <p:cNvGrpSpPr/>
        <p:nvPr/>
      </p:nvGrpSpPr>
      <p:grpSpPr>
        <a:xfrm>
          <a:off x="0" y="0"/>
          <a:ext cx="0" cy="0"/>
          <a:chOff x="0" y="0"/>
          <a:chExt cx="0" cy="0"/>
        </a:xfrm>
      </p:grpSpPr>
      <p:sp>
        <p:nvSpPr>
          <p:cNvPr id="75" name="Google Shape;75;p1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6" name="Google Shape;76;p17"/>
          <p:cNvSpPr txBox="1">
            <a:spLocks noGrp="1"/>
          </p:cNvSpPr>
          <p:nvPr>
            <p:ph type="title"/>
          </p:nvPr>
        </p:nvSpPr>
        <p:spPr>
          <a:xfrm>
            <a:off x="819213" y="2997221"/>
            <a:ext cx="2954100" cy="244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1pPr>
            <a:lvl2pPr lvl="1"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2pPr>
            <a:lvl3pPr lvl="2"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3pPr>
            <a:lvl4pPr lvl="3"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4pPr>
            <a:lvl5pPr lvl="4"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5pPr>
            <a:lvl6pPr lvl="5"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6pPr>
            <a:lvl7pPr lvl="6"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7pPr>
            <a:lvl8pPr lvl="7"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8pPr>
            <a:lvl9pPr lvl="8"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9pPr>
          </a:lstStyle>
          <a:p>
            <a:endParaRPr/>
          </a:p>
        </p:txBody>
      </p:sp>
      <p:sp>
        <p:nvSpPr>
          <p:cNvPr id="77" name="Google Shape;77;p17"/>
          <p:cNvSpPr txBox="1">
            <a:spLocks noGrp="1"/>
          </p:cNvSpPr>
          <p:nvPr>
            <p:ph type="title" idx="2"/>
          </p:nvPr>
        </p:nvSpPr>
        <p:spPr>
          <a:xfrm>
            <a:off x="807032" y="974343"/>
            <a:ext cx="4239000" cy="1193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000000"/>
              </a:buClr>
              <a:buSzPts val="2700"/>
              <a:buNone/>
              <a:defRPr sz="2700">
                <a:solidFill>
                  <a:srgbClr val="000000"/>
                </a:solidFill>
              </a:defRPr>
            </a:lvl1pPr>
            <a:lvl2pPr lvl="1" algn="ctr" rtl="0">
              <a:spcBef>
                <a:spcPts val="0"/>
              </a:spcBef>
              <a:spcAft>
                <a:spcPts val="0"/>
              </a:spcAft>
              <a:buClr>
                <a:srgbClr val="000000"/>
              </a:buClr>
              <a:buSzPts val="4500"/>
              <a:buNone/>
              <a:defRPr sz="4500">
                <a:solidFill>
                  <a:srgbClr val="000000"/>
                </a:solidFill>
              </a:defRPr>
            </a:lvl2pPr>
            <a:lvl3pPr lvl="2" algn="ctr" rtl="0">
              <a:spcBef>
                <a:spcPts val="0"/>
              </a:spcBef>
              <a:spcAft>
                <a:spcPts val="0"/>
              </a:spcAft>
              <a:buClr>
                <a:srgbClr val="000000"/>
              </a:buClr>
              <a:buSzPts val="4500"/>
              <a:buNone/>
              <a:defRPr sz="4500">
                <a:solidFill>
                  <a:srgbClr val="000000"/>
                </a:solidFill>
              </a:defRPr>
            </a:lvl3pPr>
            <a:lvl4pPr lvl="3" algn="ctr" rtl="0">
              <a:spcBef>
                <a:spcPts val="0"/>
              </a:spcBef>
              <a:spcAft>
                <a:spcPts val="0"/>
              </a:spcAft>
              <a:buClr>
                <a:srgbClr val="000000"/>
              </a:buClr>
              <a:buSzPts val="4500"/>
              <a:buNone/>
              <a:defRPr sz="4500">
                <a:solidFill>
                  <a:srgbClr val="000000"/>
                </a:solidFill>
              </a:defRPr>
            </a:lvl4pPr>
            <a:lvl5pPr lvl="4" algn="ctr" rtl="0">
              <a:spcBef>
                <a:spcPts val="0"/>
              </a:spcBef>
              <a:spcAft>
                <a:spcPts val="0"/>
              </a:spcAft>
              <a:buClr>
                <a:srgbClr val="000000"/>
              </a:buClr>
              <a:buSzPts val="4500"/>
              <a:buNone/>
              <a:defRPr sz="4500">
                <a:solidFill>
                  <a:srgbClr val="000000"/>
                </a:solidFill>
              </a:defRPr>
            </a:lvl5pPr>
            <a:lvl6pPr lvl="5" algn="ctr" rtl="0">
              <a:spcBef>
                <a:spcPts val="0"/>
              </a:spcBef>
              <a:spcAft>
                <a:spcPts val="0"/>
              </a:spcAft>
              <a:buClr>
                <a:srgbClr val="000000"/>
              </a:buClr>
              <a:buSzPts val="4500"/>
              <a:buNone/>
              <a:defRPr sz="4500">
                <a:solidFill>
                  <a:srgbClr val="000000"/>
                </a:solidFill>
              </a:defRPr>
            </a:lvl6pPr>
            <a:lvl7pPr lvl="6" algn="ctr" rtl="0">
              <a:spcBef>
                <a:spcPts val="0"/>
              </a:spcBef>
              <a:spcAft>
                <a:spcPts val="0"/>
              </a:spcAft>
              <a:buClr>
                <a:srgbClr val="000000"/>
              </a:buClr>
              <a:buSzPts val="4500"/>
              <a:buNone/>
              <a:defRPr sz="4500">
                <a:solidFill>
                  <a:srgbClr val="000000"/>
                </a:solidFill>
              </a:defRPr>
            </a:lvl7pPr>
            <a:lvl8pPr lvl="7" algn="ctr" rtl="0">
              <a:spcBef>
                <a:spcPts val="0"/>
              </a:spcBef>
              <a:spcAft>
                <a:spcPts val="0"/>
              </a:spcAft>
              <a:buClr>
                <a:srgbClr val="000000"/>
              </a:buClr>
              <a:buSzPts val="4500"/>
              <a:buNone/>
              <a:defRPr sz="4500">
                <a:solidFill>
                  <a:srgbClr val="000000"/>
                </a:solidFill>
              </a:defRPr>
            </a:lvl8pPr>
            <a:lvl9pPr lvl="8" algn="ctr" rtl="0">
              <a:spcBef>
                <a:spcPts val="0"/>
              </a:spcBef>
              <a:spcAft>
                <a:spcPts val="0"/>
              </a:spcAft>
              <a:buClr>
                <a:srgbClr val="000000"/>
              </a:buClr>
              <a:buSzPts val="4500"/>
              <a:buNone/>
              <a:defRPr sz="4500">
                <a:solidFill>
                  <a:srgbClr val="000000"/>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
        <p:nvSpPr>
          <p:cNvPr id="80" name="Google Shape;80;p1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1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1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Slide - Black">
  <p:cSld name="TITLE_6">
    <p:bg>
      <p:bgPr>
        <a:solidFill>
          <a:srgbClr val="000000"/>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1pPr>
            <a:lvl2pPr lvl="1"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2pPr>
            <a:lvl3pPr lvl="2"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3pPr>
            <a:lvl4pPr lvl="3"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4pPr>
            <a:lvl5pPr lvl="4"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5pPr>
            <a:lvl6pPr lvl="5"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6pPr>
            <a:lvl7pPr lvl="6"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7pPr>
            <a:lvl8pPr lvl="7"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8pPr>
            <a:lvl9pPr lvl="8"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9pPr>
          </a:lstStyle>
          <a:p>
            <a:endParaRPr/>
          </a:p>
        </p:txBody>
      </p:sp>
      <p:sp>
        <p:nvSpPr>
          <p:cNvPr id="16" name="Google Shape;16;p3"/>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17" name="Google Shape;17;p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Slide - White 1">
  <p:cSld name="TITLE_5">
    <p:bg>
      <p:bgPr>
        <a:solidFill>
          <a:srgbClr val="FFFFFF"/>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t="9" b="19"/>
          <a:stretch/>
        </p:blipFill>
        <p:spPr>
          <a:xfrm>
            <a:off x="830696" y="2680786"/>
            <a:ext cx="966302" cy="109525"/>
          </a:xfrm>
          <a:prstGeom prst="rect">
            <a:avLst/>
          </a:prstGeom>
          <a:noFill/>
          <a:ln>
            <a:noFill/>
          </a:ln>
        </p:spPr>
      </p:pic>
      <p:sp>
        <p:nvSpPr>
          <p:cNvPr id="21" name="Google Shape;21;p4"/>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000000"/>
              </a:buClr>
              <a:buSzPts val="2800"/>
              <a:buFont typeface="Michroma"/>
              <a:buNone/>
              <a:defRPr sz="2800">
                <a:solidFill>
                  <a:srgbClr val="000000"/>
                </a:solidFill>
                <a:latin typeface="Michroma"/>
                <a:ea typeface="Michroma"/>
                <a:cs typeface="Michroma"/>
                <a:sym typeface="Michroma"/>
              </a:defRPr>
            </a:lvl1pPr>
            <a:lvl2pPr lvl="1"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2pPr>
            <a:lvl3pPr lvl="2"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3pPr>
            <a:lvl4pPr lvl="3"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4pPr>
            <a:lvl5pPr lvl="4"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5pPr>
            <a:lvl6pPr lvl="5"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6pPr>
            <a:lvl7pPr lvl="6"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7pPr>
            <a:lvl8pPr lvl="7"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8pPr>
            <a:lvl9pPr lvl="8"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9pPr>
          </a:lstStyle>
          <a:p>
            <a:endParaRPr/>
          </a:p>
        </p:txBody>
      </p:sp>
      <p:sp>
        <p:nvSpPr>
          <p:cNvPr id="22" name="Google Shape;22;p4"/>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2pPr>
            <a:lvl3pPr lvl="2"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3pPr>
            <a:lvl4pPr lvl="3"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4pPr>
            <a:lvl5pPr lvl="4"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5pPr>
            <a:lvl6pPr lvl="5"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6pPr>
            <a:lvl7pPr lvl="6"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7pPr>
            <a:lvl8pPr lvl="7"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8pPr>
            <a:lvl9pPr lvl="8"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9pPr>
          </a:lstStyle>
          <a:p>
            <a:endParaRPr/>
          </a:p>
        </p:txBody>
      </p:sp>
      <p:sp>
        <p:nvSpPr>
          <p:cNvPr id="23" name="Google Shape;23;p4"/>
          <p:cNvSpPr/>
          <p:nvPr/>
        </p:nvSpPr>
        <p:spPr>
          <a:xfrm>
            <a:off x="122750" y="4743575"/>
            <a:ext cx="901200" cy="33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ver Slide - Black">
  <p:cSld name="TITLE_4">
    <p:bg>
      <p:bgPr>
        <a:solidFill>
          <a:srgbClr val="000000"/>
        </a:solidFill>
        <a:effectLst/>
      </p:bgPr>
    </p:bg>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blip>
          <a:srcRect/>
          <a:stretch/>
        </p:blipFill>
        <p:spPr>
          <a:xfrm>
            <a:off x="830696" y="2680770"/>
            <a:ext cx="966302" cy="109557"/>
          </a:xfrm>
          <a:prstGeom prst="rect">
            <a:avLst/>
          </a:prstGeom>
          <a:noFill/>
          <a:ln>
            <a:noFill/>
          </a:ln>
        </p:spPr>
      </p:pic>
      <p:sp>
        <p:nvSpPr>
          <p:cNvPr id="27" name="Google Shape;27;p5"/>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FFFFFF"/>
              </a:buClr>
              <a:buSzPts val="2800"/>
              <a:buFont typeface="Michroma"/>
              <a:buNone/>
              <a:defRPr sz="2800">
                <a:solidFill>
                  <a:srgbClr val="FFFFFF"/>
                </a:solidFill>
                <a:latin typeface="Michroma"/>
                <a:ea typeface="Michroma"/>
                <a:cs typeface="Michroma"/>
                <a:sym typeface="Michroma"/>
              </a:defRPr>
            </a:lvl1pPr>
            <a:lvl2pPr lvl="1"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2pPr>
            <a:lvl3pPr lvl="2"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3pPr>
            <a:lvl4pPr lvl="3"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4pPr>
            <a:lvl5pPr lvl="4"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5pPr>
            <a:lvl6pPr lvl="5"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6pPr>
            <a:lvl7pPr lvl="6"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7pPr>
            <a:lvl8pPr lvl="7"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8pPr>
            <a:lvl9pPr lvl="8"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9pPr>
          </a:lstStyle>
          <a:p>
            <a:endParaRPr/>
          </a:p>
        </p:txBody>
      </p:sp>
      <p:sp>
        <p:nvSpPr>
          <p:cNvPr id="28" name="Google Shape;28;p5"/>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29" name="Google Shape;29;p5"/>
          <p:cNvSpPr/>
          <p:nvPr/>
        </p:nvSpPr>
        <p:spPr>
          <a:xfrm>
            <a:off x="46775" y="58775"/>
            <a:ext cx="402300" cy="344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1 - White">
  <p:cSld name="TITLE_3">
    <p:bg>
      <p:bgPr>
        <a:solidFill>
          <a:srgbClr val="FFFFFF"/>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subTitle" idx="1"/>
          </p:nvPr>
        </p:nvSpPr>
        <p:spPr>
          <a:xfrm>
            <a:off x="1970907" y="3430949"/>
            <a:ext cx="3760800" cy="2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100"/>
              <a:buFont typeface="Space Mono"/>
              <a:buNone/>
              <a:defRPr>
                <a:solidFill>
                  <a:srgbClr val="000000"/>
                </a:solidFill>
                <a:latin typeface="Space Mono"/>
                <a:ea typeface="Space Mono"/>
                <a:cs typeface="Space Mono"/>
                <a:sym typeface="Space Mono"/>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33" name="Google Shape;33;p6"/>
          <p:cNvSpPr txBox="1">
            <a:spLocks noGrp="1"/>
          </p:cNvSpPr>
          <p:nvPr>
            <p:ph type="ctrTitle"/>
          </p:nvPr>
        </p:nvSpPr>
        <p:spPr>
          <a:xfrm>
            <a:off x="1942510" y="1546182"/>
            <a:ext cx="5189400" cy="1907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4500"/>
              <a:buNone/>
              <a:defRPr sz="4500">
                <a:solidFill>
                  <a:srgbClr val="000000"/>
                </a:solidFill>
              </a:defRPr>
            </a:lvl1pPr>
            <a:lvl2pPr lvl="1" rtl="0">
              <a:lnSpc>
                <a:spcPct val="80000"/>
              </a:lnSpc>
              <a:spcBef>
                <a:spcPts val="0"/>
              </a:spcBef>
              <a:spcAft>
                <a:spcPts val="0"/>
              </a:spcAft>
              <a:buClr>
                <a:srgbClr val="FFFFFF"/>
              </a:buClr>
              <a:buSzPts val="4500"/>
              <a:buNone/>
              <a:defRPr sz="4500">
                <a:solidFill>
                  <a:srgbClr val="FFFFFF"/>
                </a:solidFill>
              </a:defRPr>
            </a:lvl2pPr>
            <a:lvl3pPr lvl="2" rtl="0">
              <a:lnSpc>
                <a:spcPct val="80000"/>
              </a:lnSpc>
              <a:spcBef>
                <a:spcPts val="0"/>
              </a:spcBef>
              <a:spcAft>
                <a:spcPts val="0"/>
              </a:spcAft>
              <a:buClr>
                <a:srgbClr val="FFFFFF"/>
              </a:buClr>
              <a:buSzPts val="4500"/>
              <a:buNone/>
              <a:defRPr sz="4500">
                <a:solidFill>
                  <a:srgbClr val="FFFFFF"/>
                </a:solidFill>
              </a:defRPr>
            </a:lvl3pPr>
            <a:lvl4pPr lvl="3" rtl="0">
              <a:lnSpc>
                <a:spcPct val="80000"/>
              </a:lnSpc>
              <a:spcBef>
                <a:spcPts val="0"/>
              </a:spcBef>
              <a:spcAft>
                <a:spcPts val="0"/>
              </a:spcAft>
              <a:buClr>
                <a:srgbClr val="FFFFFF"/>
              </a:buClr>
              <a:buSzPts val="4500"/>
              <a:buNone/>
              <a:defRPr sz="4500">
                <a:solidFill>
                  <a:srgbClr val="FFFFFF"/>
                </a:solidFill>
              </a:defRPr>
            </a:lvl4pPr>
            <a:lvl5pPr lvl="4" rtl="0">
              <a:lnSpc>
                <a:spcPct val="80000"/>
              </a:lnSpc>
              <a:spcBef>
                <a:spcPts val="0"/>
              </a:spcBef>
              <a:spcAft>
                <a:spcPts val="0"/>
              </a:spcAft>
              <a:buClr>
                <a:srgbClr val="FFFFFF"/>
              </a:buClr>
              <a:buSzPts val="4500"/>
              <a:buNone/>
              <a:defRPr sz="4500">
                <a:solidFill>
                  <a:srgbClr val="FFFFFF"/>
                </a:solidFill>
              </a:defRPr>
            </a:lvl5pPr>
            <a:lvl6pPr lvl="5" rtl="0">
              <a:lnSpc>
                <a:spcPct val="80000"/>
              </a:lnSpc>
              <a:spcBef>
                <a:spcPts val="0"/>
              </a:spcBef>
              <a:spcAft>
                <a:spcPts val="0"/>
              </a:spcAft>
              <a:buClr>
                <a:srgbClr val="FFFFFF"/>
              </a:buClr>
              <a:buSzPts val="4500"/>
              <a:buNone/>
              <a:defRPr sz="4500">
                <a:solidFill>
                  <a:srgbClr val="FFFFFF"/>
                </a:solidFill>
              </a:defRPr>
            </a:lvl6pPr>
            <a:lvl7pPr lvl="6" rtl="0">
              <a:lnSpc>
                <a:spcPct val="80000"/>
              </a:lnSpc>
              <a:spcBef>
                <a:spcPts val="0"/>
              </a:spcBef>
              <a:spcAft>
                <a:spcPts val="0"/>
              </a:spcAft>
              <a:buClr>
                <a:srgbClr val="FFFFFF"/>
              </a:buClr>
              <a:buSzPts val="4500"/>
              <a:buNone/>
              <a:defRPr sz="4500">
                <a:solidFill>
                  <a:srgbClr val="FFFFFF"/>
                </a:solidFill>
              </a:defRPr>
            </a:lvl7pPr>
            <a:lvl8pPr lvl="7" rtl="0">
              <a:lnSpc>
                <a:spcPct val="80000"/>
              </a:lnSpc>
              <a:spcBef>
                <a:spcPts val="0"/>
              </a:spcBef>
              <a:spcAft>
                <a:spcPts val="0"/>
              </a:spcAft>
              <a:buClr>
                <a:srgbClr val="FFFFFF"/>
              </a:buClr>
              <a:buSzPts val="4500"/>
              <a:buNone/>
              <a:defRPr sz="4500">
                <a:solidFill>
                  <a:srgbClr val="FFFFFF"/>
                </a:solidFill>
              </a:defRPr>
            </a:lvl8pPr>
            <a:lvl9pPr lvl="8" rtl="0">
              <a:lnSpc>
                <a:spcPct val="80000"/>
              </a:lnSpc>
              <a:spcBef>
                <a:spcPts val="0"/>
              </a:spcBef>
              <a:spcAft>
                <a:spcPts val="0"/>
              </a:spcAft>
              <a:buClr>
                <a:srgbClr val="FFFFFF"/>
              </a:buClr>
              <a:buSzPts val="4500"/>
              <a:buNone/>
              <a:defRPr sz="4500">
                <a:solidFill>
                  <a:srgbClr val="FFFFFF"/>
                </a:solidFill>
              </a:defRPr>
            </a:lvl9pPr>
          </a:lstStyle>
          <a:p>
            <a:endParaRPr/>
          </a:p>
        </p:txBody>
      </p:sp>
      <p:sp>
        <p:nvSpPr>
          <p:cNvPr id="34" name="Google Shape;34;p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2 - White">
  <p:cSld name="TITLE_3_1">
    <p:bg>
      <p:bgPr>
        <a:solidFill>
          <a:srgbClr val="FFFFFF"/>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7"/>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5000"/>
              <a:buNone/>
              <a:defRPr sz="5000">
                <a:solidFill>
                  <a:srgbClr val="000000"/>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lack Alternate">
  <p:cSld name="TITLE_2">
    <p:bg>
      <p:bgPr>
        <a:solidFill>
          <a:srgbClr val="000000"/>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FFFFFF"/>
              </a:buClr>
              <a:buSzPts val="5000"/>
              <a:buNone/>
              <a:defRPr sz="5000">
                <a:solidFill>
                  <a:srgbClr val="FFFFFF"/>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pic>
        <p:nvPicPr>
          <p:cNvPr id="40" name="Google Shape;40;p8"/>
          <p:cNvPicPr preferRelativeResize="0"/>
          <p:nvPr/>
        </p:nvPicPr>
        <p:blipFill rotWithShape="1">
          <a:blip r:embed="rId2">
            <a:alphaModFix/>
          </a:blip>
          <a:srcRect t="9" b="9"/>
          <a:stretch/>
        </p:blipFill>
        <p:spPr>
          <a:xfrm>
            <a:off x="311700" y="303350"/>
            <a:ext cx="713927" cy="80925"/>
          </a:xfrm>
          <a:prstGeom prst="rect">
            <a:avLst/>
          </a:prstGeom>
          <a:noFill/>
          <a:ln>
            <a:noFill/>
          </a:ln>
        </p:spPr>
      </p:pic>
      <p:sp>
        <p:nvSpPr>
          <p:cNvPr id="41" name="Google Shape;41;p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FFFFFF"/>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44" name="Google Shape;44;p9"/>
          <p:cNvSpPr txBox="1"/>
          <p:nvPr/>
        </p:nvSpPr>
        <p:spPr>
          <a:xfrm>
            <a:off x="394800" y="1056600"/>
            <a:ext cx="4066800" cy="9009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800">
                <a:latin typeface="Michroma"/>
                <a:ea typeface="Michroma"/>
                <a:cs typeface="Michroma"/>
                <a:sym typeface="Michroma"/>
              </a:rPr>
              <a:t>Sharp Grotesk Light 25</a:t>
            </a:r>
            <a:endParaRPr sz="2800">
              <a:latin typeface="Michroma"/>
              <a:ea typeface="Michroma"/>
              <a:cs typeface="Michroma"/>
              <a:sym typeface="Michroma"/>
            </a:endParaRPr>
          </a:p>
        </p:txBody>
      </p:sp>
      <p:sp>
        <p:nvSpPr>
          <p:cNvPr id="45" name="Google Shape;45;p9"/>
          <p:cNvSpPr txBox="1"/>
          <p:nvPr/>
        </p:nvSpPr>
        <p:spPr>
          <a:xfrm>
            <a:off x="394800" y="223525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Space Mono"/>
                <a:ea typeface="Space Mono"/>
                <a:cs typeface="Space Mono"/>
                <a:sym typeface="Space Mono"/>
              </a:rPr>
              <a:t>Sharp Grotesk Book 20</a:t>
            </a:r>
            <a:endParaRPr sz="1100">
              <a:latin typeface="Space Mono"/>
              <a:ea typeface="Space Mono"/>
              <a:cs typeface="Space Mono"/>
              <a:sym typeface="Space Mono"/>
            </a:endParaRPr>
          </a:p>
        </p:txBody>
      </p:sp>
      <p:sp>
        <p:nvSpPr>
          <p:cNvPr id="46" name="Google Shape;46;p9"/>
          <p:cNvSpPr txBox="1"/>
          <p:nvPr/>
        </p:nvSpPr>
        <p:spPr>
          <a:xfrm>
            <a:off x="394800" y="286520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Space Mono"/>
                <a:ea typeface="Space Mono"/>
                <a:cs typeface="Space Mono"/>
                <a:sym typeface="Space Mono"/>
              </a:rPr>
              <a:t>Sharp Grotesk Book 20</a:t>
            </a:r>
            <a:endParaRPr sz="900">
              <a:latin typeface="Space Mono"/>
              <a:ea typeface="Space Mono"/>
              <a:cs typeface="Space Mono"/>
              <a:sym typeface="Space Mon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159300" y="1941655"/>
            <a:ext cx="4478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9" name="Google Shape;49;p1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900" b="0">
                <a:solidFill>
                  <a:srgbClr val="000000"/>
                </a:solidFill>
              </a:defRPr>
            </a:lvl1pPr>
            <a:lvl2pPr lvl="1" algn="r" rtl="0">
              <a:buNone/>
              <a:defRPr sz="900" b="0">
                <a:solidFill>
                  <a:srgbClr val="000000"/>
                </a:solidFill>
              </a:defRPr>
            </a:lvl2pPr>
            <a:lvl3pPr lvl="2" algn="r" rtl="0">
              <a:buNone/>
              <a:defRPr sz="900" b="0">
                <a:solidFill>
                  <a:srgbClr val="000000"/>
                </a:solidFill>
              </a:defRPr>
            </a:lvl3pPr>
            <a:lvl4pPr lvl="3" algn="r" rtl="0">
              <a:buNone/>
              <a:defRPr sz="900" b="0">
                <a:solidFill>
                  <a:srgbClr val="000000"/>
                </a:solidFill>
              </a:defRPr>
            </a:lvl4pPr>
            <a:lvl5pPr lvl="4" algn="r" rtl="0">
              <a:buNone/>
              <a:defRPr sz="900" b="0">
                <a:solidFill>
                  <a:srgbClr val="000000"/>
                </a:solidFill>
              </a:defRPr>
            </a:lvl5pPr>
            <a:lvl6pPr lvl="5" algn="r" rtl="0">
              <a:buNone/>
              <a:defRPr sz="900" b="0">
                <a:solidFill>
                  <a:srgbClr val="000000"/>
                </a:solidFill>
              </a:defRPr>
            </a:lvl6pPr>
            <a:lvl7pPr lvl="6" algn="r" rtl="0">
              <a:buNone/>
              <a:defRPr sz="900" b="0">
                <a:solidFill>
                  <a:srgbClr val="000000"/>
                </a:solidFill>
              </a:defRPr>
            </a:lvl7pPr>
            <a:lvl8pPr lvl="7" algn="r" rtl="0">
              <a:buNone/>
              <a:defRPr sz="900" b="0">
                <a:solidFill>
                  <a:srgbClr val="000000"/>
                </a:solidFill>
              </a:defRPr>
            </a:lvl8pPr>
            <a:lvl9pPr lvl="8" algn="r" rtl="0">
              <a:buNone/>
              <a:defRPr sz="900" b="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6312600" cy="5532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chemeClr val="dk1"/>
              </a:buClr>
              <a:buSzPts val="2500"/>
              <a:buFont typeface="Michroma"/>
              <a:buNone/>
              <a:defRPr sz="2500">
                <a:solidFill>
                  <a:schemeClr val="dk1"/>
                </a:solidFill>
                <a:latin typeface="Michroma"/>
                <a:ea typeface="Michroma"/>
                <a:cs typeface="Michroma"/>
                <a:sym typeface="Michroma"/>
              </a:defRPr>
            </a:lvl1pPr>
            <a:lvl2pPr lvl="1"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2pPr>
            <a:lvl3pPr lvl="2"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3pPr>
            <a:lvl4pPr lvl="3"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4pPr>
            <a:lvl5pPr lvl="4"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5pPr>
            <a:lvl6pPr lvl="5"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6pPr>
            <a:lvl7pPr lvl="6"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7pPr>
            <a:lvl8pPr lvl="7"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8pPr>
            <a:lvl9pPr lvl="8"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9pPr>
          </a:lstStyle>
          <a:p>
            <a:endParaRPr/>
          </a:p>
        </p:txBody>
      </p:sp>
      <p:sp>
        <p:nvSpPr>
          <p:cNvPr id="7" name="Google Shape;7;p1"/>
          <p:cNvSpPr txBox="1">
            <a:spLocks noGrp="1"/>
          </p:cNvSpPr>
          <p:nvPr>
            <p:ph type="body" idx="1"/>
          </p:nvPr>
        </p:nvSpPr>
        <p:spPr>
          <a:xfrm>
            <a:off x="275750" y="11487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Michroma"/>
              <a:buChar char="●"/>
              <a:defRPr sz="1100">
                <a:solidFill>
                  <a:schemeClr val="dk2"/>
                </a:solidFill>
                <a:latin typeface="Michroma"/>
                <a:ea typeface="Michroma"/>
                <a:cs typeface="Michroma"/>
                <a:sym typeface="Michroma"/>
              </a:defRPr>
            </a:lvl1pPr>
            <a:lvl2pPr marL="914400" lvl="1" indent="-304800" rtl="0">
              <a:lnSpc>
                <a:spcPct val="115000"/>
              </a:lnSpc>
              <a:spcBef>
                <a:spcPts val="1600"/>
              </a:spcBef>
              <a:spcAft>
                <a:spcPts val="0"/>
              </a:spcAft>
              <a:buClr>
                <a:schemeClr val="dk2"/>
              </a:buClr>
              <a:buSzPts val="1200"/>
              <a:buFont typeface="Space Mono"/>
              <a:buChar char="○"/>
              <a:defRPr sz="1200">
                <a:solidFill>
                  <a:schemeClr val="dk2"/>
                </a:solidFill>
                <a:latin typeface="Space Mono"/>
                <a:ea typeface="Space Mono"/>
                <a:cs typeface="Space Mono"/>
                <a:sym typeface="Space Mono"/>
              </a:defRPr>
            </a:lvl2pPr>
            <a:lvl3pPr marL="1371600" lvl="2"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3pPr>
            <a:lvl4pPr marL="1828800" lvl="3"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4pPr>
            <a:lvl5pPr marL="2286000" lvl="4" indent="-282575" rtl="0">
              <a:lnSpc>
                <a:spcPct val="115000"/>
              </a:lnSpc>
              <a:spcBef>
                <a:spcPts val="1600"/>
              </a:spcBef>
              <a:spcAft>
                <a:spcPts val="0"/>
              </a:spcAft>
              <a:buClr>
                <a:schemeClr val="dk2"/>
              </a:buClr>
              <a:buSzPts val="850"/>
              <a:buFont typeface="IBM Plex Mono Medium"/>
              <a:buChar char="○"/>
              <a:defRPr sz="850">
                <a:solidFill>
                  <a:schemeClr val="dk2"/>
                </a:solidFill>
                <a:latin typeface="IBM Plex Mono Medium"/>
                <a:ea typeface="IBM Plex Mono Medium"/>
                <a:cs typeface="IBM Plex Mono Medium"/>
                <a:sym typeface="IBM Plex Mono Medium"/>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pic>
        <p:nvPicPr>
          <p:cNvPr id="8" name="Google Shape;8;p1"/>
          <p:cNvPicPr preferRelativeResize="0"/>
          <p:nvPr/>
        </p:nvPicPr>
        <p:blipFill>
          <a:blip r:embed="rId21">
            <a:alphaModFix/>
          </a:blip>
          <a:stretch>
            <a:fillRect/>
          </a:stretch>
        </p:blipFill>
        <p:spPr>
          <a:xfrm>
            <a:off x="311700" y="303350"/>
            <a:ext cx="713927" cy="80925"/>
          </a:xfrm>
          <a:prstGeom prst="rect">
            <a:avLst/>
          </a:prstGeom>
          <a:noFill/>
          <a:ln>
            <a:noFill/>
          </a:ln>
        </p:spPr>
      </p:pic>
      <p:sp>
        <p:nvSpPr>
          <p:cNvPr id="9" name="Google Shape;9;p1"/>
          <p:cNvSpPr txBox="1"/>
          <p:nvPr/>
        </p:nvSpPr>
        <p:spPr>
          <a:xfrm>
            <a:off x="1971675" y="190500"/>
            <a:ext cx="2829000" cy="2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Space Mono"/>
                <a:ea typeface="Space Mono"/>
                <a:cs typeface="Space Mono"/>
                <a:sym typeface="Space Mono"/>
              </a:rPr>
              <a:t>PRESENTATION TITLE</a:t>
            </a:r>
            <a:endParaRPr sz="900">
              <a:latin typeface="Space Mono"/>
              <a:ea typeface="Space Mono"/>
              <a:cs typeface="Space Mono"/>
              <a:sym typeface="Space Mon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029">
          <p15:clr>
            <a:srgbClr val="EA4335"/>
          </p15:clr>
        </p15:guide>
        <p15:guide id="2" pos="196">
          <p15:clr>
            <a:srgbClr val="EA4335"/>
          </p15:clr>
        </p15:guide>
        <p15:guide id="3" pos="3372">
          <p15:clr>
            <a:srgbClr val="EA4335"/>
          </p15:clr>
        </p15:guide>
        <p15:guide id="4" pos="5564">
          <p15:clr>
            <a:srgbClr val="EA4335"/>
          </p15:clr>
        </p15:guide>
        <p15:guide id="5" orient="horz" pos="191">
          <p15:clr>
            <a:srgbClr val="EA4335"/>
          </p15:clr>
        </p15:guide>
        <p15:guide id="6" orient="horz" pos="1185">
          <p15:clr>
            <a:srgbClr val="EA4335"/>
          </p15:clr>
        </p15:guide>
        <p15:guide id="7" orient="horz" pos="2055">
          <p15:clr>
            <a:srgbClr val="EA4335"/>
          </p15:clr>
        </p15:guide>
        <p15:guide id="8" orient="horz" pos="1081">
          <p15:clr>
            <a:srgbClr val="EA4335"/>
          </p15:clr>
        </p15:guide>
        <p15:guide id="9" orient="horz" pos="2159">
          <p15:clr>
            <a:srgbClr val="EA4335"/>
          </p15:clr>
        </p15:guide>
        <p15:guide id="10" pos="1180">
          <p15:clr>
            <a:srgbClr val="EA4335"/>
          </p15:clr>
        </p15:guide>
        <p15:guide id="11" pos="1296">
          <p15:clr>
            <a:srgbClr val="EA4335"/>
          </p15:clr>
        </p15:guide>
        <p15:guide id="12" pos="2293">
          <p15:clr>
            <a:srgbClr val="EA4335"/>
          </p15:clr>
        </p15:guide>
        <p15:guide id="13" pos="2396">
          <p15:clr>
            <a:srgbClr val="EA4335"/>
          </p15:clr>
        </p15:guide>
        <p15:guide id="14" pos="3495">
          <p15:clr>
            <a:srgbClr val="EA4335"/>
          </p15:clr>
        </p15:guide>
        <p15:guide id="15" pos="4464">
          <p15:clr>
            <a:srgbClr val="EA4335"/>
          </p15:clr>
        </p15:guide>
        <p15:guide id="16" pos="45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benroshan/factors-affecting-campus-placement"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189759" y="874949"/>
            <a:ext cx="7947900" cy="2719897"/>
          </a:xfrm>
          <a:prstGeom prst="rect">
            <a:avLst/>
          </a:prstGeom>
        </p:spPr>
        <p:txBody>
          <a:bodyPr spcFirstLastPara="1" wrap="square" lIns="91425" tIns="91425" rIns="91425" bIns="91425" anchor="t" anchorCtr="0">
            <a:noAutofit/>
          </a:bodyPr>
          <a:lstStyle/>
          <a:p>
            <a:pPr lvl="0"/>
            <a:r>
              <a:rPr lang="en-US" dirty="0">
                <a:latin typeface="+mj-lt"/>
              </a:rPr>
              <a:t>Analysis Of Factors Influencing A Candidate In Getting Placed</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0"/>
              <a:t>Questions?</a:t>
            </a:r>
            <a:endParaRPr sz="9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350"/>
              <a:t>Thank You</a:t>
            </a:r>
            <a:endParaRPr sz="103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and problem statement</a:t>
            </a:r>
            <a:endParaRPr dirty="0"/>
          </a:p>
        </p:txBody>
      </p:sp>
      <p:sp>
        <p:nvSpPr>
          <p:cNvPr id="96" name="Google Shape;96;p22"/>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Clr>
                <a:schemeClr val="dk1"/>
              </a:buClr>
              <a:buSzPts val="1800"/>
              <a:buNone/>
            </a:pPr>
            <a:endParaRPr sz="1800" dirty="0">
              <a:solidFill>
                <a:schemeClr val="dk1"/>
              </a:solidFill>
              <a:latin typeface="+mj-lt"/>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mj-lt"/>
                <a:ea typeface="Open Sans"/>
                <a:cs typeface="Open Sans"/>
                <a:sym typeface="Open Sans"/>
              </a:rPr>
              <a:t>Students are trying their best to get placed in this competitive job market.</a:t>
            </a:r>
            <a:endParaRPr lang="en" sz="1800" dirty="0">
              <a:solidFill>
                <a:schemeClr val="dk1"/>
              </a:solidFill>
              <a:latin typeface="+mj-lt"/>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endParaRPr sz="1800" dirty="0">
              <a:solidFill>
                <a:schemeClr val="dk1"/>
              </a:solidFill>
              <a:latin typeface="+mj-lt"/>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mj-lt"/>
                <a:ea typeface="Open Sans"/>
                <a:cs typeface="Open Sans"/>
                <a:sym typeface="Open Sans"/>
              </a:rPr>
              <a:t>Students need to make smart choices to increase their chances of being placed.</a:t>
            </a:r>
            <a:endParaRPr lang="en" sz="1800" dirty="0">
              <a:solidFill>
                <a:schemeClr val="dk1"/>
              </a:solidFill>
              <a:latin typeface="+mj-lt"/>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endParaRPr lang="en" sz="1800" dirty="0">
              <a:solidFill>
                <a:schemeClr val="dk1"/>
              </a:solidFill>
              <a:latin typeface="+mj-lt"/>
              <a:ea typeface="Open Sans"/>
              <a:cs typeface="Open Sans"/>
              <a:sym typeface="Open Sans"/>
            </a:endParaRPr>
          </a:p>
          <a:p>
            <a:pPr lvl="0" indent="-342900">
              <a:buClr>
                <a:schemeClr val="dk1"/>
              </a:buClr>
              <a:buSzPts val="1800"/>
              <a:buFont typeface="Open Sans"/>
              <a:buChar char="●"/>
            </a:pPr>
            <a:r>
              <a:rPr lang="en-US" sz="1800" dirty="0">
                <a:solidFill>
                  <a:schemeClr val="dk1"/>
                </a:solidFill>
                <a:latin typeface="+mj-lt"/>
                <a:ea typeface="Open Sans"/>
                <a:cs typeface="Open Sans"/>
                <a:sym typeface="Open Sans"/>
              </a:rPr>
              <a:t>What are the factors influencing a candidate in getting placed?</a:t>
            </a:r>
            <a:endParaRPr sz="1800" dirty="0">
              <a:solidFill>
                <a:srgbClr val="000000"/>
              </a:solidFill>
              <a:latin typeface="+mj-lt"/>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mj-lt"/>
              <a:ea typeface="Raleway"/>
              <a:cs typeface="Raleway"/>
              <a:sym typeface="Raleway"/>
            </a:endParaRPr>
          </a:p>
          <a:p>
            <a:pPr marL="0" lvl="0" indent="0" algn="l" rtl="0">
              <a:spcBef>
                <a:spcPts val="1600"/>
              </a:spcBef>
              <a:spcAft>
                <a:spcPts val="1600"/>
              </a:spcAft>
              <a:buNone/>
            </a:pPr>
            <a:endParaRPr sz="1800" dirty="0">
              <a:solidFill>
                <a:srgbClr val="000000"/>
              </a:solidFill>
              <a:latin typeface="+mj-lt"/>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analyzed</a:t>
            </a:r>
            <a:endParaRPr dirty="0"/>
          </a:p>
        </p:txBody>
      </p:sp>
      <p:sp>
        <p:nvSpPr>
          <p:cNvPr id="102" name="Google Shape;102;p23"/>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mj-lt"/>
                <a:ea typeface="Open Sans"/>
                <a:cs typeface="Open Sans"/>
                <a:sym typeface="Open Sans"/>
              </a:rPr>
              <a:t>1720 </a:t>
            </a:r>
            <a:r>
              <a:rPr lang="en-US" sz="1800" dirty="0">
                <a:solidFill>
                  <a:schemeClr val="dk1"/>
                </a:solidFill>
                <a:latin typeface="+mj-lt"/>
                <a:ea typeface="Open Sans"/>
                <a:cs typeface="Open Sans"/>
                <a:sym typeface="Open Sans"/>
              </a:rPr>
              <a:t>records total; 15 variables</a:t>
            </a:r>
          </a:p>
          <a:p>
            <a:pPr marL="457200" lvl="0" indent="-342900" algn="l" rtl="0">
              <a:spcBef>
                <a:spcPts val="0"/>
              </a:spcBef>
              <a:spcAft>
                <a:spcPts val="0"/>
              </a:spcAft>
              <a:buClr>
                <a:schemeClr val="dk1"/>
              </a:buClr>
              <a:buSzPts val="1800"/>
              <a:buFont typeface="Open Sans"/>
              <a:buChar char="●"/>
            </a:pPr>
            <a:endParaRPr lang="en-US" sz="1800" dirty="0">
              <a:solidFill>
                <a:schemeClr val="dk1"/>
              </a:solidFill>
              <a:latin typeface="+mj-lt"/>
              <a:ea typeface="Open Sans"/>
              <a:cs typeface="Open Sans"/>
              <a:sym typeface="Open Sans"/>
            </a:endParaRPr>
          </a:p>
          <a:p>
            <a:pPr indent="-342900">
              <a:buClr>
                <a:schemeClr val="dk1"/>
              </a:buClr>
              <a:buSzPts val="1800"/>
              <a:buFont typeface="Open Sans"/>
              <a:buChar char="●"/>
            </a:pPr>
            <a:r>
              <a:rPr lang="en-US" sz="1800" dirty="0">
                <a:solidFill>
                  <a:schemeClr val="dk1"/>
                </a:solidFill>
                <a:latin typeface="+mj-lt"/>
                <a:ea typeface="Open Sans"/>
                <a:cs typeface="Open Sans"/>
              </a:rPr>
              <a:t>1184 records for </a:t>
            </a:r>
            <a:r>
              <a:rPr lang="en-US" sz="1800">
                <a:solidFill>
                  <a:schemeClr val="dk1"/>
                </a:solidFill>
                <a:latin typeface="+mj-lt"/>
                <a:ea typeface="Open Sans"/>
                <a:cs typeface="Open Sans"/>
              </a:rPr>
              <a:t>Placed; 536records </a:t>
            </a:r>
            <a:r>
              <a:rPr lang="en-US" sz="1800" dirty="0">
                <a:solidFill>
                  <a:schemeClr val="dk1"/>
                </a:solidFill>
                <a:latin typeface="+mj-lt"/>
                <a:ea typeface="Open Sans"/>
                <a:cs typeface="Open Sans"/>
              </a:rPr>
              <a:t>for Not placed</a:t>
            </a:r>
          </a:p>
          <a:p>
            <a:pPr marL="457200" lvl="0" indent="-342900" algn="l" rtl="0">
              <a:spcBef>
                <a:spcPts val="0"/>
              </a:spcBef>
              <a:spcAft>
                <a:spcPts val="0"/>
              </a:spcAft>
              <a:buClr>
                <a:schemeClr val="dk1"/>
              </a:buClr>
              <a:buSzPts val="1800"/>
              <a:buFont typeface="Open Sans"/>
              <a:buChar char="●"/>
            </a:pPr>
            <a:endParaRPr sz="1800" dirty="0">
              <a:solidFill>
                <a:schemeClr val="dk1"/>
              </a:solidFill>
              <a:latin typeface="+mj-lt"/>
              <a:ea typeface="Open Sans"/>
              <a:cs typeface="Open Sans"/>
              <a:sym typeface="Open Sans"/>
            </a:endParaRPr>
          </a:p>
          <a:p>
            <a:pPr lvl="0" indent="-342900">
              <a:buClr>
                <a:schemeClr val="dk1"/>
              </a:buClr>
              <a:buSzPts val="1800"/>
              <a:buFont typeface="Open Sans"/>
              <a:buChar char="●"/>
            </a:pPr>
            <a:r>
              <a:rPr lang="en" sz="1800" dirty="0">
                <a:solidFill>
                  <a:schemeClr val="dk1"/>
                </a:solidFill>
                <a:latin typeface="+mj-lt"/>
                <a:ea typeface="Open Sans"/>
                <a:cs typeface="Open Sans"/>
                <a:sym typeface="Open Sans"/>
              </a:rPr>
              <a:t>Data include</a:t>
            </a:r>
            <a:r>
              <a:rPr lang="en-US" sz="1800" dirty="0">
                <a:solidFill>
                  <a:schemeClr val="dk1"/>
                </a:solidFill>
                <a:latin typeface="+mj-lt"/>
                <a:ea typeface="Open Sans"/>
                <a:cs typeface="Open Sans"/>
                <a:sym typeface="Open Sans"/>
              </a:rPr>
              <a:t>s: Secondary/ Higher Secondary Education percentage,  Board of Education, Specialization in Higher Secondary Education, Degree, Degree type, Work Experience, Employability test percentage, Post Grad Specialization, MBA percentage</a:t>
            </a:r>
          </a:p>
          <a:p>
            <a:pPr lvl="0" indent="-342900">
              <a:buClr>
                <a:schemeClr val="dk1"/>
              </a:buClr>
              <a:buSzPts val="1800"/>
              <a:buFont typeface="Open Sans"/>
              <a:buChar char="●"/>
            </a:pPr>
            <a:endParaRPr sz="1800" dirty="0">
              <a:solidFill>
                <a:schemeClr val="dk1"/>
              </a:solidFill>
              <a:latin typeface="+mj-lt"/>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u="sng" dirty="0">
                <a:solidFill>
                  <a:schemeClr val="hlink"/>
                </a:solidFill>
                <a:latin typeface="+mj-lt"/>
                <a:ea typeface="Open Sans"/>
                <a:cs typeface="Open Sans"/>
                <a:sym typeface="Open Sans"/>
                <a:hlinkClick r:id="rId3"/>
              </a:rPr>
              <a:t>Raw data available here </a:t>
            </a:r>
            <a:endParaRPr sz="1800" dirty="0">
              <a:solidFill>
                <a:schemeClr val="dk1"/>
              </a:solidFill>
              <a:latin typeface="+mj-lt"/>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mj-lt"/>
              <a:ea typeface="Raleway"/>
              <a:cs typeface="Raleway"/>
              <a:sym typeface="Raleway"/>
            </a:endParaRPr>
          </a:p>
          <a:p>
            <a:pPr marL="0" lvl="0" indent="0" algn="l" rtl="0">
              <a:spcBef>
                <a:spcPts val="1600"/>
              </a:spcBef>
              <a:spcAft>
                <a:spcPts val="1600"/>
              </a:spcAft>
              <a:buNone/>
            </a:pPr>
            <a:endParaRPr sz="1800" dirty="0">
              <a:solidFill>
                <a:srgbClr val="000000"/>
              </a:solidFill>
              <a:latin typeface="+mj-lt"/>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337605" y="702887"/>
            <a:ext cx="5473333" cy="3878077"/>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3200" dirty="0">
                <a:solidFill>
                  <a:srgbClr val="000000"/>
                </a:solidFill>
              </a:rPr>
              <a:t>Model Preparation</a:t>
            </a: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r>
              <a:rPr lang="en-US" sz="1600" dirty="0">
                <a:latin typeface="+mn-lt"/>
              </a:rPr>
              <a:t>Target – Status, which is a categorial variable and it is converted to dummy variable</a:t>
            </a:r>
          </a:p>
          <a:p>
            <a:pPr marL="285750"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r>
              <a:rPr lang="en-US" sz="1600" dirty="0">
                <a:latin typeface="+mn-lt"/>
              </a:rPr>
              <a:t>Features – 6 numerical variables + 7 categorial variables which are converted to 9 dummy variables</a:t>
            </a:r>
          </a:p>
          <a:p>
            <a:pPr marL="285750"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r>
              <a:rPr lang="en-US" sz="1600" dirty="0">
                <a:latin typeface="+mn-lt"/>
              </a:rPr>
              <a:t>Training/Testing split: testing size = 0.2</a:t>
            </a:r>
          </a:p>
          <a:p>
            <a:pPr marL="285750"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r>
              <a:rPr lang="en-US" sz="1600" dirty="0">
                <a:latin typeface="+mn-lt"/>
              </a:rPr>
              <a:t>Use </a:t>
            </a:r>
            <a:r>
              <a:rPr lang="en-US" sz="1600" dirty="0" err="1">
                <a:latin typeface="+mn-lt"/>
              </a:rPr>
              <a:t>GridSearchCV</a:t>
            </a:r>
            <a:r>
              <a:rPr lang="en-US" sz="1600" dirty="0">
                <a:latin typeface="+mn-lt"/>
              </a:rPr>
              <a:t> to find the best params </a:t>
            </a:r>
          </a:p>
          <a:p>
            <a:pPr marL="0" lvl="0" indent="0" algn="l" rtl="0">
              <a:lnSpc>
                <a:spcPct val="115000"/>
              </a:lnSpc>
              <a:spcBef>
                <a:spcPts val="0"/>
              </a:spcBef>
              <a:spcAft>
                <a:spcPts val="1600"/>
              </a:spcAft>
              <a:buNone/>
            </a:pPr>
            <a:r>
              <a:rPr lang="en-US" sz="2700" dirty="0">
                <a:solidFill>
                  <a:srgbClr val="000000"/>
                </a:solidFill>
              </a:rPr>
              <a:t> </a:t>
            </a:r>
            <a:endParaRPr sz="2700" dirty="0">
              <a:solidFill>
                <a:srgbClr val="000000"/>
              </a:solidFill>
            </a:endParaRPr>
          </a:p>
        </p:txBody>
      </p:sp>
      <p:pic>
        <p:nvPicPr>
          <p:cNvPr id="3" name="Picture 2">
            <a:extLst>
              <a:ext uri="{FF2B5EF4-FFF2-40B4-BE49-F238E27FC236}">
                <a16:creationId xmlns:a16="http://schemas.microsoft.com/office/drawing/2014/main" id="{2A8B6347-2B67-4322-A88E-AE1141193177}"/>
              </a:ext>
            </a:extLst>
          </p:cNvPr>
          <p:cNvPicPr>
            <a:picLocks noChangeAspect="1"/>
          </p:cNvPicPr>
          <p:nvPr/>
        </p:nvPicPr>
        <p:blipFill>
          <a:blip r:embed="rId3"/>
          <a:stretch>
            <a:fillRect/>
          </a:stretch>
        </p:blipFill>
        <p:spPr>
          <a:xfrm>
            <a:off x="5810938" y="1820113"/>
            <a:ext cx="2995455" cy="23249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A9028B-4E33-46A0-935A-94016F2BE37B}"/>
              </a:ext>
            </a:extLst>
          </p:cNvPr>
          <p:cNvSpPr txBox="1"/>
          <p:nvPr/>
        </p:nvSpPr>
        <p:spPr>
          <a:xfrm>
            <a:off x="295836" y="1417588"/>
            <a:ext cx="3272118" cy="2554545"/>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u="sng" dirty="0"/>
              <a:t>Models analyzed: </a:t>
            </a:r>
          </a:p>
          <a:p>
            <a:r>
              <a:rPr lang="en-US" sz="1600" dirty="0"/>
              <a:t>     </a:t>
            </a:r>
          </a:p>
          <a:p>
            <a:r>
              <a:rPr lang="en-US" sz="1600" dirty="0"/>
              <a:t>     PCA</a:t>
            </a:r>
          </a:p>
          <a:p>
            <a:r>
              <a:rPr lang="en-US" sz="1600" dirty="0">
                <a:solidFill>
                  <a:srgbClr val="FF0000"/>
                </a:solidFill>
              </a:rPr>
              <a:t>     Logistic Regression</a:t>
            </a:r>
          </a:p>
          <a:p>
            <a:r>
              <a:rPr lang="en-US" sz="1600" dirty="0"/>
              <a:t>     KNN</a:t>
            </a:r>
          </a:p>
          <a:p>
            <a:r>
              <a:rPr lang="en-US" sz="1600" dirty="0"/>
              <a:t>     Decision Tree,</a:t>
            </a:r>
          </a:p>
          <a:p>
            <a:r>
              <a:rPr lang="en-US" sz="1600" dirty="0"/>
              <a:t>     Random Forest</a:t>
            </a:r>
          </a:p>
          <a:p>
            <a:r>
              <a:rPr lang="en-US" sz="1600" dirty="0"/>
              <a:t>     Gradient Boosting</a:t>
            </a:r>
          </a:p>
          <a:p>
            <a:pPr marL="285750" indent="-285750">
              <a:buFont typeface="Arial" panose="020B0604020202020204" pitchFamily="34" charset="0"/>
              <a:buChar char="•"/>
            </a:pPr>
            <a:endParaRPr lang="en-US" sz="1600" dirty="0"/>
          </a:p>
        </p:txBody>
      </p:sp>
      <p:sp>
        <p:nvSpPr>
          <p:cNvPr id="3" name="Rectangle 2">
            <a:extLst>
              <a:ext uri="{FF2B5EF4-FFF2-40B4-BE49-F238E27FC236}">
                <a16:creationId xmlns:a16="http://schemas.microsoft.com/office/drawing/2014/main" id="{C36A2625-DC53-4A0B-BDA7-4C9ED0DCC509}"/>
              </a:ext>
            </a:extLst>
          </p:cNvPr>
          <p:cNvSpPr/>
          <p:nvPr/>
        </p:nvSpPr>
        <p:spPr>
          <a:xfrm>
            <a:off x="493059" y="710541"/>
            <a:ext cx="6024282" cy="609077"/>
          </a:xfrm>
          <a:prstGeom prst="rect">
            <a:avLst/>
          </a:prstGeom>
        </p:spPr>
        <p:txBody>
          <a:bodyPr wrap="square">
            <a:spAutoFit/>
          </a:bodyPr>
          <a:lstStyle/>
          <a:p>
            <a:pPr lvl="0">
              <a:lnSpc>
                <a:spcPct val="115000"/>
              </a:lnSpc>
              <a:spcAft>
                <a:spcPts val="1600"/>
              </a:spcAft>
            </a:pPr>
            <a:r>
              <a:rPr lang="en-US" sz="3200" dirty="0">
                <a:latin typeface="Michroma" panose="020B0604020202020204" charset="0"/>
              </a:rPr>
              <a:t>Model Selection</a:t>
            </a:r>
          </a:p>
        </p:txBody>
      </p:sp>
      <p:sp>
        <p:nvSpPr>
          <p:cNvPr id="5" name="TextBox 4">
            <a:extLst>
              <a:ext uri="{FF2B5EF4-FFF2-40B4-BE49-F238E27FC236}">
                <a16:creationId xmlns:a16="http://schemas.microsoft.com/office/drawing/2014/main" id="{7634543D-3DD0-4270-9CE5-0CB51581F011}"/>
              </a:ext>
            </a:extLst>
          </p:cNvPr>
          <p:cNvSpPr txBox="1"/>
          <p:nvPr/>
        </p:nvSpPr>
        <p:spPr>
          <a:xfrm>
            <a:off x="3567954" y="1627804"/>
            <a:ext cx="4533925" cy="2277547"/>
          </a:xfrm>
          <a:prstGeom prst="rect">
            <a:avLst/>
          </a:prstGeom>
          <a:noFill/>
        </p:spPr>
        <p:txBody>
          <a:bodyPr wrap="square" rtlCol="0">
            <a:spAutoFit/>
          </a:bodyPr>
          <a:lstStyle/>
          <a:p>
            <a:pPr marL="285750" indent="-285750">
              <a:buFont typeface="Arial" panose="020B0604020202020204" pitchFamily="34" charset="0"/>
              <a:buChar char="•"/>
            </a:pPr>
            <a:r>
              <a:rPr lang="en-US" sz="1600" b="1" u="sng" dirty="0"/>
              <a:t>Selection criteria:</a:t>
            </a:r>
          </a:p>
          <a:p>
            <a:pPr marL="285750" indent="-285750">
              <a:buFont typeface="Arial" panose="020B0604020202020204" pitchFamily="34" charset="0"/>
              <a:buChar char="•"/>
            </a:pPr>
            <a:endParaRPr lang="en-US" sz="1600" u="sng" dirty="0"/>
          </a:p>
          <a:p>
            <a:pPr lvl="2"/>
            <a:r>
              <a:rPr lang="en-US" sz="1600" dirty="0"/>
              <a:t>     1. Less overfit – Smaller difference between training score and testing score</a:t>
            </a:r>
          </a:p>
          <a:p>
            <a:pPr lvl="2"/>
            <a:r>
              <a:rPr lang="en-US" sz="1600" dirty="0"/>
              <a:t>     2. Model Efficiency - Higher cross validation score</a:t>
            </a:r>
          </a:p>
          <a:p>
            <a:pPr lvl="2"/>
            <a:r>
              <a:rPr lang="en-US" sz="1600" dirty="0"/>
              <a:t>     3. Confusion matrix – Higher accuracy, recall, and precision score</a:t>
            </a:r>
          </a:p>
          <a:p>
            <a:endParaRPr lang="en-US" dirty="0"/>
          </a:p>
        </p:txBody>
      </p:sp>
      <p:pic>
        <p:nvPicPr>
          <p:cNvPr id="6" name="Picture 5">
            <a:extLst>
              <a:ext uri="{FF2B5EF4-FFF2-40B4-BE49-F238E27FC236}">
                <a16:creationId xmlns:a16="http://schemas.microsoft.com/office/drawing/2014/main" id="{FBAAB551-1653-46B5-925B-DE9ADDB93EA2}"/>
              </a:ext>
            </a:extLst>
          </p:cNvPr>
          <p:cNvPicPr>
            <a:picLocks noChangeAspect="1"/>
          </p:cNvPicPr>
          <p:nvPr/>
        </p:nvPicPr>
        <p:blipFill>
          <a:blip r:embed="rId2"/>
          <a:stretch>
            <a:fillRect/>
          </a:stretch>
        </p:blipFill>
        <p:spPr>
          <a:xfrm>
            <a:off x="6747152" y="484094"/>
            <a:ext cx="1575146" cy="1222558"/>
          </a:xfrm>
          <a:prstGeom prst="rect">
            <a:avLst/>
          </a:prstGeom>
        </p:spPr>
      </p:pic>
      <p:sp>
        <p:nvSpPr>
          <p:cNvPr id="7" name="TextBox 6">
            <a:extLst>
              <a:ext uri="{FF2B5EF4-FFF2-40B4-BE49-F238E27FC236}">
                <a16:creationId xmlns:a16="http://schemas.microsoft.com/office/drawing/2014/main" id="{CB312639-E87F-4CB6-8A85-143EEF35E6EA}"/>
              </a:ext>
            </a:extLst>
          </p:cNvPr>
          <p:cNvSpPr txBox="1"/>
          <p:nvPr/>
        </p:nvSpPr>
        <p:spPr>
          <a:xfrm>
            <a:off x="1317814" y="4285128"/>
            <a:ext cx="5857694" cy="461665"/>
          </a:xfrm>
          <a:prstGeom prst="rect">
            <a:avLst/>
          </a:prstGeom>
          <a:noFill/>
        </p:spPr>
        <p:txBody>
          <a:bodyPr wrap="none" rtlCol="0">
            <a:spAutoFit/>
          </a:bodyPr>
          <a:lstStyle/>
          <a:p>
            <a:r>
              <a:rPr lang="en-US" sz="2400" b="1" dirty="0"/>
              <a:t>Winner-------Logistic Regression Model</a:t>
            </a:r>
          </a:p>
        </p:txBody>
      </p:sp>
    </p:spTree>
    <p:extLst>
      <p:ext uri="{BB962C8B-B14F-4D97-AF65-F5344CB8AC3E}">
        <p14:creationId xmlns:p14="http://schemas.microsoft.com/office/powerpoint/2010/main" val="185948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336421" y="534111"/>
            <a:ext cx="6422968" cy="855421"/>
          </a:xfrm>
          <a:prstGeom prst="rect">
            <a:avLst/>
          </a:prstGeom>
        </p:spPr>
        <p:txBody>
          <a:bodyPr spcFirstLastPara="1" wrap="square" lIns="91425" tIns="91425" rIns="91425" bIns="91425" anchor="t" anchorCtr="0">
            <a:noAutofit/>
          </a:bodyPr>
          <a:lstStyle/>
          <a:p>
            <a:pPr marL="0" lvl="0" indent="0">
              <a:spcAft>
                <a:spcPts val="1600"/>
              </a:spcAft>
              <a:buNone/>
            </a:pPr>
            <a:r>
              <a:rPr lang="en-US" sz="2700" dirty="0">
                <a:solidFill>
                  <a:srgbClr val="000000"/>
                </a:solidFill>
              </a:rPr>
              <a:t>Feature importance</a:t>
            </a:r>
            <a:endParaRPr sz="2700" dirty="0">
              <a:solidFill>
                <a:srgbClr val="000000"/>
              </a:solidFill>
            </a:endParaRPr>
          </a:p>
        </p:txBody>
      </p:sp>
      <p:sp>
        <p:nvSpPr>
          <p:cNvPr id="2" name="TextBox 1">
            <a:extLst>
              <a:ext uri="{FF2B5EF4-FFF2-40B4-BE49-F238E27FC236}">
                <a16:creationId xmlns:a16="http://schemas.microsoft.com/office/drawing/2014/main" id="{D04178C6-A888-43DF-8B6C-DFADF977E590}"/>
              </a:ext>
            </a:extLst>
          </p:cNvPr>
          <p:cNvSpPr txBox="1"/>
          <p:nvPr/>
        </p:nvSpPr>
        <p:spPr>
          <a:xfrm>
            <a:off x="336421" y="1389532"/>
            <a:ext cx="3885955"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For the winning model – Logistic Regression – I used coefficient values to measure the feature importance</a:t>
            </a:r>
          </a:p>
          <a:p>
            <a:endParaRPr lang="en-US" sz="1600" dirty="0"/>
          </a:p>
          <a:p>
            <a:endParaRPr lang="en-US" sz="1600" dirty="0"/>
          </a:p>
        </p:txBody>
      </p:sp>
      <p:pic>
        <p:nvPicPr>
          <p:cNvPr id="4" name="Picture 3">
            <a:extLst>
              <a:ext uri="{FF2B5EF4-FFF2-40B4-BE49-F238E27FC236}">
                <a16:creationId xmlns:a16="http://schemas.microsoft.com/office/drawing/2014/main" id="{14E978D7-C0A5-4579-B4DF-6CEB13679CBD}"/>
              </a:ext>
            </a:extLst>
          </p:cNvPr>
          <p:cNvPicPr>
            <a:picLocks noChangeAspect="1"/>
          </p:cNvPicPr>
          <p:nvPr/>
        </p:nvPicPr>
        <p:blipFill>
          <a:blip r:embed="rId3"/>
          <a:stretch>
            <a:fillRect/>
          </a:stretch>
        </p:blipFill>
        <p:spPr>
          <a:xfrm>
            <a:off x="4007226" y="1132779"/>
            <a:ext cx="4235578" cy="4010721"/>
          </a:xfrm>
          <a:prstGeom prst="rect">
            <a:avLst/>
          </a:prstGeom>
        </p:spPr>
      </p:pic>
    </p:spTree>
    <p:extLst>
      <p:ext uri="{BB962C8B-B14F-4D97-AF65-F5344CB8AC3E}">
        <p14:creationId xmlns:p14="http://schemas.microsoft.com/office/powerpoint/2010/main" val="402615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8EEC71-18A2-4A1E-82F0-5CBC551A21F2}"/>
              </a:ext>
            </a:extLst>
          </p:cNvPr>
          <p:cNvSpPr/>
          <p:nvPr/>
        </p:nvSpPr>
        <p:spPr>
          <a:xfrm>
            <a:off x="735106" y="936940"/>
            <a:ext cx="7422776" cy="2632003"/>
          </a:xfrm>
          <a:prstGeom prst="rect">
            <a:avLst/>
          </a:prstGeom>
        </p:spPr>
        <p:txBody>
          <a:bodyPr wrap="square">
            <a:spAutoFit/>
          </a:bodyPr>
          <a:lstStyle/>
          <a:p>
            <a:pPr>
              <a:lnSpc>
                <a:spcPct val="150000"/>
              </a:lnSpc>
            </a:pPr>
            <a:r>
              <a:rPr lang="en-US" sz="1600" b="1" dirty="0"/>
              <a:t>Top 5 important features </a:t>
            </a:r>
            <a:r>
              <a:rPr lang="en-US" sz="1600" dirty="0"/>
              <a:t>influencing a candidate in getting placed are: </a:t>
            </a:r>
          </a:p>
          <a:p>
            <a:pPr marL="285750" indent="-285750">
              <a:lnSpc>
                <a:spcPct val="150000"/>
              </a:lnSpc>
              <a:buFont typeface="Arial" panose="020B0604020202020204" pitchFamily="34" charset="0"/>
              <a:buChar char="•"/>
            </a:pPr>
            <a:endParaRPr lang="en-US" sz="1600" dirty="0"/>
          </a:p>
          <a:p>
            <a:pPr marL="342900" indent="-342900">
              <a:lnSpc>
                <a:spcPct val="150000"/>
              </a:lnSpc>
              <a:buFont typeface="+mj-lt"/>
              <a:buAutoNum type="arabicPeriod"/>
            </a:pPr>
            <a:r>
              <a:rPr lang="en-US" sz="1600" dirty="0" err="1"/>
              <a:t>Gender_M</a:t>
            </a:r>
            <a:r>
              <a:rPr lang="en-US" sz="1600" dirty="0"/>
              <a:t> - Male compared to female is more likely to be placed</a:t>
            </a:r>
          </a:p>
          <a:p>
            <a:pPr marL="342900" indent="-342900">
              <a:lnSpc>
                <a:spcPct val="150000"/>
              </a:lnSpc>
              <a:buFont typeface="+mj-lt"/>
              <a:buAutoNum type="arabicPeriod"/>
            </a:pPr>
            <a:r>
              <a:rPr lang="en-US" sz="1600" dirty="0" err="1"/>
              <a:t>Workex_Yes</a:t>
            </a:r>
            <a:r>
              <a:rPr lang="en-US" sz="1600" dirty="0"/>
              <a:t> – those who have work experience are more likely to be placed</a:t>
            </a:r>
          </a:p>
          <a:p>
            <a:pPr marL="342900" indent="-342900">
              <a:lnSpc>
                <a:spcPct val="150000"/>
              </a:lnSpc>
              <a:buFont typeface="+mj-lt"/>
              <a:buAutoNum type="arabicPeriod"/>
            </a:pPr>
            <a:r>
              <a:rPr lang="en-US" sz="1600" dirty="0" err="1"/>
              <a:t>Ddegree_t_Sci&amp;Tech</a:t>
            </a:r>
            <a:r>
              <a:rPr lang="en-US" sz="1600" dirty="0"/>
              <a:t> - </a:t>
            </a:r>
            <a:r>
              <a:rPr lang="en-US" sz="1600" dirty="0" err="1"/>
              <a:t>Sci&amp;Tech</a:t>
            </a:r>
            <a:r>
              <a:rPr lang="en-US" sz="1600" dirty="0"/>
              <a:t> is less likely to be placed</a:t>
            </a:r>
          </a:p>
          <a:p>
            <a:pPr marL="342900" indent="-342900">
              <a:lnSpc>
                <a:spcPct val="150000"/>
              </a:lnSpc>
              <a:buFont typeface="+mj-lt"/>
              <a:buAutoNum type="arabicPeriod"/>
            </a:pPr>
            <a:r>
              <a:rPr lang="en-US" sz="1600" dirty="0"/>
              <a:t>Board of Education- students in central board are less likely to be placed</a:t>
            </a:r>
          </a:p>
          <a:p>
            <a:pPr marL="342900" indent="-342900">
              <a:lnSpc>
                <a:spcPct val="150000"/>
              </a:lnSpc>
              <a:buFont typeface="+mj-lt"/>
              <a:buAutoNum type="arabicPeriod"/>
            </a:pPr>
            <a:r>
              <a:rPr lang="en-US" sz="1600" dirty="0"/>
              <a:t>Specialization - </a:t>
            </a:r>
            <a:r>
              <a:rPr lang="en-US" sz="1600" dirty="0" err="1"/>
              <a:t>Mkt&amp;HR</a:t>
            </a:r>
            <a:r>
              <a:rPr lang="en-US" sz="1600" dirty="0"/>
              <a:t> are less likely to be placed</a:t>
            </a:r>
          </a:p>
        </p:txBody>
      </p:sp>
    </p:spTree>
    <p:extLst>
      <p:ext uri="{BB962C8B-B14F-4D97-AF65-F5344CB8AC3E}">
        <p14:creationId xmlns:p14="http://schemas.microsoft.com/office/powerpoint/2010/main" val="358805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3;p25">
            <a:extLst>
              <a:ext uri="{FF2B5EF4-FFF2-40B4-BE49-F238E27FC236}">
                <a16:creationId xmlns:a16="http://schemas.microsoft.com/office/drawing/2014/main" id="{1CB37FC5-B31B-4F76-8CAE-5B8850C4C288}"/>
              </a:ext>
            </a:extLst>
          </p:cNvPr>
          <p:cNvSpPr txBox="1">
            <a:spLocks/>
          </p:cNvSpPr>
          <p:nvPr/>
        </p:nvSpPr>
        <p:spPr>
          <a:xfrm>
            <a:off x="388603" y="825462"/>
            <a:ext cx="6696900" cy="7343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chemeClr val="dk2"/>
              </a:buClr>
              <a:buSzPts val="1100"/>
              <a:buFont typeface="Michroma"/>
              <a:buChar char="●"/>
              <a:defRPr sz="1100" b="0" i="0" u="none" strike="noStrike" cap="none">
                <a:solidFill>
                  <a:schemeClr val="dk2"/>
                </a:solidFill>
                <a:latin typeface="Michroma"/>
                <a:ea typeface="Michroma"/>
                <a:cs typeface="Michroma"/>
                <a:sym typeface="Michroma"/>
              </a:defRPr>
            </a:lvl1pPr>
            <a:lvl2pPr marL="914400" marR="0" lvl="1" indent="-304800" algn="l" rtl="0">
              <a:lnSpc>
                <a:spcPct val="115000"/>
              </a:lnSpc>
              <a:spcBef>
                <a:spcPts val="1600"/>
              </a:spcBef>
              <a:spcAft>
                <a:spcPts val="0"/>
              </a:spcAft>
              <a:buClr>
                <a:schemeClr val="dk2"/>
              </a:buClr>
              <a:buSzPts val="1200"/>
              <a:buFont typeface="Space Mono"/>
              <a:buChar char="○"/>
              <a:defRPr sz="1200" b="0" i="0" u="none" strike="noStrike" cap="none">
                <a:solidFill>
                  <a:schemeClr val="dk2"/>
                </a:solidFill>
                <a:latin typeface="Space Mono"/>
                <a:ea typeface="Space Mono"/>
                <a:cs typeface="Space Mono"/>
                <a:sym typeface="Space Mono"/>
              </a:defRPr>
            </a:lvl2pPr>
            <a:lvl3pPr marL="1371600" marR="0" lvl="2" indent="-279400" algn="l" rtl="0">
              <a:lnSpc>
                <a:spcPct val="115000"/>
              </a:lnSpc>
              <a:spcBef>
                <a:spcPts val="1600"/>
              </a:spcBef>
              <a:spcAft>
                <a:spcPts val="0"/>
              </a:spcAft>
              <a:buClr>
                <a:schemeClr val="dk2"/>
              </a:buClr>
              <a:buSzPts val="800"/>
              <a:buFont typeface="Montserrat Medium"/>
              <a:buChar char="■"/>
              <a:defRPr sz="800" b="0" i="0" u="none" strike="noStrike" cap="none">
                <a:solidFill>
                  <a:schemeClr val="dk2"/>
                </a:solidFill>
                <a:latin typeface="Montserrat Medium"/>
                <a:ea typeface="Montserrat Medium"/>
                <a:cs typeface="Montserrat Medium"/>
                <a:sym typeface="Montserrat Medium"/>
              </a:defRPr>
            </a:lvl3pPr>
            <a:lvl4pPr marL="1828800" marR="0" lvl="3" indent="-279400" algn="l" rtl="0">
              <a:lnSpc>
                <a:spcPct val="115000"/>
              </a:lnSpc>
              <a:spcBef>
                <a:spcPts val="1600"/>
              </a:spcBef>
              <a:spcAft>
                <a:spcPts val="0"/>
              </a:spcAft>
              <a:buClr>
                <a:schemeClr val="dk2"/>
              </a:buClr>
              <a:buSzPts val="800"/>
              <a:buFont typeface="Montserrat Medium"/>
              <a:buChar char="●"/>
              <a:defRPr sz="800" b="0" i="0" u="none" strike="noStrike" cap="none">
                <a:solidFill>
                  <a:schemeClr val="dk2"/>
                </a:solidFill>
                <a:latin typeface="Montserrat Medium"/>
                <a:ea typeface="Montserrat Medium"/>
                <a:cs typeface="Montserrat Medium"/>
                <a:sym typeface="Montserrat Medium"/>
              </a:defRPr>
            </a:lvl4pPr>
            <a:lvl5pPr marL="2286000" marR="0" lvl="4" indent="-282575" algn="l" rtl="0">
              <a:lnSpc>
                <a:spcPct val="115000"/>
              </a:lnSpc>
              <a:spcBef>
                <a:spcPts val="1600"/>
              </a:spcBef>
              <a:spcAft>
                <a:spcPts val="0"/>
              </a:spcAft>
              <a:buClr>
                <a:schemeClr val="dk2"/>
              </a:buClr>
              <a:buSzPts val="850"/>
              <a:buFont typeface="IBM Plex Mono Medium"/>
              <a:buChar char="○"/>
              <a:defRPr sz="850" b="0" i="0" u="none" strike="noStrike" cap="none">
                <a:solidFill>
                  <a:schemeClr val="dk2"/>
                </a:solidFill>
                <a:latin typeface="IBM Plex Mono Medium"/>
                <a:ea typeface="IBM Plex Mono Medium"/>
                <a:cs typeface="IBM Plex Mono Medium"/>
                <a:sym typeface="IBM Plex Mono Medium"/>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Aft>
                <a:spcPts val="1600"/>
              </a:spcAft>
              <a:buFont typeface="Michroma"/>
              <a:buNone/>
            </a:pPr>
            <a:r>
              <a:rPr lang="en-US" sz="2400" dirty="0">
                <a:solidFill>
                  <a:srgbClr val="000000"/>
                </a:solidFill>
              </a:rPr>
              <a:t>Weak points</a:t>
            </a:r>
          </a:p>
        </p:txBody>
      </p:sp>
      <p:sp>
        <p:nvSpPr>
          <p:cNvPr id="4" name="Rectangle 3">
            <a:extLst>
              <a:ext uri="{FF2B5EF4-FFF2-40B4-BE49-F238E27FC236}">
                <a16:creationId xmlns:a16="http://schemas.microsoft.com/office/drawing/2014/main" id="{938EA7F1-F495-4D81-9909-A7F555229EF7}"/>
              </a:ext>
            </a:extLst>
          </p:cNvPr>
          <p:cNvSpPr/>
          <p:nvPr/>
        </p:nvSpPr>
        <p:spPr>
          <a:xfrm>
            <a:off x="582705" y="1757084"/>
            <a:ext cx="7835153" cy="3293209"/>
          </a:xfrm>
          <a:prstGeom prst="rect">
            <a:avLst/>
          </a:prstGeom>
        </p:spPr>
        <p:txBody>
          <a:bodyPr wrap="square">
            <a:spAutoFit/>
          </a:bodyPr>
          <a:lstStyle/>
          <a:p>
            <a:pPr marL="285750" indent="-285750">
              <a:buFont typeface="Arial" panose="020B0604020202020204" pitchFamily="34" charset="0"/>
              <a:buChar char="•"/>
            </a:pPr>
            <a:r>
              <a:rPr lang="en-US" sz="1800" dirty="0">
                <a:latin typeface="Helvetica Neue"/>
              </a:rPr>
              <a:t>1. Data is not very detailed</a:t>
            </a:r>
          </a:p>
          <a:p>
            <a:pPr marL="285750" indent="-285750">
              <a:buFont typeface="Arial" panose="020B0604020202020204" pitchFamily="34" charset="0"/>
              <a:buChar char="•"/>
            </a:pPr>
            <a:endParaRPr lang="en-US" sz="1600" dirty="0">
              <a:latin typeface="Helvetica Neue"/>
            </a:endParaRPr>
          </a:p>
          <a:p>
            <a:r>
              <a:rPr lang="en-US" sz="1600" dirty="0">
                <a:latin typeface="Helvetica Neue"/>
              </a:rPr>
              <a:t>For example there are only 3 unique values in degree type and 2 unique values in specialization, which might explain the surprising finding -</a:t>
            </a:r>
            <a:r>
              <a:rPr lang="en-US" sz="1600" dirty="0" err="1"/>
              <a:t>Sci&amp;Tech</a:t>
            </a:r>
            <a:r>
              <a:rPr lang="en-US" sz="1600" dirty="0"/>
              <a:t> is less likely to be placed compared to other degrees(Mgt and Other)</a:t>
            </a:r>
            <a:endParaRPr lang="en-US" sz="1600" dirty="0">
              <a:latin typeface="Helvetica Neue"/>
            </a:endParaRPr>
          </a:p>
          <a:p>
            <a:pPr marL="285750" indent="-285750">
              <a:buFont typeface="Arial" panose="020B0604020202020204" pitchFamily="34" charset="0"/>
              <a:buChar char="•"/>
            </a:pPr>
            <a:endParaRPr lang="en-US" sz="1800" dirty="0">
              <a:latin typeface="Helvetica Neue"/>
            </a:endParaRPr>
          </a:p>
          <a:p>
            <a:pPr marL="285750" indent="-285750">
              <a:buFont typeface="Arial" panose="020B0604020202020204" pitchFamily="34" charset="0"/>
              <a:buChar char="•"/>
            </a:pPr>
            <a:r>
              <a:rPr lang="en-US" sz="1800" dirty="0">
                <a:latin typeface="Helvetica Neue"/>
              </a:rPr>
              <a:t>2. Total data is not large enough -- only 215 entries</a:t>
            </a:r>
          </a:p>
          <a:p>
            <a:pPr marL="285750" indent="-285750">
              <a:buFont typeface="Arial" panose="020B0604020202020204" pitchFamily="34" charset="0"/>
              <a:buChar char="•"/>
            </a:pPr>
            <a:endParaRPr lang="en-US" sz="1800" dirty="0">
              <a:latin typeface="Helvetica Neue"/>
            </a:endParaRPr>
          </a:p>
          <a:p>
            <a:pPr marL="285750" indent="-285750">
              <a:buFont typeface="Arial" panose="020B0604020202020204" pitchFamily="34" charset="0"/>
              <a:buChar char="•"/>
            </a:pPr>
            <a:r>
              <a:rPr lang="en-US" sz="1800" dirty="0">
                <a:latin typeface="Helvetica Neue"/>
              </a:rPr>
              <a:t>3. Imbalanced data -- 148 placed vs 67 not placed</a:t>
            </a:r>
          </a:p>
          <a:p>
            <a:pPr marL="285750" indent="-285750">
              <a:buFont typeface="Arial" panose="020B0604020202020204" pitchFamily="34" charset="0"/>
              <a:buChar char="•"/>
            </a:pPr>
            <a:endParaRPr lang="en-US" sz="1800" dirty="0">
              <a:latin typeface="Helvetica Neue"/>
            </a:endParaRPr>
          </a:p>
          <a:p>
            <a:endParaRPr lang="en-US" sz="1800" dirty="0">
              <a:latin typeface="Helvetica Neue"/>
            </a:endParaRPr>
          </a:p>
          <a:p>
            <a:endParaRPr lang="en-US" sz="1800" dirty="0">
              <a:latin typeface="Helvetica Neue"/>
            </a:endParaRPr>
          </a:p>
        </p:txBody>
      </p:sp>
    </p:spTree>
    <p:extLst>
      <p:ext uri="{BB962C8B-B14F-4D97-AF65-F5344CB8AC3E}">
        <p14:creationId xmlns:p14="http://schemas.microsoft.com/office/powerpoint/2010/main" val="3149906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291600" y="673062"/>
            <a:ext cx="669690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2800" dirty="0">
                <a:solidFill>
                  <a:srgbClr val="000000"/>
                </a:solidFill>
              </a:rPr>
              <a:t>Making smart choices</a:t>
            </a:r>
            <a:endParaRPr sz="2800" dirty="0">
              <a:solidFill>
                <a:srgbClr val="000000"/>
              </a:solidFill>
            </a:endParaRPr>
          </a:p>
        </p:txBody>
      </p:sp>
      <p:sp>
        <p:nvSpPr>
          <p:cNvPr id="121" name="Google Shape;121;p26"/>
          <p:cNvSpPr txBox="1">
            <a:spLocks noGrp="1"/>
          </p:cNvSpPr>
          <p:nvPr>
            <p:ph type="subTitle" idx="4294967295"/>
          </p:nvPr>
        </p:nvSpPr>
        <p:spPr>
          <a:xfrm>
            <a:off x="291600" y="1327288"/>
            <a:ext cx="8192659" cy="3020593"/>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Open Sans"/>
              <a:buChar char="●"/>
            </a:pPr>
            <a:endParaRPr lang="en-US" sz="1800" dirty="0">
              <a:solidFill>
                <a:schemeClr val="dk1"/>
              </a:solidFill>
              <a:latin typeface="Open Sans"/>
              <a:ea typeface="Open Sans"/>
              <a:cs typeface="Open Sans"/>
              <a:sym typeface="Open Sans"/>
            </a:endParaRPr>
          </a:p>
          <a:p>
            <a:pPr marL="114300" lvl="0" indent="0" algn="l" rtl="0">
              <a:lnSpc>
                <a:spcPct val="150000"/>
              </a:lnSpc>
              <a:spcBef>
                <a:spcPts val="0"/>
              </a:spcBef>
              <a:spcAft>
                <a:spcPts val="0"/>
              </a:spcAft>
              <a:buClr>
                <a:schemeClr val="dk1"/>
              </a:buClr>
              <a:buSzPts val="1800"/>
              <a:buNone/>
            </a:pPr>
            <a:r>
              <a:rPr lang="en-US" sz="1800" dirty="0">
                <a:solidFill>
                  <a:schemeClr val="dk1"/>
                </a:solidFill>
                <a:latin typeface="Open Sans"/>
                <a:ea typeface="Open Sans"/>
                <a:cs typeface="Open Sans"/>
                <a:sym typeface="Open Sans"/>
              </a:rPr>
              <a:t>You can not choose your gender, but you can choose to……</a:t>
            </a:r>
          </a:p>
          <a:p>
            <a:pPr marL="114300" lvl="0" indent="0" algn="l" rtl="0">
              <a:lnSpc>
                <a:spcPct val="150000"/>
              </a:lnSpc>
              <a:spcBef>
                <a:spcPts val="0"/>
              </a:spcBef>
              <a:spcAft>
                <a:spcPts val="0"/>
              </a:spcAft>
              <a:buClr>
                <a:schemeClr val="dk1"/>
              </a:buClr>
              <a:buSzPts val="1800"/>
              <a:buNone/>
            </a:pPr>
            <a:endParaRPr lang="en-US" sz="1800" dirty="0">
              <a:solidFill>
                <a:schemeClr val="dk1"/>
              </a:solidFill>
              <a:latin typeface="Open Sans"/>
              <a:ea typeface="Open Sans"/>
              <a:cs typeface="Open Sans"/>
              <a:sym typeface="Open Sans"/>
            </a:endParaRPr>
          </a:p>
          <a:p>
            <a:pPr marL="457200" lvl="0" indent="-342900" algn="l" rtl="0">
              <a:lnSpc>
                <a:spcPct val="150000"/>
              </a:lnSpc>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1. Have more work experience by finding interns or being a TA</a:t>
            </a:r>
          </a:p>
          <a:p>
            <a:pPr marL="457200" lvl="0" indent="-342900" algn="l" rtl="0">
              <a:lnSpc>
                <a:spcPct val="150000"/>
              </a:lnSpc>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2. Select majors and specialization wisely</a:t>
            </a:r>
          </a:p>
          <a:p>
            <a:pPr marL="457200" lvl="0" indent="-342900" algn="l" rtl="0">
              <a:lnSpc>
                <a:spcPct val="150000"/>
              </a:lnSpc>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3. Move out of the central board</a:t>
            </a:r>
            <a:endParaRPr sz="1800" dirty="0">
              <a:solidFill>
                <a:schemeClr val="dk1"/>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name="Thinkful Master Slid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TotalTime>
  <Words>686</Words>
  <Application>Microsoft Office PowerPoint</Application>
  <PresentationFormat>On-screen Show (16:9)</PresentationFormat>
  <Paragraphs>75</Paragraphs>
  <Slides>11</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Helvetica Neue</vt:lpstr>
      <vt:lpstr>Montserrat Medium</vt:lpstr>
      <vt:lpstr>Avenir</vt:lpstr>
      <vt:lpstr>Michroma</vt:lpstr>
      <vt:lpstr>Space Mono</vt:lpstr>
      <vt:lpstr>Open Sans</vt:lpstr>
      <vt:lpstr>Arial</vt:lpstr>
      <vt:lpstr>IBM Plex Mono</vt:lpstr>
      <vt:lpstr>IBM Plex Mono Medium</vt:lpstr>
      <vt:lpstr>Days One</vt:lpstr>
      <vt:lpstr>Thinkful Master Slide</vt:lpstr>
      <vt:lpstr>Analysis Of Factors Influencing A Candidate In Getting Placed</vt:lpstr>
      <vt:lpstr>Overview and problem statement</vt:lpstr>
      <vt:lpstr>Data analyzed</vt:lpstr>
      <vt:lpstr>PowerPoint Presentation</vt:lpstr>
      <vt:lpstr>PowerPoint Presentation</vt:lpstr>
      <vt:lpstr>PowerPoint Presentation</vt:lpstr>
      <vt:lpstr>PowerPoint Presentation</vt:lpstr>
      <vt:lpstr>PowerPoint Presentation</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Smokers and Non-smokers Insurance Charges</dc:title>
  <dc:creator>Olivia Jiang</dc:creator>
  <cp:lastModifiedBy>Olivia Jiang</cp:lastModifiedBy>
  <cp:revision>45</cp:revision>
  <dcterms:modified xsi:type="dcterms:W3CDTF">2020-06-05T21:16:30Z</dcterms:modified>
</cp:coreProperties>
</file>