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notesMasterIdLst>
    <p:notesMasterId r:id="rId19"/>
  </p:notesMasterIdLst>
  <p:sldIdLst>
    <p:sldId id="256" r:id="rId2"/>
    <p:sldId id="257" r:id="rId3"/>
    <p:sldId id="265" r:id="rId4"/>
    <p:sldId id="258" r:id="rId5"/>
    <p:sldId id="268" r:id="rId6"/>
    <p:sldId id="270" r:id="rId7"/>
    <p:sldId id="266" r:id="rId8"/>
    <p:sldId id="267" r:id="rId9"/>
    <p:sldId id="259" r:id="rId10"/>
    <p:sldId id="272" r:id="rId11"/>
    <p:sldId id="273" r:id="rId12"/>
    <p:sldId id="275" r:id="rId13"/>
    <p:sldId id="271" r:id="rId14"/>
    <p:sldId id="260" r:id="rId15"/>
    <p:sldId id="261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74519" autoAdjust="0"/>
  </p:normalViewPr>
  <p:slideViewPr>
    <p:cSldViewPr snapToGrid="0">
      <p:cViewPr varScale="1">
        <p:scale>
          <a:sx n="85" d="100"/>
          <a:sy n="85" d="100"/>
        </p:scale>
        <p:origin x="4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33BCD1-1CC4-4955-ACCC-A0174ECFB815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F6861B7-5A79-48A4-A47F-559119A2F743}">
      <dgm:prSet/>
      <dgm:spPr/>
      <dgm:t>
        <a:bodyPr/>
        <a:lstStyle/>
        <a:p>
          <a:r>
            <a:rPr lang="en-US" dirty="0" err="1"/>
            <a:t>Partea</a:t>
          </a:r>
          <a:r>
            <a:rPr lang="en-US" dirty="0"/>
            <a:t> 1: </a:t>
          </a:r>
          <a:r>
            <a:rPr lang="en-US" dirty="0" err="1"/>
            <a:t>Necesitate</a:t>
          </a:r>
          <a:endParaRPr lang="en-US" dirty="0"/>
        </a:p>
      </dgm:t>
    </dgm:pt>
    <dgm:pt modelId="{935A3BA9-A63C-4279-9623-A1FC5BFFF998}" type="parTrans" cxnId="{4A53393B-E437-49DF-B75F-41D1A1E2BEE9}">
      <dgm:prSet/>
      <dgm:spPr/>
      <dgm:t>
        <a:bodyPr/>
        <a:lstStyle/>
        <a:p>
          <a:endParaRPr lang="en-US"/>
        </a:p>
      </dgm:t>
    </dgm:pt>
    <dgm:pt modelId="{89F1E8FC-E09E-4D86-9BE9-951A7AF6BF1A}" type="sibTrans" cxnId="{4A53393B-E437-49DF-B75F-41D1A1E2BEE9}">
      <dgm:prSet/>
      <dgm:spPr/>
      <dgm:t>
        <a:bodyPr/>
        <a:lstStyle/>
        <a:p>
          <a:endParaRPr lang="en-US"/>
        </a:p>
      </dgm:t>
    </dgm:pt>
    <dgm:pt modelId="{9159D472-9D60-4E29-A547-CD5A1B15203B}">
      <dgm:prSet/>
      <dgm:spPr/>
      <dgm:t>
        <a:bodyPr/>
        <a:lstStyle/>
        <a:p>
          <a:r>
            <a:rPr lang="en-US" dirty="0" err="1"/>
            <a:t>Partea</a:t>
          </a:r>
          <a:r>
            <a:rPr lang="en-US" dirty="0"/>
            <a:t> 2.1: </a:t>
          </a:r>
          <a:r>
            <a:rPr lang="en-US" dirty="0" err="1"/>
            <a:t>Algortmul</a:t>
          </a:r>
          <a:r>
            <a:rPr lang="en-US" dirty="0"/>
            <a:t> Diffie-Hellman-Merkle </a:t>
          </a:r>
          <a:r>
            <a:rPr lang="en-US" dirty="0" err="1"/>
            <a:t>folosind</a:t>
          </a:r>
          <a:r>
            <a:rPr lang="en-US" dirty="0"/>
            <a:t> modulo</a:t>
          </a:r>
        </a:p>
      </dgm:t>
    </dgm:pt>
    <dgm:pt modelId="{FA409651-EA12-47A0-8E49-18BCB7AB2D10}" type="parTrans" cxnId="{F2B8C893-60F4-41AB-9D83-8DAFF56E6B58}">
      <dgm:prSet/>
      <dgm:spPr/>
      <dgm:t>
        <a:bodyPr/>
        <a:lstStyle/>
        <a:p>
          <a:endParaRPr lang="en-US"/>
        </a:p>
      </dgm:t>
    </dgm:pt>
    <dgm:pt modelId="{5B5743E7-B19C-43ED-B5EA-7251ADD64C02}" type="sibTrans" cxnId="{F2B8C893-60F4-41AB-9D83-8DAFF56E6B58}">
      <dgm:prSet/>
      <dgm:spPr/>
      <dgm:t>
        <a:bodyPr/>
        <a:lstStyle/>
        <a:p>
          <a:endParaRPr lang="en-US"/>
        </a:p>
      </dgm:t>
    </dgm:pt>
    <dgm:pt modelId="{BA59CAAD-A085-43B0-8B52-F6C0D642DC24}">
      <dgm:prSet/>
      <dgm:spPr/>
      <dgm:t>
        <a:bodyPr/>
        <a:lstStyle/>
        <a:p>
          <a:r>
            <a:rPr lang="en-US" dirty="0" err="1"/>
            <a:t>Partea</a:t>
          </a:r>
          <a:r>
            <a:rPr lang="en-US" dirty="0"/>
            <a:t> 2.2: </a:t>
          </a:r>
          <a:r>
            <a:rPr lang="en-US" dirty="0" err="1"/>
            <a:t>Algortmul</a:t>
          </a:r>
          <a:r>
            <a:rPr lang="en-US" dirty="0"/>
            <a:t> Diffie-Hellman-Merkle </a:t>
          </a:r>
          <a:r>
            <a:rPr lang="en-US" dirty="0" err="1"/>
            <a:t>folosind</a:t>
          </a:r>
          <a:r>
            <a:rPr lang="en-US" dirty="0"/>
            <a:t> </a:t>
          </a:r>
          <a:r>
            <a:rPr lang="en-US" dirty="0" err="1"/>
            <a:t>curbe</a:t>
          </a:r>
          <a:r>
            <a:rPr lang="en-US" dirty="0"/>
            <a:t> </a:t>
          </a:r>
          <a:r>
            <a:rPr lang="en-US" dirty="0" err="1"/>
            <a:t>eliptice</a:t>
          </a:r>
          <a:endParaRPr lang="en-US" dirty="0"/>
        </a:p>
      </dgm:t>
    </dgm:pt>
    <dgm:pt modelId="{C25E87CA-F8CB-4101-A7C2-C2D65E845EC0}" type="parTrans" cxnId="{3483616F-5553-4304-B9A1-604398D11C88}">
      <dgm:prSet/>
      <dgm:spPr/>
      <dgm:t>
        <a:bodyPr/>
        <a:lstStyle/>
        <a:p>
          <a:endParaRPr lang="en-US"/>
        </a:p>
      </dgm:t>
    </dgm:pt>
    <dgm:pt modelId="{2DAE0AAD-2950-4906-86C7-F859C554193C}" type="sibTrans" cxnId="{3483616F-5553-4304-B9A1-604398D11C88}">
      <dgm:prSet/>
      <dgm:spPr/>
      <dgm:t>
        <a:bodyPr/>
        <a:lstStyle/>
        <a:p>
          <a:endParaRPr lang="en-US"/>
        </a:p>
      </dgm:t>
    </dgm:pt>
    <dgm:pt modelId="{1E828994-F0A0-4155-8870-7533AA337027}">
      <dgm:prSet/>
      <dgm:spPr/>
      <dgm:t>
        <a:bodyPr/>
        <a:lstStyle/>
        <a:p>
          <a:r>
            <a:rPr lang="en-US" dirty="0" err="1"/>
            <a:t>Partea</a:t>
          </a:r>
          <a:r>
            <a:rPr lang="en-US" dirty="0"/>
            <a:t> 3: </a:t>
          </a:r>
          <a:r>
            <a:rPr lang="en-US" dirty="0" err="1"/>
            <a:t>Aplicabilitate</a:t>
          </a:r>
          <a:endParaRPr lang="en-US" dirty="0"/>
        </a:p>
      </dgm:t>
    </dgm:pt>
    <dgm:pt modelId="{2E367961-F1D6-4E5B-8324-0AD2EE2D09CE}" type="parTrans" cxnId="{5FFED387-95EC-49AA-990B-5F6F693AA798}">
      <dgm:prSet/>
      <dgm:spPr/>
      <dgm:t>
        <a:bodyPr/>
        <a:lstStyle/>
        <a:p>
          <a:endParaRPr lang="en-US"/>
        </a:p>
      </dgm:t>
    </dgm:pt>
    <dgm:pt modelId="{73F82B41-1C35-4664-B431-6E02836EEDD0}" type="sibTrans" cxnId="{5FFED387-95EC-49AA-990B-5F6F693AA798}">
      <dgm:prSet/>
      <dgm:spPr/>
      <dgm:t>
        <a:bodyPr/>
        <a:lstStyle/>
        <a:p>
          <a:endParaRPr lang="en-US"/>
        </a:p>
      </dgm:t>
    </dgm:pt>
    <dgm:pt modelId="{D04EF82F-796E-4FF8-B869-23DF4F4FE2C0}" type="pres">
      <dgm:prSet presAssocID="{6333BCD1-1CC4-4955-ACCC-A0174ECFB815}" presName="vert0" presStyleCnt="0">
        <dgm:presLayoutVars>
          <dgm:dir/>
          <dgm:animOne val="branch"/>
          <dgm:animLvl val="lvl"/>
        </dgm:presLayoutVars>
      </dgm:prSet>
      <dgm:spPr/>
    </dgm:pt>
    <dgm:pt modelId="{EC775F23-9F5B-4755-8F4C-A72414EE74F2}" type="pres">
      <dgm:prSet presAssocID="{6F6861B7-5A79-48A4-A47F-559119A2F743}" presName="thickLine" presStyleLbl="alignNode1" presStyleIdx="0" presStyleCnt="4"/>
      <dgm:spPr/>
    </dgm:pt>
    <dgm:pt modelId="{AF8FF9BD-365F-414E-BAC8-EE30A46899E9}" type="pres">
      <dgm:prSet presAssocID="{6F6861B7-5A79-48A4-A47F-559119A2F743}" presName="horz1" presStyleCnt="0"/>
      <dgm:spPr/>
    </dgm:pt>
    <dgm:pt modelId="{84810F7A-1820-48A6-98DB-146BE57A0140}" type="pres">
      <dgm:prSet presAssocID="{6F6861B7-5A79-48A4-A47F-559119A2F743}" presName="tx1" presStyleLbl="revTx" presStyleIdx="0" presStyleCnt="4"/>
      <dgm:spPr/>
    </dgm:pt>
    <dgm:pt modelId="{B2494E45-505D-4D42-A169-D2F9B47514E2}" type="pres">
      <dgm:prSet presAssocID="{6F6861B7-5A79-48A4-A47F-559119A2F743}" presName="vert1" presStyleCnt="0"/>
      <dgm:spPr/>
    </dgm:pt>
    <dgm:pt modelId="{78991C6D-E6AB-4F86-B57D-7553F1228EF4}" type="pres">
      <dgm:prSet presAssocID="{9159D472-9D60-4E29-A547-CD5A1B15203B}" presName="thickLine" presStyleLbl="alignNode1" presStyleIdx="1" presStyleCnt="4"/>
      <dgm:spPr/>
    </dgm:pt>
    <dgm:pt modelId="{EF3E7BE4-9BCF-4C50-8E0B-1677B9A9F595}" type="pres">
      <dgm:prSet presAssocID="{9159D472-9D60-4E29-A547-CD5A1B15203B}" presName="horz1" presStyleCnt="0"/>
      <dgm:spPr/>
    </dgm:pt>
    <dgm:pt modelId="{907EE1A9-82BD-40C0-974B-244EC951A1E9}" type="pres">
      <dgm:prSet presAssocID="{9159D472-9D60-4E29-A547-CD5A1B15203B}" presName="tx1" presStyleLbl="revTx" presStyleIdx="1" presStyleCnt="4"/>
      <dgm:spPr/>
    </dgm:pt>
    <dgm:pt modelId="{D22EEC9E-CC0E-498D-B772-F1521DAEE173}" type="pres">
      <dgm:prSet presAssocID="{9159D472-9D60-4E29-A547-CD5A1B15203B}" presName="vert1" presStyleCnt="0"/>
      <dgm:spPr/>
    </dgm:pt>
    <dgm:pt modelId="{E3EFA0A4-819C-4E05-BAC1-EAB668E34408}" type="pres">
      <dgm:prSet presAssocID="{BA59CAAD-A085-43B0-8B52-F6C0D642DC24}" presName="thickLine" presStyleLbl="alignNode1" presStyleIdx="2" presStyleCnt="4"/>
      <dgm:spPr/>
    </dgm:pt>
    <dgm:pt modelId="{4B495710-C4C4-4273-AFB3-9AA577234017}" type="pres">
      <dgm:prSet presAssocID="{BA59CAAD-A085-43B0-8B52-F6C0D642DC24}" presName="horz1" presStyleCnt="0"/>
      <dgm:spPr/>
    </dgm:pt>
    <dgm:pt modelId="{FCF5FEE7-C66D-4247-A94F-CB54DA0E6BC3}" type="pres">
      <dgm:prSet presAssocID="{BA59CAAD-A085-43B0-8B52-F6C0D642DC24}" presName="tx1" presStyleLbl="revTx" presStyleIdx="2" presStyleCnt="4"/>
      <dgm:spPr/>
    </dgm:pt>
    <dgm:pt modelId="{298E3F3A-5CFF-406F-95A2-F7BD81463C12}" type="pres">
      <dgm:prSet presAssocID="{BA59CAAD-A085-43B0-8B52-F6C0D642DC24}" presName="vert1" presStyleCnt="0"/>
      <dgm:spPr/>
    </dgm:pt>
    <dgm:pt modelId="{2FCC9FAA-4D75-4C59-BF7A-C0C2D21521A0}" type="pres">
      <dgm:prSet presAssocID="{1E828994-F0A0-4155-8870-7533AA337027}" presName="thickLine" presStyleLbl="alignNode1" presStyleIdx="3" presStyleCnt="4"/>
      <dgm:spPr/>
    </dgm:pt>
    <dgm:pt modelId="{7D226B0F-E573-49E1-8A27-B2AAFC989FB9}" type="pres">
      <dgm:prSet presAssocID="{1E828994-F0A0-4155-8870-7533AA337027}" presName="horz1" presStyleCnt="0"/>
      <dgm:spPr/>
    </dgm:pt>
    <dgm:pt modelId="{BB6CDBE3-C61E-4A34-9EAC-C2D5AA6B1696}" type="pres">
      <dgm:prSet presAssocID="{1E828994-F0A0-4155-8870-7533AA337027}" presName="tx1" presStyleLbl="revTx" presStyleIdx="3" presStyleCnt="4"/>
      <dgm:spPr/>
    </dgm:pt>
    <dgm:pt modelId="{0D8C7DCC-7FD5-4B5C-80B5-852191FCB2FC}" type="pres">
      <dgm:prSet presAssocID="{1E828994-F0A0-4155-8870-7533AA337027}" presName="vert1" presStyleCnt="0"/>
      <dgm:spPr/>
    </dgm:pt>
  </dgm:ptLst>
  <dgm:cxnLst>
    <dgm:cxn modelId="{E7CC3832-971D-4D79-BCCE-4044DC382216}" type="presOf" srcId="{6F6861B7-5A79-48A4-A47F-559119A2F743}" destId="{84810F7A-1820-48A6-98DB-146BE57A0140}" srcOrd="0" destOrd="0" presId="urn:microsoft.com/office/officeart/2008/layout/LinedList"/>
    <dgm:cxn modelId="{4A53393B-E437-49DF-B75F-41D1A1E2BEE9}" srcId="{6333BCD1-1CC4-4955-ACCC-A0174ECFB815}" destId="{6F6861B7-5A79-48A4-A47F-559119A2F743}" srcOrd="0" destOrd="0" parTransId="{935A3BA9-A63C-4279-9623-A1FC5BFFF998}" sibTransId="{89F1E8FC-E09E-4D86-9BE9-951A7AF6BF1A}"/>
    <dgm:cxn modelId="{4FB18E3E-9118-4CEC-A716-8E7924B18DED}" type="presOf" srcId="{1E828994-F0A0-4155-8870-7533AA337027}" destId="{BB6CDBE3-C61E-4A34-9EAC-C2D5AA6B1696}" srcOrd="0" destOrd="0" presId="urn:microsoft.com/office/officeart/2008/layout/LinedList"/>
    <dgm:cxn modelId="{3483616F-5553-4304-B9A1-604398D11C88}" srcId="{6333BCD1-1CC4-4955-ACCC-A0174ECFB815}" destId="{BA59CAAD-A085-43B0-8B52-F6C0D642DC24}" srcOrd="2" destOrd="0" parTransId="{C25E87CA-F8CB-4101-A7C2-C2D65E845EC0}" sibTransId="{2DAE0AAD-2950-4906-86C7-F859C554193C}"/>
    <dgm:cxn modelId="{5FFED387-95EC-49AA-990B-5F6F693AA798}" srcId="{6333BCD1-1CC4-4955-ACCC-A0174ECFB815}" destId="{1E828994-F0A0-4155-8870-7533AA337027}" srcOrd="3" destOrd="0" parTransId="{2E367961-F1D6-4E5B-8324-0AD2EE2D09CE}" sibTransId="{73F82B41-1C35-4664-B431-6E02836EEDD0}"/>
    <dgm:cxn modelId="{F2B8C893-60F4-41AB-9D83-8DAFF56E6B58}" srcId="{6333BCD1-1CC4-4955-ACCC-A0174ECFB815}" destId="{9159D472-9D60-4E29-A547-CD5A1B15203B}" srcOrd="1" destOrd="0" parTransId="{FA409651-EA12-47A0-8E49-18BCB7AB2D10}" sibTransId="{5B5743E7-B19C-43ED-B5EA-7251ADD64C02}"/>
    <dgm:cxn modelId="{BE84BDDD-B3A5-4A18-922A-C17ABFB68BB6}" type="presOf" srcId="{BA59CAAD-A085-43B0-8B52-F6C0D642DC24}" destId="{FCF5FEE7-C66D-4247-A94F-CB54DA0E6BC3}" srcOrd="0" destOrd="0" presId="urn:microsoft.com/office/officeart/2008/layout/LinedList"/>
    <dgm:cxn modelId="{173CFCEC-D3D2-40CE-BFCB-78E0C9A008EC}" type="presOf" srcId="{9159D472-9D60-4E29-A547-CD5A1B15203B}" destId="{907EE1A9-82BD-40C0-974B-244EC951A1E9}" srcOrd="0" destOrd="0" presId="urn:microsoft.com/office/officeart/2008/layout/LinedList"/>
    <dgm:cxn modelId="{1F21BFFC-AEEA-464E-BDDA-415D5447E5DC}" type="presOf" srcId="{6333BCD1-1CC4-4955-ACCC-A0174ECFB815}" destId="{D04EF82F-796E-4FF8-B869-23DF4F4FE2C0}" srcOrd="0" destOrd="0" presId="urn:microsoft.com/office/officeart/2008/layout/LinedList"/>
    <dgm:cxn modelId="{CE075541-FC22-4034-85D7-0352B195BE7C}" type="presParOf" srcId="{D04EF82F-796E-4FF8-B869-23DF4F4FE2C0}" destId="{EC775F23-9F5B-4755-8F4C-A72414EE74F2}" srcOrd="0" destOrd="0" presId="urn:microsoft.com/office/officeart/2008/layout/LinedList"/>
    <dgm:cxn modelId="{87213631-009D-436A-BE1E-9DDD3B73BCD3}" type="presParOf" srcId="{D04EF82F-796E-4FF8-B869-23DF4F4FE2C0}" destId="{AF8FF9BD-365F-414E-BAC8-EE30A46899E9}" srcOrd="1" destOrd="0" presId="urn:microsoft.com/office/officeart/2008/layout/LinedList"/>
    <dgm:cxn modelId="{13E4F8CE-FF5C-4C7A-B56E-D3AA4F56A158}" type="presParOf" srcId="{AF8FF9BD-365F-414E-BAC8-EE30A46899E9}" destId="{84810F7A-1820-48A6-98DB-146BE57A0140}" srcOrd="0" destOrd="0" presId="urn:microsoft.com/office/officeart/2008/layout/LinedList"/>
    <dgm:cxn modelId="{807530CB-5126-4338-AAE6-1CA4388E89BE}" type="presParOf" srcId="{AF8FF9BD-365F-414E-BAC8-EE30A46899E9}" destId="{B2494E45-505D-4D42-A169-D2F9B47514E2}" srcOrd="1" destOrd="0" presId="urn:microsoft.com/office/officeart/2008/layout/LinedList"/>
    <dgm:cxn modelId="{CF0C1F3D-EF0D-4DE4-B936-1BBE6569E3CC}" type="presParOf" srcId="{D04EF82F-796E-4FF8-B869-23DF4F4FE2C0}" destId="{78991C6D-E6AB-4F86-B57D-7553F1228EF4}" srcOrd="2" destOrd="0" presId="urn:microsoft.com/office/officeart/2008/layout/LinedList"/>
    <dgm:cxn modelId="{FAA42F69-5338-4D34-91AF-F08C198641C0}" type="presParOf" srcId="{D04EF82F-796E-4FF8-B869-23DF4F4FE2C0}" destId="{EF3E7BE4-9BCF-4C50-8E0B-1677B9A9F595}" srcOrd="3" destOrd="0" presId="urn:microsoft.com/office/officeart/2008/layout/LinedList"/>
    <dgm:cxn modelId="{07679FD7-DBDB-43C9-8F68-A2846D9389D1}" type="presParOf" srcId="{EF3E7BE4-9BCF-4C50-8E0B-1677B9A9F595}" destId="{907EE1A9-82BD-40C0-974B-244EC951A1E9}" srcOrd="0" destOrd="0" presId="urn:microsoft.com/office/officeart/2008/layout/LinedList"/>
    <dgm:cxn modelId="{3D62019B-450A-490D-B61B-93A67F8B0CBD}" type="presParOf" srcId="{EF3E7BE4-9BCF-4C50-8E0B-1677B9A9F595}" destId="{D22EEC9E-CC0E-498D-B772-F1521DAEE173}" srcOrd="1" destOrd="0" presId="urn:microsoft.com/office/officeart/2008/layout/LinedList"/>
    <dgm:cxn modelId="{A460A961-E99A-4F3B-B6DF-E4CE5AF6841B}" type="presParOf" srcId="{D04EF82F-796E-4FF8-B869-23DF4F4FE2C0}" destId="{E3EFA0A4-819C-4E05-BAC1-EAB668E34408}" srcOrd="4" destOrd="0" presId="urn:microsoft.com/office/officeart/2008/layout/LinedList"/>
    <dgm:cxn modelId="{8F6A56BF-D967-4FEA-B233-6CEF8BBE7F73}" type="presParOf" srcId="{D04EF82F-796E-4FF8-B869-23DF4F4FE2C0}" destId="{4B495710-C4C4-4273-AFB3-9AA577234017}" srcOrd="5" destOrd="0" presId="urn:microsoft.com/office/officeart/2008/layout/LinedList"/>
    <dgm:cxn modelId="{8C78BB61-FAC2-4695-A975-0997F41E8101}" type="presParOf" srcId="{4B495710-C4C4-4273-AFB3-9AA577234017}" destId="{FCF5FEE7-C66D-4247-A94F-CB54DA0E6BC3}" srcOrd="0" destOrd="0" presId="urn:microsoft.com/office/officeart/2008/layout/LinedList"/>
    <dgm:cxn modelId="{09BCF29E-4339-4C9A-B7A3-CCA340024618}" type="presParOf" srcId="{4B495710-C4C4-4273-AFB3-9AA577234017}" destId="{298E3F3A-5CFF-406F-95A2-F7BD81463C12}" srcOrd="1" destOrd="0" presId="urn:microsoft.com/office/officeart/2008/layout/LinedList"/>
    <dgm:cxn modelId="{FB08E8E2-F11A-4262-B387-F55884F1E4A5}" type="presParOf" srcId="{D04EF82F-796E-4FF8-B869-23DF4F4FE2C0}" destId="{2FCC9FAA-4D75-4C59-BF7A-C0C2D21521A0}" srcOrd="6" destOrd="0" presId="urn:microsoft.com/office/officeart/2008/layout/LinedList"/>
    <dgm:cxn modelId="{624A0755-0F05-4931-9151-2E7DBD7FBAE5}" type="presParOf" srcId="{D04EF82F-796E-4FF8-B869-23DF4F4FE2C0}" destId="{7D226B0F-E573-49E1-8A27-B2AAFC989FB9}" srcOrd="7" destOrd="0" presId="urn:microsoft.com/office/officeart/2008/layout/LinedList"/>
    <dgm:cxn modelId="{B1E20D1F-C85E-439C-8664-E1E7BD951DA4}" type="presParOf" srcId="{7D226B0F-E573-49E1-8A27-B2AAFC989FB9}" destId="{BB6CDBE3-C61E-4A34-9EAC-C2D5AA6B1696}" srcOrd="0" destOrd="0" presId="urn:microsoft.com/office/officeart/2008/layout/LinedList"/>
    <dgm:cxn modelId="{5879CBFE-16D3-432C-9A78-709618EC0F72}" type="presParOf" srcId="{7D226B0F-E573-49E1-8A27-B2AAFC989FB9}" destId="{0D8C7DCC-7FD5-4B5C-80B5-852191FCB2F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75F23-9F5B-4755-8F4C-A72414EE74F2}">
      <dsp:nvSpPr>
        <dsp:cNvPr id="0" name=""/>
        <dsp:cNvSpPr/>
      </dsp:nvSpPr>
      <dsp:spPr>
        <a:xfrm>
          <a:off x="0" y="0"/>
          <a:ext cx="1026159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10F7A-1820-48A6-98DB-146BE57A0140}">
      <dsp:nvSpPr>
        <dsp:cNvPr id="0" name=""/>
        <dsp:cNvSpPr/>
      </dsp:nvSpPr>
      <dsp:spPr>
        <a:xfrm>
          <a:off x="0" y="0"/>
          <a:ext cx="10261599" cy="775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Partea</a:t>
          </a:r>
          <a:r>
            <a:rPr lang="en-US" sz="2900" kern="1200" dirty="0"/>
            <a:t> 1: </a:t>
          </a:r>
          <a:r>
            <a:rPr lang="en-US" sz="2900" kern="1200" dirty="0" err="1"/>
            <a:t>Necesitate</a:t>
          </a:r>
          <a:endParaRPr lang="en-US" sz="2900" kern="1200" dirty="0"/>
        </a:p>
      </dsp:txBody>
      <dsp:txXfrm>
        <a:off x="0" y="0"/>
        <a:ext cx="10261599" cy="775493"/>
      </dsp:txXfrm>
    </dsp:sp>
    <dsp:sp modelId="{78991C6D-E6AB-4F86-B57D-7553F1228EF4}">
      <dsp:nvSpPr>
        <dsp:cNvPr id="0" name=""/>
        <dsp:cNvSpPr/>
      </dsp:nvSpPr>
      <dsp:spPr>
        <a:xfrm>
          <a:off x="0" y="775493"/>
          <a:ext cx="10261599" cy="0"/>
        </a:xfrm>
        <a:prstGeom prst="line">
          <a:avLst/>
        </a:prstGeom>
        <a:solidFill>
          <a:schemeClr val="accent5">
            <a:hueOff val="709040"/>
            <a:satOff val="-7964"/>
            <a:lumOff val="-1699"/>
            <a:alphaOff val="0"/>
          </a:schemeClr>
        </a:solidFill>
        <a:ln w="15875" cap="flat" cmpd="sng" algn="ctr">
          <a:solidFill>
            <a:schemeClr val="accent5">
              <a:hueOff val="709040"/>
              <a:satOff val="-7964"/>
              <a:lumOff val="-16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EE1A9-82BD-40C0-974B-244EC951A1E9}">
      <dsp:nvSpPr>
        <dsp:cNvPr id="0" name=""/>
        <dsp:cNvSpPr/>
      </dsp:nvSpPr>
      <dsp:spPr>
        <a:xfrm>
          <a:off x="0" y="775493"/>
          <a:ext cx="10261599" cy="775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Partea</a:t>
          </a:r>
          <a:r>
            <a:rPr lang="en-US" sz="2900" kern="1200" dirty="0"/>
            <a:t> 2.1: </a:t>
          </a:r>
          <a:r>
            <a:rPr lang="en-US" sz="2900" kern="1200" dirty="0" err="1"/>
            <a:t>Algortmul</a:t>
          </a:r>
          <a:r>
            <a:rPr lang="en-US" sz="2900" kern="1200" dirty="0"/>
            <a:t> Diffie-Hellman-Merkle </a:t>
          </a:r>
          <a:r>
            <a:rPr lang="en-US" sz="2900" kern="1200" dirty="0" err="1"/>
            <a:t>folosind</a:t>
          </a:r>
          <a:r>
            <a:rPr lang="en-US" sz="2900" kern="1200" dirty="0"/>
            <a:t> modulo</a:t>
          </a:r>
        </a:p>
      </dsp:txBody>
      <dsp:txXfrm>
        <a:off x="0" y="775493"/>
        <a:ext cx="10261599" cy="775493"/>
      </dsp:txXfrm>
    </dsp:sp>
    <dsp:sp modelId="{E3EFA0A4-819C-4E05-BAC1-EAB668E34408}">
      <dsp:nvSpPr>
        <dsp:cNvPr id="0" name=""/>
        <dsp:cNvSpPr/>
      </dsp:nvSpPr>
      <dsp:spPr>
        <a:xfrm>
          <a:off x="0" y="1550987"/>
          <a:ext cx="10261599" cy="0"/>
        </a:xfrm>
        <a:prstGeom prst="line">
          <a:avLst/>
        </a:prstGeom>
        <a:solidFill>
          <a:schemeClr val="accent5">
            <a:hueOff val="1418080"/>
            <a:satOff val="-15927"/>
            <a:lumOff val="-3399"/>
            <a:alphaOff val="0"/>
          </a:schemeClr>
        </a:solidFill>
        <a:ln w="15875" cap="flat" cmpd="sng" algn="ctr">
          <a:solidFill>
            <a:schemeClr val="accent5">
              <a:hueOff val="1418080"/>
              <a:satOff val="-15927"/>
              <a:lumOff val="-33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5FEE7-C66D-4247-A94F-CB54DA0E6BC3}">
      <dsp:nvSpPr>
        <dsp:cNvPr id="0" name=""/>
        <dsp:cNvSpPr/>
      </dsp:nvSpPr>
      <dsp:spPr>
        <a:xfrm>
          <a:off x="0" y="1550987"/>
          <a:ext cx="10261599" cy="775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Partea</a:t>
          </a:r>
          <a:r>
            <a:rPr lang="en-US" sz="2900" kern="1200" dirty="0"/>
            <a:t> 2.2: </a:t>
          </a:r>
          <a:r>
            <a:rPr lang="en-US" sz="2900" kern="1200" dirty="0" err="1"/>
            <a:t>Algortmul</a:t>
          </a:r>
          <a:r>
            <a:rPr lang="en-US" sz="2900" kern="1200" dirty="0"/>
            <a:t> Diffie-Hellman-Merkle </a:t>
          </a:r>
          <a:r>
            <a:rPr lang="en-US" sz="2900" kern="1200" dirty="0" err="1"/>
            <a:t>folosind</a:t>
          </a:r>
          <a:r>
            <a:rPr lang="en-US" sz="2900" kern="1200" dirty="0"/>
            <a:t> </a:t>
          </a:r>
          <a:r>
            <a:rPr lang="en-US" sz="2900" kern="1200" dirty="0" err="1"/>
            <a:t>curbe</a:t>
          </a:r>
          <a:r>
            <a:rPr lang="en-US" sz="2900" kern="1200" dirty="0"/>
            <a:t> </a:t>
          </a:r>
          <a:r>
            <a:rPr lang="en-US" sz="2900" kern="1200" dirty="0" err="1"/>
            <a:t>eliptice</a:t>
          </a:r>
          <a:endParaRPr lang="en-US" sz="2900" kern="1200" dirty="0"/>
        </a:p>
      </dsp:txBody>
      <dsp:txXfrm>
        <a:off x="0" y="1550987"/>
        <a:ext cx="10261599" cy="775493"/>
      </dsp:txXfrm>
    </dsp:sp>
    <dsp:sp modelId="{2FCC9FAA-4D75-4C59-BF7A-C0C2D21521A0}">
      <dsp:nvSpPr>
        <dsp:cNvPr id="0" name=""/>
        <dsp:cNvSpPr/>
      </dsp:nvSpPr>
      <dsp:spPr>
        <a:xfrm>
          <a:off x="0" y="2326481"/>
          <a:ext cx="10261599" cy="0"/>
        </a:xfrm>
        <a:prstGeom prst="line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accent5">
              <a:hueOff val="2127120"/>
              <a:satOff val="-23891"/>
              <a:lumOff val="-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CDBE3-C61E-4A34-9EAC-C2D5AA6B1696}">
      <dsp:nvSpPr>
        <dsp:cNvPr id="0" name=""/>
        <dsp:cNvSpPr/>
      </dsp:nvSpPr>
      <dsp:spPr>
        <a:xfrm>
          <a:off x="0" y="2326481"/>
          <a:ext cx="10261599" cy="775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Partea</a:t>
          </a:r>
          <a:r>
            <a:rPr lang="en-US" sz="2900" kern="1200" dirty="0"/>
            <a:t> 3: </a:t>
          </a:r>
          <a:r>
            <a:rPr lang="en-US" sz="2900" kern="1200" dirty="0" err="1"/>
            <a:t>Aplicabilitate</a:t>
          </a:r>
          <a:endParaRPr lang="en-US" sz="2900" kern="1200" dirty="0"/>
        </a:p>
      </dsp:txBody>
      <dsp:txXfrm>
        <a:off x="0" y="2326481"/>
        <a:ext cx="10261599" cy="775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6A193-0F00-4DDF-A82C-5BD50EA851F4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7AF1A-B0F7-45AE-BC3B-BFDAAE122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88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Dorim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construim</a:t>
            </a:r>
            <a:r>
              <a:rPr lang="en-US" dirty="0"/>
              <a:t> </a:t>
            </a:r>
            <a:r>
              <a:rPr lang="en-US" dirty="0" err="1"/>
              <a:t>aceeasi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secreta pe 2 </a:t>
            </a:r>
            <a:r>
              <a:rPr lang="en-US" dirty="0" err="1"/>
              <a:t>masini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transmitand</a:t>
            </a:r>
            <a:r>
              <a:rPr lang="en-US" dirty="0"/>
              <a:t> </a:t>
            </a:r>
            <a:r>
              <a:rPr lang="en-US" dirty="0" err="1"/>
              <a:t>informatiile</a:t>
            </a:r>
            <a:r>
              <a:rPr lang="en-US" dirty="0"/>
              <a:t> in text liber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fara</a:t>
            </a:r>
            <a:r>
              <a:rPr lang="en-US" dirty="0"/>
              <a:t> ca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poata</a:t>
            </a:r>
            <a:r>
              <a:rPr lang="en-US" dirty="0"/>
              <a:t> </a:t>
            </a:r>
            <a:r>
              <a:rPr lang="en-US" dirty="0" err="1"/>
              <a:t>fii</a:t>
            </a:r>
            <a:r>
              <a:rPr lang="en-US" dirty="0"/>
              <a:t> </a:t>
            </a:r>
            <a:r>
              <a:rPr lang="en-US" dirty="0" err="1"/>
              <a:t>reconstruita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7AF1A-B0F7-45AE-BC3B-BFDAAE1224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46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imagina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plan </a:t>
            </a:r>
            <a:r>
              <a:rPr lang="en-US" dirty="0" err="1"/>
              <a:t>continuu</a:t>
            </a:r>
            <a:r>
              <a:rPr lang="en-US" dirty="0"/>
              <a:t> precum un torus </a:t>
            </a:r>
            <a:r>
              <a:rPr lang="en-US" dirty="0" err="1"/>
              <a:t>ce</a:t>
            </a:r>
            <a:r>
              <a:rPr lang="en-US" dirty="0"/>
              <a:t> are aria finite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pozitionam</a:t>
            </a:r>
            <a:r>
              <a:rPr lang="en-US" dirty="0"/>
              <a:t> </a:t>
            </a:r>
            <a:r>
              <a:rPr lang="en-US" dirty="0" err="1"/>
              <a:t>curba</a:t>
            </a:r>
            <a:r>
              <a:rPr lang="en-US" dirty="0"/>
              <a:t> </a:t>
            </a:r>
            <a:r>
              <a:rPr lang="en-US" dirty="0" err="1"/>
              <a:t>eliptica</a:t>
            </a:r>
            <a:r>
              <a:rPr lang="en-US" dirty="0"/>
              <a:t> pe </a:t>
            </a:r>
            <a:r>
              <a:rPr lang="en-US" dirty="0" err="1"/>
              <a:t>acesta</a:t>
            </a:r>
            <a:r>
              <a:rPr lang="en-US" dirty="0"/>
              <a:t>, </a:t>
            </a:r>
            <a:r>
              <a:rPr lang="en-US" dirty="0" err="1"/>
              <a:t>capatul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infasurandu</a:t>
            </a:r>
            <a:r>
              <a:rPr lang="en-US" dirty="0"/>
              <a:t>-se pe </a:t>
            </a:r>
            <a:r>
              <a:rPr lang="en-US" dirty="0" err="1"/>
              <a:t>cilindrul</a:t>
            </a:r>
            <a:r>
              <a:rPr lang="en-US" dirty="0"/>
              <a:t> </a:t>
            </a:r>
            <a:r>
              <a:rPr lang="en-US" dirty="0" err="1"/>
              <a:t>torusului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7AF1A-B0F7-45AE-BC3B-BFDAAE1224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83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greu</a:t>
            </a:r>
            <a:r>
              <a:rPr lang="en-US" dirty="0"/>
              <a:t> de </a:t>
            </a:r>
            <a:r>
              <a:rPr lang="en-US" dirty="0" err="1"/>
              <a:t>inversat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comparabil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la </a:t>
            </a:r>
            <a:r>
              <a:rPr lang="en-US" dirty="0" err="1"/>
              <a:t>problema</a:t>
            </a:r>
            <a:r>
              <a:rPr lang="en-US" dirty="0"/>
              <a:t> cu modulo n,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de </a:t>
            </a:r>
            <a:r>
              <a:rPr lang="en-US" dirty="0" err="1"/>
              <a:t>calculat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Niste</a:t>
            </a:r>
            <a:r>
              <a:rPr lang="en-US" dirty="0"/>
              <a:t> </a:t>
            </a:r>
            <a:r>
              <a:rPr lang="en-US" dirty="0" err="1"/>
              <a:t>dezavantaje</a:t>
            </a:r>
            <a:r>
              <a:rPr lang="en-US" dirty="0"/>
              <a:t> ale </a:t>
            </a:r>
            <a:r>
              <a:rPr lang="en-US" dirty="0" err="1"/>
              <a:t>acestei</a:t>
            </a:r>
            <a:r>
              <a:rPr lang="en-US" dirty="0"/>
              <a:t> </a:t>
            </a:r>
            <a:r>
              <a:rPr lang="en-US" dirty="0" err="1"/>
              <a:t>abordari</a:t>
            </a:r>
            <a:r>
              <a:rPr lang="en-US" dirty="0"/>
              <a:t> sunt </a:t>
            </a:r>
            <a:r>
              <a:rPr lang="en-US" dirty="0" err="1"/>
              <a:t>faptul</a:t>
            </a:r>
            <a:r>
              <a:rPr lang="en-US" dirty="0"/>
              <a:t> ca </a:t>
            </a:r>
            <a:r>
              <a:rPr lang="en-US" dirty="0" err="1"/>
              <a:t>deoarece</a:t>
            </a:r>
            <a:r>
              <a:rPr lang="en-US" dirty="0"/>
              <a:t> 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mic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putine</a:t>
            </a:r>
            <a:r>
              <a:rPr lang="en-US" dirty="0"/>
              <a:t> </a:t>
            </a:r>
            <a:r>
              <a:rPr lang="en-US" dirty="0" err="1"/>
              <a:t>curbe</a:t>
            </a:r>
            <a:r>
              <a:rPr lang="en-US" dirty="0"/>
              <a:t> </a:t>
            </a:r>
            <a:r>
              <a:rPr lang="en-US" dirty="0" err="1"/>
              <a:t>eliptice</a:t>
            </a:r>
            <a:r>
              <a:rPr lang="en-US" dirty="0"/>
              <a:t> care se </a:t>
            </a:r>
            <a:r>
              <a:rPr lang="en-US" dirty="0" err="1"/>
              <a:t>comporta</a:t>
            </a:r>
            <a:r>
              <a:rPr lang="en-US" dirty="0"/>
              <a:t> bine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sunt </a:t>
            </a:r>
            <a:r>
              <a:rPr lang="en-US" dirty="0" err="1"/>
              <a:t>patentate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ym typeface="Wingdings" panose="05000000000000000000" pitchFamily="2" charset="2"/>
              </a:rPr>
              <a:t>Daca</a:t>
            </a:r>
            <a:r>
              <a:rPr lang="en-US" dirty="0">
                <a:sym typeface="Wingdings" panose="05000000000000000000" pitchFamily="2" charset="2"/>
              </a:rPr>
              <a:t> nu sunt </a:t>
            </a:r>
            <a:r>
              <a:rPr lang="en-US" dirty="0" err="1">
                <a:sym typeface="Wingdings" panose="05000000000000000000" pitchFamily="2" charset="2"/>
              </a:rPr>
              <a:t>alese</a:t>
            </a:r>
            <a:r>
              <a:rPr lang="en-US" dirty="0">
                <a:sym typeface="Wingdings" panose="05000000000000000000" pitchFamily="2" charset="2"/>
              </a:rPr>
              <a:t> bine alfa1 </a:t>
            </a:r>
            <a:r>
              <a:rPr lang="en-US" dirty="0" err="1">
                <a:sym typeface="Wingdings" panose="05000000000000000000" pitchFamily="2" charset="2"/>
              </a:rPr>
              <a:t>si</a:t>
            </a:r>
            <a:r>
              <a:rPr lang="en-US" dirty="0">
                <a:sym typeface="Wingdings" panose="05000000000000000000" pitchFamily="2" charset="2"/>
              </a:rPr>
              <a:t> alfa2, </a:t>
            </a:r>
            <a:r>
              <a:rPr lang="en-US" dirty="0" err="1">
                <a:sym typeface="Wingdings" panose="05000000000000000000" pitchFamily="2" charset="2"/>
              </a:rPr>
              <a:t>algoritmul</a:t>
            </a:r>
            <a:r>
              <a:rPr lang="en-US" dirty="0">
                <a:sym typeface="Wingdings" panose="05000000000000000000" pitchFamily="2" charset="2"/>
              </a:rPr>
              <a:t> nu </a:t>
            </a:r>
            <a:r>
              <a:rPr lang="en-US" dirty="0" err="1">
                <a:sym typeface="Wingdings" panose="05000000000000000000" pitchFamily="2" charset="2"/>
              </a:rPr>
              <a:t>este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securizat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Nu are o </a:t>
            </a:r>
            <a:r>
              <a:rPr lang="en-US" dirty="0" err="1">
                <a:sym typeface="Wingdings" panose="05000000000000000000" pitchFamily="2" charset="2"/>
              </a:rPr>
              <a:t>fundatie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matematica</a:t>
            </a:r>
            <a:r>
              <a:rPr lang="en-US" dirty="0">
                <a:sym typeface="Wingdings" panose="05000000000000000000" pitchFamily="2" charset="2"/>
              </a:rPr>
              <a:t> care a </a:t>
            </a:r>
            <a:r>
              <a:rPr lang="en-US" dirty="0" err="1">
                <a:sym typeface="Wingdings" panose="05000000000000000000" pitchFamily="2" charset="2"/>
              </a:rPr>
              <a:t>demonstrat</a:t>
            </a:r>
            <a:r>
              <a:rPr lang="en-US" dirty="0">
                <a:sym typeface="Wingdings" panose="05000000000000000000" pitchFamily="2" charset="2"/>
              </a:rPr>
              <a:t> ca un </a:t>
            </a:r>
            <a:r>
              <a:rPr lang="en-US" dirty="0" err="1">
                <a:sym typeface="Wingdings" panose="05000000000000000000" pitchFamily="2" charset="2"/>
              </a:rPr>
              <a:t>algoritm</a:t>
            </a:r>
            <a:r>
              <a:rPr lang="en-US" dirty="0">
                <a:sym typeface="Wingdings" panose="05000000000000000000" pitchFamily="2" charset="2"/>
              </a:rPr>
              <a:t> cu o </a:t>
            </a:r>
            <a:r>
              <a:rPr lang="en-US" dirty="0" err="1">
                <a:sym typeface="Wingdings" panose="05000000000000000000" pitchFamily="2" charset="2"/>
              </a:rPr>
              <a:t>complexitate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buna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polinomiala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genul</a:t>
            </a:r>
            <a:r>
              <a:rPr lang="en-US" dirty="0">
                <a:sym typeface="Wingdings" panose="05000000000000000000" pitchFamily="2" charset="2"/>
              </a:rPr>
              <a:t> 2^(k*sqrt(n*ln n)) </a:t>
            </a:r>
            <a:r>
              <a:rPr lang="en-US" dirty="0" err="1">
                <a:sym typeface="Wingdings" panose="05000000000000000000" pitchFamily="2" charset="2"/>
              </a:rPr>
              <a:t>unde</a:t>
            </a:r>
            <a:r>
              <a:rPr lang="en-US" dirty="0">
                <a:sym typeface="Wingdings" panose="05000000000000000000" pitchFamily="2" charset="2"/>
              </a:rPr>
              <a:t> k ~1.69 pe un </a:t>
            </a:r>
            <a:r>
              <a:rPr lang="en-US" dirty="0" err="1">
                <a:sym typeface="Wingdings" panose="05000000000000000000" pitchFamily="2" charset="2"/>
              </a:rPr>
              <a:t>spatiu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dimensiune</a:t>
            </a:r>
            <a:r>
              <a:rPr lang="en-US" dirty="0">
                <a:sym typeface="Wingdings" panose="05000000000000000000" pitchFamily="2" charset="2"/>
              </a:rPr>
              <a:t> 2^n, nu se </a:t>
            </a:r>
            <a:r>
              <a:rPr lang="en-US" dirty="0" err="1">
                <a:sym typeface="Wingdings" panose="05000000000000000000" pitchFamily="2" charset="2"/>
              </a:rPr>
              <a:t>poate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De </a:t>
            </a:r>
            <a:r>
              <a:rPr lang="en-US" dirty="0" err="1">
                <a:sym typeface="Wingdings" panose="05000000000000000000" pitchFamily="2" charset="2"/>
              </a:rPr>
              <a:t>asemenea</a:t>
            </a:r>
            <a:r>
              <a:rPr lang="en-US" dirty="0">
                <a:sym typeface="Wingdings" panose="05000000000000000000" pitchFamily="2" charset="2"/>
              </a:rPr>
              <a:t> au </a:t>
            </a:r>
            <a:r>
              <a:rPr lang="en-US" dirty="0" err="1">
                <a:sym typeface="Wingdings" panose="05000000000000000000" pitchFamily="2" charset="2"/>
              </a:rPr>
              <a:t>mai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existat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probleme</a:t>
            </a:r>
            <a:r>
              <a:rPr lang="en-US" dirty="0">
                <a:sym typeface="Wingdings" panose="05000000000000000000" pitchFamily="2" charset="2"/>
              </a:rPr>
              <a:t> in </a:t>
            </a:r>
            <a:r>
              <a:rPr lang="en-US" dirty="0" err="1">
                <a:sym typeface="Wingdings" panose="05000000000000000000" pitchFamily="2" charset="2"/>
              </a:rPr>
              <a:t>trecut</a:t>
            </a:r>
            <a:r>
              <a:rPr lang="en-US" dirty="0">
                <a:sym typeface="Wingdings" panose="05000000000000000000" pitchFamily="2" charset="2"/>
              </a:rPr>
              <a:t> cu </a:t>
            </a:r>
            <a:r>
              <a:rPr lang="en-US" dirty="0" err="1">
                <a:sym typeface="Wingdings" panose="05000000000000000000" pitchFamily="2" charset="2"/>
              </a:rPr>
              <a:t>anumite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curbe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aveau</a:t>
            </a:r>
            <a:r>
              <a:rPr lang="en-US" dirty="0">
                <a:sym typeface="Wingdings" panose="05000000000000000000" pitchFamily="2" charset="2"/>
              </a:rPr>
              <a:t> o </a:t>
            </a:r>
            <a:r>
              <a:rPr lang="en-US" dirty="0" err="1">
                <a:sym typeface="Wingdings" panose="05000000000000000000" pitchFamily="2" charset="2"/>
              </a:rPr>
              <a:t>vulnerabilitate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introdusa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probabil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intentuionat</a:t>
            </a:r>
            <a:r>
              <a:rPr lang="en-US" dirty="0">
                <a:sym typeface="Wingdings" panose="05000000000000000000" pitchFamily="2" charset="2"/>
              </a:rPr>
              <a:t> in </a:t>
            </a:r>
            <a:r>
              <a:rPr lang="en-US" dirty="0" err="1">
                <a:sym typeface="Wingdings" panose="05000000000000000000" pitchFamily="2" charset="2"/>
              </a:rPr>
              <a:t>ele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7AF1A-B0F7-45AE-BC3B-BFDAAE1224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18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in </a:t>
            </a:r>
            <a:r>
              <a:rPr lang="en-US" dirty="0" err="1"/>
              <a:t>ziua</a:t>
            </a:r>
            <a:r>
              <a:rPr lang="en-US" dirty="0"/>
              <a:t> de </a:t>
            </a:r>
            <a:r>
              <a:rPr lang="en-US" dirty="0" err="1"/>
              <a:t>astazi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cum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observa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amazon, twitter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altele</a:t>
            </a:r>
            <a:r>
              <a:rPr lang="en-US" dirty="0"/>
              <a:t>. Este </a:t>
            </a:r>
            <a:r>
              <a:rPr lang="en-US" dirty="0" err="1"/>
              <a:t>folosit</a:t>
            </a:r>
            <a:r>
              <a:rPr lang="en-US" dirty="0"/>
              <a:t> de </a:t>
            </a:r>
            <a:r>
              <a:rPr lang="en-US" dirty="0" err="1"/>
              <a:t>regula</a:t>
            </a:r>
            <a:r>
              <a:rPr lang="en-US" dirty="0"/>
              <a:t> </a:t>
            </a:r>
            <a:r>
              <a:rPr lang="en-US" dirty="0" err="1"/>
              <a:t>impreuna</a:t>
            </a:r>
            <a:r>
              <a:rPr lang="en-US" dirty="0"/>
              <a:t> cu RSA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motivul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discutie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de sine </a:t>
            </a:r>
            <a:r>
              <a:rPr lang="en-US" dirty="0" err="1"/>
              <a:t>statatoare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7AF1A-B0F7-45AE-BC3B-BFDAAE1224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3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7AF1A-B0F7-45AE-BC3B-BFDAAE1224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7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 </a:t>
            </a:r>
            <a:r>
              <a:rPr lang="en-US" dirty="0" err="1"/>
              <a:t>alegem</a:t>
            </a:r>
            <a:r>
              <a:rPr lang="en-US" dirty="0"/>
              <a:t> un n mare, prim, </a:t>
            </a:r>
            <a:r>
              <a:rPr lang="en-US" dirty="0" err="1"/>
              <a:t>preferabil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2048 de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lungime</a:t>
            </a:r>
            <a:r>
              <a:rPr lang="en-US" dirty="0"/>
              <a:t>. Ne </a:t>
            </a:r>
            <a:r>
              <a:rPr lang="en-US" dirty="0" err="1"/>
              <a:t>alegem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un generator g, prim, </a:t>
            </a:r>
            <a:r>
              <a:rPr lang="en-US" dirty="0" err="1"/>
              <a:t>mai</a:t>
            </a:r>
            <a:r>
              <a:rPr lang="en-US" dirty="0"/>
              <a:t> mic </a:t>
            </a:r>
            <a:r>
              <a:rPr lang="en-US" dirty="0" err="1"/>
              <a:t>decat</a:t>
            </a:r>
            <a:r>
              <a:rPr lang="en-US" dirty="0"/>
              <a:t> 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aleator</a:t>
            </a:r>
            <a:r>
              <a:rPr lang="en-US" dirty="0"/>
              <a:t>.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alege</a:t>
            </a:r>
            <a:r>
              <a:rPr lang="en-US" dirty="0"/>
              <a:t> un </a:t>
            </a:r>
            <a:r>
              <a:rPr lang="en-US" dirty="0" err="1"/>
              <a:t>numar</a:t>
            </a:r>
            <a:r>
              <a:rPr lang="en-US" dirty="0"/>
              <a:t> secret random,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zicem</a:t>
            </a:r>
            <a:r>
              <a:rPr lang="en-US" dirty="0"/>
              <a:t> A </a:t>
            </a:r>
            <a:r>
              <a:rPr lang="en-US" dirty="0" err="1"/>
              <a:t>si</a:t>
            </a:r>
            <a:r>
              <a:rPr lang="en-US" dirty="0"/>
              <a:t> B.</a:t>
            </a:r>
          </a:p>
          <a:p>
            <a:endParaRPr lang="en-US" noProof="0" dirty="0"/>
          </a:p>
          <a:p>
            <a:r>
              <a:rPr lang="en-US" noProof="0" dirty="0" err="1"/>
              <a:t>Fiecare</a:t>
            </a:r>
            <a:r>
              <a:rPr lang="en-US" noProof="0" dirty="0"/>
              <a:t> </a:t>
            </a:r>
            <a:r>
              <a:rPr lang="en-US" noProof="0" dirty="0" err="1"/>
              <a:t>sistem</a:t>
            </a:r>
            <a:r>
              <a:rPr lang="en-US" noProof="0" dirty="0"/>
              <a:t> </a:t>
            </a:r>
            <a:r>
              <a:rPr lang="en-US" noProof="0" dirty="0" err="1"/>
              <a:t>ia</a:t>
            </a:r>
            <a:r>
              <a:rPr lang="en-US" noProof="0" dirty="0"/>
              <a:t> </a:t>
            </a:r>
            <a:r>
              <a:rPr lang="en-US" noProof="0" dirty="0" err="1"/>
              <a:t>generatorul</a:t>
            </a:r>
            <a:r>
              <a:rPr lang="en-US" noProof="0" dirty="0"/>
              <a:t> </a:t>
            </a:r>
            <a:r>
              <a:rPr lang="en-US" noProof="0" dirty="0" err="1"/>
              <a:t>si</a:t>
            </a:r>
            <a:r>
              <a:rPr lang="en-US" noProof="0" dirty="0"/>
              <a:t> </a:t>
            </a:r>
            <a:r>
              <a:rPr lang="en-US" noProof="0" dirty="0" err="1"/>
              <a:t>il</a:t>
            </a:r>
            <a:r>
              <a:rPr lang="en-US" noProof="0" dirty="0"/>
              <a:t> </a:t>
            </a:r>
            <a:r>
              <a:rPr lang="en-US" noProof="0" dirty="0" err="1"/>
              <a:t>ridica</a:t>
            </a:r>
            <a:r>
              <a:rPr lang="en-US" noProof="0" dirty="0"/>
              <a:t> la </a:t>
            </a:r>
            <a:r>
              <a:rPr lang="en-US" noProof="0" dirty="0" err="1"/>
              <a:t>puterea</a:t>
            </a:r>
            <a:r>
              <a:rPr lang="en-US" noProof="0" dirty="0"/>
              <a:t> </a:t>
            </a:r>
            <a:r>
              <a:rPr lang="en-US" noProof="0" dirty="0" err="1"/>
              <a:t>numarului</a:t>
            </a:r>
            <a:r>
              <a:rPr lang="en-US" noProof="0" dirty="0"/>
              <a:t> secret ca </a:t>
            </a:r>
            <a:r>
              <a:rPr lang="en-US" noProof="0" dirty="0" err="1"/>
              <a:t>apoi</a:t>
            </a:r>
            <a:r>
              <a:rPr lang="en-US" noProof="0" dirty="0"/>
              <a:t> </a:t>
            </a:r>
            <a:r>
              <a:rPr lang="en-US" noProof="0" dirty="0" err="1"/>
              <a:t>sa</a:t>
            </a:r>
            <a:r>
              <a:rPr lang="en-US" noProof="0" dirty="0"/>
              <a:t> </a:t>
            </a:r>
            <a:r>
              <a:rPr lang="en-US" noProof="0" dirty="0" err="1"/>
              <a:t>aplice</a:t>
            </a:r>
            <a:r>
              <a:rPr lang="en-US" noProof="0" dirty="0"/>
              <a:t> modulo de n.  </a:t>
            </a:r>
            <a:r>
              <a:rPr lang="en-US" noProof="0" dirty="0" err="1"/>
              <a:t>Aceste</a:t>
            </a:r>
            <a:r>
              <a:rPr lang="en-US" noProof="0" dirty="0"/>
              <a:t> </a:t>
            </a:r>
            <a:r>
              <a:rPr lang="en-US" noProof="0" dirty="0" err="1"/>
              <a:t>numere</a:t>
            </a:r>
            <a:r>
              <a:rPr lang="en-US" noProof="0" dirty="0"/>
              <a:t> sunt </a:t>
            </a:r>
            <a:r>
              <a:rPr lang="en-US" noProof="0" dirty="0" err="1"/>
              <a:t>transmise</a:t>
            </a:r>
            <a:r>
              <a:rPr lang="en-US" noProof="0" dirty="0"/>
              <a:t> </a:t>
            </a:r>
            <a:r>
              <a:rPr lang="en-US" noProof="0" dirty="0" err="1"/>
              <a:t>prin</a:t>
            </a:r>
            <a:r>
              <a:rPr lang="en-US" noProof="0" dirty="0"/>
              <a:t> </a:t>
            </a:r>
            <a:r>
              <a:rPr lang="en-US" noProof="0" dirty="0" err="1"/>
              <a:t>canalull</a:t>
            </a:r>
            <a:r>
              <a:rPr lang="en-US" noProof="0" dirty="0"/>
              <a:t> public </a:t>
            </a:r>
            <a:r>
              <a:rPr lang="en-US" noProof="0" dirty="0" err="1"/>
              <a:t>celuilalt</a:t>
            </a:r>
            <a:r>
              <a:rPr lang="en-US" noProof="0" dirty="0"/>
              <a:t> </a:t>
            </a:r>
            <a:r>
              <a:rPr lang="en-US" noProof="0" dirty="0" err="1"/>
              <a:t>sistem</a:t>
            </a:r>
            <a:r>
              <a:rPr lang="en-US" noProof="0" dirty="0"/>
              <a:t> ca </a:t>
            </a:r>
            <a:r>
              <a:rPr lang="en-US" noProof="0" dirty="0" err="1"/>
              <a:t>apoi</a:t>
            </a:r>
            <a:r>
              <a:rPr lang="en-US" noProof="0" dirty="0"/>
              <a:t> </a:t>
            </a:r>
            <a:r>
              <a:rPr lang="en-US" noProof="0" dirty="0" err="1"/>
              <a:t>fiecare</a:t>
            </a:r>
            <a:r>
              <a:rPr lang="en-US" noProof="0" dirty="0"/>
              <a:t> </a:t>
            </a:r>
            <a:r>
              <a:rPr lang="en-US" noProof="0" dirty="0" err="1"/>
              <a:t>sistem</a:t>
            </a:r>
            <a:r>
              <a:rPr lang="en-US" noProof="0" dirty="0"/>
              <a:t> </a:t>
            </a:r>
            <a:r>
              <a:rPr lang="en-US" noProof="0" dirty="0" err="1"/>
              <a:t>sa</a:t>
            </a:r>
            <a:r>
              <a:rPr lang="en-US" noProof="0" dirty="0"/>
              <a:t> </a:t>
            </a:r>
            <a:r>
              <a:rPr lang="en-US" noProof="0" dirty="0" err="1"/>
              <a:t>il</a:t>
            </a:r>
            <a:r>
              <a:rPr lang="en-US" noProof="0" dirty="0"/>
              <a:t> </a:t>
            </a:r>
            <a:r>
              <a:rPr lang="en-US" noProof="0" dirty="0" err="1"/>
              <a:t>ridice</a:t>
            </a:r>
            <a:r>
              <a:rPr lang="en-US" noProof="0" dirty="0"/>
              <a:t> la </a:t>
            </a:r>
            <a:r>
              <a:rPr lang="en-US" noProof="0" dirty="0" err="1"/>
              <a:t>puterea</a:t>
            </a:r>
            <a:r>
              <a:rPr lang="en-US" noProof="0" dirty="0"/>
              <a:t> </a:t>
            </a:r>
            <a:r>
              <a:rPr lang="en-US" noProof="0" dirty="0" err="1"/>
              <a:t>numarului</a:t>
            </a:r>
            <a:r>
              <a:rPr lang="en-US" noProof="0" dirty="0"/>
              <a:t> </a:t>
            </a:r>
            <a:r>
              <a:rPr lang="en-US" noProof="0" dirty="0" err="1"/>
              <a:t>sau</a:t>
            </a:r>
            <a:r>
              <a:rPr lang="en-US" noProof="0" dirty="0"/>
              <a:t> secret. De </a:t>
            </a:r>
            <a:r>
              <a:rPr lang="en-US" noProof="0" dirty="0" err="1"/>
              <a:t>asemenea</a:t>
            </a:r>
            <a:r>
              <a:rPr lang="en-US" noProof="0" dirty="0"/>
              <a:t> se </a:t>
            </a:r>
            <a:r>
              <a:rPr lang="en-US" noProof="0" dirty="0" err="1"/>
              <a:t>aplica</a:t>
            </a:r>
            <a:r>
              <a:rPr lang="en-US" noProof="0" dirty="0"/>
              <a:t> din </a:t>
            </a:r>
            <a:r>
              <a:rPr lang="en-US" noProof="0" dirty="0" err="1"/>
              <a:t>nnou</a:t>
            </a:r>
            <a:r>
              <a:rPr lang="en-US" noProof="0" dirty="0"/>
              <a:t> modulo de n. </a:t>
            </a:r>
            <a:r>
              <a:rPr lang="en-US" noProof="0" dirty="0" err="1"/>
              <a:t>Acum</a:t>
            </a:r>
            <a:r>
              <a:rPr lang="en-US" noProof="0" dirty="0"/>
              <a:t> </a:t>
            </a:r>
            <a:r>
              <a:rPr lang="en-US" noProof="0" dirty="0" err="1"/>
              <a:t>fiecare</a:t>
            </a:r>
            <a:r>
              <a:rPr lang="en-US" noProof="0" dirty="0"/>
              <a:t> </a:t>
            </a:r>
            <a:r>
              <a:rPr lang="en-US" noProof="0" dirty="0" err="1"/>
              <a:t>masina</a:t>
            </a:r>
            <a:r>
              <a:rPr lang="en-US" noProof="0" dirty="0"/>
              <a:t> are </a:t>
            </a:r>
            <a:r>
              <a:rPr lang="en-US" noProof="0" dirty="0" err="1"/>
              <a:t>cheia</a:t>
            </a:r>
            <a:r>
              <a:rPr lang="en-US" noProof="0" dirty="0"/>
              <a:t> private </a:t>
            </a:r>
            <a:r>
              <a:rPr lang="en-US" noProof="0" dirty="0" err="1"/>
              <a:t>nototata</a:t>
            </a:r>
            <a:r>
              <a:rPr lang="en-US" noProof="0" dirty="0"/>
              <a:t> mathematic cu </a:t>
            </a:r>
            <a:r>
              <a:rPr lang="en-US" noProof="0" dirty="0" err="1"/>
              <a:t>g^a</a:t>
            </a:r>
            <a:r>
              <a:rPr lang="en-US" noProof="0" dirty="0"/>
              <a:t>*</a:t>
            </a:r>
            <a:r>
              <a:rPr lang="en-US" noProof="0" dirty="0" err="1"/>
              <a:t>b%n</a:t>
            </a:r>
            <a:r>
              <a:rPr lang="en-US" noProof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7AF1A-B0F7-45AE-BC3B-BFDAAE1224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95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 </a:t>
            </a:r>
            <a:r>
              <a:rPr lang="en-US" dirty="0" err="1"/>
              <a:t>ce</a:t>
            </a:r>
            <a:r>
              <a:rPr lang="en-US" dirty="0"/>
              <a:t> nu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rectrea</a:t>
            </a:r>
            <a:r>
              <a:rPr lang="en-US" dirty="0"/>
              <a:t> </a:t>
            </a:r>
            <a:r>
              <a:rPr lang="en-US" dirty="0" err="1"/>
              <a:t>cheia</a:t>
            </a:r>
            <a:r>
              <a:rPr lang="en-US" dirty="0"/>
              <a:t> private din </a:t>
            </a:r>
            <a:r>
              <a:rPr lang="en-US" dirty="0" err="1"/>
              <a:t>variabilele</a:t>
            </a:r>
            <a:r>
              <a:rPr lang="en-US" dirty="0"/>
              <a:t> </a:t>
            </a:r>
            <a:r>
              <a:rPr lang="en-US" dirty="0" err="1"/>
              <a:t>prezente</a:t>
            </a:r>
            <a:r>
              <a:rPr lang="en-US" dirty="0"/>
              <a:t> in </a:t>
            </a:r>
            <a:r>
              <a:rPr lang="en-US" dirty="0" err="1"/>
              <a:t>mediul</a:t>
            </a:r>
            <a:r>
              <a:rPr lang="en-US" dirty="0"/>
              <a:t> public? </a:t>
            </a:r>
            <a:r>
              <a:rPr lang="en-US" dirty="0" err="1"/>
              <a:t>Totul</a:t>
            </a:r>
            <a:r>
              <a:rPr lang="en-US" dirty="0"/>
              <a:t> se </a:t>
            </a:r>
            <a:r>
              <a:rPr lang="en-US" dirty="0" err="1"/>
              <a:t>datoreaza</a:t>
            </a:r>
            <a:r>
              <a:rPr lang="en-US" dirty="0"/>
              <a:t> </a:t>
            </a:r>
            <a:r>
              <a:rPr lang="en-US" dirty="0" err="1"/>
              <a:t>acelui</a:t>
            </a:r>
            <a:r>
              <a:rPr lang="en-US" dirty="0"/>
              <a:t> modulo n care duce la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logaritmului</a:t>
            </a:r>
            <a:r>
              <a:rPr lang="en-US" dirty="0"/>
              <a:t> </a:t>
            </a:r>
            <a:r>
              <a:rPr lang="en-US" dirty="0" err="1"/>
              <a:t>discret</a:t>
            </a:r>
            <a:r>
              <a:rPr lang="en-US" dirty="0"/>
              <a:t>.</a:t>
            </a:r>
          </a:p>
          <a:p>
            <a:r>
              <a:rPr lang="en-US" dirty="0" err="1"/>
              <a:t>Dupa</a:t>
            </a:r>
            <a:r>
              <a:rPr lang="en-US" dirty="0"/>
              <a:t> cum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observa</a:t>
            </a:r>
            <a:r>
              <a:rPr lang="en-US" dirty="0"/>
              <a:t> pe slide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pornim</a:t>
            </a:r>
            <a:r>
              <a:rPr lang="en-US" dirty="0"/>
              <a:t> de la g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ajungem</a:t>
            </a:r>
            <a:r>
              <a:rPr lang="en-US" dirty="0"/>
              <a:t> la </a:t>
            </a:r>
            <a:r>
              <a:rPr lang="en-US" dirty="0" err="1"/>
              <a:t>g^A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dorim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ne </a:t>
            </a:r>
            <a:r>
              <a:rPr lang="en-US" dirty="0" err="1"/>
              <a:t>intoarcem</a:t>
            </a:r>
            <a:r>
              <a:rPr lang="en-US" dirty="0"/>
              <a:t> nu stim de cate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ne </a:t>
            </a:r>
            <a:r>
              <a:rPr lang="en-US" dirty="0" err="1"/>
              <a:t>rotim</a:t>
            </a:r>
            <a:r>
              <a:rPr lang="en-US" dirty="0"/>
              <a:t> pe </a:t>
            </a:r>
            <a:r>
              <a:rPr lang="en-US" dirty="0" err="1"/>
              <a:t>cadran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ajunge</a:t>
            </a:r>
            <a:r>
              <a:rPr lang="en-US" dirty="0"/>
              <a:t> </a:t>
            </a:r>
            <a:r>
              <a:rPr lang="en-US" dirty="0" err="1"/>
              <a:t>inapoi</a:t>
            </a:r>
            <a:r>
              <a:rPr lang="en-US" dirty="0"/>
              <a:t> la g.</a:t>
            </a:r>
          </a:p>
          <a:p>
            <a:r>
              <a:rPr lang="en-US" dirty="0"/>
              <a:t>Number field sieve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algoritm</a:t>
            </a:r>
            <a:r>
              <a:rPr lang="en-US" dirty="0"/>
              <a:t> care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rezolva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logaritmului</a:t>
            </a:r>
            <a:r>
              <a:rPr lang="en-US" dirty="0"/>
              <a:t> </a:t>
            </a:r>
            <a:r>
              <a:rPr lang="en-US" dirty="0" err="1"/>
              <a:t>discret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7AF1A-B0F7-45AE-BC3B-BFDAAE1224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41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ce</a:t>
            </a:r>
            <a:r>
              <a:rPr lang="en-US" dirty="0"/>
              <a:t> n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decat</a:t>
            </a:r>
            <a:r>
              <a:rPr lang="en-US" dirty="0"/>
              <a:t> 2048 de </a:t>
            </a:r>
            <a:r>
              <a:rPr lang="en-US" dirty="0" err="1"/>
              <a:t>biti</a:t>
            </a:r>
            <a:r>
              <a:rPr lang="en-US" dirty="0"/>
              <a:t>? </a:t>
            </a:r>
            <a:r>
              <a:rPr lang="en-US" dirty="0" err="1"/>
              <a:t>Algoritmul</a:t>
            </a:r>
            <a:r>
              <a:rPr lang="en-US" dirty="0"/>
              <a:t> number field sieve se </a:t>
            </a:r>
            <a:r>
              <a:rPr lang="en-US" dirty="0" err="1"/>
              <a:t>comporta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bine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data de modulo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consta</a:t>
            </a:r>
            <a:r>
              <a:rPr lang="en-US" dirty="0"/>
              <a:t> in 4 </a:t>
            </a:r>
            <a:r>
              <a:rPr lang="en-US" dirty="0" err="1"/>
              <a:t>pasi</a:t>
            </a:r>
            <a:r>
              <a:rPr lang="en-US" dirty="0"/>
              <a:t>, </a:t>
            </a:r>
            <a:r>
              <a:rPr lang="en-US" dirty="0" err="1"/>
              <a:t>primii</a:t>
            </a:r>
            <a:r>
              <a:rPr lang="en-US" dirty="0"/>
              <a:t> 3 </a:t>
            </a:r>
            <a:r>
              <a:rPr lang="en-US" dirty="0" err="1"/>
              <a:t>putand</a:t>
            </a:r>
            <a:r>
              <a:rPr lang="en-US" dirty="0"/>
              <a:t> </a:t>
            </a:r>
            <a:r>
              <a:rPr lang="en-US" dirty="0" err="1"/>
              <a:t>fii</a:t>
            </a:r>
            <a:r>
              <a:rPr lang="en-US" dirty="0"/>
              <a:t> </a:t>
            </a:r>
            <a:r>
              <a:rPr lang="en-US" dirty="0" err="1"/>
              <a:t>preprocesati</a:t>
            </a:r>
            <a:r>
              <a:rPr lang="en-US" dirty="0"/>
              <a:t>. </a:t>
            </a:r>
            <a:r>
              <a:rPr lang="en-US" dirty="0" err="1"/>
              <a:t>Atacul</a:t>
            </a:r>
            <a:r>
              <a:rPr lang="en-US" dirty="0"/>
              <a:t> Logjam a </a:t>
            </a:r>
            <a:r>
              <a:rPr lang="en-US" dirty="0" err="1"/>
              <a:t>studiat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beneficiu</a:t>
            </a:r>
            <a:r>
              <a:rPr lang="en-US" dirty="0"/>
              <a:t> al </a:t>
            </a:r>
            <a:r>
              <a:rPr lang="en-US" dirty="0" err="1"/>
              <a:t>algoritmului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un n de 512 </a:t>
            </a:r>
            <a:r>
              <a:rPr lang="en-US" dirty="0" err="1"/>
              <a:t>biti</a:t>
            </a:r>
            <a:r>
              <a:rPr lang="en-US" dirty="0"/>
              <a:t> . </a:t>
            </a:r>
            <a:r>
              <a:rPr lang="en-US" dirty="0" err="1"/>
              <a:t>Ruland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o </a:t>
            </a:r>
            <a:r>
              <a:rPr lang="en-US" dirty="0" err="1"/>
              <a:t>saptamana</a:t>
            </a:r>
            <a:r>
              <a:rPr lang="en-US" dirty="0"/>
              <a:t> </a:t>
            </a:r>
            <a:r>
              <a:rPr lang="en-US" dirty="0" err="1"/>
              <a:t>cei</a:t>
            </a:r>
            <a:r>
              <a:rPr lang="en-US" dirty="0"/>
              <a:t> 3 </a:t>
            </a:r>
            <a:r>
              <a:rPr lang="en-US" dirty="0" err="1"/>
              <a:t>paasi</a:t>
            </a:r>
            <a:r>
              <a:rPr lang="en-US" dirty="0"/>
              <a:t> de </a:t>
            </a:r>
            <a:r>
              <a:rPr lang="en-US" dirty="0" err="1"/>
              <a:t>preprocesare</a:t>
            </a:r>
            <a:r>
              <a:rPr lang="en-US" dirty="0"/>
              <a:t>, a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ramas</a:t>
            </a:r>
            <a:r>
              <a:rPr lang="en-US" dirty="0"/>
              <a:t> </a:t>
            </a:r>
            <a:r>
              <a:rPr lang="en-US" dirty="0" err="1"/>
              <a:t>ultimul</a:t>
            </a:r>
            <a:r>
              <a:rPr lang="en-US" dirty="0"/>
              <a:t> pas care are </a:t>
            </a:r>
            <a:r>
              <a:rPr lang="en-US" dirty="0" err="1"/>
              <a:t>cerere</a:t>
            </a:r>
            <a:r>
              <a:rPr lang="en-US" dirty="0"/>
              <a:t> de </a:t>
            </a:r>
            <a:r>
              <a:rPr lang="en-US" dirty="0" err="1"/>
              <a:t>calcul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mica.</a:t>
            </a:r>
          </a:p>
          <a:p>
            <a:r>
              <a:rPr lang="en-US" dirty="0"/>
              <a:t>S-a </a:t>
            </a:r>
            <a:r>
              <a:rPr lang="en-US" dirty="0" err="1"/>
              <a:t>ajuns</a:t>
            </a:r>
            <a:r>
              <a:rPr lang="en-US" dirty="0"/>
              <a:t> la </a:t>
            </a:r>
            <a:r>
              <a:rPr lang="en-US" dirty="0" err="1"/>
              <a:t>conncluzia</a:t>
            </a:r>
            <a:r>
              <a:rPr lang="en-US" dirty="0"/>
              <a:t> ca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un n de 1024 de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posibila</a:t>
            </a:r>
            <a:r>
              <a:rPr lang="en-US" dirty="0"/>
              <a:t>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prim 3 </a:t>
            </a:r>
            <a:r>
              <a:rPr lang="en-US" dirty="0" err="1"/>
              <a:t>pasi</a:t>
            </a:r>
            <a:r>
              <a:rPr lang="en-US" dirty="0"/>
              <a:t>. Se </a:t>
            </a:r>
            <a:r>
              <a:rPr lang="en-US" dirty="0" err="1"/>
              <a:t>recomnada</a:t>
            </a:r>
            <a:r>
              <a:rPr lang="en-US" dirty="0"/>
              <a:t> un n de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2048 de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7AF1A-B0F7-45AE-BC3B-BFDAAE1224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66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Printre</a:t>
            </a:r>
            <a:r>
              <a:rPr lang="en-US" dirty="0"/>
              <a:t> </a:t>
            </a:r>
            <a:r>
              <a:rPr lang="en-US" dirty="0" err="1"/>
              <a:t>avantajele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</a:t>
            </a:r>
            <a:r>
              <a:rPr lang="en-US" dirty="0" err="1"/>
              <a:t>algoritm</a:t>
            </a:r>
            <a:r>
              <a:rPr lang="en-US" dirty="0"/>
              <a:t> se </a:t>
            </a:r>
            <a:r>
              <a:rPr lang="en-US" dirty="0" err="1"/>
              <a:t>numara</a:t>
            </a:r>
            <a:r>
              <a:rPr lang="en-US" dirty="0"/>
              <a:t> </a:t>
            </a:r>
            <a:r>
              <a:rPr lang="en-US" dirty="0" err="1"/>
              <a:t>faptul</a:t>
            </a:r>
            <a:r>
              <a:rPr lang="en-US" dirty="0"/>
              <a:t> ca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simplu</a:t>
            </a:r>
            <a:r>
              <a:rPr lang="en-US" dirty="0"/>
              <a:t>, pot </a:t>
            </a:r>
            <a:r>
              <a:rPr lang="en-US" dirty="0" err="1"/>
              <a:t>fii</a:t>
            </a:r>
            <a:r>
              <a:rPr lang="en-US" dirty="0"/>
              <a:t> </a:t>
            </a:r>
            <a:r>
              <a:rPr lang="en-US" dirty="0" err="1"/>
              <a:t>gasite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generatoare</a:t>
            </a:r>
            <a:r>
              <a:rPr lang="en-US" dirty="0"/>
              <a:t> g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n, </a:t>
            </a:r>
            <a:r>
              <a:rPr lang="en-US" dirty="0" err="1"/>
              <a:t>insa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urmarii</a:t>
            </a:r>
            <a:r>
              <a:rPr lang="en-US" dirty="0"/>
              <a:t> </a:t>
            </a:r>
            <a:r>
              <a:rPr lang="en-US" dirty="0" err="1"/>
              <a:t>sugestia</a:t>
            </a:r>
            <a:r>
              <a:rPr lang="en-US" dirty="0"/>
              <a:t> </a:t>
            </a:r>
            <a:r>
              <a:rPr lang="en-US" dirty="0" err="1"/>
              <a:t>precedenta</a:t>
            </a:r>
            <a:r>
              <a:rPr lang="en-US" dirty="0"/>
              <a:t>, n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foarte</a:t>
            </a:r>
            <a:r>
              <a:rPr lang="en-US" dirty="0"/>
              <a:t> mare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devine</a:t>
            </a:r>
            <a:r>
              <a:rPr lang="en-US" dirty="0"/>
              <a:t> solicitant </a:t>
            </a:r>
            <a:r>
              <a:rPr lang="en-US" dirty="0" err="1"/>
              <a:t>pentru</a:t>
            </a:r>
            <a:r>
              <a:rPr lang="en-US" dirty="0"/>
              <a:t> system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calculeze</a:t>
            </a:r>
            <a:r>
              <a:rPr lang="en-US" dirty="0"/>
              <a:t>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g </a:t>
            </a:r>
            <a:r>
              <a:rPr lang="en-US" dirty="0" err="1"/>
              <a:t>devine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mare. Dar </a:t>
            </a:r>
            <a:r>
              <a:rPr lang="en-US" dirty="0" err="1"/>
              <a:t>exista</a:t>
            </a:r>
            <a:r>
              <a:rPr lang="en-US" dirty="0"/>
              <a:t> o </a:t>
            </a:r>
            <a:r>
              <a:rPr lang="en-US" dirty="0" err="1"/>
              <a:t>solutie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inlocuii</a:t>
            </a:r>
            <a:r>
              <a:rPr lang="en-US" dirty="0"/>
              <a:t> modulo al </a:t>
            </a:r>
            <a:r>
              <a:rPr lang="en-US" dirty="0" err="1"/>
              <a:t>operatiei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ofera</a:t>
            </a:r>
            <a:r>
              <a:rPr lang="en-US" dirty="0"/>
              <a:t> </a:t>
            </a:r>
            <a:r>
              <a:rPr lang="en-US" dirty="0" err="1"/>
              <a:t>securitate</a:t>
            </a:r>
            <a:r>
              <a:rPr lang="en-US" dirty="0"/>
              <a:t> </a:t>
            </a:r>
            <a:r>
              <a:rPr lang="en-US" dirty="0" err="1"/>
              <a:t>algoritmului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7AF1A-B0F7-45AE-BC3B-BFDAAE1224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7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Solutia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fii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aceelasi</a:t>
            </a:r>
            <a:r>
              <a:rPr lang="en-US" dirty="0"/>
              <a:t> </a:t>
            </a:r>
            <a:r>
              <a:rPr lang="en-US" dirty="0" err="1"/>
              <a:t>algoritm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in loc de modulo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curbe</a:t>
            </a:r>
            <a:r>
              <a:rPr lang="en-US" dirty="0"/>
              <a:t> </a:t>
            </a:r>
            <a:r>
              <a:rPr lang="en-US" dirty="0" err="1"/>
              <a:t>eliptice</a:t>
            </a:r>
            <a:r>
              <a:rPr lang="en-US" dirty="0"/>
              <a:t> care </a:t>
            </a:r>
            <a:r>
              <a:rPr lang="en-US" dirty="0" err="1"/>
              <a:t>dau</a:t>
            </a:r>
            <a:r>
              <a:rPr lang="en-US" dirty="0"/>
              <a:t> din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logaritmului</a:t>
            </a:r>
            <a:r>
              <a:rPr lang="en-US" dirty="0"/>
              <a:t> </a:t>
            </a:r>
            <a:r>
              <a:rPr lang="en-US" dirty="0" err="1"/>
              <a:t>discret</a:t>
            </a:r>
            <a:r>
              <a:rPr lang="en-US" dirty="0"/>
              <a:t>, </a:t>
            </a:r>
            <a:r>
              <a:rPr lang="en-US" dirty="0" err="1"/>
              <a:t>insa</a:t>
            </a:r>
            <a:r>
              <a:rPr lang="en-US" dirty="0"/>
              <a:t> nu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number field sieve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natura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7AF1A-B0F7-45AE-BC3B-BFDAAE1224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91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curba</a:t>
            </a:r>
            <a:r>
              <a:rPr lang="en-US" dirty="0"/>
              <a:t> </a:t>
            </a:r>
            <a:r>
              <a:rPr lang="en-US" dirty="0" err="1"/>
              <a:t>eliptica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data de </a:t>
            </a:r>
            <a:r>
              <a:rPr lang="en-US" dirty="0" err="1"/>
              <a:t>ecuatia</a:t>
            </a:r>
            <a:r>
              <a:rPr lang="en-US" dirty="0"/>
              <a:t> x^3+alfa1*x+alfa2</a:t>
            </a:r>
          </a:p>
          <a:p>
            <a:r>
              <a:rPr lang="en-US" dirty="0" err="1"/>
              <a:t>Daca</a:t>
            </a:r>
            <a:r>
              <a:rPr lang="en-US" dirty="0"/>
              <a:t> la </a:t>
            </a: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folosea</a:t>
            </a:r>
            <a:r>
              <a:rPr lang="en-US" dirty="0"/>
              <a:t> </a:t>
            </a:r>
            <a:r>
              <a:rPr lang="en-US" dirty="0" err="1"/>
              <a:t>operatia</a:t>
            </a:r>
            <a:r>
              <a:rPr lang="en-US" dirty="0"/>
              <a:t> de modulo </a:t>
            </a:r>
            <a:r>
              <a:rPr lang="en-US" dirty="0" err="1"/>
              <a:t>ridicam</a:t>
            </a:r>
            <a:r>
              <a:rPr lang="en-US" dirty="0"/>
              <a:t> g la </a:t>
            </a:r>
            <a:r>
              <a:rPr lang="en-US" dirty="0" err="1"/>
              <a:t>puterea</a:t>
            </a:r>
            <a:r>
              <a:rPr lang="en-US" dirty="0"/>
              <a:t> A </a:t>
            </a:r>
            <a:r>
              <a:rPr lang="en-US" dirty="0" err="1"/>
              <a:t>sau</a:t>
            </a:r>
            <a:r>
              <a:rPr lang="en-US" dirty="0"/>
              <a:t> B </a:t>
            </a:r>
            <a:r>
              <a:rPr lang="en-US" dirty="0" err="1"/>
              <a:t>aici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inmultim</a:t>
            </a:r>
            <a:r>
              <a:rPr lang="en-US" dirty="0"/>
              <a:t> g-ul cu A </a:t>
            </a:r>
            <a:r>
              <a:rPr lang="en-US" dirty="0" err="1"/>
              <a:t>sau</a:t>
            </a:r>
            <a:r>
              <a:rPr lang="en-US" dirty="0"/>
              <a:t> B. </a:t>
            </a:r>
            <a:r>
              <a:rPr lang="en-US" dirty="0" err="1"/>
              <a:t>Daca</a:t>
            </a:r>
            <a:r>
              <a:rPr lang="en-US" dirty="0"/>
              <a:t> am </a:t>
            </a:r>
            <a:r>
              <a:rPr lang="en-US" dirty="0" err="1"/>
              <a:t>plota</a:t>
            </a:r>
            <a:r>
              <a:rPr lang="en-US" dirty="0"/>
              <a:t> g + g =&gt;ANIMATIE + </a:t>
            </a:r>
            <a:r>
              <a:rPr lang="en-US" dirty="0" err="1"/>
              <a:t>explicatia</a:t>
            </a:r>
            <a:r>
              <a:rPr lang="en-US" dirty="0"/>
              <a:t> </a:t>
            </a:r>
            <a:r>
              <a:rPr lang="en-US" dirty="0" err="1"/>
              <a:t>tangentei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simetriei</a:t>
            </a:r>
            <a:r>
              <a:rPr lang="en-US" dirty="0"/>
              <a:t>=&gt;graphic </a:t>
            </a:r>
            <a:r>
              <a:rPr lang="en-US" dirty="0" err="1"/>
              <a:t>optinem</a:t>
            </a:r>
            <a:r>
              <a:rPr lang="en-US" dirty="0"/>
              <a:t> un set </a:t>
            </a:r>
            <a:r>
              <a:rPr lang="en-US" dirty="0" err="1"/>
              <a:t>nou</a:t>
            </a:r>
            <a:r>
              <a:rPr lang="en-US" dirty="0"/>
              <a:t> de coordinate x </a:t>
            </a:r>
            <a:r>
              <a:rPr lang="en-US" dirty="0" err="1"/>
              <a:t>si</a:t>
            </a:r>
            <a:r>
              <a:rPr lang="en-US" dirty="0"/>
              <a:t> y.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adaugam</a:t>
            </a:r>
            <a:r>
              <a:rPr lang="en-US" dirty="0"/>
              <a:t> un g </a:t>
            </a:r>
            <a:r>
              <a:rPr lang="en-US" dirty="0" err="1"/>
              <a:t>pur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simplu</a:t>
            </a:r>
            <a:r>
              <a:rPr lang="en-US" dirty="0"/>
              <a:t> se </a:t>
            </a:r>
            <a:r>
              <a:rPr lang="en-US" dirty="0" err="1"/>
              <a:t>repeta</a:t>
            </a:r>
            <a:r>
              <a:rPr lang="en-US" dirty="0"/>
              <a:t> </a:t>
            </a:r>
            <a:r>
              <a:rPr lang="en-US" dirty="0" err="1"/>
              <a:t>pasii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7AF1A-B0F7-45AE-BC3B-BFDAAE1224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62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 </a:t>
            </a:r>
            <a:r>
              <a:rPr lang="en-US" dirty="0" err="1"/>
              <a:t>dorim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lasam</a:t>
            </a:r>
            <a:r>
              <a:rPr lang="en-US" dirty="0"/>
              <a:t> </a:t>
            </a:r>
            <a:r>
              <a:rPr lang="en-US" dirty="0" err="1"/>
              <a:t>coordonatele</a:t>
            </a:r>
            <a:r>
              <a:rPr lang="en-US" dirty="0"/>
              <a:t> </a:t>
            </a:r>
            <a:r>
              <a:rPr lang="en-US" dirty="0" err="1"/>
              <a:t>punctelor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devina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din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motiv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folosii</a:t>
            </a:r>
            <a:r>
              <a:rPr lang="en-US" dirty="0"/>
              <a:t> </a:t>
            </a:r>
            <a:r>
              <a:rPr lang="en-US" dirty="0" err="1"/>
              <a:t>curba</a:t>
            </a:r>
            <a:r>
              <a:rPr lang="en-US" dirty="0"/>
              <a:t> </a:t>
            </a:r>
            <a:r>
              <a:rPr lang="en-US" dirty="0" err="1"/>
              <a:t>eliptica</a:t>
            </a:r>
            <a:r>
              <a:rPr lang="en-US" dirty="0"/>
              <a:t> pe un </a:t>
            </a:r>
            <a:r>
              <a:rPr lang="en-US" dirty="0" err="1"/>
              <a:t>spatiu</a:t>
            </a:r>
            <a:r>
              <a:rPr lang="en-US" dirty="0"/>
              <a:t> </a:t>
            </a:r>
            <a:r>
              <a:rPr lang="en-US" dirty="0" err="1"/>
              <a:t>finit</a:t>
            </a:r>
            <a:r>
              <a:rPr lang="en-US" dirty="0"/>
              <a:t> cu </a:t>
            </a:r>
            <a:r>
              <a:rPr lang="en-US" dirty="0" err="1"/>
              <a:t>marginile</a:t>
            </a:r>
            <a:r>
              <a:rPr lang="en-US" dirty="0"/>
              <a:t> continue. </a:t>
            </a:r>
            <a:r>
              <a:rPr lang="en-US" dirty="0" err="1"/>
              <a:t>Marimea</a:t>
            </a:r>
            <a:r>
              <a:rPr lang="en-US" dirty="0"/>
              <a:t> </a:t>
            </a:r>
            <a:r>
              <a:rPr lang="en-US" dirty="0" err="1"/>
              <a:t>spatiului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data de un </a:t>
            </a:r>
            <a:r>
              <a:rPr lang="en-US" dirty="0" err="1"/>
              <a:t>parametru</a:t>
            </a:r>
            <a:r>
              <a:rPr lang="en-US" dirty="0"/>
              <a:t> n care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considerabil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mic fata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Algortmul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Diffie-Hellman-Merkle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acelasi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 de Securitate.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7AF1A-B0F7-45AE-BC3B-BFDAAE1224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4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4EE5-75C8-4B0E-B71E-CC939523B0E0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95AB-BEBE-4489-94BE-9E0560EE3D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14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4EE5-75C8-4B0E-B71E-CC939523B0E0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95AB-BEBE-4489-94BE-9E0560EE3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7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4EE5-75C8-4B0E-B71E-CC939523B0E0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95AB-BEBE-4489-94BE-9E0560EE3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3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4EE5-75C8-4B0E-B71E-CC939523B0E0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95AB-BEBE-4489-94BE-9E0560EE3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8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4EE5-75C8-4B0E-B71E-CC939523B0E0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95AB-BEBE-4489-94BE-9E0560EE3D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6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4EE5-75C8-4B0E-B71E-CC939523B0E0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95AB-BEBE-4489-94BE-9E0560EE3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4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4EE5-75C8-4B0E-B71E-CC939523B0E0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95AB-BEBE-4489-94BE-9E0560EE3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6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4EE5-75C8-4B0E-B71E-CC939523B0E0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95AB-BEBE-4489-94BE-9E0560EE3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8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4EE5-75C8-4B0E-B71E-CC939523B0E0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95AB-BEBE-4489-94BE-9E0560EE3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6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664EE5-75C8-4B0E-B71E-CC939523B0E0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B995AB-BEBE-4489-94BE-9E0560EE3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7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4EE5-75C8-4B0E-B71E-CC939523B0E0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95AB-BEBE-4489-94BE-9E0560EE3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A664EE5-75C8-4B0E-B71E-CC939523B0E0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5B995AB-BEBE-4489-94BE-9E0560EE3D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66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rustica.cz/en/2018/03/01/elliptic-curves-over-finite-fields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04.01175" TargetMode="External"/><Relationship Id="rId7" Type="http://schemas.openxmlformats.org/officeDocument/2006/relationships/hyperlink" Target="https://en.wikipedia.org/wiki/Elliptic-curve_cryptography" TargetMode="External"/><Relationship Id="rId2" Type="http://schemas.openxmlformats.org/officeDocument/2006/relationships/hyperlink" Target="https://doi.org/10.1007/s00145990005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iffie&#8211;Hellman_key_exchange" TargetMode="External"/><Relationship Id="rId5" Type="http://schemas.openxmlformats.org/officeDocument/2006/relationships/hyperlink" Target="https://www.jishuwen.com/d/pkYA" TargetMode="External"/><Relationship Id="rId4" Type="http://schemas.openxmlformats.org/officeDocument/2006/relationships/hyperlink" Target="https://trustica.cz/en/2018/03/01/elliptic-curves-over-finite-fields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4D31-1021-460C-97D9-C93808D59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77" y="710759"/>
            <a:ext cx="10699045" cy="4978841"/>
          </a:xfrm>
        </p:spPr>
        <p:txBody>
          <a:bodyPr>
            <a:normAutofit/>
          </a:bodyPr>
          <a:lstStyle/>
          <a:p>
            <a:pPr algn="ctr"/>
            <a:r>
              <a:rPr lang="it-IT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 CRIPTOGRAFIC DE SCHIMBARE AL CHEILOR</a:t>
            </a:r>
            <a:br>
              <a:rPr lang="it-IT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AUTOR: OPREA OLIVIA MARIA-MAGDALENA &amp;&amp; LICA ROBERT- MIHAI</a:t>
            </a:r>
            <a:br>
              <a:rPr lang="it-IT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CONDUCĂTOR ȘTIINȚIFIC: CONF. DR. EMIL SIMION</a:t>
            </a:r>
            <a:br>
              <a:rPr lang="it-IT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FACULTATEA: AUTOMATICA SI CALCULATOARE</a:t>
            </a:r>
          </a:p>
        </p:txBody>
      </p:sp>
    </p:spTree>
    <p:extLst>
      <p:ext uri="{BB962C8B-B14F-4D97-AF65-F5344CB8AC3E}">
        <p14:creationId xmlns:p14="http://schemas.microsoft.com/office/powerpoint/2010/main" val="2816129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ns face&#10;&#10;Description automatically generated">
            <a:extLst>
              <a:ext uri="{FF2B5EF4-FFF2-40B4-BE49-F238E27FC236}">
                <a16:creationId xmlns:a16="http://schemas.microsoft.com/office/drawing/2014/main" id="{2B12B402-162A-47C9-9674-4791CDA301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0" b="14420"/>
          <a:stretch/>
        </p:blipFill>
        <p:spPr>
          <a:xfrm>
            <a:off x="2667000" y="988906"/>
            <a:ext cx="6858000" cy="48801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F91D41-A301-4F4C-B7D4-5F93E40C4798}"/>
                  </a:ext>
                </a:extLst>
              </p:cNvPr>
              <p:cNvSpPr txBox="1"/>
              <p:nvPr/>
            </p:nvSpPr>
            <p:spPr>
              <a:xfrm>
                <a:off x="428623" y="1577340"/>
                <a:ext cx="1912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+46</m:t>
                      </m:r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F91D41-A301-4F4C-B7D4-5F93E40C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3" y="1577340"/>
                <a:ext cx="1912703" cy="276999"/>
              </a:xfrm>
              <a:prstGeom prst="rect">
                <a:avLst/>
              </a:prstGeom>
              <a:blipFill>
                <a:blip r:embed="rId4"/>
                <a:stretch>
                  <a:fillRect l="-2548" t="-4444" r="-25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257A51-E05E-40D6-A5D1-F2EB941B9152}"/>
                  </a:ext>
                </a:extLst>
              </p:cNvPr>
              <p:cNvSpPr txBox="1"/>
              <p:nvPr/>
            </p:nvSpPr>
            <p:spPr>
              <a:xfrm>
                <a:off x="463242" y="1283123"/>
                <a:ext cx="197609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257A51-E05E-40D6-A5D1-F2EB941B9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42" y="1283123"/>
                <a:ext cx="1976097" cy="276999"/>
              </a:xfrm>
              <a:prstGeom prst="rect">
                <a:avLst/>
              </a:prstGeom>
              <a:blipFill>
                <a:blip r:embed="rId5"/>
                <a:stretch>
                  <a:fillRect l="-3086" t="-4348" r="-92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3DB0999B-58E5-435A-9BF8-ECE2B717AD71}"/>
              </a:ext>
            </a:extLst>
          </p:cNvPr>
          <p:cNvSpPr/>
          <p:nvPr/>
        </p:nvSpPr>
        <p:spPr>
          <a:xfrm>
            <a:off x="4023360" y="2235200"/>
            <a:ext cx="44196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DA484E-56A6-4E86-B3B2-A76282DC1C8E}"/>
              </a:ext>
            </a:extLst>
          </p:cNvPr>
          <p:cNvSpPr/>
          <p:nvPr/>
        </p:nvSpPr>
        <p:spPr>
          <a:xfrm rot="19418337">
            <a:off x="6364850" y="902735"/>
            <a:ext cx="45719" cy="4736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6A7AF6-3FFC-4059-BE4F-5078AF91C7BC}"/>
              </a:ext>
            </a:extLst>
          </p:cNvPr>
          <p:cNvSpPr/>
          <p:nvPr/>
        </p:nvSpPr>
        <p:spPr>
          <a:xfrm>
            <a:off x="5518075" y="2112264"/>
            <a:ext cx="269240" cy="279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ro-RO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CD32E6-18B2-4FBC-81AA-DB016D3836F4}"/>
              </a:ext>
            </a:extLst>
          </p:cNvPr>
          <p:cNvSpPr/>
          <p:nvPr/>
        </p:nvSpPr>
        <p:spPr>
          <a:xfrm>
            <a:off x="7282180" y="2021202"/>
            <a:ext cx="693420" cy="478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CE75A4-D3D7-47FC-9C3D-3D4727128E3B}"/>
              </a:ext>
            </a:extLst>
          </p:cNvPr>
          <p:cNvSpPr/>
          <p:nvPr/>
        </p:nvSpPr>
        <p:spPr>
          <a:xfrm>
            <a:off x="7360920" y="1341121"/>
            <a:ext cx="45719" cy="39166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100BEB-5412-4230-8CA9-1676E16A4CFB}"/>
              </a:ext>
            </a:extLst>
          </p:cNvPr>
          <p:cNvSpPr txBox="1"/>
          <p:nvPr/>
        </p:nvSpPr>
        <p:spPr>
          <a:xfrm rot="21220098">
            <a:off x="7246125" y="2075614"/>
            <a:ext cx="34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ro-RO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9D3845-F41D-4222-BE05-C0BE6BEF5282}"/>
              </a:ext>
            </a:extLst>
          </p:cNvPr>
          <p:cNvSpPr/>
          <p:nvPr/>
        </p:nvSpPr>
        <p:spPr>
          <a:xfrm>
            <a:off x="7249159" y="4470400"/>
            <a:ext cx="294642" cy="2854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F3C304-3CF8-4C5E-999F-5A45B34DD219}"/>
              </a:ext>
            </a:extLst>
          </p:cNvPr>
          <p:cNvSpPr/>
          <p:nvPr/>
        </p:nvSpPr>
        <p:spPr>
          <a:xfrm>
            <a:off x="7152364" y="1341121"/>
            <a:ext cx="45719" cy="39166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EEE879-2EA8-42E0-9003-AF61C53ADDDA}"/>
              </a:ext>
            </a:extLst>
          </p:cNvPr>
          <p:cNvSpPr txBox="1"/>
          <p:nvPr/>
        </p:nvSpPr>
        <p:spPr>
          <a:xfrm>
            <a:off x="7226800" y="4409582"/>
            <a:ext cx="9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2g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CB8E9D-EA57-442F-B65A-495C7CAA2992}"/>
              </a:ext>
            </a:extLst>
          </p:cNvPr>
          <p:cNvSpPr txBox="1"/>
          <p:nvPr/>
        </p:nvSpPr>
        <p:spPr>
          <a:xfrm rot="21220098">
            <a:off x="7035804" y="4169389"/>
            <a:ext cx="34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ro-RO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3399F0-0FB8-47F8-B204-866BAA576123}"/>
              </a:ext>
            </a:extLst>
          </p:cNvPr>
          <p:cNvSpPr/>
          <p:nvPr/>
        </p:nvSpPr>
        <p:spPr>
          <a:xfrm>
            <a:off x="7035800" y="2337999"/>
            <a:ext cx="269240" cy="279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293355-389A-4E3B-BA38-25FE1A67951D}"/>
              </a:ext>
            </a:extLst>
          </p:cNvPr>
          <p:cNvSpPr txBox="1"/>
          <p:nvPr/>
        </p:nvSpPr>
        <p:spPr>
          <a:xfrm>
            <a:off x="6968505" y="2282428"/>
            <a:ext cx="9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3g</a:t>
            </a:r>
            <a:endParaRPr lang="ro-RO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89CE634-1755-4E30-AC02-99144996D869}"/>
                  </a:ext>
                </a:extLst>
              </p:cNvPr>
              <p:cNvSpPr txBox="1"/>
              <p:nvPr/>
            </p:nvSpPr>
            <p:spPr>
              <a:xfrm>
                <a:off x="428636" y="1854339"/>
                <a:ext cx="21963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ro-RO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89CE634-1755-4E30-AC02-99144996D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36" y="1854339"/>
                <a:ext cx="2196316" cy="369332"/>
              </a:xfrm>
              <a:prstGeom prst="rect">
                <a:avLst/>
              </a:prstGeom>
              <a:blipFill>
                <a:blip r:embed="rId6"/>
                <a:stretch>
                  <a:fillRect t="-11475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87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7" grpId="1" animBg="1"/>
      <p:bldP spid="8" grpId="0" animBg="1"/>
      <p:bldP spid="8" grpId="1" animBg="1"/>
      <p:bldP spid="9" grpId="0" animBg="1"/>
      <p:bldP spid="11" grpId="0" animBg="1"/>
      <p:bldP spid="11" grpId="1" animBg="1"/>
      <p:bldP spid="12" grpId="0"/>
      <p:bldP spid="12" grpId="1"/>
      <p:bldP spid="13" grpId="0" animBg="1"/>
      <p:bldP spid="14" grpId="0" animBg="1"/>
      <p:bldP spid="14" grpId="1" animBg="1"/>
      <p:bldP spid="15" grpId="0"/>
      <p:bldP spid="16" grpId="0"/>
      <p:bldP spid="17" grpId="0" animBg="1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game, white&#10;&#10;Description automatically generated">
            <a:extLst>
              <a:ext uri="{FF2B5EF4-FFF2-40B4-BE49-F238E27FC236}">
                <a16:creationId xmlns:a16="http://schemas.microsoft.com/office/drawing/2014/main" id="{B60D3633-F330-4B1D-8DD5-3635F4BBA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12" y="156496"/>
            <a:ext cx="9843775" cy="654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65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736C1B96-9E81-48E4-B075-E6A3FE625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568" y="195345"/>
            <a:ext cx="8316863" cy="64673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29AF60-D1FD-47BE-BC84-0FAE0541CA02}"/>
              </a:ext>
            </a:extLst>
          </p:cNvPr>
          <p:cNvSpPr txBox="1"/>
          <p:nvPr/>
        </p:nvSpPr>
        <p:spPr>
          <a:xfrm>
            <a:off x="3444557" y="6393768"/>
            <a:ext cx="680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4" tooltip="https://trustica.cz/en/2018/03/01/elliptic-curves-over-finite-fields/"/>
              </a:rPr>
              <a:t>Sursa</a:t>
            </a:r>
            <a:r>
              <a:rPr lang="en-US" dirty="0">
                <a:hlinkClick r:id="rId4" tooltip="https://trustica.cz/en/2018/03/01/elliptic-curves-over-finite-fields/"/>
              </a:rPr>
              <a:t>: trustica.cz/</a:t>
            </a:r>
            <a:r>
              <a:rPr lang="en-US" dirty="0" err="1">
                <a:hlinkClick r:id="rId4" tooltip="https://trustica.cz/en/2018/03/01/elliptic-curves-over-finite-fields/"/>
              </a:rPr>
              <a:t>en</a:t>
            </a:r>
            <a:r>
              <a:rPr lang="en-US" dirty="0">
                <a:hlinkClick r:id="rId4" tooltip="https://trustica.cz/en/2018/03/01/elliptic-curves-over-finite-fields/"/>
              </a:rPr>
              <a:t>/2018/03/01/elliptic-curves-over-finite-fields/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45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A301-E9DE-48B8-925D-D9133B3E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81714"/>
            <a:ext cx="10058400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2.2: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Algortmul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Diffie-Hellman-Merkle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curbe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eliptice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1B705-7708-4B88-A8B7-86D42B5B1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functioneaza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Avantaje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dezavantaje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018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1B01-E3E4-444B-848F-A383FA976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9685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Aplicabilitate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B62E8-7372-4A93-A779-203B8EC7C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on-line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site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66807CA-3167-4588-8610-944039594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836" y="2249487"/>
            <a:ext cx="5476874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05C34D4-7A6F-435D-9E64-DCAB55A81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835" y="4048919"/>
            <a:ext cx="5476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47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6C9A-5363-450D-9DC7-105EAEAB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FA68A-631F-464F-83FA-4B1867CE8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928" y="2097088"/>
            <a:ext cx="10432967" cy="354171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secreta.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modulo are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fundamente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2048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Curbele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eliptice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accepta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au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securitate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matematica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activitatea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on-line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zilnic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9466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1A19-EF77-4604-B222-2AB405C6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Bibliografie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B603B4-A867-4865-B883-125C3F4DE413}"/>
              </a:ext>
            </a:extLst>
          </p:cNvPr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A. Menezes, T. Okamoto, and S. Vanstone. Reducing elliptic curve logarithms to a finite field. IEEE Trans. Inform. Theory, 39:1639–1646, 1993.</a:t>
            </a:r>
          </a:p>
          <a:p>
            <a:r>
              <a:rPr lang="en-US">
                <a:solidFill>
                  <a:srgbClr val="333333"/>
                </a:solidFill>
                <a:latin typeface="-apple-system"/>
              </a:rPr>
              <a:t>Smart, N. The Discrete Logarithm Problem on Elliptic Curves of Trace One. </a:t>
            </a:r>
            <a:r>
              <a:rPr lang="en-US" i="1">
                <a:solidFill>
                  <a:srgbClr val="333333"/>
                </a:solidFill>
                <a:latin typeface="-apple-system"/>
              </a:rPr>
              <a:t>J. Cryptology</a:t>
            </a:r>
            <a:r>
              <a:rPr lang="en-US">
                <a:solidFill>
                  <a:srgbClr val="333333"/>
                </a:solidFill>
                <a:latin typeface="-apple-system"/>
              </a:rPr>
              <a:t> </a:t>
            </a:r>
            <a:r>
              <a:rPr lang="en-US" b="1">
                <a:solidFill>
                  <a:srgbClr val="333333"/>
                </a:solidFill>
                <a:latin typeface="-apple-system"/>
              </a:rPr>
              <a:t>12, </a:t>
            </a:r>
            <a:r>
              <a:rPr lang="en-US">
                <a:solidFill>
                  <a:srgbClr val="333333"/>
                </a:solidFill>
                <a:latin typeface="-apple-system"/>
              </a:rPr>
              <a:t>193–196 (1999). </a:t>
            </a:r>
            <a:r>
              <a:rPr lang="en-US">
                <a:solidFill>
                  <a:srgbClr val="333333"/>
                </a:solidFill>
                <a:latin typeface="-apple-system"/>
                <a:hlinkClick r:id="rId2"/>
              </a:rPr>
              <a:t>https://doi.org/10.1007/s001459900052</a:t>
            </a:r>
            <a:endParaRPr lang="en-US">
              <a:solidFill>
                <a:srgbClr val="333333"/>
              </a:solidFill>
              <a:latin typeface="-apple-system"/>
            </a:endParaRPr>
          </a:p>
          <a:p>
            <a:r>
              <a:rPr lang="en-US">
                <a:hlinkClick r:id="rId3"/>
              </a:rPr>
              <a:t>https://arxiv.org/abs/1504.01175</a:t>
            </a:r>
            <a:endParaRPr lang="en-US">
              <a:solidFill>
                <a:srgbClr val="333333"/>
              </a:solidFill>
              <a:latin typeface="-apple-system"/>
            </a:endParaRPr>
          </a:p>
          <a:p>
            <a:r>
              <a:rPr lang="en-US">
                <a:hlinkClick r:id="rId4"/>
              </a:rPr>
              <a:t>https://trustica.cz/en/2018/03/01/elliptic-curves-over-finite-fields/</a:t>
            </a:r>
            <a:endParaRPr lang="en-US">
              <a:solidFill>
                <a:srgbClr val="333333"/>
              </a:solidFill>
              <a:latin typeface="-apple-system"/>
            </a:endParaRPr>
          </a:p>
          <a:p>
            <a:r>
              <a:rPr lang="en-US">
                <a:hlinkClick r:id="rId5"/>
              </a:rPr>
              <a:t>https://www.jishuwen.com/d/pkYA</a:t>
            </a:r>
            <a:endParaRPr lang="en-US"/>
          </a:p>
          <a:p>
            <a:r>
              <a:rPr lang="en-US">
                <a:hlinkClick r:id="rId6"/>
              </a:rPr>
              <a:t>https://en.wikipedia.org/wiki/Diffie–Hellman_key_exchange</a:t>
            </a:r>
            <a:endParaRPr lang="en-US"/>
          </a:p>
          <a:p>
            <a:r>
              <a:rPr lang="en-US">
                <a:hlinkClick r:id="rId7"/>
              </a:rPr>
              <a:t>https://en.wikipedia.org/wiki/Elliptic-curve_cryptography#</a:t>
            </a:r>
            <a:endParaRPr lang="en-US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1F067-ABB7-4B5B-8103-D4178917F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951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EB31-3C5B-4D05-83DF-81B12B24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031" y="809321"/>
            <a:ext cx="10421937" cy="5239357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Multumim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atentia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acordata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Intrebari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0608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F87B-7506-49CB-BAB9-4DC641C4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Prezentare generala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771B6C15-444C-4BD8-B21C-98A9624D6D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015924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78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6DCE3-EAE5-4B9C-BD30-4338E8B25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2527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Necesitate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29D9F-7ED4-4330-900F-559B527C4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Construirea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private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necesita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criptarea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canalului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comunicare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71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C6E99-6EA2-47DD-B182-239BA9DF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Partea 2.1: Algortmul Diffie-Hellman-Merkle folosind modulo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3BC1-DD6D-4A65-9F91-9B877BA0B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functioneaza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trebuii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fie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variabila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‘n’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aleasa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Avantaje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dezavantaje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23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B63897-D074-48B4-8E8A-D40F0D0FD621}"/>
              </a:ext>
            </a:extLst>
          </p:cNvPr>
          <p:cNvCxnSpPr>
            <a:cxnSpLocks/>
          </p:cNvCxnSpPr>
          <p:nvPr/>
        </p:nvCxnSpPr>
        <p:spPr>
          <a:xfrm>
            <a:off x="344311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33FC0B-DEFC-4ABE-AD9B-52D47BF75477}"/>
              </a:ext>
            </a:extLst>
          </p:cNvPr>
          <p:cNvCxnSpPr>
            <a:cxnSpLocks/>
          </p:cNvCxnSpPr>
          <p:nvPr/>
        </p:nvCxnSpPr>
        <p:spPr>
          <a:xfrm>
            <a:off x="812235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695F17F-6B4B-4D28-B2FE-1494CF4AC5F1}"/>
              </a:ext>
            </a:extLst>
          </p:cNvPr>
          <p:cNvSpPr txBox="1"/>
          <p:nvPr/>
        </p:nvSpPr>
        <p:spPr>
          <a:xfrm>
            <a:off x="1433689" y="0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A39457-287A-4539-BD06-8B35E2A1C516}"/>
              </a:ext>
            </a:extLst>
          </p:cNvPr>
          <p:cNvSpPr txBox="1"/>
          <p:nvPr/>
        </p:nvSpPr>
        <p:spPr>
          <a:xfrm>
            <a:off x="10239022" y="-1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42B5DB-E800-4E7D-B4D1-686A20BAAD01}"/>
              </a:ext>
            </a:extLst>
          </p:cNvPr>
          <p:cNvSpPr txBox="1"/>
          <p:nvPr/>
        </p:nvSpPr>
        <p:spPr>
          <a:xfrm>
            <a:off x="5181615" y="0"/>
            <a:ext cx="143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A10BDA-0BF5-4AB0-BE55-243710B38B44}"/>
              </a:ext>
            </a:extLst>
          </p:cNvPr>
          <p:cNvSpPr/>
          <p:nvPr/>
        </p:nvSpPr>
        <p:spPr>
          <a:xfrm>
            <a:off x="1066805" y="711200"/>
            <a:ext cx="1241768" cy="5531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3762F-0F7C-4F5C-958C-9899B0CF226D}"/>
              </a:ext>
            </a:extLst>
          </p:cNvPr>
          <p:cNvSpPr/>
          <p:nvPr/>
        </p:nvSpPr>
        <p:spPr>
          <a:xfrm>
            <a:off x="9872117" y="711200"/>
            <a:ext cx="1241768" cy="5531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E1F285-60D5-42AA-AF2C-4305BFC5EC22}"/>
              </a:ext>
            </a:extLst>
          </p:cNvPr>
          <p:cNvSpPr/>
          <p:nvPr/>
        </p:nvSpPr>
        <p:spPr>
          <a:xfrm>
            <a:off x="5192874" y="1264356"/>
            <a:ext cx="1241768" cy="553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40A325-2DEA-400C-B020-AFAD6FBD032D}"/>
              </a:ext>
            </a:extLst>
          </p:cNvPr>
          <p:cNvSpPr txBox="1"/>
          <p:nvPr/>
        </p:nvSpPr>
        <p:spPr>
          <a:xfrm>
            <a:off x="6516498" y="1310101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7B3A1A-6139-4244-A704-0C1AC8C08278}"/>
              </a:ext>
            </a:extLst>
          </p:cNvPr>
          <p:cNvSpPr txBox="1"/>
          <p:nvPr/>
        </p:nvSpPr>
        <p:spPr>
          <a:xfrm>
            <a:off x="5599288" y="401345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F9B359-7A48-444E-BAFF-2AE6ACA5688F}"/>
              </a:ext>
            </a:extLst>
          </p:cNvPr>
          <p:cNvSpPr/>
          <p:nvPr/>
        </p:nvSpPr>
        <p:spPr>
          <a:xfrm>
            <a:off x="1066805" y="711200"/>
            <a:ext cx="1241768" cy="5531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402AC8-D367-4363-BA04-9C4D515561CA}"/>
              </a:ext>
            </a:extLst>
          </p:cNvPr>
          <p:cNvSpPr/>
          <p:nvPr/>
        </p:nvSpPr>
        <p:spPr>
          <a:xfrm>
            <a:off x="5192904" y="1264356"/>
            <a:ext cx="1241768" cy="553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9FDC50-04B8-453F-8416-76C1D7A3223C}"/>
              </a:ext>
            </a:extLst>
          </p:cNvPr>
          <p:cNvSpPr/>
          <p:nvPr/>
        </p:nvSpPr>
        <p:spPr>
          <a:xfrm>
            <a:off x="9942702" y="3912191"/>
            <a:ext cx="1241768" cy="5531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7FB758-2DD1-4EE4-9B88-81EE8A0EEDB0}"/>
              </a:ext>
            </a:extLst>
          </p:cNvPr>
          <p:cNvSpPr txBox="1"/>
          <p:nvPr/>
        </p:nvSpPr>
        <p:spPr>
          <a:xfrm>
            <a:off x="-22577" y="2518603"/>
            <a:ext cx="1207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g^A%n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998E90-77A5-4428-81C6-37F3515DB91F}"/>
              </a:ext>
            </a:extLst>
          </p:cNvPr>
          <p:cNvSpPr/>
          <p:nvPr/>
        </p:nvSpPr>
        <p:spPr>
          <a:xfrm>
            <a:off x="1061160" y="2427112"/>
            <a:ext cx="1241768" cy="55315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33C858-3D93-4644-B697-FA027AA19167}"/>
              </a:ext>
            </a:extLst>
          </p:cNvPr>
          <p:cNvSpPr/>
          <p:nvPr/>
        </p:nvSpPr>
        <p:spPr>
          <a:xfrm>
            <a:off x="9872117" y="711200"/>
            <a:ext cx="1241768" cy="5531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96C991-A076-4D6B-BAD6-8AEDA66462B9}"/>
              </a:ext>
            </a:extLst>
          </p:cNvPr>
          <p:cNvSpPr/>
          <p:nvPr/>
        </p:nvSpPr>
        <p:spPr>
          <a:xfrm>
            <a:off x="5184417" y="1264356"/>
            <a:ext cx="1241768" cy="553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062125-6642-47BE-9367-34C4981D0D65}"/>
              </a:ext>
            </a:extLst>
          </p:cNvPr>
          <p:cNvSpPr/>
          <p:nvPr/>
        </p:nvSpPr>
        <p:spPr>
          <a:xfrm>
            <a:off x="9872117" y="2417004"/>
            <a:ext cx="1241768" cy="5531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93EC88-001C-436E-B985-315CD2168F0F}"/>
              </a:ext>
            </a:extLst>
          </p:cNvPr>
          <p:cNvSpPr txBox="1"/>
          <p:nvPr/>
        </p:nvSpPr>
        <p:spPr>
          <a:xfrm>
            <a:off x="11113885" y="2472857"/>
            <a:ext cx="1207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g^B%n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EC8ABB6-602B-4A4D-803C-DF2CEFD6C2FF}"/>
              </a:ext>
            </a:extLst>
          </p:cNvPr>
          <p:cNvSpPr/>
          <p:nvPr/>
        </p:nvSpPr>
        <p:spPr>
          <a:xfrm>
            <a:off x="6880587" y="3152422"/>
            <a:ext cx="1241768" cy="5531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993592-9502-4733-B846-7F388DC7CC76}"/>
              </a:ext>
            </a:extLst>
          </p:cNvPr>
          <p:cNvSpPr txBox="1"/>
          <p:nvPr/>
        </p:nvSpPr>
        <p:spPr>
          <a:xfrm>
            <a:off x="8122355" y="3198167"/>
            <a:ext cx="1207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g^B%n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42DB9B-C125-4BB8-A6E0-5A399C93E238}"/>
              </a:ext>
            </a:extLst>
          </p:cNvPr>
          <p:cNvSpPr/>
          <p:nvPr/>
        </p:nvSpPr>
        <p:spPr>
          <a:xfrm>
            <a:off x="1080922" y="711200"/>
            <a:ext cx="1241768" cy="5531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4D6DDD-80C3-43B2-B311-EC5D1EE9F00C}"/>
              </a:ext>
            </a:extLst>
          </p:cNvPr>
          <p:cNvSpPr/>
          <p:nvPr/>
        </p:nvSpPr>
        <p:spPr>
          <a:xfrm>
            <a:off x="1061160" y="3681359"/>
            <a:ext cx="1241768" cy="5531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4B6D66-FEA9-4C67-AA29-0C0BAF2D707C}"/>
              </a:ext>
            </a:extLst>
          </p:cNvPr>
          <p:cNvSpPr txBox="1"/>
          <p:nvPr/>
        </p:nvSpPr>
        <p:spPr>
          <a:xfrm>
            <a:off x="8310032" y="4000858"/>
            <a:ext cx="1741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g^(A*B)%n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DAE15A-C905-4425-A6EA-F55989A24833}"/>
              </a:ext>
            </a:extLst>
          </p:cNvPr>
          <p:cNvSpPr txBox="1"/>
          <p:nvPr/>
        </p:nvSpPr>
        <p:spPr>
          <a:xfrm>
            <a:off x="2249298" y="3727104"/>
            <a:ext cx="1741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g^(A*B)%n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31E3BC-B740-44B8-BFFF-CF81A4A5AD7A}"/>
              </a:ext>
            </a:extLst>
          </p:cNvPr>
          <p:cNvSpPr/>
          <p:nvPr/>
        </p:nvSpPr>
        <p:spPr>
          <a:xfrm>
            <a:off x="3448762" y="3198167"/>
            <a:ext cx="1241768" cy="5531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BE32B7-8B13-4D61-9462-F2645CC9675F}"/>
              </a:ext>
            </a:extLst>
          </p:cNvPr>
          <p:cNvSpPr txBox="1"/>
          <p:nvPr/>
        </p:nvSpPr>
        <p:spPr>
          <a:xfrm>
            <a:off x="2413011" y="3231803"/>
            <a:ext cx="1241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g^A%n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0C06BE-0896-4A41-BA64-3FD9389EE2FC}"/>
              </a:ext>
            </a:extLst>
          </p:cNvPr>
          <p:cNvSpPr/>
          <p:nvPr/>
        </p:nvSpPr>
        <p:spPr>
          <a:xfrm>
            <a:off x="9863651" y="721899"/>
            <a:ext cx="1241768" cy="5531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87304D-4AC1-460B-BAAA-2E44F110A7F7}"/>
              </a:ext>
            </a:extLst>
          </p:cNvPr>
          <p:cNvSpPr txBox="1"/>
          <p:nvPr/>
        </p:nvSpPr>
        <p:spPr>
          <a:xfrm>
            <a:off x="612438" y="80033"/>
            <a:ext cx="2421453" cy="1283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369055-1A59-41D4-BD96-5BC51125CC50}"/>
              </a:ext>
            </a:extLst>
          </p:cNvPr>
          <p:cNvSpPr txBox="1"/>
          <p:nvPr/>
        </p:nvSpPr>
        <p:spPr>
          <a:xfrm>
            <a:off x="4642561" y="622489"/>
            <a:ext cx="2421453" cy="1283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CDF7A4-F504-4315-A75A-7CDCCA384706}"/>
              </a:ext>
            </a:extLst>
          </p:cNvPr>
          <p:cNvSpPr txBox="1"/>
          <p:nvPr/>
        </p:nvSpPr>
        <p:spPr>
          <a:xfrm>
            <a:off x="9039565" y="468090"/>
            <a:ext cx="2421453" cy="1283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DD803BB-8032-432F-A8D2-160D82652E0C}"/>
              </a:ext>
            </a:extLst>
          </p:cNvPr>
          <p:cNvSpPr/>
          <p:nvPr/>
        </p:nvSpPr>
        <p:spPr>
          <a:xfrm>
            <a:off x="417689" y="3474745"/>
            <a:ext cx="3572906" cy="112082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AD47789-AEB7-4EC0-A73B-AED4950723F0}"/>
              </a:ext>
            </a:extLst>
          </p:cNvPr>
          <p:cNvSpPr/>
          <p:nvPr/>
        </p:nvSpPr>
        <p:spPr>
          <a:xfrm>
            <a:off x="8201405" y="3659141"/>
            <a:ext cx="3572906" cy="112082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8FE1FA-C69F-4EC5-9E72-C825F61092B2}"/>
              </a:ext>
            </a:extLst>
          </p:cNvPr>
          <p:cNvCxnSpPr/>
          <p:nvPr/>
        </p:nvCxnSpPr>
        <p:spPr>
          <a:xfrm flipV="1">
            <a:off x="3341519" y="1471103"/>
            <a:ext cx="2336799" cy="211820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355AD02-F9CB-45B7-908D-15C628B4B35D}"/>
              </a:ext>
            </a:extLst>
          </p:cNvPr>
          <p:cNvCxnSpPr>
            <a:cxnSpLocks/>
          </p:cNvCxnSpPr>
          <p:nvPr/>
        </p:nvCxnSpPr>
        <p:spPr>
          <a:xfrm>
            <a:off x="5658562" y="1468038"/>
            <a:ext cx="3129955" cy="232560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DA3811B-AB48-4F89-AD85-CF5BD2BAA4D0}"/>
              </a:ext>
            </a:extLst>
          </p:cNvPr>
          <p:cNvSpPr txBox="1"/>
          <p:nvPr/>
        </p:nvSpPr>
        <p:spPr>
          <a:xfrm>
            <a:off x="4835866" y="987778"/>
            <a:ext cx="193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secreta</a:t>
            </a:r>
          </a:p>
        </p:txBody>
      </p:sp>
    </p:spTree>
    <p:extLst>
      <p:ext uri="{BB962C8B-B14F-4D97-AF65-F5344CB8AC3E}">
        <p14:creationId xmlns:p14="http://schemas.microsoft.com/office/powerpoint/2010/main" val="268891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48148E-6 L -1.45833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-0.16849 2.96296E-6 C -0.24401 2.96296E-6 -0.33698 0.04676 -0.33698 0.08495 L -0.33698 0.1706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49" y="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23 L 0.09818 -0.00023 C 0.14193 -0.00023 0.19596 0.02894 0.19596 0.05255 L 0.19596 0.10579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66" y="530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0.09935 4.07407E-6 C 0.14375 4.07407E-6 0.19869 0.02731 0.19869 0.04953 L 0.19869 0.09907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35" y="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48148E-6 L -0.00052 0.2495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247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0.19141 2.96296E-6 C 0.27722 2.96296E-6 0.38307 0.04629 0.38307 0.08426 L 0.38307 0.16898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54" y="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7 L -0.12188 0.0007 C -0.17617 0.0007 -0.2431 0.02987 -0.2431 0.05371 L -0.2431 0.10718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35" y="532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96296E-6 L -0.12188 -2.96296E-6 C -0.17656 -2.96296E-6 -0.24375 0.02917 -0.24375 0.05278 L -0.24375 0.10579 " pathEditMode="relative" rAng="0" ptsTypes="AAAA">
                                      <p:cBhvr>
                                        <p:cTn id="4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88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 L -0.4763 0.08542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15" y="4259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04 -0.01343 L -0.66967 0.0939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4" y="537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-0.00065 0.4386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2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96296E-6 L 0.53204 0.10417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02" y="5208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0.71693 0.1125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46" y="5625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00612 0.46528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2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0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6" grpId="0"/>
      <p:bldP spid="17" grpId="0" animBg="1"/>
      <p:bldP spid="17" grpId="1" animBg="1"/>
      <p:bldP spid="18" grpId="0" animBg="1"/>
      <p:bldP spid="18" grpId="1" animBg="1"/>
      <p:bldP spid="20" grpId="0" animBg="1"/>
      <p:bldP spid="22" grpId="0"/>
      <p:bldP spid="22" grpId="1"/>
      <p:bldP spid="22" grpId="2"/>
      <p:bldP spid="24" grpId="0" animBg="1"/>
      <p:bldP spid="24" grpId="1" animBg="1"/>
      <p:bldP spid="24" grpId="2" animBg="1"/>
      <p:bldP spid="25" grpId="0" animBg="1"/>
      <p:bldP spid="25" grpId="1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/>
      <p:bldP spid="30" grpId="1"/>
      <p:bldP spid="30" grpId="2"/>
      <p:bldP spid="31" grpId="0" animBg="1"/>
      <p:bldP spid="31" grpId="1" animBg="1"/>
      <p:bldP spid="31" grpId="2" animBg="1"/>
      <p:bldP spid="32" grpId="0"/>
      <p:bldP spid="32" grpId="1"/>
      <p:bldP spid="32" grpId="2"/>
      <p:bldP spid="33" grpId="0" animBg="1"/>
      <p:bldP spid="33" grpId="1" animBg="1"/>
      <p:bldP spid="33" grpId="2" animBg="1"/>
      <p:bldP spid="34" grpId="0" animBg="1"/>
      <p:bldP spid="35" grpId="0"/>
      <p:bldP spid="36" grpId="0"/>
      <p:bldP spid="37" grpId="0" animBg="1"/>
      <p:bldP spid="37" grpId="1" animBg="1"/>
      <p:bldP spid="37" grpId="2" animBg="1"/>
      <p:bldP spid="38" grpId="0"/>
      <p:bldP spid="38" grpId="1"/>
      <p:bldP spid="38" grpId="2"/>
      <p:bldP spid="39" grpId="0" animBg="1"/>
      <p:bldP spid="39" grpId="1" animBg="1"/>
      <p:bldP spid="39" grpId="2" animBg="1"/>
      <p:bldP spid="41" grpId="0" animBg="1"/>
      <p:bldP spid="42" grpId="0" animBg="1"/>
      <p:bldP spid="43" grpId="0" animBg="1"/>
      <p:bldP spid="44" grpId="0" animBg="1"/>
      <p:bldP spid="45" grpId="0" animBg="1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64CC59F-0B17-496C-BBC1-773432C2FA46}"/>
              </a:ext>
            </a:extLst>
          </p:cNvPr>
          <p:cNvSpPr/>
          <p:nvPr/>
        </p:nvSpPr>
        <p:spPr>
          <a:xfrm>
            <a:off x="3166533" y="716844"/>
            <a:ext cx="5858933" cy="532835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08E71D-6D0D-454D-AFDA-89D3210010DF}"/>
              </a:ext>
            </a:extLst>
          </p:cNvPr>
          <p:cNvSpPr txBox="1"/>
          <p:nvPr/>
        </p:nvSpPr>
        <p:spPr>
          <a:xfrm>
            <a:off x="5960533" y="322492"/>
            <a:ext cx="485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1471ED-EC3A-454D-8171-45A8D6A134D8}"/>
              </a:ext>
            </a:extLst>
          </p:cNvPr>
          <p:cNvSpPr txBox="1"/>
          <p:nvPr/>
        </p:nvSpPr>
        <p:spPr>
          <a:xfrm>
            <a:off x="6445956" y="367268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AEBDA-A477-442C-9255-356EF61EA6F5}"/>
              </a:ext>
            </a:extLst>
          </p:cNvPr>
          <p:cNvSpPr txBox="1"/>
          <p:nvPr/>
        </p:nvSpPr>
        <p:spPr>
          <a:xfrm>
            <a:off x="6858293" y="4773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A4D18A-C709-4CD6-B617-E5D5F254B503}"/>
              </a:ext>
            </a:extLst>
          </p:cNvPr>
          <p:cNvSpPr txBox="1"/>
          <p:nvPr/>
        </p:nvSpPr>
        <p:spPr>
          <a:xfrm>
            <a:off x="7217541" y="605557"/>
            <a:ext cx="338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0010CF-6A90-4682-ACCB-56607B95B008}"/>
              </a:ext>
            </a:extLst>
          </p:cNvPr>
          <p:cNvSpPr txBox="1"/>
          <p:nvPr/>
        </p:nvSpPr>
        <p:spPr>
          <a:xfrm>
            <a:off x="8534400" y="4831645"/>
            <a:ext cx="2404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g^(A*B)%n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609D9C-37A1-478D-B29F-8FD613D1AA68}"/>
              </a:ext>
            </a:extLst>
          </p:cNvPr>
          <p:cNvSpPr txBox="1"/>
          <p:nvPr/>
        </p:nvSpPr>
        <p:spPr>
          <a:xfrm>
            <a:off x="3381022" y="5372948"/>
            <a:ext cx="1044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g^A%n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A1EAD3-BF8C-4143-A4D7-F78CEB3AB019}"/>
              </a:ext>
            </a:extLst>
          </p:cNvPr>
          <p:cNvSpPr txBox="1"/>
          <p:nvPr/>
        </p:nvSpPr>
        <p:spPr>
          <a:xfrm>
            <a:off x="2644421" y="1648276"/>
            <a:ext cx="1044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g^B%n</a:t>
            </a:r>
            <a:endParaRPr lang="en-US" sz="24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E2FDE9-60F5-4640-8E3E-61E8E021F7AC}"/>
              </a:ext>
            </a:extLst>
          </p:cNvPr>
          <p:cNvSpPr/>
          <p:nvPr/>
        </p:nvSpPr>
        <p:spPr>
          <a:xfrm>
            <a:off x="5921020" y="1067222"/>
            <a:ext cx="349957" cy="2308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6C98BA-085C-4E3B-BA69-4A205923140B}"/>
              </a:ext>
            </a:extLst>
          </p:cNvPr>
          <p:cNvSpPr txBox="1"/>
          <p:nvPr/>
        </p:nvSpPr>
        <p:spPr>
          <a:xfrm>
            <a:off x="5604934" y="1416798"/>
            <a:ext cx="168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 times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BE533EB-026E-496D-94A9-0DEC95727729}"/>
              </a:ext>
            </a:extLst>
          </p:cNvPr>
          <p:cNvSpPr/>
          <p:nvPr/>
        </p:nvSpPr>
        <p:spPr>
          <a:xfrm>
            <a:off x="5921020" y="1062483"/>
            <a:ext cx="349957" cy="2308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32DA93-26A1-44C9-B845-3640BDC6E218}"/>
              </a:ext>
            </a:extLst>
          </p:cNvPr>
          <p:cNvSpPr/>
          <p:nvPr/>
        </p:nvSpPr>
        <p:spPr>
          <a:xfrm>
            <a:off x="5921020" y="1104206"/>
            <a:ext cx="349957" cy="2308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7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C 0.12109 -3.7037E-6 0.21966 0.15047 0.21966 0.33588 C 0.21966 0.5213 0.12109 0.67199 4.79167E-6 0.67199 C -0.12149 0.67199 -0.21967 0.5213 -0.21967 0.33588 C -0.21967 0.15047 -0.12149 -3.7037E-6 4.79167E-6 -3.7037E-6 Z " pathEditMode="relative" rAng="0" ptsTypes="AAAAA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C 0.12096 -3.7037E-6 0.21966 0.15024 0.21966 0.33588 C 0.21966 0.52153 0.12096 0.67199 0 0.67199 C -0.12135 0.67199 -0.21966 0.52153 -0.21966 0.33588 C -0.21966 0.15024 -0.12135 -3.7037E-6 0 -3.7037E-6 Z " pathEditMode="relative" rAng="0" ptsTypes="AAAAA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C 0.11628 -3.7037E-6 0.21081 0.15162 0.21081 0.33889 C 0.21081 0.52593 0.11628 0.67824 0 0.67824 C -0.11641 0.67824 -0.21055 0.52593 -0.21055 0.33889 C -0.21055 0.15162 -0.11641 -3.7037E-6 0 -3.7037E-6 Z " pathEditMode="relative" rAng="0" ptsTypes="AAAAA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11 -0.00115 L 0.00911 -0.00115 C 0.01029 -0.00046 0.02839 0.01158 0.03516 0.01528 C 0.05104 0.02385 0.03203 0.0125 0.04805 0.02338 C 0.04987 0.02477 0.05182 0.02524 0.05365 0.02662 C 0.05573 0.02848 0.06367 0.03704 0.06563 0.03982 C 0.06771 0.04283 0.06914 0.04699 0.07122 0.04977 C 0.07565 0.05533 0.08047 0.05949 0.08516 0.06459 C 0.08698 0.06667 0.08867 0.06922 0.09063 0.07107 C 0.09284 0.07338 0.09505 0.07524 0.09714 0.07778 C 0.09909 0.0801 0.10065 0.08357 0.10273 0.08588 C 0.10469 0.08843 0.10716 0.09005 0.10911 0.0926 C 0.11393 0.09838 0.11836 0.10463 0.12305 0.11065 C 0.12526 0.11343 0.12734 0.11621 0.12956 0.11875 C 0.13164 0.12153 0.13411 0.12385 0.13607 0.12709 C 0.13789 0.13033 0.13958 0.1338 0.14154 0.13704 C 0.14609 0.14422 0.15182 0.14954 0.15547 0.15834 C 0.15911 0.16713 0.16289 0.17593 0.16654 0.18473 C 0.16875 0.19005 0.17174 0.19491 0.17305 0.20116 C 0.18151 0.24051 0.17891 0.22361 0.18229 0.25047 C 0.18268 0.25602 0.18294 0.26158 0.1832 0.2669 C 0.18359 0.27199 0.18424 0.27686 0.18411 0.28172 C 0.18398 0.3044 0.18346 0.32686 0.18229 0.34931 C 0.18164 0.36297 0.18125 0.37732 0.17865 0.39028 C 0.17617 0.40301 0.1737 0.41551 0.17122 0.42824 C 0.16953 0.43704 0.16549 0.46042 0.16289 0.46598 C 0.16133 0.46945 0.15964 0.47246 0.1582 0.47593 C 0.1569 0.47917 0.15599 0.48287 0.15456 0.48588 C 0.15313 0.48889 0.1513 0.49098 0.14987 0.49399 C 0.14857 0.49699 0.14466 0.50834 0.14349 0.51227 C 0.14271 0.51436 0.14232 0.51667 0.14154 0.51875 C 0.14076 0.52153 0.13958 0.52408 0.1388 0.52709 C 0.13477 0.54306 0.13984 0.53334 0.13229 0.55324 C 0.13112 0.55649 0.12969 0.55973 0.12865 0.5632 C 0.12474 0.575 0.12513 0.58102 0.11849 0.59283 C 0.11549 0.59792 0.11263 0.60371 0.10911 0.60764 C 0.10677 0.61042 0.10182 0.61389 0.09896 0.61574 C 0.09714 0.61713 0.09518 0.61783 0.09349 0.61922 C 0.09154 0.62061 0.08984 0.62292 0.08789 0.62408 C 0.08216 0.62732 0.07604 0.62871 0.07031 0.63241 C 0.06693 0.63449 0.06354 0.63704 0.06016 0.63889 C 0.05677 0.64074 0.05339 0.64283 0.04987 0.64375 C 0.04375 0.64561 0.03138 0.64723 0.03138 0.64723 C 0.02969 0.64699 0.01133 0.64561 0.00638 0.64375 C -0.01458 0.63588 0.00755 0.64144 -0.01029 0.63565 C -0.01276 0.63473 -0.01523 0.63473 -0.01771 0.63403 C -0.0375 0.62778 -0.01589 0.63357 -0.03255 0.62732 C -0.05573 0.61852 -0.02786 0.63056 -0.04271 0.62408 C -0.04674 0.62454 -0.05078 0.625 -0.05469 0.6257 C -0.06081 0.62686 -0.05755 0.62686 -0.06211 0.62894 C -0.06367 0.62963 -0.06523 0.6301 -0.0668 0.63056 C -0.07227 0.6301 -0.07786 0.62986 -0.08346 0.62894 C -0.08464 0.62871 -0.08594 0.62778 -0.08711 0.62732 C -0.08893 0.62662 -0.09089 0.62639 -0.09271 0.6257 C -0.09388 0.62524 -0.09518 0.62454 -0.09635 0.62408 C -0.09792 0.62338 -0.09948 0.62315 -0.10104 0.62246 C -0.10729 0.61945 -0.10794 0.62153 -0.1056 0.6176 " pathEditMode="relative" ptsTypes="AAAAAAAAAAAAAAAAAAAAAAAAAAAAAAAAAAAAAAAAAAAAAAAAAAAAAAAAA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 7.40741E-7 C 0.12109 7.40741E-7 0.21966 0.15046 0.21966 0.33588 C 0.21966 0.5213 0.12109 0.67199 0 0.67199 C -0.12148 0.67199 -0.21966 0.5213 -0.21966 0.33588 C -0.21966 0.15046 -0.12148 7.40741E-7 0 7.40741E-7 Z " pathEditMode="relative" rAng="0" ptsTypes="AAAAA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" presetID="1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C 0.12096 7.40741E-7 0.21966 0.15023 0.21966 0.33588 C 0.21966 0.52153 0.12096 0.67199 0 0.67199 C -0.12135 0.67199 -0.21966 0.52153 -0.21966 0.33588 C -0.21966 0.15023 -0.12135 7.40741E-7 0 7.40741E-7 Z " pathEditMode="relative" rAng="0" ptsTypes="AAAAA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00"/>
                            </p:stCondLst>
                            <p:childTnLst>
                              <p:par>
                                <p:cTn id="39" presetID="1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C 0.11628 7.40741E-7 0.21081 0.15162 0.21081 0.33889 C 0.21081 0.52593 0.11628 0.67824 0 0.67824 C -0.11641 0.67824 -0.21055 0.52593 -0.21055 0.33889 C -0.21055 0.15162 -0.11641 7.40741E-7 0 7.40741E-7 Z " pathEditMode="relative" rAng="0" ptsTypes="AAAAA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00"/>
                            </p:stCondLst>
                            <p:childTnLst>
                              <p:par>
                                <p:cTn id="42" presetID="0" presetClass="path" presetSubtype="0" accel="50000" decel="50000" fill="hold" grpId="4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58333E-6 -1.85185E-6 L -4.58333E-6 0.00023 L 0.0306 0.0213 C 0.04597 0.03195 0.05717 0.03935 0.07227 0.05093 C 0.07787 0.05509 0.08347 0.05926 0.08894 0.06412 C 0.09753 0.07176 0.10599 0.08056 0.11485 0.08704 C 0.11862 0.08982 0.1224 0.09213 0.12592 0.09537 C 0.13685 0.10533 0.14506 0.11296 0.15378 0.12662 C 0.15599 0.13009 0.15821 0.13403 0.16029 0.1382 C 0.17995 0.17662 0.16654 0.14977 0.17592 0.17269 C 0.18021 0.1831 0.17956 0.17847 0.18243 0.19074 C 0.18321 0.19398 0.1836 0.19746 0.18425 0.2007 C 0.18516 0.20417 0.18633 0.20718 0.18711 0.21065 C 0.1879 0.21482 0.18842 0.21921 0.18894 0.22361 C 0.1892 0.22639 0.18933 0.2294 0.18985 0.23195 C 0.19024 0.23426 0.19115 0.23634 0.19167 0.23843 C 0.19193 0.24144 0.19362 0.26111 0.19362 0.2632 C 0.19362 0.27685 0.19297 0.29074 0.19258 0.3044 C 0.19232 0.3213 0.19206 0.33843 0.19167 0.35533 C 0.19141 0.39815 0.19128 0.44097 0.19076 0.4838 C 0.19076 0.48611 0.19011 0.50046 0.18894 0.50509 C 0.18842 0.50718 0.18464 0.51574 0.18425 0.51667 C 0.1836 0.51829 0.18321 0.52014 0.18243 0.52153 C 0.18073 0.52454 0.17605 0.52963 0.17409 0.53148 C 0.17175 0.5338 0.16928 0.53658 0.16667 0.5382 C 0.16589 0.53866 0.15599 0.54421 0.15378 0.5463 C 0.14961 0.55046 0.14571 0.55509 0.14167 0.55949 C 0.13985 0.56158 0.13777 0.5632 0.1362 0.56597 C 0.13464 0.56875 0.13321 0.57176 0.13152 0.57431 C 0.12982 0.57685 0.12774 0.57847 0.12592 0.58079 C 0.1181 0.59121 0.12448 0.58357 0.11758 0.59398 C 0.11211 0.60255 0.1155 0.59584 0.10834 0.60394 C 0.09701 0.6169 0.10899 0.60486 0.10092 0.61551 C 0.09584 0.62222 0.09714 0.61875 0.09167 0.62361 C 0.09011 0.625 0.08881 0.62732 0.08711 0.62871 C 0.08503 0.63009 0.08269 0.63079 0.0806 0.63195 C 0.07878 0.63287 0.07683 0.63403 0.075 0.63519 C 0.06277 0.64375 0.07448 0.63704 0.06211 0.64352 C 0.05352 0.65255 0.06159 0.64468 0.05196 0.65162 C 0.05066 0.65255 0.04948 0.6544 0.04818 0.65486 C 0.0461 0.65602 0.04388 0.65602 0.04167 0.65671 C 0.02969 0.65486 0.01758 0.65417 0.0056 0.65162 C 0.00235 0.65093 -0.00052 0.64815 -0.00364 0.64676 C -0.00638 0.64537 -0.00924 0.64421 -0.01197 0.64352 C -0.01432 0.64283 -0.02513 0.64121 -0.02773 0.64005 C -0.03268 0.6382 -0.03763 0.63542 -0.04257 0.63357 L -0.05091 0.63033 C -0.05338 0.62917 -0.05572 0.62732 -0.05833 0.62709 L -0.07031 0.62523 C -0.07122 0.62431 -0.07213 0.62315 -0.07304 0.62199 C -0.0763 0.61806 -0.07682 0.61621 -0.08046 0.61389 C -0.08164 0.61296 -0.08294 0.61273 -0.08424 0.61227 C -0.0858 0.61042 -0.0871 0.6081 -0.0888 0.60718 C -0.09335 0.60486 -0.10273 0.60232 -0.10273 0.60255 C -0.1039 0.60116 -0.1052 0.6 -0.10638 0.59908 C -0.1121 0.59468 -0.10612 0.60093 -0.1138 0.59398 C -0.11484 0.59306 -0.11562 0.59167 -0.11666 0.59074 C -0.11783 0.58959 -0.11914 0.58889 -0.12031 0.5875 C -0.12135 0.58611 -0.12213 0.58403 -0.12304 0.58264 C -0.12734 0.57616 -0.12955 0.57593 -0.13333 0.56597 C -0.1358 0.55949 -0.1345 0.56158 -0.1388 0.55625 C -0.14362 0.55023 -0.14466 0.54884 -0.15 0.54468 C -0.15559 0.54005 -0.15312 0.54352 -0.15742 0.5382 C -0.16315 0.53079 -0.1595 0.53565 -0.16471 0.525 C -0.16562 0.52315 -0.16679 0.52176 -0.16757 0.51991 C -0.16888 0.5169 -0.16966 0.51296 -0.17122 0.51019 L -0.17682 0.50023 C -0.17747 0.49699 -0.17786 0.49352 -0.17864 0.49028 C -0.17916 0.48866 -0.18007 0.48727 -0.18046 0.48542 C -0.18098 0.48334 -0.18098 0.48102 -0.18138 0.47894 C -0.18216 0.47546 -0.18333 0.47222 -0.18424 0.46898 C -0.18463 0.46736 -0.18463 0.46551 -0.18515 0.46412 C -0.18567 0.46227 -0.18645 0.46088 -0.18697 0.45903 C -0.18776 0.45648 -0.18828 0.45371 -0.1888 0.45093 C -0.18919 0.44746 -0.18919 0.44421 -0.18971 0.44097 C -0.1901 0.43866 -0.19127 0.43681 -0.19166 0.43449 C -0.19218 0.43125 -0.19205 0.42778 -0.19257 0.42454 C -0.19296 0.42107 -0.19375 0.41806 -0.1944 0.41459 C -0.19453 0.41158 -0.19557 0.38727 -0.19622 0.38171 C -0.19661 0.37894 -0.19765 0.37639 -0.19804 0.37361 C -0.19882 0.36921 -0.19947 0.36482 -0.2 0.36042 C -0.20026 0.35695 -0.20039 0.35371 -0.20091 0.35046 C -0.20351 0.3338 -0.20312 0.34144 -0.20638 0.32732 C -0.20755 0.32246 -0.20937 0.31088 -0.21015 0.30602 C -0.21067 0.29954 -0.21106 0.29259 -0.21197 0.28634 C -0.2125 0.28241 -0.21328 0.27871 -0.2138 0.27477 C -0.21419 0.26921 -0.21445 0.26389 -0.21471 0.25834 C -0.2151 0.25324 -0.21562 0.24838 -0.21562 0.24352 C -0.21562 0.22871 -0.21523 0.21389 -0.21471 0.19908 C -0.21458 0.19306 -0.21432 0.18704 -0.2138 0.18102 C -0.21367 0.17917 -0.21354 0.17732 -0.21289 0.17593 C -0.21223 0.17477 -0.21106 0.17523 -0.21015 0.17431 C -0.20911 0.17338 -0.20833 0.17222 -0.20742 0.17107 C -0.20286 0.15903 -0.20833 0.17408 -0.20364 0.15949 C -0.20312 0.15787 -0.20234 0.15625 -0.20182 0.15463 C -0.20117 0.15255 -0.20052 0.15023 -0.2 0.14792 C -0.1983 0.14144 -0.2 0.14468 -0.19804 0.14144 " pathEditMode="relative" rAng="0" ptsTypes="AAAAAAAAAAAAAAAAAAAAAAAAAAAAAAAAAAAAAAAAAAAAAAAAAAAAAAAAAAAAAAAAAAAAAAAAAAAAAAAAAAAAAAAAAAAAAAAAA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7" y="3282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C 0.12109 2.22222E-6 0.21966 0.15046 0.21966 0.33588 C 0.21966 0.52129 0.12109 0.67199 0 0.67199 C -0.12148 0.67199 -0.21966 0.52129 -0.21966 0.33588 C -0.21966 0.15046 -0.12148 2.22222E-6 0 2.22222E-6 Z " pathEditMode="relative" rAng="0" ptsTypes="AAAAA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-0.02153 C 0.10846 -0.02153 0.20716 0.1287 0.20716 0.31435 C 0.20716 0.5 0.10846 0.65046 -0.0125 0.65046 C -0.13385 0.65046 -0.23216 0.5 -0.23216 0.31435 C -0.23216 0.1287 -0.13385 -0.02153 -0.0125 -0.02153 Z " pathEditMode="relative" rAng="0" ptsTypes="AAAAA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-0.02153 C 0.10378 -0.02153 0.19831 0.13009 0.19831 0.31736 C 0.19831 0.5044 0.10378 0.65671 -0.0125 0.65671 C -0.12891 0.65671 -0.22305 0.5044 -0.22305 0.31736 C -0.22305 0.13009 -0.12891 -0.02153 -0.0125 -0.02153 Z " pathEditMode="relative" rAng="0" ptsTypes="AAAAA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16 0.00324 L 0.01016 0.00324 C 0.01471 0.0037 0.0194 0.0044 0.02396 0.00486 C 0.03268 0.00555 0.04128 0.00555 0.04987 0.00648 C 0.05208 0.00671 0.0543 0.00741 0.05638 0.0081 C 0.06016 0.00903 0.0638 0.00995 0.06745 0.01134 C 0.07214 0.01296 0.07708 0.01319 0.08138 0.0162 C 0.08294 0.01736 0.08451 0.01828 0.08607 0.01967 C 0.08854 0.02176 0.09089 0.0243 0.09349 0.02616 C 0.09909 0.03009 0.10169 0.03148 0.10729 0.03935 C 0.11016 0.04328 0.11315 0.04653 0.11563 0.05092 C 0.1207 0.05972 0.11784 0.05578 0.12396 0.0625 C 0.12461 0.06458 0.125 0.06713 0.12591 0.06898 C 0.12682 0.07106 0.12839 0.07222 0.12956 0.07384 C 0.13086 0.07592 0.13216 0.07801 0.13333 0.08055 C 0.13438 0.0831 0.13503 0.08611 0.13607 0.08866 C 0.13945 0.09745 0.13919 0.09606 0.14349 0.10185 C 0.14766 0.12037 0.14245 0.09884 0.14896 0.11991 C 0.15104 0.12639 0.15247 0.13333 0.15456 0.13981 L 0.16198 0.16273 C 0.16315 0.16666 0.16484 0.17014 0.16563 0.1743 C 0.17005 0.19537 0.16745 0.1831 0.17396 0.21065 C 0.175 0.21435 0.17578 0.21828 0.17682 0.22199 C 0.17773 0.22546 0.17891 0.22847 0.17956 0.23194 C 0.18112 0.23958 0.18268 0.24699 0.18333 0.25509 C 0.18451 0.26991 0.18346 0.26273 0.18607 0.27639 C 0.18633 0.28078 0.18659 0.28518 0.18698 0.28958 C 0.18724 0.29236 0.18763 0.29514 0.18789 0.29791 C 0.18828 0.30116 0.18854 0.3044 0.1888 0.30764 C 0.18919 0.32245 0.18932 0.33727 0.18971 0.35208 C 0.18997 0.3581 0.19076 0.36412 0.19076 0.37014 C 0.19076 0.39953 0.19036 0.41828 0.1888 0.44421 C 0.18711 0.47268 0.1888 0.44537 0.18698 0.46574 C 0.1862 0.47523 0.18594 0.48611 0.18424 0.49537 C 0.18385 0.49699 0.18359 0.49861 0.18333 0.50023 C 0.18294 0.50254 0.18294 0.50486 0.18229 0.50694 C 0.18164 0.50926 0.18047 0.51134 0.17956 0.51342 C 0.17891 0.51504 0.17773 0.51852 0.17773 0.51852 " pathEditMode="relative" ptsTypes="AAAAAAAAAAAAAAAAAAAAAAAAAAAAAAAAAAAAAA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5" grpId="0"/>
      <p:bldP spid="25" grpId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8" grpId="0" animBg="1"/>
      <p:bldP spid="28" grpId="1" animBg="1"/>
      <p:bldP spid="28" grpId="2" animBg="1"/>
      <p:bldP spid="28" grpId="3" animBg="1"/>
      <p:bldP spid="28" grpId="4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C6E99-6EA2-47DD-B182-239BA9DF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Algortmul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Diffie-Hellman-Merkle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3BC1-DD6D-4A65-9F91-9B877BA0B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functioneaza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trebuii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variabila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‘n’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aleasa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Avantaje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dezavantaje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166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C6E99-6EA2-47DD-B182-239BA9DF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Algortmul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Diffie-Hellman-Merkle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3BC1-DD6D-4A65-9F91-9B877BA0B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functioneaza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trebuii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fie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variabila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‘n’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aleasa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Avantaje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dezavantaje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39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A301-E9DE-48B8-925D-D9133B3E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04291"/>
            <a:ext cx="10058400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2.2: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Algortmul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Diffie-Hellman-Merkle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curbe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eliptice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1B705-7708-4B88-A8B7-86D42B5B1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functioneaza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Avantaje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dezavantaje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2829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299</TotalTime>
  <Words>1150</Words>
  <Application>Microsoft Office PowerPoint</Application>
  <PresentationFormat>Widescreen</PresentationFormat>
  <Paragraphs>105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Calibri</vt:lpstr>
      <vt:lpstr>Calibri Light</vt:lpstr>
      <vt:lpstr>Cambria Math</vt:lpstr>
      <vt:lpstr>Times New Roman</vt:lpstr>
      <vt:lpstr>Retrospect</vt:lpstr>
      <vt:lpstr>ALGORITM CRIPTOGRAFIC DE SCHIMBARE AL CHEILOR  AUTOR: OPREA OLIVIA MARIA-MAGDALENA &amp;&amp; LICA ROBERT- MIHAI  CONDUCĂTOR ȘTIINȚIFIC: CONF. DR. EMIL SIMION  FACULTATEA: AUTOMATICA SI CALCULATOARE</vt:lpstr>
      <vt:lpstr>Prezentare generala</vt:lpstr>
      <vt:lpstr>Partea 1: Necesitate </vt:lpstr>
      <vt:lpstr>Partea 2.1: Algortmul Diffie-Hellman-Merkle folosind modulo</vt:lpstr>
      <vt:lpstr>PowerPoint Presentation</vt:lpstr>
      <vt:lpstr>PowerPoint Presentation</vt:lpstr>
      <vt:lpstr>Partea 2.1: Algortmul Diffie-Hellman-Merkle folosind modulo</vt:lpstr>
      <vt:lpstr>Partea 2.1: Algortmul Diffie-Hellman-Merkle folosind modulo</vt:lpstr>
      <vt:lpstr>Partea 2.2: Algortmul Diffie-Hellman-Merkle folosind curbe eliptice </vt:lpstr>
      <vt:lpstr>PowerPoint Presentation</vt:lpstr>
      <vt:lpstr>PowerPoint Presentation</vt:lpstr>
      <vt:lpstr>PowerPoint Presentation</vt:lpstr>
      <vt:lpstr>Partea 2.2: Algortmul Diffie-Hellman-Merkle folosind curbe eliptice </vt:lpstr>
      <vt:lpstr>Partea 3: Aplicabilitate </vt:lpstr>
      <vt:lpstr>Concluzii</vt:lpstr>
      <vt:lpstr>Bibliografie</vt:lpstr>
      <vt:lpstr>Multumim pentru atentia acordata!    Intrebari?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 Criptografic de schimbare al cheilor  Autor: Oprea olivia maria-magdalena &amp;&amp; lica robert- mihai  CONDUCĂTOR ȘTIINȚIFIC: conf. dr. Emil Simion  facultatea: automatica si calculatoare </dc:title>
  <dc:creator>Olivia-Maria-Magdalena OPREA (101314)</dc:creator>
  <cp:lastModifiedBy>Olivia-Maria-Magdalena OPREA (101314)</cp:lastModifiedBy>
  <cp:revision>23</cp:revision>
  <dcterms:created xsi:type="dcterms:W3CDTF">2020-05-08T14:22:25Z</dcterms:created>
  <dcterms:modified xsi:type="dcterms:W3CDTF">2020-05-09T10:41:41Z</dcterms:modified>
</cp:coreProperties>
</file>