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Gadugi" panose="020B0502040204020203" pitchFamily="34" charset="0"/>
      <p:regular r:id="rId17"/>
      <p:bold r:id="rId18"/>
    </p:embeddedFont>
    <p:embeddedFont>
      <p:font typeface="Leelawadee UI" panose="020B0502040204020203" pitchFamily="34" charset="-34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322" y="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-2285506" y="-4794432"/>
            <a:ext cx="22859012" cy="1758543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1028700" y="1885565"/>
            <a:ext cx="16230600" cy="3609353"/>
            <a:chOff x="0" y="0"/>
            <a:chExt cx="3655013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55013" cy="812800"/>
            </a:xfrm>
            <a:custGeom>
              <a:avLst/>
              <a:gdLst/>
              <a:ahLst/>
              <a:cxnLst/>
              <a:rect l="l" t="t" r="r" b="b"/>
              <a:pathLst>
                <a:path w="3655013" h="812800">
                  <a:moveTo>
                    <a:pt x="24327" y="0"/>
                  </a:moveTo>
                  <a:lnTo>
                    <a:pt x="3630686" y="0"/>
                  </a:lnTo>
                  <a:cubicBezTo>
                    <a:pt x="3644121" y="0"/>
                    <a:pt x="3655013" y="10891"/>
                    <a:pt x="3655013" y="24327"/>
                  </a:cubicBezTo>
                  <a:lnTo>
                    <a:pt x="3655013" y="788473"/>
                  </a:lnTo>
                  <a:cubicBezTo>
                    <a:pt x="3655013" y="801909"/>
                    <a:pt x="3644121" y="812800"/>
                    <a:pt x="3630686" y="812800"/>
                  </a:cubicBezTo>
                  <a:lnTo>
                    <a:pt x="24327" y="812800"/>
                  </a:lnTo>
                  <a:cubicBezTo>
                    <a:pt x="10891" y="812800"/>
                    <a:pt x="0" y="801909"/>
                    <a:pt x="0" y="7884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655013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6505594" y="8504594"/>
            <a:ext cx="1507412" cy="1507412"/>
          </a:xfrm>
          <a:custGeom>
            <a:avLst/>
            <a:gdLst/>
            <a:ahLst/>
            <a:cxnLst/>
            <a:rect l="l" t="t" r="r" b="b"/>
            <a:pathLst>
              <a:path w="1507412" h="1507412">
                <a:moveTo>
                  <a:pt x="0" y="0"/>
                </a:moveTo>
                <a:lnTo>
                  <a:pt x="1507412" y="0"/>
                </a:lnTo>
                <a:lnTo>
                  <a:pt x="1507412" y="1507412"/>
                </a:lnTo>
                <a:lnTo>
                  <a:pt x="0" y="1507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917183" y="1837162"/>
            <a:ext cx="14982874" cy="36577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91"/>
              </a:lnSpc>
            </a:pPr>
            <a:r>
              <a:rPr lang="en-US" sz="8800" b="1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ANALYSEZ DES DONNÉES DE SYSTÈMES ÉDUCATIFS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983850" y="6186644"/>
            <a:ext cx="6320299" cy="15003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8"/>
              </a:lnSpc>
            </a:pPr>
            <a:r>
              <a:rPr lang="en-US" sz="4306" i="1" dirty="0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OPENCLASSROOMS PROJET 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8705850"/>
            <a:ext cx="9144000" cy="15811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ETUDIANT : GUILLAUD OLIVIER</a:t>
            </a:r>
          </a:p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EXAMINATEUR : WANKO ELIE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771794" y="9258300"/>
            <a:ext cx="3733800" cy="7339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99"/>
              </a:lnSpc>
              <a:spcBef>
                <a:spcPct val="0"/>
              </a:spcBef>
            </a:pPr>
            <a:r>
              <a:rPr lang="en-US" sz="450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15/11/2024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20426321" cy="2384786"/>
            <a:chOff x="0" y="0"/>
            <a:chExt cx="4599858" cy="5370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9858" cy="537036"/>
            </a:xfrm>
            <a:custGeom>
              <a:avLst/>
              <a:gdLst/>
              <a:ahLst/>
              <a:cxnLst/>
              <a:rect l="l" t="t" r="r" b="b"/>
              <a:pathLst>
                <a:path w="4599858" h="537036">
                  <a:moveTo>
                    <a:pt x="0" y="0"/>
                  </a:moveTo>
                  <a:lnTo>
                    <a:pt x="4599858" y="0"/>
                  </a:lnTo>
                  <a:lnTo>
                    <a:pt x="4599858" y="537036"/>
                  </a:lnTo>
                  <a:lnTo>
                    <a:pt x="0" y="537036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9858" cy="575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117824" y="0"/>
            <a:ext cx="14052352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9600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INDICATEURS RETENUS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824889"/>
              </p:ext>
            </p:extLst>
          </p:nvPr>
        </p:nvGraphicFramePr>
        <p:xfrm>
          <a:off x="293284" y="2864289"/>
          <a:ext cx="17701433" cy="6658256"/>
        </p:xfrm>
        <a:graphic>
          <a:graphicData uri="http://schemas.openxmlformats.org/drawingml/2006/table">
            <a:tbl>
              <a:tblPr/>
              <a:tblGrid>
                <a:gridCol w="8880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0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724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err="1">
                          <a:solidFill>
                            <a:srgbClr val="FFFFFF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Catégories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5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err="1">
                          <a:solidFill>
                            <a:srgbClr val="FFFFFF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Indicateurs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5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9276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Economique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-UIS.XGDP.23.FSGOV -UIS.XGDP.56.FSGOV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  <a:p>
                      <a:pPr algn="ctr">
                        <a:lnSpc>
                          <a:spcPts val="3640"/>
                        </a:lnSpc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 -NY.GDP.MKTP.CD -NY.GDP.PCAP.CD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24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Démographique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-2506 SP.POP.1524.TO.UN -2509 SP.POP.1564.TO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24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Numérique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IT.NET.USER.P2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7245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Educatif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- SE.SEC.ENRR - SE.TER.ENRR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344569" cy="7166986"/>
            <a:chOff x="0" y="0"/>
            <a:chExt cx="4356256" cy="16139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6255" cy="1613953"/>
            </a:xfrm>
            <a:custGeom>
              <a:avLst/>
              <a:gdLst/>
              <a:ahLst/>
              <a:cxnLst/>
              <a:rect l="l" t="t" r="r" b="b"/>
              <a:pathLst>
                <a:path w="4356255" h="1613953">
                  <a:moveTo>
                    <a:pt x="0" y="0"/>
                  </a:moveTo>
                  <a:lnTo>
                    <a:pt x="4356255" y="0"/>
                  </a:lnTo>
                  <a:lnTo>
                    <a:pt x="4356255" y="1613953"/>
                  </a:lnTo>
                  <a:lnTo>
                    <a:pt x="0" y="1613953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56256" cy="16520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272884" y="421493"/>
            <a:ext cx="10768843" cy="4308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QUELLES VARIABLES CONSERVER 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24413" y="4899553"/>
            <a:ext cx="9865783" cy="1265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Le document EdStatData.csv nous </a:t>
            </a:r>
            <a:r>
              <a:rPr lang="en-US" sz="3683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offre</a:t>
            </a:r>
            <a:r>
              <a:rPr lang="en-US" sz="3683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un base de données très </a:t>
            </a:r>
            <a:r>
              <a:rPr lang="en-US" sz="3683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imcomplètes</a:t>
            </a:r>
            <a:endParaRPr lang="en-US" sz="3683" dirty="0">
              <a:solidFill>
                <a:srgbClr val="FFFFFF"/>
              </a:solidFill>
              <a:latin typeface="Leelawadee UI" panose="020B0502040204020203" pitchFamily="34" charset="-34"/>
              <a:ea typeface="Lexend Deca"/>
              <a:cs typeface="Leelawadee UI" panose="020B0502040204020203" pitchFamily="34" charset="-34"/>
              <a:sym typeface="Lexend Dec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94516" y="7287048"/>
            <a:ext cx="15898967" cy="19712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3"/>
              </a:lnSpc>
            </a:pPr>
            <a:r>
              <a:rPr lang="en-US" sz="3766" dirty="0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Les données de 2010 à 2015 </a:t>
            </a:r>
            <a:r>
              <a:rPr lang="en-US" sz="3766" dirty="0" err="1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semblent</a:t>
            </a:r>
            <a:r>
              <a:rPr lang="en-US" sz="3766" dirty="0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les plus </a:t>
            </a:r>
            <a:r>
              <a:rPr lang="en-US" sz="3766" dirty="0" err="1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pertinentes</a:t>
            </a:r>
            <a:r>
              <a:rPr lang="en-US" sz="3766" dirty="0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à </a:t>
            </a:r>
            <a:r>
              <a:rPr lang="en-US" sz="3766" dirty="0" err="1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utiliser</a:t>
            </a:r>
            <a:r>
              <a:rPr lang="en-US" sz="3766" dirty="0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:</a:t>
            </a:r>
          </a:p>
          <a:p>
            <a:pPr algn="l">
              <a:lnSpc>
                <a:spcPts val="5273"/>
              </a:lnSpc>
            </a:pPr>
            <a:r>
              <a:rPr lang="en-US" sz="3766" dirty="0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- Variables </a:t>
            </a:r>
            <a:r>
              <a:rPr lang="en-US" sz="3766" dirty="0" err="1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ayant</a:t>
            </a:r>
            <a:r>
              <a:rPr lang="en-US" sz="3766" dirty="0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le </a:t>
            </a:r>
            <a:r>
              <a:rPr lang="en-US" sz="3766" dirty="0" err="1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moins</a:t>
            </a:r>
            <a:r>
              <a:rPr lang="en-US" sz="3766" dirty="0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de données </a:t>
            </a:r>
            <a:r>
              <a:rPr lang="en-US" sz="3766" dirty="0" err="1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manquantes</a:t>
            </a:r>
            <a:endParaRPr lang="en-US" sz="3766" dirty="0">
              <a:solidFill>
                <a:srgbClr val="31356E"/>
              </a:solidFill>
              <a:latin typeface="Leelawadee UI" panose="020B0502040204020203" pitchFamily="34" charset="-34"/>
              <a:ea typeface="Lexend Deca"/>
              <a:cs typeface="Leelawadee UI" panose="020B0502040204020203" pitchFamily="34" charset="-34"/>
              <a:sym typeface="Lexend Deca"/>
            </a:endParaRPr>
          </a:p>
          <a:p>
            <a:pPr algn="l">
              <a:lnSpc>
                <a:spcPts val="5273"/>
              </a:lnSpc>
              <a:spcBef>
                <a:spcPct val="0"/>
              </a:spcBef>
            </a:pPr>
            <a:r>
              <a:rPr lang="en-US" sz="3766" dirty="0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- </a:t>
            </a:r>
            <a:r>
              <a:rPr lang="en-US" sz="3766" dirty="0" err="1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Années</a:t>
            </a:r>
            <a:r>
              <a:rPr lang="en-US" sz="3766" dirty="0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plus </a:t>
            </a:r>
            <a:r>
              <a:rPr lang="en-US" sz="3766" dirty="0" err="1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proches</a:t>
            </a:r>
            <a:r>
              <a:rPr lang="en-US" sz="3766" dirty="0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de la </a:t>
            </a:r>
            <a:r>
              <a:rPr lang="en-US" sz="3766" dirty="0" err="1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réalité</a:t>
            </a:r>
            <a:endParaRPr lang="en-US" sz="3766" dirty="0">
              <a:solidFill>
                <a:srgbClr val="31356E"/>
              </a:solidFill>
              <a:latin typeface="Leelawadee UI" panose="020B0502040204020203" pitchFamily="34" charset="-34"/>
              <a:ea typeface="Lexend Deca"/>
              <a:cs typeface="Leelawadee UI" panose="020B0502040204020203" pitchFamily="34" charset="-34"/>
              <a:sym typeface="Lexend Deca"/>
            </a:endParaRPr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85947" y="1875209"/>
            <a:ext cx="5093535" cy="50960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344569" cy="4268064"/>
            <a:chOff x="0" y="0"/>
            <a:chExt cx="4356256" cy="9611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6255" cy="961137"/>
            </a:xfrm>
            <a:custGeom>
              <a:avLst/>
              <a:gdLst/>
              <a:ahLst/>
              <a:cxnLst/>
              <a:rect l="l" t="t" r="r" b="b"/>
              <a:pathLst>
                <a:path w="4356255" h="961137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76200" y="1638300"/>
            <a:ext cx="3276889" cy="3276889"/>
          </a:xfrm>
          <a:custGeom>
            <a:avLst/>
            <a:gdLst/>
            <a:ahLst/>
            <a:cxnLst/>
            <a:rect l="l" t="t" r="r" b="b"/>
            <a:pathLst>
              <a:path w="3276889" h="3276889">
                <a:moveTo>
                  <a:pt x="0" y="0"/>
                </a:moveTo>
                <a:lnTo>
                  <a:pt x="3276889" y="0"/>
                </a:lnTo>
                <a:lnTo>
                  <a:pt x="3276889" y="3276889"/>
                </a:lnTo>
                <a:lnTo>
                  <a:pt x="0" y="3276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/>
        </p:nvSpPr>
        <p:spPr>
          <a:xfrm>
            <a:off x="2409926" y="501232"/>
            <a:ext cx="13333867" cy="290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9600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ANALYSE STATISTIQUES DES INDICATEURS</a:t>
            </a:r>
          </a:p>
        </p:txBody>
      </p:sp>
      <p:pic>
        <p:nvPicPr>
          <p:cNvPr id="10" name="Image 9" descr="Une image contenant texte, capture d’écran, Police, blanc&#10;&#10;Description générée automatiquement">
            <a:extLst>
              <a:ext uri="{FF2B5EF4-FFF2-40B4-BE49-F238E27FC236}">
                <a16:creationId xmlns:a16="http://schemas.microsoft.com/office/drawing/2014/main" id="{FEBDC549-CAB3-569A-B4BB-D1D98F50A7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451249"/>
            <a:ext cx="16524138" cy="490090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20426321" cy="2384786"/>
            <a:chOff x="0" y="0"/>
            <a:chExt cx="4599858" cy="5370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9858" cy="537036"/>
            </a:xfrm>
            <a:custGeom>
              <a:avLst/>
              <a:gdLst/>
              <a:ahLst/>
              <a:cxnLst/>
              <a:rect l="l" t="t" r="r" b="b"/>
              <a:pathLst>
                <a:path w="4599858" h="537036">
                  <a:moveTo>
                    <a:pt x="0" y="0"/>
                  </a:moveTo>
                  <a:lnTo>
                    <a:pt x="4599858" y="0"/>
                  </a:lnTo>
                  <a:lnTo>
                    <a:pt x="4599858" y="537036"/>
                  </a:lnTo>
                  <a:lnTo>
                    <a:pt x="0" y="537036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9858" cy="575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1383557">
            <a:off x="807107" y="2319651"/>
            <a:ext cx="3977645" cy="2914529"/>
          </a:xfrm>
          <a:custGeom>
            <a:avLst/>
            <a:gdLst/>
            <a:ahLst/>
            <a:cxnLst/>
            <a:rect l="l" t="t" r="r" b="b"/>
            <a:pathLst>
              <a:path w="3977645" h="2914529">
                <a:moveTo>
                  <a:pt x="0" y="0"/>
                </a:moveTo>
                <a:lnTo>
                  <a:pt x="3977645" y="0"/>
                </a:lnTo>
                <a:lnTo>
                  <a:pt x="3977645" y="2914529"/>
                </a:lnTo>
                <a:lnTo>
                  <a:pt x="0" y="2914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395228" y="5896734"/>
            <a:ext cx="8115300" cy="3996785"/>
          </a:xfrm>
          <a:custGeom>
            <a:avLst/>
            <a:gdLst/>
            <a:ahLst/>
            <a:cxnLst/>
            <a:rect l="l" t="t" r="r" b="b"/>
            <a:pathLst>
              <a:path w="8115300" h="3996785">
                <a:moveTo>
                  <a:pt x="0" y="0"/>
                </a:moveTo>
                <a:lnTo>
                  <a:pt x="8115300" y="0"/>
                </a:lnTo>
                <a:lnTo>
                  <a:pt x="8115300" y="3996785"/>
                </a:lnTo>
                <a:lnTo>
                  <a:pt x="0" y="39967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6497017" y="2057485"/>
            <a:ext cx="5293965" cy="3546197"/>
          </a:xfrm>
          <a:custGeom>
            <a:avLst/>
            <a:gdLst/>
            <a:ahLst/>
            <a:cxnLst/>
            <a:rect l="l" t="t" r="r" b="b"/>
            <a:pathLst>
              <a:path w="5293965" h="3546197">
                <a:moveTo>
                  <a:pt x="0" y="0"/>
                </a:moveTo>
                <a:lnTo>
                  <a:pt x="5293966" y="0"/>
                </a:lnTo>
                <a:lnTo>
                  <a:pt x="5293966" y="3546196"/>
                </a:lnTo>
                <a:lnTo>
                  <a:pt x="0" y="354619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Freeform 8"/>
          <p:cNvSpPr/>
          <p:nvPr/>
        </p:nvSpPr>
        <p:spPr>
          <a:xfrm>
            <a:off x="9851888" y="5896734"/>
            <a:ext cx="8177566" cy="3996785"/>
          </a:xfrm>
          <a:custGeom>
            <a:avLst/>
            <a:gdLst/>
            <a:ahLst/>
            <a:cxnLst/>
            <a:rect l="l" t="t" r="r" b="b"/>
            <a:pathLst>
              <a:path w="8177566" h="3996785">
                <a:moveTo>
                  <a:pt x="0" y="0"/>
                </a:moveTo>
                <a:lnTo>
                  <a:pt x="8177566" y="0"/>
                </a:lnTo>
                <a:lnTo>
                  <a:pt x="8177566" y="3996785"/>
                </a:lnTo>
                <a:lnTo>
                  <a:pt x="0" y="39967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2117824" y="266700"/>
            <a:ext cx="14052352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RÉSULTAT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20426321" cy="2384786"/>
            <a:chOff x="0" y="0"/>
            <a:chExt cx="4599858" cy="5370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99858" cy="537036"/>
            </a:xfrm>
            <a:custGeom>
              <a:avLst/>
              <a:gdLst/>
              <a:ahLst/>
              <a:cxnLst/>
              <a:rect l="l" t="t" r="r" b="b"/>
              <a:pathLst>
                <a:path w="4599858" h="537036">
                  <a:moveTo>
                    <a:pt x="0" y="0"/>
                  </a:moveTo>
                  <a:lnTo>
                    <a:pt x="4599858" y="0"/>
                  </a:lnTo>
                  <a:lnTo>
                    <a:pt x="4599858" y="537036"/>
                  </a:lnTo>
                  <a:lnTo>
                    <a:pt x="0" y="537036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599858" cy="5751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1383557">
            <a:off x="411880" y="4439469"/>
            <a:ext cx="3977645" cy="2914529"/>
          </a:xfrm>
          <a:custGeom>
            <a:avLst/>
            <a:gdLst/>
            <a:ahLst/>
            <a:cxnLst/>
            <a:rect l="l" t="t" r="r" b="b"/>
            <a:pathLst>
              <a:path w="3977645" h="2914529">
                <a:moveTo>
                  <a:pt x="0" y="0"/>
                </a:moveTo>
                <a:lnTo>
                  <a:pt x="3977644" y="0"/>
                </a:lnTo>
                <a:lnTo>
                  <a:pt x="3977644" y="2914529"/>
                </a:lnTo>
                <a:lnTo>
                  <a:pt x="0" y="29145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5166703" y="3307739"/>
            <a:ext cx="7954593" cy="5177990"/>
          </a:xfrm>
          <a:custGeom>
            <a:avLst/>
            <a:gdLst/>
            <a:ahLst/>
            <a:cxnLst/>
            <a:rect l="l" t="t" r="r" b="b"/>
            <a:pathLst>
              <a:path w="7954593" h="5177990">
                <a:moveTo>
                  <a:pt x="0" y="0"/>
                </a:moveTo>
                <a:lnTo>
                  <a:pt x="7954594" y="0"/>
                </a:lnTo>
                <a:lnTo>
                  <a:pt x="7954594" y="5177990"/>
                </a:lnTo>
                <a:lnTo>
                  <a:pt x="0" y="51779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Freeform 7"/>
          <p:cNvSpPr/>
          <p:nvPr/>
        </p:nvSpPr>
        <p:spPr>
          <a:xfrm>
            <a:off x="13760242" y="3594639"/>
            <a:ext cx="3700617" cy="4604189"/>
          </a:xfrm>
          <a:custGeom>
            <a:avLst/>
            <a:gdLst/>
            <a:ahLst/>
            <a:cxnLst/>
            <a:rect l="l" t="t" r="r" b="b"/>
            <a:pathLst>
              <a:path w="3700617" h="4604189">
                <a:moveTo>
                  <a:pt x="0" y="0"/>
                </a:moveTo>
                <a:lnTo>
                  <a:pt x="3700617" y="0"/>
                </a:lnTo>
                <a:lnTo>
                  <a:pt x="3700617" y="4604189"/>
                </a:lnTo>
                <a:lnTo>
                  <a:pt x="0" y="46041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8" name="TextBox 8"/>
          <p:cNvSpPr txBox="1"/>
          <p:nvPr/>
        </p:nvSpPr>
        <p:spPr>
          <a:xfrm>
            <a:off x="2117824" y="266700"/>
            <a:ext cx="14052352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9600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RÉSULTAT PRÉVISIONNEL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344569" cy="4268064"/>
            <a:chOff x="0" y="0"/>
            <a:chExt cx="4356256" cy="9611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6255" cy="961137"/>
            </a:xfrm>
            <a:custGeom>
              <a:avLst/>
              <a:gdLst/>
              <a:ahLst/>
              <a:cxnLst/>
              <a:rect l="l" t="t" r="r" b="b"/>
              <a:pathLst>
                <a:path w="4356255" h="961137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409926" y="898162"/>
            <a:ext cx="13333867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CONCLUSION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3928079" y="5059497"/>
            <a:ext cx="3785184" cy="378518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273516" y="4148744"/>
            <a:ext cx="5606689" cy="5606689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CE5E8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862636" y="5640872"/>
            <a:ext cx="4562728" cy="2359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4000" dirty="0">
                <a:solidFill>
                  <a:srgbClr val="31356E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DONNÉES PERMETTANT DE REPONDRE À LA PROBLEMATIQUE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028700" y="5059497"/>
            <a:ext cx="3785184" cy="3785184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33130" y="6234259"/>
            <a:ext cx="4576323" cy="1172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39"/>
              </a:lnSpc>
            </a:pPr>
            <a:r>
              <a:rPr lang="en-US" sz="3999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INDE </a:t>
            </a:r>
          </a:p>
          <a:p>
            <a:pPr algn="ctr">
              <a:lnSpc>
                <a:spcPts val="4639"/>
              </a:lnSpc>
            </a:pPr>
            <a:r>
              <a:rPr lang="en-US" sz="3999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SURESTIMÉ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31882" y="5943746"/>
            <a:ext cx="4577577" cy="175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0"/>
              </a:lnSpc>
            </a:pPr>
            <a:r>
              <a:rPr lang="en-US" sz="4000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CLASSEMENT</a:t>
            </a:r>
          </a:p>
          <a:p>
            <a:pPr algn="ctr">
              <a:lnSpc>
                <a:spcPts val="4640"/>
              </a:lnSpc>
            </a:pPr>
            <a:r>
              <a:rPr lang="en-US" sz="4000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FINAL </a:t>
            </a:r>
          </a:p>
          <a:p>
            <a:pPr algn="ctr">
              <a:lnSpc>
                <a:spcPts val="4640"/>
              </a:lnSpc>
            </a:pPr>
            <a:r>
              <a:rPr lang="en-US" sz="4000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MODIFIÉ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6163" y="284226"/>
            <a:ext cx="9264014" cy="9259252"/>
          </a:xfrm>
          <a:prstGeom prst="rect">
            <a:avLst/>
          </a:prstGeom>
        </p:spPr>
      </p:pic>
      <p:sp>
        <p:nvSpPr>
          <p:cNvPr id="3" name="Freeform 3"/>
          <p:cNvSpPr/>
          <p:nvPr/>
        </p:nvSpPr>
        <p:spPr>
          <a:xfrm>
            <a:off x="13098692" y="5810616"/>
            <a:ext cx="4235501" cy="4114800"/>
          </a:xfrm>
          <a:custGeom>
            <a:avLst/>
            <a:gdLst/>
            <a:ahLst/>
            <a:cxnLst/>
            <a:rect l="l" t="t" r="r" b="b"/>
            <a:pathLst>
              <a:path w="4235501" h="4114800">
                <a:moveTo>
                  <a:pt x="0" y="0"/>
                </a:moveTo>
                <a:lnTo>
                  <a:pt x="4235501" y="0"/>
                </a:lnTo>
                <a:lnTo>
                  <a:pt x="423550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2857529" y="460073"/>
            <a:ext cx="12572941" cy="12970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53"/>
              </a:lnSpc>
            </a:pPr>
            <a:r>
              <a:rPr lang="en-US" sz="9201" u="sng" dirty="0" err="1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Sommaire</a:t>
            </a:r>
            <a:endParaRPr lang="en-US" sz="9201" u="sng" dirty="0">
              <a:solidFill>
                <a:srgbClr val="FFFFFF"/>
              </a:solidFill>
              <a:latin typeface="Gadugi" panose="020B0502040204020203" pitchFamily="34" charset="0"/>
              <a:ea typeface="Gadugi" panose="020B0502040204020203" pitchFamily="34" charset="0"/>
              <a:cs typeface="Futura Display"/>
              <a:sym typeface="Futura Display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2313345"/>
            <a:ext cx="12814300" cy="17161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1ÈRE PARTIE : PRESENTATION DU JEU DE DONNÉES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228600" y="4464954"/>
            <a:ext cx="18032581" cy="175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2ÈME PARTIE : PRÉSENTATION DE L’ANALYSE PRÉ-EXPLORATOIRE DU JEU DE DONNÉES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00200" y="6876821"/>
            <a:ext cx="7423150" cy="818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3ÈME PARTIE : RÉSULTAT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344569" cy="4848731"/>
            <a:chOff x="0" y="0"/>
            <a:chExt cx="4356256" cy="10918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6255" cy="1091899"/>
            </a:xfrm>
            <a:custGeom>
              <a:avLst/>
              <a:gdLst/>
              <a:ahLst/>
              <a:cxnLst/>
              <a:rect l="l" t="t" r="r" b="b"/>
              <a:pathLst>
                <a:path w="4356255" h="1091899">
                  <a:moveTo>
                    <a:pt x="0" y="0"/>
                  </a:moveTo>
                  <a:lnTo>
                    <a:pt x="4356255" y="0"/>
                  </a:lnTo>
                  <a:lnTo>
                    <a:pt x="4356255" y="1091899"/>
                  </a:lnTo>
                  <a:lnTo>
                    <a:pt x="0" y="1091899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56256" cy="1129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Leelawadee UI" panose="020B0502040204020203" pitchFamily="34" charset="-34"/>
                <a:cs typeface="Leelawadee UI" panose="020B0502040204020203" pitchFamily="34" charset="-34"/>
              </a:endParaRPr>
            </a:p>
          </p:txBody>
        </p:sp>
      </p:grpSp>
      <p:sp>
        <p:nvSpPr>
          <p:cNvPr id="5" name="Freeform 5"/>
          <p:cNvSpPr/>
          <p:nvPr/>
        </p:nvSpPr>
        <p:spPr>
          <a:xfrm>
            <a:off x="13838075" y="1804012"/>
            <a:ext cx="4449925" cy="2273507"/>
          </a:xfrm>
          <a:custGeom>
            <a:avLst/>
            <a:gdLst/>
            <a:ahLst/>
            <a:cxnLst/>
            <a:rect l="l" t="t" r="r" b="b"/>
            <a:pathLst>
              <a:path w="4449925" h="2273507">
                <a:moveTo>
                  <a:pt x="0" y="0"/>
                </a:moveTo>
                <a:lnTo>
                  <a:pt x="4449925" y="0"/>
                </a:lnTo>
                <a:lnTo>
                  <a:pt x="4449925" y="2273507"/>
                </a:lnTo>
                <a:lnTo>
                  <a:pt x="0" y="22735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6" name="Freeform 6"/>
          <p:cNvSpPr/>
          <p:nvPr/>
        </p:nvSpPr>
        <p:spPr>
          <a:xfrm>
            <a:off x="66155" y="5953951"/>
            <a:ext cx="3119767" cy="4114800"/>
          </a:xfrm>
          <a:custGeom>
            <a:avLst/>
            <a:gdLst/>
            <a:ahLst/>
            <a:cxnLst/>
            <a:rect l="l" t="t" r="r" b="b"/>
            <a:pathLst>
              <a:path w="3119767" h="4114800">
                <a:moveTo>
                  <a:pt x="0" y="0"/>
                </a:moveTo>
                <a:lnTo>
                  <a:pt x="3119767" y="0"/>
                </a:lnTo>
                <a:lnTo>
                  <a:pt x="311976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7" name="TextBox 7"/>
          <p:cNvSpPr txBox="1"/>
          <p:nvPr/>
        </p:nvSpPr>
        <p:spPr>
          <a:xfrm>
            <a:off x="1028700" y="666957"/>
            <a:ext cx="16230600" cy="2635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- Academy, start-up de la EdTech</a:t>
            </a:r>
          </a:p>
          <a:p>
            <a:pPr algn="ctr">
              <a:lnSpc>
                <a:spcPts val="7000"/>
              </a:lnSpc>
            </a:pPr>
            <a:r>
              <a:rPr lang="en-US" sz="5000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- Formation </a:t>
            </a:r>
            <a:r>
              <a:rPr lang="en-US" sz="5000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en</a:t>
            </a:r>
            <a:r>
              <a:rPr lang="en-US" sz="5000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</a:t>
            </a:r>
            <a:r>
              <a:rPr lang="en-US" sz="5000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ligne</a:t>
            </a:r>
            <a:r>
              <a:rPr lang="en-US" sz="5000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 </a:t>
            </a:r>
          </a:p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sz="5000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- </a:t>
            </a:r>
            <a:r>
              <a:rPr lang="en-US" sz="5000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Niveau</a:t>
            </a:r>
            <a:r>
              <a:rPr lang="en-US" sz="5000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lycée et </a:t>
            </a:r>
            <a:r>
              <a:rPr lang="en-US" sz="5000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université</a:t>
            </a:r>
            <a:r>
              <a:rPr lang="en-US" sz="5000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389033" y="5624445"/>
            <a:ext cx="13509935" cy="2625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 dirty="0" err="1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Quels</a:t>
            </a:r>
            <a:r>
              <a:rPr lang="en-US" sz="4999" dirty="0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pays </a:t>
            </a:r>
            <a:r>
              <a:rPr lang="en-US" sz="4999" dirty="0" err="1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disposent</a:t>
            </a:r>
            <a:r>
              <a:rPr lang="en-US" sz="4999" dirty="0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du plus fort </a:t>
            </a:r>
            <a:r>
              <a:rPr lang="en-US" sz="4999" dirty="0" err="1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potentiel</a:t>
            </a:r>
            <a:r>
              <a:rPr lang="en-US" sz="4999" dirty="0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client et </a:t>
            </a:r>
            <a:r>
              <a:rPr lang="en-US" sz="4999" dirty="0" err="1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quel</a:t>
            </a:r>
            <a:r>
              <a:rPr lang="en-US" sz="4999" dirty="0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serait</a:t>
            </a:r>
            <a:r>
              <a:rPr lang="en-US" sz="4999" dirty="0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l'évolution</a:t>
            </a:r>
            <a:r>
              <a:rPr lang="en-US" sz="4999" dirty="0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de </a:t>
            </a:r>
            <a:r>
              <a:rPr lang="en-US" sz="4999" dirty="0" err="1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leur</a:t>
            </a:r>
            <a:r>
              <a:rPr lang="en-US" sz="4999" dirty="0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</a:t>
            </a:r>
            <a:r>
              <a:rPr lang="en-US" sz="4999" dirty="0" err="1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potentiel</a:t>
            </a:r>
            <a:r>
              <a:rPr lang="en-US" sz="4999" dirty="0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clients pour </a:t>
            </a:r>
            <a:r>
              <a:rPr lang="en-US" sz="4999" dirty="0" err="1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chaque</a:t>
            </a:r>
            <a:r>
              <a:rPr lang="en-US" sz="4999" dirty="0">
                <a:solidFill>
                  <a:srgbClr val="000000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pays 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21315" y="-16329"/>
            <a:ext cx="10645369" cy="287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9600" dirty="0">
                <a:solidFill>
                  <a:srgbClr val="000000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5 JEUX DE DONNÉES</a:t>
            </a:r>
          </a:p>
        </p:txBody>
      </p:sp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650375"/>
              </p:ext>
            </p:extLst>
          </p:nvPr>
        </p:nvGraphicFramePr>
        <p:xfrm>
          <a:off x="1942942" y="2733675"/>
          <a:ext cx="14402116" cy="6524622"/>
        </p:xfrm>
        <a:graphic>
          <a:graphicData uri="http://schemas.openxmlformats.org/drawingml/2006/table">
            <a:tbl>
              <a:tblPr/>
              <a:tblGrid>
                <a:gridCol w="5562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00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743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FFFFFF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Nom des </a:t>
                      </a:r>
                      <a:r>
                        <a:rPr lang="en-US" sz="2600" dirty="0" err="1">
                          <a:solidFill>
                            <a:srgbClr val="FFFFFF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fichiers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56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err="1">
                          <a:solidFill>
                            <a:srgbClr val="FFFFFF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Contenu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1356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743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EdStatsCountry.csv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Information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geographique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/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économique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743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EdStatsCountry-Series.csv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Sources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743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EdStatsData.csv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Base de données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8743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EdStatsFootNote.csv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Pays par </a:t>
                      </a: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années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87437"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EdStatsSeries.csv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640"/>
                        </a:lnSpc>
                        <a:defRPr/>
                      </a:pPr>
                      <a:r>
                        <a:rPr lang="en-US" sz="2600" dirty="0" err="1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Indicateurs</a:t>
                      </a:r>
                      <a:r>
                        <a:rPr lang="en-US" sz="2600" dirty="0">
                          <a:solidFill>
                            <a:srgbClr val="000000"/>
                          </a:solidFill>
                          <a:latin typeface="Leelawadee UI" panose="020B0502040204020203" pitchFamily="34" charset="-34"/>
                          <a:ea typeface="Lexend Deca"/>
                          <a:cs typeface="Leelawadee UI" panose="020B0502040204020203" pitchFamily="34" charset="-34"/>
                          <a:sym typeface="Lexend Deca"/>
                        </a:rPr>
                        <a:t> </a:t>
                      </a:r>
                      <a:endParaRPr lang="en-US" sz="1100" dirty="0">
                        <a:latin typeface="Leelawadee UI" panose="020B0502040204020203" pitchFamily="34" charset="-34"/>
                        <a:cs typeface="Leelawadee UI" panose="020B0502040204020203" pitchFamily="34" charset="-34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DAE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B8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359758"/>
            <a:chOff x="0" y="0"/>
            <a:chExt cx="4443433" cy="531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31400"/>
            </a:xfrm>
            <a:custGeom>
              <a:avLst/>
              <a:gdLst/>
              <a:ahLst/>
              <a:cxnLst/>
              <a:rect l="l" t="t" r="r" b="b"/>
              <a:pathLst>
                <a:path w="4443433" h="531400">
                  <a:moveTo>
                    <a:pt x="0" y="0"/>
                  </a:moveTo>
                  <a:lnTo>
                    <a:pt x="4443433" y="0"/>
                  </a:lnTo>
                  <a:lnTo>
                    <a:pt x="4443433" y="531400"/>
                  </a:lnTo>
                  <a:lnTo>
                    <a:pt x="0" y="531400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3433" cy="569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2773" y="2010877"/>
            <a:ext cx="4059995" cy="1917374"/>
            <a:chOff x="0" y="0"/>
            <a:chExt cx="914281" cy="4317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4281" cy="431779"/>
            </a:xfrm>
            <a:custGeom>
              <a:avLst/>
              <a:gdLst/>
              <a:ahLst/>
              <a:cxnLst/>
              <a:rect l="l" t="t" r="r" b="b"/>
              <a:pathLst>
                <a:path w="914281" h="431779">
                  <a:moveTo>
                    <a:pt x="97251" y="0"/>
                  </a:moveTo>
                  <a:lnTo>
                    <a:pt x="817030" y="0"/>
                  </a:lnTo>
                  <a:cubicBezTo>
                    <a:pt x="842823" y="0"/>
                    <a:pt x="867559" y="10246"/>
                    <a:pt x="885797" y="28484"/>
                  </a:cubicBezTo>
                  <a:cubicBezTo>
                    <a:pt x="904035" y="46722"/>
                    <a:pt x="914281" y="71458"/>
                    <a:pt x="914281" y="97251"/>
                  </a:cubicBezTo>
                  <a:lnTo>
                    <a:pt x="914281" y="334528"/>
                  </a:lnTo>
                  <a:cubicBezTo>
                    <a:pt x="914281" y="360320"/>
                    <a:pt x="904035" y="385056"/>
                    <a:pt x="885797" y="403295"/>
                  </a:cubicBezTo>
                  <a:cubicBezTo>
                    <a:pt x="867559" y="421533"/>
                    <a:pt x="842823" y="431779"/>
                    <a:pt x="817030" y="431779"/>
                  </a:cubicBezTo>
                  <a:lnTo>
                    <a:pt x="97251" y="431779"/>
                  </a:lnTo>
                  <a:cubicBezTo>
                    <a:pt x="71458" y="431779"/>
                    <a:pt x="46722" y="421533"/>
                    <a:pt x="28484" y="403295"/>
                  </a:cubicBezTo>
                  <a:cubicBezTo>
                    <a:pt x="10246" y="385056"/>
                    <a:pt x="0" y="360320"/>
                    <a:pt x="0" y="334528"/>
                  </a:cubicBezTo>
                  <a:lnTo>
                    <a:pt x="0" y="97251"/>
                  </a:lnTo>
                  <a:cubicBezTo>
                    <a:pt x="0" y="71458"/>
                    <a:pt x="10246" y="46722"/>
                    <a:pt x="28484" y="28484"/>
                  </a:cubicBezTo>
                  <a:cubicBezTo>
                    <a:pt x="46722" y="10246"/>
                    <a:pt x="71458" y="0"/>
                    <a:pt x="97251" y="0"/>
                  </a:cubicBez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4281" cy="469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98465" y="4337469"/>
            <a:ext cx="8278598" cy="5908849"/>
          </a:xfrm>
          <a:custGeom>
            <a:avLst/>
            <a:gdLst/>
            <a:ahLst/>
            <a:cxnLst/>
            <a:rect l="l" t="t" r="r" b="b"/>
            <a:pathLst>
              <a:path w="8278598" h="5908849">
                <a:moveTo>
                  <a:pt x="0" y="0"/>
                </a:moveTo>
                <a:lnTo>
                  <a:pt x="8278598" y="0"/>
                </a:lnTo>
                <a:lnTo>
                  <a:pt x="8278598" y="5908849"/>
                </a:lnTo>
                <a:lnTo>
                  <a:pt x="0" y="59088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9" name="TextBox 9"/>
          <p:cNvSpPr txBox="1"/>
          <p:nvPr/>
        </p:nvSpPr>
        <p:spPr>
          <a:xfrm>
            <a:off x="-586169" y="2273072"/>
            <a:ext cx="6297879" cy="1265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6"/>
              </a:lnSpc>
            </a:pPr>
            <a:r>
              <a:rPr lang="en-US" sz="3683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241 </a:t>
            </a:r>
            <a:r>
              <a:rPr lang="en-US" sz="3683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lignes</a:t>
            </a:r>
            <a:endParaRPr lang="en-US" sz="3683" dirty="0">
              <a:solidFill>
                <a:srgbClr val="FFFFFF"/>
              </a:solidFill>
              <a:latin typeface="Leelawadee UI" panose="020B0502040204020203" pitchFamily="34" charset="-34"/>
              <a:ea typeface="Lexend Deca"/>
              <a:cs typeface="Leelawadee UI" panose="020B0502040204020203" pitchFamily="34" charset="-34"/>
              <a:sym typeface="Lexend Deca"/>
            </a:endParaRPr>
          </a:p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32 </a:t>
            </a:r>
            <a:r>
              <a:rPr lang="en-US" sz="3683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colonnes</a:t>
            </a:r>
            <a:endParaRPr lang="en-US" sz="3683" dirty="0">
              <a:solidFill>
                <a:srgbClr val="FFFFFF"/>
              </a:solidFill>
              <a:latin typeface="Leelawadee UI" panose="020B0502040204020203" pitchFamily="34" charset="-34"/>
              <a:ea typeface="Lexend Deca"/>
              <a:cs typeface="Leelawadee UI" panose="020B0502040204020203" pitchFamily="34" charset="-34"/>
              <a:sym typeface="Lexend Deca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5084005" y="2010877"/>
            <a:ext cx="11800131" cy="1917374"/>
            <a:chOff x="0" y="0"/>
            <a:chExt cx="2657303" cy="43177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657303" cy="431779"/>
            </a:xfrm>
            <a:custGeom>
              <a:avLst/>
              <a:gdLst/>
              <a:ahLst/>
              <a:cxnLst/>
              <a:rect l="l" t="t" r="r" b="b"/>
              <a:pathLst>
                <a:path w="2657303" h="431779">
                  <a:moveTo>
                    <a:pt x="33460" y="0"/>
                  </a:moveTo>
                  <a:lnTo>
                    <a:pt x="2623843" y="0"/>
                  </a:lnTo>
                  <a:cubicBezTo>
                    <a:pt x="2632717" y="0"/>
                    <a:pt x="2641228" y="3525"/>
                    <a:pt x="2647503" y="9800"/>
                  </a:cubicBezTo>
                  <a:cubicBezTo>
                    <a:pt x="2653778" y="16075"/>
                    <a:pt x="2657303" y="24586"/>
                    <a:pt x="2657303" y="33460"/>
                  </a:cubicBezTo>
                  <a:lnTo>
                    <a:pt x="2657303" y="398318"/>
                  </a:lnTo>
                  <a:cubicBezTo>
                    <a:pt x="2657303" y="407192"/>
                    <a:pt x="2653778" y="415703"/>
                    <a:pt x="2647503" y="421978"/>
                  </a:cubicBezTo>
                  <a:cubicBezTo>
                    <a:pt x="2641228" y="428253"/>
                    <a:pt x="2632717" y="431779"/>
                    <a:pt x="2623843" y="431779"/>
                  </a:cubicBezTo>
                  <a:lnTo>
                    <a:pt x="33460" y="431779"/>
                  </a:lnTo>
                  <a:cubicBezTo>
                    <a:pt x="24586" y="431779"/>
                    <a:pt x="16075" y="428253"/>
                    <a:pt x="9800" y="421978"/>
                  </a:cubicBezTo>
                  <a:cubicBezTo>
                    <a:pt x="3525" y="415703"/>
                    <a:pt x="0" y="407192"/>
                    <a:pt x="0" y="398318"/>
                  </a:cubicBezTo>
                  <a:lnTo>
                    <a:pt x="0" y="33460"/>
                  </a:lnTo>
                  <a:cubicBezTo>
                    <a:pt x="0" y="24586"/>
                    <a:pt x="3525" y="16075"/>
                    <a:pt x="9800" y="9800"/>
                  </a:cubicBezTo>
                  <a:cubicBezTo>
                    <a:pt x="16075" y="3525"/>
                    <a:pt x="24586" y="0"/>
                    <a:pt x="33460" y="0"/>
                  </a:cubicBez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657303" cy="469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9192139" y="4337469"/>
            <a:ext cx="8067161" cy="5949531"/>
          </a:xfrm>
          <a:custGeom>
            <a:avLst/>
            <a:gdLst/>
            <a:ahLst/>
            <a:cxnLst/>
            <a:rect l="l" t="t" r="r" b="b"/>
            <a:pathLst>
              <a:path w="8067161" h="5949531">
                <a:moveTo>
                  <a:pt x="0" y="0"/>
                </a:moveTo>
                <a:lnTo>
                  <a:pt x="8067161" y="0"/>
                </a:lnTo>
                <a:lnTo>
                  <a:pt x="8067161" y="5949531"/>
                </a:lnTo>
                <a:lnTo>
                  <a:pt x="0" y="59495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4310571" y="304154"/>
            <a:ext cx="10388006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EDSTATSCOUNTRY.CSV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261936" y="2263547"/>
            <a:ext cx="9444269" cy="122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3582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3 variables </a:t>
            </a:r>
            <a:r>
              <a:rPr lang="en-US" sz="3582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intéressantes</a:t>
            </a:r>
            <a:r>
              <a:rPr lang="en-US" sz="3582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:</a:t>
            </a:r>
          </a:p>
          <a:p>
            <a:pPr algn="ctr">
              <a:lnSpc>
                <a:spcPts val="5015"/>
              </a:lnSpc>
            </a:pPr>
            <a:r>
              <a:rPr lang="en-US" sz="3582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-Long Name  -Region  -Income Group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359758"/>
            <a:chOff x="0" y="0"/>
            <a:chExt cx="4443433" cy="531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31400"/>
            </a:xfrm>
            <a:custGeom>
              <a:avLst/>
              <a:gdLst/>
              <a:ahLst/>
              <a:cxnLst/>
              <a:rect l="l" t="t" r="r" b="b"/>
              <a:pathLst>
                <a:path w="4443433" h="531400">
                  <a:moveTo>
                    <a:pt x="0" y="0"/>
                  </a:moveTo>
                  <a:lnTo>
                    <a:pt x="4443433" y="0"/>
                  </a:lnTo>
                  <a:lnTo>
                    <a:pt x="4443433" y="531400"/>
                  </a:lnTo>
                  <a:lnTo>
                    <a:pt x="0" y="531400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3433" cy="569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2773" y="2010877"/>
            <a:ext cx="4059995" cy="1917374"/>
            <a:chOff x="0" y="0"/>
            <a:chExt cx="914281" cy="4317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4281" cy="431779"/>
            </a:xfrm>
            <a:custGeom>
              <a:avLst/>
              <a:gdLst/>
              <a:ahLst/>
              <a:cxnLst/>
              <a:rect l="l" t="t" r="r" b="b"/>
              <a:pathLst>
                <a:path w="914281" h="431779">
                  <a:moveTo>
                    <a:pt x="97251" y="0"/>
                  </a:moveTo>
                  <a:lnTo>
                    <a:pt x="817030" y="0"/>
                  </a:lnTo>
                  <a:cubicBezTo>
                    <a:pt x="842823" y="0"/>
                    <a:pt x="867559" y="10246"/>
                    <a:pt x="885797" y="28484"/>
                  </a:cubicBezTo>
                  <a:cubicBezTo>
                    <a:pt x="904035" y="46722"/>
                    <a:pt x="914281" y="71458"/>
                    <a:pt x="914281" y="97251"/>
                  </a:cubicBezTo>
                  <a:lnTo>
                    <a:pt x="914281" y="334528"/>
                  </a:lnTo>
                  <a:cubicBezTo>
                    <a:pt x="914281" y="360320"/>
                    <a:pt x="904035" y="385056"/>
                    <a:pt x="885797" y="403295"/>
                  </a:cubicBezTo>
                  <a:cubicBezTo>
                    <a:pt x="867559" y="421533"/>
                    <a:pt x="842823" y="431779"/>
                    <a:pt x="817030" y="431779"/>
                  </a:cubicBezTo>
                  <a:lnTo>
                    <a:pt x="97251" y="431779"/>
                  </a:lnTo>
                  <a:cubicBezTo>
                    <a:pt x="71458" y="431779"/>
                    <a:pt x="46722" y="421533"/>
                    <a:pt x="28484" y="403295"/>
                  </a:cubicBezTo>
                  <a:cubicBezTo>
                    <a:pt x="10246" y="385056"/>
                    <a:pt x="0" y="360320"/>
                    <a:pt x="0" y="334528"/>
                  </a:cubicBezTo>
                  <a:lnTo>
                    <a:pt x="0" y="97251"/>
                  </a:lnTo>
                  <a:cubicBezTo>
                    <a:pt x="0" y="71458"/>
                    <a:pt x="10246" y="46722"/>
                    <a:pt x="28484" y="28484"/>
                  </a:cubicBezTo>
                  <a:cubicBezTo>
                    <a:pt x="46722" y="10246"/>
                    <a:pt x="71458" y="0"/>
                    <a:pt x="97251" y="0"/>
                  </a:cubicBez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4281" cy="469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586169" y="2273072"/>
            <a:ext cx="6297879" cy="1265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6"/>
              </a:lnSpc>
            </a:pPr>
            <a:r>
              <a:rPr lang="en-US" sz="3683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613 </a:t>
            </a:r>
            <a:r>
              <a:rPr lang="en-US" sz="3683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lignes</a:t>
            </a:r>
            <a:endParaRPr lang="en-US" sz="3683" dirty="0">
              <a:solidFill>
                <a:srgbClr val="FFFFFF"/>
              </a:solidFill>
              <a:latin typeface="Leelawadee UI" panose="020B0502040204020203" pitchFamily="34" charset="-34"/>
              <a:ea typeface="Lexend Deca"/>
              <a:cs typeface="Leelawadee UI" panose="020B0502040204020203" pitchFamily="34" charset="-34"/>
              <a:sym typeface="Lexend Deca"/>
            </a:endParaRPr>
          </a:p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4 </a:t>
            </a:r>
            <a:r>
              <a:rPr lang="en-US" sz="3683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colonnes</a:t>
            </a:r>
            <a:endParaRPr lang="en-US" sz="3683" dirty="0">
              <a:solidFill>
                <a:srgbClr val="FFFFFF"/>
              </a:solidFill>
              <a:latin typeface="Leelawadee UI" panose="020B0502040204020203" pitchFamily="34" charset="-34"/>
              <a:ea typeface="Lexend Deca"/>
              <a:cs typeface="Leelawadee UI" panose="020B0502040204020203" pitchFamily="34" charset="-34"/>
              <a:sym typeface="Lexend Deca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5084005" y="2010877"/>
            <a:ext cx="11800131" cy="1917374"/>
            <a:chOff x="0" y="0"/>
            <a:chExt cx="2657303" cy="43177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57303" cy="431779"/>
            </a:xfrm>
            <a:custGeom>
              <a:avLst/>
              <a:gdLst/>
              <a:ahLst/>
              <a:cxnLst/>
              <a:rect l="l" t="t" r="r" b="b"/>
              <a:pathLst>
                <a:path w="2657303" h="431779">
                  <a:moveTo>
                    <a:pt x="33460" y="0"/>
                  </a:moveTo>
                  <a:lnTo>
                    <a:pt x="2623843" y="0"/>
                  </a:lnTo>
                  <a:cubicBezTo>
                    <a:pt x="2632717" y="0"/>
                    <a:pt x="2641228" y="3525"/>
                    <a:pt x="2647503" y="9800"/>
                  </a:cubicBezTo>
                  <a:cubicBezTo>
                    <a:pt x="2653778" y="16075"/>
                    <a:pt x="2657303" y="24586"/>
                    <a:pt x="2657303" y="33460"/>
                  </a:cubicBezTo>
                  <a:lnTo>
                    <a:pt x="2657303" y="398318"/>
                  </a:lnTo>
                  <a:cubicBezTo>
                    <a:pt x="2657303" y="407192"/>
                    <a:pt x="2653778" y="415703"/>
                    <a:pt x="2647503" y="421978"/>
                  </a:cubicBezTo>
                  <a:cubicBezTo>
                    <a:pt x="2641228" y="428253"/>
                    <a:pt x="2632717" y="431779"/>
                    <a:pt x="2623843" y="431779"/>
                  </a:cubicBezTo>
                  <a:lnTo>
                    <a:pt x="33460" y="431779"/>
                  </a:lnTo>
                  <a:cubicBezTo>
                    <a:pt x="24586" y="431779"/>
                    <a:pt x="16075" y="428253"/>
                    <a:pt x="9800" y="421978"/>
                  </a:cubicBezTo>
                  <a:cubicBezTo>
                    <a:pt x="3525" y="415703"/>
                    <a:pt x="0" y="407192"/>
                    <a:pt x="0" y="398318"/>
                  </a:cubicBezTo>
                  <a:lnTo>
                    <a:pt x="0" y="33460"/>
                  </a:lnTo>
                  <a:cubicBezTo>
                    <a:pt x="0" y="24586"/>
                    <a:pt x="3525" y="16075"/>
                    <a:pt x="9800" y="9800"/>
                  </a:cubicBezTo>
                  <a:cubicBezTo>
                    <a:pt x="16075" y="3525"/>
                    <a:pt x="24586" y="0"/>
                    <a:pt x="33460" y="0"/>
                  </a:cubicBez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657303" cy="469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199330" y="5143500"/>
            <a:ext cx="8786875" cy="4943323"/>
          </a:xfrm>
          <a:custGeom>
            <a:avLst/>
            <a:gdLst/>
            <a:ahLst/>
            <a:cxnLst/>
            <a:rect l="l" t="t" r="r" b="b"/>
            <a:pathLst>
              <a:path w="8786875" h="4943323">
                <a:moveTo>
                  <a:pt x="0" y="0"/>
                </a:moveTo>
                <a:lnTo>
                  <a:pt x="8786875" y="0"/>
                </a:lnTo>
                <a:lnTo>
                  <a:pt x="8786875" y="4943323"/>
                </a:lnTo>
                <a:lnTo>
                  <a:pt x="0" y="49433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3463"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>
            <a:off x="9144000" y="5143500"/>
            <a:ext cx="8870936" cy="4901192"/>
          </a:xfrm>
          <a:custGeom>
            <a:avLst/>
            <a:gdLst/>
            <a:ahLst/>
            <a:cxnLst/>
            <a:rect l="l" t="t" r="r" b="b"/>
            <a:pathLst>
              <a:path w="8870936" h="4901192">
                <a:moveTo>
                  <a:pt x="0" y="0"/>
                </a:moveTo>
                <a:lnTo>
                  <a:pt x="8870936" y="0"/>
                </a:lnTo>
                <a:lnTo>
                  <a:pt x="8870936" y="4901192"/>
                </a:lnTo>
                <a:lnTo>
                  <a:pt x="0" y="49011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2976561" y="343604"/>
            <a:ext cx="13056026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EDSTATSCOUNTRY-SERIES.CSV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982547" y="2178574"/>
            <a:ext cx="11901589" cy="12261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</a:pPr>
            <a:r>
              <a:rPr lang="en-US" sz="3582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4 variables  :</a:t>
            </a:r>
          </a:p>
          <a:p>
            <a:pPr algn="ctr">
              <a:lnSpc>
                <a:spcPts val="5015"/>
              </a:lnSpc>
            </a:pPr>
            <a:r>
              <a:rPr lang="en-US" sz="3582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- </a:t>
            </a:r>
            <a:r>
              <a:rPr lang="en-US" sz="3582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CountryCode</a:t>
            </a:r>
            <a:r>
              <a:rPr lang="en-US" sz="3582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- </a:t>
            </a:r>
            <a:r>
              <a:rPr lang="en-US" sz="3582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SeriesCode</a:t>
            </a:r>
            <a:r>
              <a:rPr lang="en-US" sz="3582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  - DESCRIPTION -Unnamed: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0323" y="-602663"/>
            <a:ext cx="19731693" cy="2359758"/>
            <a:chOff x="0" y="0"/>
            <a:chExt cx="4443433" cy="531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31400"/>
            </a:xfrm>
            <a:custGeom>
              <a:avLst/>
              <a:gdLst/>
              <a:ahLst/>
              <a:cxnLst/>
              <a:rect l="l" t="t" r="r" b="b"/>
              <a:pathLst>
                <a:path w="4443433" h="531400">
                  <a:moveTo>
                    <a:pt x="0" y="0"/>
                  </a:moveTo>
                  <a:lnTo>
                    <a:pt x="4443433" y="0"/>
                  </a:lnTo>
                  <a:lnTo>
                    <a:pt x="4443433" y="531400"/>
                  </a:lnTo>
                  <a:lnTo>
                    <a:pt x="0" y="531400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3433" cy="569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2773" y="2010877"/>
            <a:ext cx="4059995" cy="1917374"/>
            <a:chOff x="0" y="0"/>
            <a:chExt cx="914281" cy="4317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4281" cy="431779"/>
            </a:xfrm>
            <a:custGeom>
              <a:avLst/>
              <a:gdLst/>
              <a:ahLst/>
              <a:cxnLst/>
              <a:rect l="l" t="t" r="r" b="b"/>
              <a:pathLst>
                <a:path w="914281" h="431779">
                  <a:moveTo>
                    <a:pt x="97251" y="0"/>
                  </a:moveTo>
                  <a:lnTo>
                    <a:pt x="817030" y="0"/>
                  </a:lnTo>
                  <a:cubicBezTo>
                    <a:pt x="842823" y="0"/>
                    <a:pt x="867559" y="10246"/>
                    <a:pt x="885797" y="28484"/>
                  </a:cubicBezTo>
                  <a:cubicBezTo>
                    <a:pt x="904035" y="46722"/>
                    <a:pt x="914281" y="71458"/>
                    <a:pt x="914281" y="97251"/>
                  </a:cubicBezTo>
                  <a:lnTo>
                    <a:pt x="914281" y="334528"/>
                  </a:lnTo>
                  <a:cubicBezTo>
                    <a:pt x="914281" y="360320"/>
                    <a:pt x="904035" y="385056"/>
                    <a:pt x="885797" y="403295"/>
                  </a:cubicBezTo>
                  <a:cubicBezTo>
                    <a:pt x="867559" y="421533"/>
                    <a:pt x="842823" y="431779"/>
                    <a:pt x="817030" y="431779"/>
                  </a:cubicBezTo>
                  <a:lnTo>
                    <a:pt x="97251" y="431779"/>
                  </a:lnTo>
                  <a:cubicBezTo>
                    <a:pt x="71458" y="431779"/>
                    <a:pt x="46722" y="421533"/>
                    <a:pt x="28484" y="403295"/>
                  </a:cubicBezTo>
                  <a:cubicBezTo>
                    <a:pt x="10246" y="385056"/>
                    <a:pt x="0" y="360320"/>
                    <a:pt x="0" y="334528"/>
                  </a:cubicBezTo>
                  <a:lnTo>
                    <a:pt x="0" y="97251"/>
                  </a:lnTo>
                  <a:cubicBezTo>
                    <a:pt x="0" y="71458"/>
                    <a:pt x="10246" y="46722"/>
                    <a:pt x="28484" y="28484"/>
                  </a:cubicBezTo>
                  <a:cubicBezTo>
                    <a:pt x="46722" y="10246"/>
                    <a:pt x="71458" y="0"/>
                    <a:pt x="97251" y="0"/>
                  </a:cubicBez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4281" cy="469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586169" y="2273072"/>
            <a:ext cx="6264801" cy="1265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6"/>
              </a:lnSpc>
            </a:pPr>
            <a:r>
              <a:rPr lang="en-US" sz="3683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886930 </a:t>
            </a:r>
            <a:r>
              <a:rPr lang="en-US" sz="3683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lignes</a:t>
            </a:r>
            <a:endParaRPr lang="en-US" sz="3683" dirty="0">
              <a:solidFill>
                <a:srgbClr val="FFFFFF"/>
              </a:solidFill>
              <a:latin typeface="Leelawadee UI" panose="020B0502040204020203" pitchFamily="34" charset="-34"/>
              <a:ea typeface="Lexend Deca"/>
              <a:cs typeface="Leelawadee UI" panose="020B0502040204020203" pitchFamily="34" charset="-34"/>
              <a:sym typeface="Lexend Deca"/>
            </a:endParaRPr>
          </a:p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70 </a:t>
            </a:r>
            <a:r>
              <a:rPr lang="en-US" sz="3683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colonnes</a:t>
            </a:r>
            <a:endParaRPr lang="en-US" sz="3683" dirty="0">
              <a:solidFill>
                <a:srgbClr val="FFFFFF"/>
              </a:solidFill>
              <a:latin typeface="Leelawadee UI" panose="020B0502040204020203" pitchFamily="34" charset="-34"/>
              <a:ea typeface="Lexend Deca"/>
              <a:cs typeface="Leelawadee UI" panose="020B0502040204020203" pitchFamily="34" charset="-34"/>
              <a:sym typeface="Lexend Deca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5084005" y="2010877"/>
            <a:ext cx="11800131" cy="1917374"/>
            <a:chOff x="0" y="0"/>
            <a:chExt cx="2657303" cy="43177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57303" cy="431779"/>
            </a:xfrm>
            <a:custGeom>
              <a:avLst/>
              <a:gdLst/>
              <a:ahLst/>
              <a:cxnLst/>
              <a:rect l="l" t="t" r="r" b="b"/>
              <a:pathLst>
                <a:path w="2657303" h="431779">
                  <a:moveTo>
                    <a:pt x="33460" y="0"/>
                  </a:moveTo>
                  <a:lnTo>
                    <a:pt x="2623843" y="0"/>
                  </a:lnTo>
                  <a:cubicBezTo>
                    <a:pt x="2632717" y="0"/>
                    <a:pt x="2641228" y="3525"/>
                    <a:pt x="2647503" y="9800"/>
                  </a:cubicBezTo>
                  <a:cubicBezTo>
                    <a:pt x="2653778" y="16075"/>
                    <a:pt x="2657303" y="24586"/>
                    <a:pt x="2657303" y="33460"/>
                  </a:cubicBezTo>
                  <a:lnTo>
                    <a:pt x="2657303" y="398318"/>
                  </a:lnTo>
                  <a:cubicBezTo>
                    <a:pt x="2657303" y="407192"/>
                    <a:pt x="2653778" y="415703"/>
                    <a:pt x="2647503" y="421978"/>
                  </a:cubicBezTo>
                  <a:cubicBezTo>
                    <a:pt x="2641228" y="428253"/>
                    <a:pt x="2632717" y="431779"/>
                    <a:pt x="2623843" y="431779"/>
                  </a:cubicBezTo>
                  <a:lnTo>
                    <a:pt x="33460" y="431779"/>
                  </a:lnTo>
                  <a:cubicBezTo>
                    <a:pt x="24586" y="431779"/>
                    <a:pt x="16075" y="428253"/>
                    <a:pt x="9800" y="421978"/>
                  </a:cubicBezTo>
                  <a:cubicBezTo>
                    <a:pt x="3525" y="415703"/>
                    <a:pt x="0" y="407192"/>
                    <a:pt x="0" y="398318"/>
                  </a:cubicBezTo>
                  <a:lnTo>
                    <a:pt x="0" y="33460"/>
                  </a:lnTo>
                  <a:cubicBezTo>
                    <a:pt x="0" y="24586"/>
                    <a:pt x="3525" y="16075"/>
                    <a:pt x="9800" y="9800"/>
                  </a:cubicBezTo>
                  <a:cubicBezTo>
                    <a:pt x="16075" y="3525"/>
                    <a:pt x="24586" y="0"/>
                    <a:pt x="33460" y="0"/>
                  </a:cubicBez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657303" cy="469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286000" y="4204476"/>
            <a:ext cx="12877799" cy="5987449"/>
          </a:xfrm>
          <a:custGeom>
            <a:avLst/>
            <a:gdLst/>
            <a:ahLst/>
            <a:cxnLst/>
            <a:rect l="l" t="t" r="r" b="b"/>
            <a:pathLst>
              <a:path w="7878223" h="5987449">
                <a:moveTo>
                  <a:pt x="0" y="0"/>
                </a:moveTo>
                <a:lnTo>
                  <a:pt x="7878222" y="0"/>
                </a:lnTo>
                <a:lnTo>
                  <a:pt x="7878222" y="5987450"/>
                </a:lnTo>
                <a:lnTo>
                  <a:pt x="0" y="5987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>
            <a:off x="15392399" y="6358749"/>
            <a:ext cx="2829553" cy="2971271"/>
          </a:xfrm>
          <a:custGeom>
            <a:avLst/>
            <a:gdLst/>
            <a:ahLst/>
            <a:cxnLst/>
            <a:rect l="l" t="t" r="r" b="b"/>
            <a:pathLst>
              <a:path w="4230168" h="4114800">
                <a:moveTo>
                  <a:pt x="0" y="0"/>
                </a:moveTo>
                <a:lnTo>
                  <a:pt x="4230168" y="0"/>
                </a:lnTo>
                <a:lnTo>
                  <a:pt x="42301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4774772" y="345173"/>
            <a:ext cx="9421501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EDSTATSDATA.CSV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667729" y="2348312"/>
            <a:ext cx="6632681" cy="1242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  <a:spcBef>
                <a:spcPct val="0"/>
              </a:spcBef>
            </a:pPr>
            <a:r>
              <a:rPr lang="en-US" sz="3582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Enormément</a:t>
            </a:r>
            <a:r>
              <a:rPr lang="en-US" sz="3582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de données </a:t>
            </a:r>
            <a:r>
              <a:rPr lang="en-US" sz="3582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manquantes</a:t>
            </a:r>
            <a:endParaRPr lang="en-US" sz="3582" dirty="0">
              <a:solidFill>
                <a:srgbClr val="FFFFFF"/>
              </a:solidFill>
              <a:latin typeface="Leelawadee UI" panose="020B0502040204020203" pitchFamily="34" charset="-34"/>
              <a:ea typeface="Lexend Deca"/>
              <a:cs typeface="Leelawadee UI" panose="020B0502040204020203" pitchFamily="34" charset="-34"/>
              <a:sym typeface="Lexend Dec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359758"/>
            <a:chOff x="0" y="0"/>
            <a:chExt cx="4443433" cy="531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31400"/>
            </a:xfrm>
            <a:custGeom>
              <a:avLst/>
              <a:gdLst/>
              <a:ahLst/>
              <a:cxnLst/>
              <a:rect l="l" t="t" r="r" b="b"/>
              <a:pathLst>
                <a:path w="4443433" h="531400">
                  <a:moveTo>
                    <a:pt x="0" y="0"/>
                  </a:moveTo>
                  <a:lnTo>
                    <a:pt x="4443433" y="0"/>
                  </a:lnTo>
                  <a:lnTo>
                    <a:pt x="4443433" y="531400"/>
                  </a:lnTo>
                  <a:lnTo>
                    <a:pt x="0" y="531400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3433" cy="569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2773" y="2010877"/>
            <a:ext cx="4059995" cy="1917374"/>
            <a:chOff x="0" y="0"/>
            <a:chExt cx="914281" cy="4317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4281" cy="431779"/>
            </a:xfrm>
            <a:custGeom>
              <a:avLst/>
              <a:gdLst/>
              <a:ahLst/>
              <a:cxnLst/>
              <a:rect l="l" t="t" r="r" b="b"/>
              <a:pathLst>
                <a:path w="914281" h="431779">
                  <a:moveTo>
                    <a:pt x="97251" y="0"/>
                  </a:moveTo>
                  <a:lnTo>
                    <a:pt x="817030" y="0"/>
                  </a:lnTo>
                  <a:cubicBezTo>
                    <a:pt x="842823" y="0"/>
                    <a:pt x="867559" y="10246"/>
                    <a:pt x="885797" y="28484"/>
                  </a:cubicBezTo>
                  <a:cubicBezTo>
                    <a:pt x="904035" y="46722"/>
                    <a:pt x="914281" y="71458"/>
                    <a:pt x="914281" y="97251"/>
                  </a:cubicBezTo>
                  <a:lnTo>
                    <a:pt x="914281" y="334528"/>
                  </a:lnTo>
                  <a:cubicBezTo>
                    <a:pt x="914281" y="360320"/>
                    <a:pt x="904035" y="385056"/>
                    <a:pt x="885797" y="403295"/>
                  </a:cubicBezTo>
                  <a:cubicBezTo>
                    <a:pt x="867559" y="421533"/>
                    <a:pt x="842823" y="431779"/>
                    <a:pt x="817030" y="431779"/>
                  </a:cubicBezTo>
                  <a:lnTo>
                    <a:pt x="97251" y="431779"/>
                  </a:lnTo>
                  <a:cubicBezTo>
                    <a:pt x="71458" y="431779"/>
                    <a:pt x="46722" y="421533"/>
                    <a:pt x="28484" y="403295"/>
                  </a:cubicBezTo>
                  <a:cubicBezTo>
                    <a:pt x="10246" y="385056"/>
                    <a:pt x="0" y="360320"/>
                    <a:pt x="0" y="334528"/>
                  </a:cubicBezTo>
                  <a:lnTo>
                    <a:pt x="0" y="97251"/>
                  </a:lnTo>
                  <a:cubicBezTo>
                    <a:pt x="0" y="71458"/>
                    <a:pt x="10246" y="46722"/>
                    <a:pt x="28484" y="28484"/>
                  </a:cubicBezTo>
                  <a:cubicBezTo>
                    <a:pt x="46722" y="10246"/>
                    <a:pt x="71458" y="0"/>
                    <a:pt x="97251" y="0"/>
                  </a:cubicBez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4281" cy="469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586169" y="2273072"/>
            <a:ext cx="6297879" cy="1265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6"/>
              </a:lnSpc>
            </a:pPr>
            <a:r>
              <a:rPr lang="en-US" sz="3683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643638 </a:t>
            </a:r>
            <a:r>
              <a:rPr lang="en-US" sz="3683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lignes</a:t>
            </a:r>
            <a:endParaRPr lang="en-US" sz="3683" dirty="0">
              <a:solidFill>
                <a:srgbClr val="FFFFFF"/>
              </a:solidFill>
              <a:latin typeface="Leelawadee UI" panose="020B0502040204020203" pitchFamily="34" charset="-34"/>
              <a:ea typeface="Lexend Deca"/>
              <a:cs typeface="Leelawadee UI" panose="020B0502040204020203" pitchFamily="34" charset="-34"/>
              <a:sym typeface="Lexend Deca"/>
            </a:endParaRPr>
          </a:p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5 </a:t>
            </a:r>
            <a:r>
              <a:rPr lang="en-US" sz="3683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colonnes</a:t>
            </a:r>
            <a:endParaRPr lang="en-US" sz="3683" dirty="0">
              <a:solidFill>
                <a:srgbClr val="FFFFFF"/>
              </a:solidFill>
              <a:latin typeface="Leelawadee UI" panose="020B0502040204020203" pitchFamily="34" charset="-34"/>
              <a:ea typeface="Lexend Deca"/>
              <a:cs typeface="Leelawadee UI" panose="020B0502040204020203" pitchFamily="34" charset="-34"/>
              <a:sym typeface="Lexend Deca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5084005" y="2010877"/>
            <a:ext cx="11800131" cy="1917374"/>
            <a:chOff x="0" y="0"/>
            <a:chExt cx="2657303" cy="43177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57303" cy="431779"/>
            </a:xfrm>
            <a:custGeom>
              <a:avLst/>
              <a:gdLst/>
              <a:ahLst/>
              <a:cxnLst/>
              <a:rect l="l" t="t" r="r" b="b"/>
              <a:pathLst>
                <a:path w="2657303" h="431779">
                  <a:moveTo>
                    <a:pt x="33460" y="0"/>
                  </a:moveTo>
                  <a:lnTo>
                    <a:pt x="2623843" y="0"/>
                  </a:lnTo>
                  <a:cubicBezTo>
                    <a:pt x="2632717" y="0"/>
                    <a:pt x="2641228" y="3525"/>
                    <a:pt x="2647503" y="9800"/>
                  </a:cubicBezTo>
                  <a:cubicBezTo>
                    <a:pt x="2653778" y="16075"/>
                    <a:pt x="2657303" y="24586"/>
                    <a:pt x="2657303" y="33460"/>
                  </a:cubicBezTo>
                  <a:lnTo>
                    <a:pt x="2657303" y="398318"/>
                  </a:lnTo>
                  <a:cubicBezTo>
                    <a:pt x="2657303" y="407192"/>
                    <a:pt x="2653778" y="415703"/>
                    <a:pt x="2647503" y="421978"/>
                  </a:cubicBezTo>
                  <a:cubicBezTo>
                    <a:pt x="2641228" y="428253"/>
                    <a:pt x="2632717" y="431779"/>
                    <a:pt x="2623843" y="431779"/>
                  </a:cubicBezTo>
                  <a:lnTo>
                    <a:pt x="33460" y="431779"/>
                  </a:lnTo>
                  <a:cubicBezTo>
                    <a:pt x="24586" y="431779"/>
                    <a:pt x="16075" y="428253"/>
                    <a:pt x="9800" y="421978"/>
                  </a:cubicBezTo>
                  <a:cubicBezTo>
                    <a:pt x="3525" y="415703"/>
                    <a:pt x="0" y="407192"/>
                    <a:pt x="0" y="398318"/>
                  </a:cubicBezTo>
                  <a:lnTo>
                    <a:pt x="0" y="33460"/>
                  </a:lnTo>
                  <a:cubicBezTo>
                    <a:pt x="0" y="24586"/>
                    <a:pt x="3525" y="16075"/>
                    <a:pt x="9800" y="9800"/>
                  </a:cubicBezTo>
                  <a:cubicBezTo>
                    <a:pt x="16075" y="3525"/>
                    <a:pt x="24586" y="0"/>
                    <a:pt x="33460" y="0"/>
                  </a:cubicBez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657303" cy="469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24396" y="5143500"/>
            <a:ext cx="8736743" cy="4870734"/>
          </a:xfrm>
          <a:custGeom>
            <a:avLst/>
            <a:gdLst/>
            <a:ahLst/>
            <a:cxnLst/>
            <a:rect l="l" t="t" r="r" b="b"/>
            <a:pathLst>
              <a:path w="8736743" h="4870734">
                <a:moveTo>
                  <a:pt x="0" y="0"/>
                </a:moveTo>
                <a:lnTo>
                  <a:pt x="8736743" y="0"/>
                </a:lnTo>
                <a:lnTo>
                  <a:pt x="8736743" y="4870734"/>
                </a:lnTo>
                <a:lnTo>
                  <a:pt x="0" y="4870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Freeform 13"/>
          <p:cNvSpPr/>
          <p:nvPr/>
        </p:nvSpPr>
        <p:spPr>
          <a:xfrm>
            <a:off x="9485524" y="5143500"/>
            <a:ext cx="8659083" cy="4870734"/>
          </a:xfrm>
          <a:custGeom>
            <a:avLst/>
            <a:gdLst/>
            <a:ahLst/>
            <a:cxnLst/>
            <a:rect l="l" t="t" r="r" b="b"/>
            <a:pathLst>
              <a:path w="8659083" h="4870734">
                <a:moveTo>
                  <a:pt x="0" y="0"/>
                </a:moveTo>
                <a:lnTo>
                  <a:pt x="8659083" y="0"/>
                </a:lnTo>
                <a:lnTo>
                  <a:pt x="8659083" y="4870734"/>
                </a:lnTo>
                <a:lnTo>
                  <a:pt x="0" y="4870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4" name="TextBox 14"/>
          <p:cNvSpPr txBox="1"/>
          <p:nvPr/>
        </p:nvSpPr>
        <p:spPr>
          <a:xfrm>
            <a:off x="3776661" y="344965"/>
            <a:ext cx="11455826" cy="8848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EDSTATSFOOTNOTE.CSV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667729" y="2348312"/>
            <a:ext cx="6632681" cy="1242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  <a:spcBef>
                <a:spcPct val="0"/>
              </a:spcBef>
            </a:pPr>
            <a:r>
              <a:rPr lang="en-US" sz="3582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1 variable de plus rapport à </a:t>
            </a:r>
            <a:r>
              <a:rPr lang="en-US" sz="3582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edstatscountry</a:t>
            </a:r>
            <a:endParaRPr lang="en-US" sz="3582" dirty="0">
              <a:solidFill>
                <a:srgbClr val="FFFFFF"/>
              </a:solidFill>
              <a:latin typeface="Leelawadee UI" panose="020B0502040204020203" pitchFamily="34" charset="-34"/>
              <a:ea typeface="Lexend Deca"/>
              <a:cs typeface="Leelawadee UI" panose="020B0502040204020203" pitchFamily="34" charset="-34"/>
              <a:sym typeface="Lexend Dec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731693" cy="2359758"/>
            <a:chOff x="0" y="0"/>
            <a:chExt cx="4443433" cy="531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43433" cy="531400"/>
            </a:xfrm>
            <a:custGeom>
              <a:avLst/>
              <a:gdLst/>
              <a:ahLst/>
              <a:cxnLst/>
              <a:rect l="l" t="t" r="r" b="b"/>
              <a:pathLst>
                <a:path w="4443433" h="531400">
                  <a:moveTo>
                    <a:pt x="0" y="0"/>
                  </a:moveTo>
                  <a:lnTo>
                    <a:pt x="4443433" y="0"/>
                  </a:lnTo>
                  <a:lnTo>
                    <a:pt x="4443433" y="531400"/>
                  </a:lnTo>
                  <a:lnTo>
                    <a:pt x="0" y="531400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43433" cy="569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32773" y="2010877"/>
            <a:ext cx="4059995" cy="1917374"/>
            <a:chOff x="0" y="0"/>
            <a:chExt cx="914281" cy="4317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14281" cy="431779"/>
            </a:xfrm>
            <a:custGeom>
              <a:avLst/>
              <a:gdLst/>
              <a:ahLst/>
              <a:cxnLst/>
              <a:rect l="l" t="t" r="r" b="b"/>
              <a:pathLst>
                <a:path w="914281" h="431779">
                  <a:moveTo>
                    <a:pt x="97251" y="0"/>
                  </a:moveTo>
                  <a:lnTo>
                    <a:pt x="817030" y="0"/>
                  </a:lnTo>
                  <a:cubicBezTo>
                    <a:pt x="842823" y="0"/>
                    <a:pt x="867559" y="10246"/>
                    <a:pt x="885797" y="28484"/>
                  </a:cubicBezTo>
                  <a:cubicBezTo>
                    <a:pt x="904035" y="46722"/>
                    <a:pt x="914281" y="71458"/>
                    <a:pt x="914281" y="97251"/>
                  </a:cubicBezTo>
                  <a:lnTo>
                    <a:pt x="914281" y="334528"/>
                  </a:lnTo>
                  <a:cubicBezTo>
                    <a:pt x="914281" y="360320"/>
                    <a:pt x="904035" y="385056"/>
                    <a:pt x="885797" y="403295"/>
                  </a:cubicBezTo>
                  <a:cubicBezTo>
                    <a:pt x="867559" y="421533"/>
                    <a:pt x="842823" y="431779"/>
                    <a:pt x="817030" y="431779"/>
                  </a:cubicBezTo>
                  <a:lnTo>
                    <a:pt x="97251" y="431779"/>
                  </a:lnTo>
                  <a:cubicBezTo>
                    <a:pt x="71458" y="431779"/>
                    <a:pt x="46722" y="421533"/>
                    <a:pt x="28484" y="403295"/>
                  </a:cubicBezTo>
                  <a:cubicBezTo>
                    <a:pt x="10246" y="385056"/>
                    <a:pt x="0" y="360320"/>
                    <a:pt x="0" y="334528"/>
                  </a:cubicBezTo>
                  <a:lnTo>
                    <a:pt x="0" y="97251"/>
                  </a:lnTo>
                  <a:cubicBezTo>
                    <a:pt x="0" y="71458"/>
                    <a:pt x="10246" y="46722"/>
                    <a:pt x="28484" y="28484"/>
                  </a:cubicBezTo>
                  <a:cubicBezTo>
                    <a:pt x="46722" y="10246"/>
                    <a:pt x="71458" y="0"/>
                    <a:pt x="97251" y="0"/>
                  </a:cubicBez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914281" cy="469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-586169" y="2273072"/>
            <a:ext cx="6297879" cy="12650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56"/>
              </a:lnSpc>
            </a:pPr>
            <a:r>
              <a:rPr lang="en-US" sz="3683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3665 </a:t>
            </a:r>
            <a:r>
              <a:rPr lang="en-US" sz="3683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lignes</a:t>
            </a:r>
            <a:endParaRPr lang="en-US" sz="3683" dirty="0">
              <a:solidFill>
                <a:srgbClr val="FFFFFF"/>
              </a:solidFill>
              <a:latin typeface="Leelawadee UI" panose="020B0502040204020203" pitchFamily="34" charset="-34"/>
              <a:ea typeface="Lexend Deca"/>
              <a:cs typeface="Leelawadee UI" panose="020B0502040204020203" pitchFamily="34" charset="-34"/>
              <a:sym typeface="Lexend Deca"/>
            </a:endParaRPr>
          </a:p>
          <a:p>
            <a:pPr algn="ctr">
              <a:lnSpc>
                <a:spcPts val="5156"/>
              </a:lnSpc>
              <a:spcBef>
                <a:spcPct val="0"/>
              </a:spcBef>
            </a:pPr>
            <a:r>
              <a:rPr lang="en-US" sz="3683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21 </a:t>
            </a:r>
            <a:r>
              <a:rPr lang="en-US" sz="3683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colonnes</a:t>
            </a:r>
            <a:endParaRPr lang="en-US" sz="3683" dirty="0">
              <a:solidFill>
                <a:srgbClr val="FFFFFF"/>
              </a:solidFill>
              <a:latin typeface="Leelawadee UI" panose="020B0502040204020203" pitchFamily="34" charset="-34"/>
              <a:ea typeface="Lexend Deca"/>
              <a:cs typeface="Leelawadee UI" panose="020B0502040204020203" pitchFamily="34" charset="-34"/>
              <a:sym typeface="Lexend Deca"/>
            </a:endParaRPr>
          </a:p>
        </p:txBody>
      </p:sp>
      <p:grpSp>
        <p:nvGrpSpPr>
          <p:cNvPr id="9" name="Group 9"/>
          <p:cNvGrpSpPr/>
          <p:nvPr/>
        </p:nvGrpSpPr>
        <p:grpSpPr>
          <a:xfrm>
            <a:off x="5084005" y="2010877"/>
            <a:ext cx="11800131" cy="1917374"/>
            <a:chOff x="0" y="0"/>
            <a:chExt cx="2657303" cy="43177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657303" cy="431779"/>
            </a:xfrm>
            <a:custGeom>
              <a:avLst/>
              <a:gdLst/>
              <a:ahLst/>
              <a:cxnLst/>
              <a:rect l="l" t="t" r="r" b="b"/>
              <a:pathLst>
                <a:path w="2657303" h="431779">
                  <a:moveTo>
                    <a:pt x="33460" y="0"/>
                  </a:moveTo>
                  <a:lnTo>
                    <a:pt x="2623843" y="0"/>
                  </a:lnTo>
                  <a:cubicBezTo>
                    <a:pt x="2632717" y="0"/>
                    <a:pt x="2641228" y="3525"/>
                    <a:pt x="2647503" y="9800"/>
                  </a:cubicBezTo>
                  <a:cubicBezTo>
                    <a:pt x="2653778" y="16075"/>
                    <a:pt x="2657303" y="24586"/>
                    <a:pt x="2657303" y="33460"/>
                  </a:cubicBezTo>
                  <a:lnTo>
                    <a:pt x="2657303" y="398318"/>
                  </a:lnTo>
                  <a:cubicBezTo>
                    <a:pt x="2657303" y="407192"/>
                    <a:pt x="2653778" y="415703"/>
                    <a:pt x="2647503" y="421978"/>
                  </a:cubicBezTo>
                  <a:cubicBezTo>
                    <a:pt x="2641228" y="428253"/>
                    <a:pt x="2632717" y="431779"/>
                    <a:pt x="2623843" y="431779"/>
                  </a:cubicBezTo>
                  <a:lnTo>
                    <a:pt x="33460" y="431779"/>
                  </a:lnTo>
                  <a:cubicBezTo>
                    <a:pt x="24586" y="431779"/>
                    <a:pt x="16075" y="428253"/>
                    <a:pt x="9800" y="421978"/>
                  </a:cubicBezTo>
                  <a:cubicBezTo>
                    <a:pt x="3525" y="415703"/>
                    <a:pt x="0" y="407192"/>
                    <a:pt x="0" y="398318"/>
                  </a:cubicBezTo>
                  <a:lnTo>
                    <a:pt x="0" y="33460"/>
                  </a:lnTo>
                  <a:cubicBezTo>
                    <a:pt x="0" y="24586"/>
                    <a:pt x="3525" y="16075"/>
                    <a:pt x="9800" y="9800"/>
                  </a:cubicBezTo>
                  <a:cubicBezTo>
                    <a:pt x="16075" y="3525"/>
                    <a:pt x="24586" y="0"/>
                    <a:pt x="33460" y="0"/>
                  </a:cubicBezTo>
                  <a:close/>
                </a:path>
              </a:pathLst>
            </a:custGeom>
            <a:solidFill>
              <a:srgbClr val="2D8BBA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657303" cy="469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2994500" y="4280676"/>
            <a:ext cx="12702699" cy="5848402"/>
          </a:xfrm>
          <a:custGeom>
            <a:avLst/>
            <a:gdLst/>
            <a:ahLst/>
            <a:cxnLst/>
            <a:rect l="l" t="t" r="r" b="b"/>
            <a:pathLst>
              <a:path w="11301259" h="5848402">
                <a:moveTo>
                  <a:pt x="0" y="0"/>
                </a:moveTo>
                <a:lnTo>
                  <a:pt x="11301258" y="0"/>
                </a:lnTo>
                <a:lnTo>
                  <a:pt x="11301258" y="5848402"/>
                </a:lnTo>
                <a:lnTo>
                  <a:pt x="0" y="58484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13" name="TextBox 13"/>
          <p:cNvSpPr txBox="1"/>
          <p:nvPr/>
        </p:nvSpPr>
        <p:spPr>
          <a:xfrm>
            <a:off x="4774774" y="432759"/>
            <a:ext cx="9421501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3"/>
              </a:lnSpc>
            </a:pPr>
            <a:r>
              <a:rPr lang="en-US" sz="7139" dirty="0">
                <a:solidFill>
                  <a:srgbClr val="FFFFFF"/>
                </a:solidFill>
                <a:latin typeface="Gadugi" panose="020B0502040204020203" pitchFamily="34" charset="0"/>
                <a:ea typeface="Gadugi" panose="020B0502040204020203" pitchFamily="34" charset="0"/>
                <a:cs typeface="Futura Display"/>
                <a:sym typeface="Futura Display"/>
              </a:rPr>
              <a:t>EDSTATSSERIES.CSV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667729" y="2293352"/>
            <a:ext cx="6632681" cy="1226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5"/>
              </a:lnSpc>
              <a:spcBef>
                <a:spcPct val="0"/>
              </a:spcBef>
            </a:pPr>
            <a:r>
              <a:rPr lang="en-US" sz="3582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Informations</a:t>
            </a:r>
            <a:r>
              <a:rPr lang="en-US" sz="3582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</a:t>
            </a:r>
            <a:r>
              <a:rPr lang="en-US" sz="3582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intéressantes</a:t>
            </a:r>
            <a:r>
              <a:rPr lang="en-US" sz="3582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à </a:t>
            </a:r>
            <a:r>
              <a:rPr lang="en-US" sz="3582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mettre</a:t>
            </a:r>
            <a:r>
              <a:rPr lang="en-US" sz="3582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</a:t>
            </a:r>
            <a:r>
              <a:rPr lang="en-US" sz="3582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en</a:t>
            </a:r>
            <a:r>
              <a:rPr lang="en-US" sz="3582" dirty="0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 lien avec </a:t>
            </a:r>
            <a:r>
              <a:rPr lang="en-US" sz="3582" dirty="0" err="1">
                <a:solidFill>
                  <a:srgbClr val="FFFFFF"/>
                </a:solidFill>
                <a:latin typeface="Leelawadee UI" panose="020B0502040204020203" pitchFamily="34" charset="-34"/>
                <a:ea typeface="Lexend Deca"/>
                <a:cs typeface="Leelawadee UI" panose="020B0502040204020203" pitchFamily="34" charset="-34"/>
                <a:sym typeface="Lexend Deca"/>
              </a:rPr>
              <a:t>EdStatData</a:t>
            </a:r>
            <a:endParaRPr lang="en-US" sz="3582" dirty="0">
              <a:solidFill>
                <a:srgbClr val="FFFFFF"/>
              </a:solidFill>
              <a:latin typeface="Leelawadee UI" panose="020B0502040204020203" pitchFamily="34" charset="-34"/>
              <a:ea typeface="Lexend Deca"/>
              <a:cs typeface="Leelawadee UI" panose="020B0502040204020203" pitchFamily="34" charset="-34"/>
              <a:sym typeface="Lexend Dec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338</Words>
  <Application>Microsoft Office PowerPoint</Application>
  <PresentationFormat>Personnalisé</PresentationFormat>
  <Paragraphs>75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Leelawadee UI</vt:lpstr>
      <vt:lpstr>Calibri</vt:lpstr>
      <vt:lpstr>Arial</vt:lpstr>
      <vt:lpstr>Gadugi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PRESENTATION</dc:title>
  <cp:lastModifiedBy>olivier guillaud</cp:lastModifiedBy>
  <cp:revision>30</cp:revision>
  <dcterms:created xsi:type="dcterms:W3CDTF">2006-08-16T00:00:00Z</dcterms:created>
  <dcterms:modified xsi:type="dcterms:W3CDTF">2024-11-12T20:17:23Z</dcterms:modified>
  <dc:identifier>DAGWGTD64Cw</dc:identifier>
</cp:coreProperties>
</file>