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Arimo" panose="020B0604020202020204" charset="0"/>
      <p:regular r:id="rId25"/>
    </p:embeddedFont>
    <p:embeddedFont>
      <p:font typeface="Arimo Bold" panose="020B0604020202020204" charset="0"/>
      <p:regular r:id="rId26"/>
    </p:embeddedFont>
    <p:embeddedFont>
      <p:font typeface="Open Sans" panose="020B0606030504020204" pitchFamily="34" charset="0"/>
      <p:regular r:id="rId27"/>
    </p:embeddedFont>
    <p:embeddedFont>
      <p:font typeface="Open Sans Bold" panose="020B0806030504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0" d="100"/>
          <a:sy n="40" d="100"/>
        </p:scale>
        <p:origin x="768" y="3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0:58:33.720"/>
    </inkml:context>
    <inkml:brush xml:id="br0">
      <inkml:brushProperty name="width" value="0.35" units="cm"/>
      <inkml:brushProperty name="height" value="0.35" units="cm"/>
      <inkml:brushProperty name="color" value="#FFFFFF"/>
    </inkml:brush>
  </inkml:definitions>
  <inkml:trace contextRef="#ctx0" brushRef="#br0">0 1 24575,'506'0'0,"-492"0"0,0 1 0,0 0 0,0 2 0,0-1 0,0 1 0,0 1 0,-1 1 0,0 0 0,16 8 0,-14-7 0,0-1 0,0 0 0,1-1 0,0-1 0,0-1 0,32 2 0,11 1 0,240 39 0,-256-41 0,-1-1 0,1-3 0,71-10 0,46-1 0,-117 11 0,-20-1 0,0 2 0,0 1 0,0 0 0,0 2 0,38 9 0,-57-11 0,-1 0 0,0 1 0,0-1 0,1 1 0,-1-1 0,0 1 0,-1 0 0,1 1 0,0-1 0,0 0 0,-1 1 0,1-1 0,-1 1 0,3 5 0,-4-7 0,0 1 0,-1-1 0,1 1 0,-1-1 0,0 1 0,1-1 0,-1 1 0,0 0 0,0-1 0,0 1 0,0-1 0,0 1 0,0 0 0,-1-1 0,1 1 0,0-1 0,-1 1 0,1-1 0,-1 1 0,0-1 0,1 1 0,-1-1 0,0 1 0,0-1 0,0 0 0,0 1 0,0-1 0,0 0 0,0 0 0,0 0 0,-1 0 0,1 0 0,-3 1 0,-19 13 0,0-2 0,-1 0 0,0-2 0,-1-1 0,-31 9 0,-30 13 0,56-19 0,1 0 0,0-1 0,-1-1 0,0-2 0,-37 7 0,27-8 0,1 1 0,-47 18 0,65-21 0,0-1 0,-1-1 0,0 0 0,-25 0 0,-90-5 0,70 0 0,0 1 0,-64-2 0,114 0 0,1-1 0,-16-5 0,15 3 0,-31-4 0,-97 6 0,27 2 0,95-1 0,2 0 0,-1-2 0,-28-7 0,37 6-602,-24-11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0:58:52.041"/>
    </inkml:context>
    <inkml:brush xml:id="br0">
      <inkml:brushProperty name="width" value="0.35" units="cm"/>
      <inkml:brushProperty name="height" value="0.35" units="cm"/>
      <inkml:brushProperty name="color" value="#FFFFFF"/>
    </inkml:brush>
  </inkml:definitions>
  <inkml:trace contextRef="#ctx0" brushRef="#br0">0 265 24575,'730'0'0,"-715"0"0,1-1 0,0-1 0,0 0 0,-1-2 0,27-8 0,-23 8 0,1 0 0,0 2 0,0 0 0,0 1 0,0 1 0,20 2 0,14 0 0,28-1 0,113-2 0,-188 1 0,-1-1 0,0 0 0,1 0 0,-1 0 0,0-1 0,0 0 0,0 0 0,10-5 0,-15 6 0,1 0 0,-1 0 0,0 0 0,1 0 0,-1 0 0,0 0 0,0 0 0,0-1 0,0 1 0,0 0 0,0-1 0,0 1 0,-1-1 0,1 1 0,1-3 0,-2 2 0,0 0 0,0-1 0,0 1 0,0 0 0,0 0 0,0 0 0,0 0 0,-1 0 0,1 0 0,-1 0 0,1 0 0,-1 0 0,0 0 0,0 0 0,-1-2 0,-6-9 0,0 0 0,-1 1 0,0 0 0,0 1 0,-2 0 0,1 1 0,-16-12 0,20 18 0,0 0 0,-1 1 0,1-1 0,-1 2 0,0-1 0,0 1 0,0 0 0,-8-2 0,-6 1 0,-31 0 0,16 2 0,33 1 0,1 0 0,-1-1 0,0 1 0,0-1 0,0 1 0,0-1 0,0 0 0,1 0 0,-1-1 0,0 1 0,1 0 0,-1-1 0,1 1 0,-1-1 0,1 0 0,-3-3 0,10 9 0,0 0 0,1-1 0,-1 0 0,1 0 0,6 3 0,9 1 0,0-1 0,30 6 0,17 4 0,79 34 0,-78-25 0,2-2 0,94 16 0,-123-35 0,0-1 0,58-5 0,-28-1 0,-63 4 0,-6-1 0,0 0 0,-1 1 0,1-1 0,-1 0 0,1 0 0,0-1 0,-1 1 0,1-1 0,-1 1 0,1-1 0,-1 0 0,1 0 0,-1 0 0,1 0 0,3-3 0,-6 4 0,0 0 0,1 0 0,-1-1 0,0 1 0,0 0 0,0-1 0,0 1 0,0 0 0,0-1 0,0 1 0,0-1 0,0 1 0,0 0 0,0-1 0,0 1 0,0 0 0,0-1 0,0 1 0,-1 0 0,1-1 0,0 1 0,0 0 0,0 0 0,0-1 0,-1 1 0,1 0 0,0-1 0,0 1 0,0 0 0,-1 0 0,1-1 0,0 1 0,-1 0 0,1 0 0,0 0 0,0 0 0,-1-1 0,1 1 0,0 0 0,-1 0 0,1 0 0,0 0 0,-1 0 0,1 0 0,0 0 0,-1 0 0,-17-5 0,-28-1 0,35 6 0,-1-2 0,0 1 0,1-1 0,-1-1 0,-17-7 0,17 5 0,0 0 0,0 1 0,-1 0 0,1 1 0,-15-3 0,24 6 0,0 0 0,0 0 0,0 0 0,0 0 0,0 0 0,0 1 0,0-1 0,0 1 0,0 0 0,0 0 0,0 0 0,-3 2 0,5-2 0,-1 0 0,0 1 0,0-1 0,1 1 0,-1-1 0,1 1 0,-1 0 0,1-1 0,0 1 0,0 0 0,0 0 0,0 0 0,0 0 0,0 0 0,0 0 0,1 0 0,-1 0 0,0 4 0,0 3 0,1 0 0,-1-1 0,1 1 0,1 0 0,0 0 0,0-1 0,1 1 0,0-1 0,0 1 0,1-1 0,4 10 0,6 8 0,31 48 0,-33-56 0,-6-13 0,-1 1 0,1-1 0,0 0 0,0 0 0,0 0 0,1-1 0,-1 1 0,1-1 0,0-1 0,1 1 0,6 2 0,-2 0 0,-10-6 0,-1 0 0,1 0 0,0 1 0,0-1 0,0 0 0,-1 1 0,1-1 0,0 1 0,-1-1 0,1 1 0,-1 0 0,1-1 0,0 1 0,-1 0 0,1-1 0,-1 1 0,1 0 0,-1-1 0,0 1 0,1 1 0,-1-2 0,0 1 0,-1-1 0,1 1 0,0-1 0,0 0 0,-1 1 0,1-1 0,0 1 0,-1-1 0,1 0 0,0 1 0,-1-1 0,1 0 0,0 0 0,-1 1 0,1-1 0,-1 0 0,1 0 0,-1 1 0,1-1 0,-1 0 0,1 0 0,0 0 0,-1 0 0,-37 6 0,-15-5 0,-89-10 0,88 5 0,-42-2 0,-42-4 0,87 4 0,7 0 0,-56 0 0,83 6 0,5-1 0,1 1 0,0 1 0,0 0 0,0 0 0,0 1 0,-19 6 0,11-3 0,1 0 0,-1-1 0,1-1 0,-1-1 0,-31 0 0,23-1 0,-48 8 0,42-3 0,0 0 0,0-2 0,-40-1 0,65-2 0,-1-1 0,1 2 0,0-1 0,-1 1 0,-14 6 0,12-4 0,1-1 0,-1 0 0,-11 2 0,-16-3 0,-48-3 0,30 0 0,51 1 0,0 0 0,1 0 0,-1-1 0,1 1 0,-1-1 0,1-1 0,-1 1 0,1 0 0,0-1 0,-1 0 0,-7-5 0,11 6 0,-1 0 0,1-1 0,-1 1 0,1-1 0,0 1 0,-1-1 0,1 1 0,0-1 0,0 0 0,0 0 0,0 0 0,0 0 0,1 1 0,-1-1 0,1 0 0,-1 0 0,1 0 0,0 0 0,-1-1 0,1 1 0,0 0 0,1 0 0,-1 0 0,0 0 0,0 0 0,1 0 0,-1 0 0,1 0 0,1-2 0,-1 1 0,1 0 0,-1 0 0,1 0 0,0 0 0,0 0 0,0 0 0,1 0 0,-1 1 0,1-1 0,-1 1 0,1 0 0,0 0 0,0 0 0,0 0 0,5-2 0,6-3 0,1 1 0,18-6 0,-24 10 0,25-8-88,1 3 0,40-5 0,-36 7-1013,43-8-5726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0:59:05.440"/>
    </inkml:context>
    <inkml:brush xml:id="br0">
      <inkml:brushProperty name="width" value="0.35" units="cm"/>
      <inkml:brushProperty name="height" value="0.35" units="cm"/>
      <inkml:brushProperty name="color" value="#FFFFFF"/>
    </inkml:brush>
  </inkml:definitions>
  <inkml:trace contextRef="#ctx0" brushRef="#br0">0 376 24575,'39'0'0,"-10"2"0,1-3 0,-1 0 0,0-2 0,38-8 0,-38 5 0,0 1 0,0 2 0,1 1 0,44 3 0,33-2 0,-54-6 0,12-1 0,270 7 0,-173 2 0,-144 0 0,-1 0 0,0 2 0,0 0 0,0 0 0,-1 2 0,19 7 0,93 46 0,-100-43 0,-20-10 0,0 0 0,1 0 0,-1-1 0,1-1 0,1 1 0,-1-1 0,0-1 0,19 3 0,20-3 0,48-4 0,-83 0 0,-1 0 0,1-1 0,-1-1 0,13-5 0,28-7 0,-4 9 0,0 2 0,1 2 0,68 5 0,-24 0 0,473-2 0,-546-1 0,-1-1 0,0-1 0,36-11 0,4 0 0,297-25 0,-82 35 0,-153 6 0,-34-1 0,111-2 0,-85-12 0,-22 2 0,331 4 0,-272 8 0,-118 3 0,-32-3 0,1-1 0,-1 0 0,0 1 0,0-1 0,0 0 0,0 1 0,0-1 0,0 1 0,0 0 0,0-1 0,1 2 0,-2-1 0,0-1 0,1 1 0,-1-1 0,0 0 0,0 1 0,0-1 0,0 0 0,0 1 0,0-1 0,0 1 0,0-1 0,0 0 0,0 1 0,0-1 0,0 0 0,0 1 0,0-1 0,0 1 0,-1-1 0,1 0 0,0 1 0,0-1 0,0 0 0,0 1 0,-1-1 0,1 0 0,0 0 0,0 1 0,-1-1 0,1 0 0,0 1 0,-1-1 0,1 0 0,0 0 0,-1 1 0,-5 2 0,0 1 0,1-1 0,-2 0 0,1 0 0,0 0 0,-1-1 0,-7 2 0,-7 3 0,-22 7 0,-1-1 0,0-3 0,-68 8 0,30-11 0,-88-4 0,81-3 0,-69-4 0,134 2 0,1-1 0,0-1 0,0-1 0,-36-13 0,53 14 0,11 1 0,18 0 0,-16 3 0,59-7 0,514-32 0,8 14 0,-497 15 0,1 1 0,130-30 0,-168 25 0,56-14 0,-88 23 0,-1 2 0,1 1 0,25 0 0,-12 5 0,53 10 0,-1 1 0,-58-11 0,1-1 0,0 2 0,39 10 0,-67-14 0,-1 1 0,1-1 0,0 1 0,0 0 0,0 0 0,-1 0 0,1 0 0,0 0 0,-1 0 0,1 0 0,-1 0 0,1 1 0,-1-1 0,2 3 0,-2-3 0,-1 0 0,0 0 0,0 0 0,1 0 0,-1 0 0,0 0 0,0 0 0,0 0 0,0 0 0,0 0 0,0 0 0,0 0 0,0 0 0,-1-1 0,1 1 0,0 0 0,-1 0 0,1 0 0,0 0 0,-1 0 0,1 0 0,-1 0 0,0 0 0,1-1 0,-1 1 0,0 0 0,1-1 0,-1 1 0,0 0 0,-1 0 0,-11 10 0,0-2 0,-1 1 0,-1-2 0,1 0 0,-1 0 0,-30 9 0,35-13 0,-43 15 0,-1-2 0,0-2 0,-83 10 0,65-16 0,-1-4 0,-93-5 0,133 0 0,-44 5 0,-1 1 0,15-6 0,1-2 0,-94-15 0,89 9 0,0 3 0,-120 7 0,177-1 0,-198 14 0,242-18 0,1 0 0,-1-3 0,43-12 0,-22 5 0,58-10 0,1 4 0,0 6 0,168 1 0,215 15 0,-397-3 0,-60 2 0,65 11 0,-61-6 0,48 2 0,444-8 0,-254-3 0,-199 2 0,128 2 0,-152 1 0,91 17 0,-43-2 0,-92-17 0,1-1 0,-1 0 0,0-1 0,0 0 0,16-4 0,-2 0 0,1 2 0,-1 1 0,46 3 0,33-2 0,353-11 0,-268 4 0,67 1 0,-247 9 0,1 0 0,-1 1 0,16 5 0,-16-4 0,1-1 0,26 4 0,258-4 0,-156-5 0,-76 3 0,77-3 0,-24-17 0,-30 4 0,695-96 0,-709 100 0,111-12 0,208 6 0,-285 11 0,71-2 0,-125 6 0,44 2 0,-84 1 0,0 0 0,0 1 0,-1 1 0,21 7 0,-7 3 0,-25-10 0,1-1 0,0 0 0,0 0 0,0-1 0,0 1 0,0-1 0,0 0 0,7 2 0,43 0 0,57-4 0,-30-1 0,-23 3 0,84 10 0,55 4 0,-70-8 0,-89-2 0,71 19 0,-80-16 0,0-1 0,1-2 0,0 0 0,37 0 0,186 2 0,-232-5 0,-12 0 0,1 0 0,0-2 0,0 1 0,0-1 0,0 0 0,0-1 0,0 0 0,0-1 0,19-6 0,-9-1 0,2 0 0,-1 2 0,1 0 0,0 1 0,0 1 0,1 2 0,0 0 0,23 0 0,36 4 0,260 0 0,-320-2 0,0-2 0,-1 0 0,1-1 0,-1-1 0,35-12 0,-39 11 0,1 1 0,0 0 0,1 2 0,22-2 0,75 2 0,-116 3 0,19-1 0,31-5 0,6 0 0,99 5 0,23 0 0,-159-2 0,0 0 0,-1-2 0,1 0 0,26-12 0,-4 3 0,-30 9 0,-1 0 0,1 0 0,-1-1 0,-1 0 0,12-9 0,-14 9 0,1 1 0,0-1 0,0 1 0,0 1 0,1 0 0,-1 0 0,1 0 0,9-2 0,29-2 0,89-4 0,48 13 0,-69 0 0,-4 0 0,121-2 0,-148-7 0,0-4 0,112-31 0,-171 39 0,1 0 0,0 2 0,-1 1 0,1 1 0,0 1 0,0 2 0,48 10 0,-69-13 0,0 1 0,0 1 0,0-1 0,-1 1 0,1 0 0,0 0 0,-1 0 0,1 1 0,4 3 0,-7-4 0,0-1 0,0 1 0,-1 0 0,1 0 0,-1 0 0,1 0 0,-1 0 0,0 1 0,0-1 0,0 0 0,0 1 0,0-1 0,-1 0 0,1 1 0,-1-1 0,1 1 0,-1-1 0,0 1 0,0-1 0,0 4 0,-1 3 0,1-1 0,-1 1 0,-1-1 0,-4 16 0,5-20 0,-1 0 0,1-1 0,-1 1 0,0-1 0,0 0 0,-1 0 0,1 0 0,-1 0 0,0 0 0,1 0 0,-1-1 0,0 1 0,-4 1 0,-112 70 0,117-73 0,0 0 0,0 0 0,0 1 0,1-1 0,-1 1 0,0-1 0,1 1 0,-1-1 0,1 1 0,0 0 0,-1 0 0,1 0 0,0 0 0,0 0 0,0 0 0,1 0 0,-1 0 0,0 0 0,1 0 0,-1 0 0,1 1 0,0-1 0,0 0 0,-1 0 0,2 1 0,-1-1 0,0 0 0,0 0 0,1 0 0,-1 0 0,1 1 0,0-1 0,1 3 0,2 6 0,1-1 0,1 0 0,-1 0 0,1 0 0,9 9 0,-7-7 0,0 0 0,0 0 0,-1 0 0,0 1 0,-2 0 0,7 20 0,-11-32 0,-1 0 0,0 0 0,1 0 0,-1 0 0,0 0 0,0 0 0,0 0 0,0 1 0,0-1 0,0 0 0,0 0 0,0 0 0,-1 0 0,1 0 0,0 0 0,-1 0 0,1 0 0,0 0 0,-1 0 0,0 0 0,1 0 0,-1 0 0,1 0 0,-1 0 0,0 0 0,0-1 0,1 1 0,-1 0 0,0-1 0,0 1 0,0 0 0,0-1 0,0 1 0,0-1 0,0 1 0,0-1 0,0 0 0,0 1 0,0-1 0,-2 0 0,-5 1 0,-1 0 0,1 0 0,0-1 0,-13-1 0,7 0 0,-42-3 0,-70-14 0,56 7 0,53 8 0,1-1 0,-31-12 0,30 9 0,0 2 0,-20-5 0,-11-5 0,39 12 0,0 0 0,0 0 0,-1 1 0,1 0 0,-12-1 0,-128 3 0,-1 0 0,44-13 0,44 11 0,37 3 0,0-2 0,-1 0 0,1-2 0,0-1 0,-30-8 0,10-2 0,0 2 0,-1 2 0,0 2 0,-1 2 0,1 2 0,-54 2 0,-396 3 0,458 1 0,0 2 0,-41 8 0,41-5 0,-171 37 0,135-27 0,57-15 0,0 0 0,-21-1 0,24-1 0,125 5 0,-48-1 0,345 2 0,-149-5 0,-244-1 0,-1 0 0,0 1 0,1 0 0,13 3 0,-24-3 0,-1-1 0,1 1 0,-1 1 0,0-1 0,1 0 0,-1 1 0,0 0 0,0 0 0,0-1 0,0 2 0,0-1 0,-1 0 0,1 1 0,-1-1 0,1 1 0,3 5 0,-5-4 0,1-1 0,0 0 0,0 0 0,0 0 0,0 0 0,0-1 0,1 1 0,-1 0 0,1-1 0,-1 0 0,1 0 0,0 0 0,0 0 0,0 0 0,0 0 0,1-1 0,-1 1 0,0-1 0,1 0 0,-1 0 0,0 0 0,1-1 0,0 1 0,5-1 0,158 0 0,-65-2 0,-68 1 0,47-7 0,-70 4 0,-25 3 0,-139 8 0,-23 0 0,-120-8 0,-123 3 0,233 4 0,-242 3 0,388-8 0,-64 12 0,0 0 0,69-11 0,-1-2 0,-62-7 0,-21-1 0,85 8 0,-1-2 0,1-2 0,-36-7 0,49 5 0,0 0 0,-27-13 0,41 16 0,0 0 0,0 1 0,-1 0 0,1 1 0,-1-1 0,-9 1 0,-49 1 0,32 1 0,-228 1 0,-179-3 0,401-2 0,1-1 0,-73-18 0,-73-33 0,63 16 0,79 28 0,-48-5 0,9 3 0,76 11 0,0 0 0,0 0 0,0-1 0,0 0 0,-7-4 0,-21-9 0,16 11 0,-1 1 0,0 0 0,-37-1 0,-62 7 0,44 0 0,-792-2 0,851 0 0,-49 2 0,60-2 0,-1 1 0,0 0 0,1 0 0,-1 0 0,1 0 0,-1 1 0,1 0 0,0 0 0,0 0 0,-7 4 0,11-6 0,-1 1 0,1-1 0,-1 1 0,1-1 0,-1 0 0,1 1 0,-1-1 0,1 1 0,0-1 0,-1 1 0,1-1 0,0 1 0,-1-1 0,1 1 0,0-1 0,0 1 0,-1-1 0,1 1 0,0 0 0,0-1 0,0 1 0,0-1 0,0 1 0,0 0 0,0-1 0,0 1 0,0-1 0,0 1 0,0 0 0,0-1 0,1 1 0,-1-1 0,0 1 0,0-1 0,1 1 0,-1 0 0,0-1 0,0 1 0,1-1 0,-1 1 0,1-1 0,-1 0 0,1 1 0,-1-1 0,0 1 0,1-1 0,-1 0 0,1 1 0,0-1 0,-1 0 0,1 0 0,0 1 0,4 1 0,-1 0 0,1 0 0,-1 0 0,1-1 0,5 2 0,83 14 0,219 54 0,-284-62 0,1-1 0,0-1 0,0-2 0,1-1 0,40 1 0,25-6 0,162 19 0,-173-11 0,123-3 0,-173-4 0,-3-1 0,0-2 0,50-11 0,59-23 0,-117 31 0,332-125 0,-319 116 0,37-10 0,-55 20 0,0 1 0,-1 1 0,1 1 0,29 0 0,190 1 0,-169-3 0,99-17 0,-84 9 0,102-2 0,94 11 0,-198 3 0,-60 1 0,1 2 0,-1 0 0,34 10 0,22 3 0,60-5 0,-133-9 0,-12 1 0,-16 1 0,-322 28 0,11-28 0,193-6 0,89 2 0,-43 1 0,-125-16 0,-187-18 0,330 28 0,40 2 0,0 1 0,-52 5 0,-337 8 0,276-13 0,-36 4 0,-192-4 0,355-1 0,-1 0 0,-36-10 0,-15-3 0,17 10-682,-86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0:59:07.220"/>
    </inkml:context>
    <inkml:brush xml:id="br0">
      <inkml:brushProperty name="width" value="0.35" units="cm"/>
      <inkml:brushProperty name="height" value="0.35" units="cm"/>
      <inkml:brushProperty name="color" value="#FFFFFF"/>
    </inkml:brush>
  </inkml:definitions>
  <inkml:trace contextRef="#ctx0" brushRef="#br0">0 0 24575,'563'0'0,"-541"1"0,30 5 0,12 2 0,65-5 0,62 4 0,175-1 0,-94-5 0,-252 0 0,-1 2 0,26 6 0,-24-4 0,30 3 0,151-6 0,-24 0 0,-176-2 0,1 0 0,-1 0 0,1 1 0,-1-1 0,1 1 0,-1 0 0,1 0 0,-1 0 0,3 1 0,-5-2 0,0 0 0,0 1 0,0-1 0,1 0 0,-1 0 0,0 0 0,0 0 0,0 0 0,0 0 0,0 0 0,1 1 0,-1-1 0,0 0 0,0 0 0,0 0 0,0 0 0,0 0 0,0 1 0,0-1 0,0 0 0,0 0 0,0 0 0,0 1 0,0-1 0,0 0 0,0 0 0,0 0 0,0 0 0,0 1 0,0-1 0,0 0 0,0 0 0,0 0 0,0 0 0,0 1 0,0-1 0,0 0 0,0 0 0,0 0 0,0 1 0,-16 5 0,-99 8-710,102-13 55,-44 3-6172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0:59:10.972"/>
    </inkml:context>
    <inkml:brush xml:id="br0">
      <inkml:brushProperty name="width" value="0.35" units="cm"/>
      <inkml:brushProperty name="height" value="0.35" units="cm"/>
      <inkml:brushProperty name="color" value="#FFFFFF"/>
    </inkml:brush>
  </inkml:definitions>
  <inkml:trace contextRef="#ctx0" brushRef="#br0">4018 122 24575,'-16'-1'0,"-1"0"0,-17-5 0,0 0 0,-2 0 0,-55-18 0,64 16 0,1 0 0,-1 2 0,0 2 0,-36-3 0,11 6 0,-1 3 0,-67 10 0,60-3 0,0-3 0,-80-3 0,-122-18 0,233 13 0,-471-11 0,435 11 0,-76-11 0,68 0 0,45 7 0,-1 1 0,0 2 0,-35-1 0,-332 26 0,319-11 0,-20 2 0,1-6 0,-30 2 0,-549-10 0,644 3 0,-1 2 0,1 1 0,0 1 0,-51 17 0,-21 5 0,-25-4 0,128-24 0,0 0 0,-1 0 0,1 0 0,0 0 0,-1 0 0,1 0 0,0 0 0,-1 0 0,1 0 0,-1 0 0,1 0 0,0 0 0,-1 0 0,1 1 0,0-1 0,-1 0 0,1 0 0,0 0 0,0 1 0,-1-1 0,1 0 0,0 0 0,0 1 0,-1-1 0,1 0 0,0 1 0,0-1 0,-1 0 0,1 1 0,0-1 0,0 0 0,0 1 0,8 8 0,22 8 0,-29-17 0,17 8 0,0-2 0,1 0 0,-1-1 0,1-1 0,24 3 0,97 1 0,-120-8 0,111 3 0,328 18 0,-430-17 0,31 9 0,-36-7 0,1-2 0,26 3 0,107 8 0,79 2 0,-188-18 0,49 1 0,-85 1 0,0 1 0,0 0 0,0 1 0,0 0 0,17 7 0,4 4 0,0-1 0,1-2 0,49 10 0,-63-18 0,-15-3 0,-1 0 0,0 1 0,1-1 0,-1 1 0,0 0 0,0 1 0,0 0 0,0-1 0,0 2 0,8 3 0,-13-6 0,0 0 0,0 0 0,0 0 0,0 1 0,0-1 0,0 0 0,1 0 0,-1 0 0,0 0 0,0 1 0,0-1 0,0 0 0,0 0 0,0 0 0,0 0 0,0 1 0,0-1 0,0 0 0,0 0 0,0 0 0,0 0 0,0 1 0,0-1 0,0 0 0,0 0 0,0 0 0,0 1 0,0-1 0,0 0 0,0 0 0,0 0 0,0 0 0,0 1 0,-1-1 0,1 0 0,0 0 0,0 0 0,0 0 0,0 0 0,0 0 0,0 1 0,-1-1 0,1 0 0,0 0 0,0 0 0,0 0 0,0 0 0,-1 0 0,1 0 0,0 0 0,0 0 0,0 0 0,-1 0 0,-5 3 0,0-1 0,-1-1 0,1 1 0,-1-1 0,1-1 0,-11 1 0,6 0 0,-148 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openclassrooms.com/fr/projects/1501"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0"/>
          </a:blip>
          <a:stretch>
            <a:fillRect/>
          </a:stretch>
        </p:blipFill>
        <p:spPr>
          <a:xfrm>
            <a:off x="-2285506" y="-4794432"/>
            <a:ext cx="22859012" cy="17585432"/>
          </a:xfrm>
          <a:prstGeom prst="rect">
            <a:avLst/>
          </a:prstGeom>
        </p:spPr>
      </p:pic>
      <p:grpSp>
        <p:nvGrpSpPr>
          <p:cNvPr id="3" name="Group 3"/>
          <p:cNvGrpSpPr/>
          <p:nvPr/>
        </p:nvGrpSpPr>
        <p:grpSpPr>
          <a:xfrm>
            <a:off x="1028700" y="1885565"/>
            <a:ext cx="16230600" cy="3609353"/>
            <a:chOff x="0" y="0"/>
            <a:chExt cx="3655013" cy="812800"/>
          </a:xfrm>
        </p:grpSpPr>
        <p:sp>
          <p:nvSpPr>
            <p:cNvPr id="4" name="Freeform 4"/>
            <p:cNvSpPr/>
            <p:nvPr/>
          </p:nvSpPr>
          <p:spPr>
            <a:xfrm>
              <a:off x="0" y="0"/>
              <a:ext cx="3655013" cy="812800"/>
            </a:xfrm>
            <a:custGeom>
              <a:avLst/>
              <a:gdLst/>
              <a:ahLst/>
              <a:cxnLst/>
              <a:rect l="l" t="t" r="r" b="b"/>
              <a:pathLst>
                <a:path w="3655013" h="812800">
                  <a:moveTo>
                    <a:pt x="24327" y="0"/>
                  </a:moveTo>
                  <a:lnTo>
                    <a:pt x="3630686" y="0"/>
                  </a:lnTo>
                  <a:cubicBezTo>
                    <a:pt x="3644121" y="0"/>
                    <a:pt x="3655013" y="10891"/>
                    <a:pt x="3655013" y="24327"/>
                  </a:cubicBezTo>
                  <a:lnTo>
                    <a:pt x="3655013" y="788473"/>
                  </a:lnTo>
                  <a:cubicBezTo>
                    <a:pt x="3655013" y="801909"/>
                    <a:pt x="3644121" y="812800"/>
                    <a:pt x="3630686" y="812800"/>
                  </a:cubicBezTo>
                  <a:lnTo>
                    <a:pt x="24327" y="812800"/>
                  </a:lnTo>
                  <a:cubicBezTo>
                    <a:pt x="10891" y="812800"/>
                    <a:pt x="0" y="801909"/>
                    <a:pt x="0" y="788473"/>
                  </a:cubicBezTo>
                  <a:lnTo>
                    <a:pt x="0" y="24327"/>
                  </a:lnTo>
                  <a:cubicBezTo>
                    <a:pt x="0" y="10891"/>
                    <a:pt x="10891" y="0"/>
                    <a:pt x="24327" y="0"/>
                  </a:cubicBezTo>
                  <a:close/>
                </a:path>
              </a:pathLst>
            </a:custGeom>
            <a:solidFill>
              <a:srgbClr val="31356E"/>
            </a:solidFill>
          </p:spPr>
          <p:txBody>
            <a:bodyPr/>
            <a:lstStyle/>
            <a:p>
              <a:endParaRPr lang="fr-FR"/>
            </a:p>
          </p:txBody>
        </p:sp>
        <p:sp>
          <p:nvSpPr>
            <p:cNvPr id="5" name="TextBox 5"/>
            <p:cNvSpPr txBox="1"/>
            <p:nvPr/>
          </p:nvSpPr>
          <p:spPr>
            <a:xfrm>
              <a:off x="0" y="-47625"/>
              <a:ext cx="3655013" cy="860425"/>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588" y="8722438"/>
            <a:ext cx="1507412" cy="1507412"/>
          </a:xfrm>
          <a:custGeom>
            <a:avLst/>
            <a:gdLst/>
            <a:ahLst/>
            <a:cxnLst/>
            <a:rect l="l" t="t" r="r" b="b"/>
            <a:pathLst>
              <a:path w="1507412" h="1507412">
                <a:moveTo>
                  <a:pt x="0" y="0"/>
                </a:moveTo>
                <a:lnTo>
                  <a:pt x="1507412" y="0"/>
                </a:lnTo>
                <a:lnTo>
                  <a:pt x="1507412" y="1507412"/>
                </a:lnTo>
                <a:lnTo>
                  <a:pt x="0" y="1507412"/>
                </a:lnTo>
                <a:lnTo>
                  <a:pt x="0" y="0"/>
                </a:lnTo>
                <a:close/>
              </a:path>
            </a:pathLst>
          </a:custGeom>
          <a:blipFill>
            <a:blip r:embed="rId3"/>
            <a:stretch>
              <a:fillRect/>
            </a:stretch>
          </a:blipFill>
        </p:spPr>
        <p:txBody>
          <a:bodyPr/>
          <a:lstStyle/>
          <a:p>
            <a:endParaRPr lang="fr-FR"/>
          </a:p>
        </p:txBody>
      </p:sp>
      <p:sp>
        <p:nvSpPr>
          <p:cNvPr id="7" name="TextBox 7"/>
          <p:cNvSpPr txBox="1"/>
          <p:nvPr/>
        </p:nvSpPr>
        <p:spPr>
          <a:xfrm>
            <a:off x="1652563" y="2425253"/>
            <a:ext cx="14982874" cy="2396627"/>
          </a:xfrm>
          <a:prstGeom prst="rect">
            <a:avLst/>
          </a:prstGeom>
        </p:spPr>
        <p:txBody>
          <a:bodyPr lIns="0" tIns="0" rIns="0" bIns="0" rtlCol="0" anchor="t">
            <a:spAutoFit/>
          </a:bodyPr>
          <a:lstStyle/>
          <a:p>
            <a:pPr algn="ctr">
              <a:lnSpc>
                <a:spcPts val="9652"/>
              </a:lnSpc>
            </a:pPr>
            <a:r>
              <a:rPr lang="en-US" sz="6894" b="1" u="sng" dirty="0">
                <a:solidFill>
                  <a:schemeClr val="bg1"/>
                </a:solidFill>
                <a:latin typeface="Open Sans Bold"/>
                <a:ea typeface="Open Sans Bold"/>
                <a:cs typeface="Open Sans Bold"/>
                <a:sym typeface="Open Sans Bold"/>
                <a:hlinkClick r:id="rId4" tooltip="https://openclassrooms.com/fr/projects/1501">
                  <a:extLst>
                    <a:ext uri="{A12FA001-AC4F-418D-AE19-62706E023703}">
                      <ahyp:hlinkClr xmlns:ahyp="http://schemas.microsoft.com/office/drawing/2018/hyperlinkcolor" val="tx"/>
                    </a:ext>
                  </a:extLst>
                </a:hlinkClick>
              </a:rPr>
              <a:t>ANTICIPEZ LES BESOINS EN CONSOMMATION DE BÂTIMENTS</a:t>
            </a:r>
          </a:p>
        </p:txBody>
      </p:sp>
      <p:sp>
        <p:nvSpPr>
          <p:cNvPr id="8" name="TextBox 8"/>
          <p:cNvSpPr txBox="1"/>
          <p:nvPr/>
        </p:nvSpPr>
        <p:spPr>
          <a:xfrm>
            <a:off x="5983850" y="6167594"/>
            <a:ext cx="6320299" cy="1519396"/>
          </a:xfrm>
          <a:prstGeom prst="rect">
            <a:avLst/>
          </a:prstGeom>
        </p:spPr>
        <p:txBody>
          <a:bodyPr lIns="0" tIns="0" rIns="0" bIns="0" rtlCol="0" anchor="t">
            <a:spAutoFit/>
          </a:bodyPr>
          <a:lstStyle/>
          <a:p>
            <a:pPr algn="ctr">
              <a:lnSpc>
                <a:spcPts val="6028"/>
              </a:lnSpc>
            </a:pPr>
            <a:r>
              <a:rPr lang="en-US" sz="4306">
                <a:solidFill>
                  <a:srgbClr val="31356E"/>
                </a:solidFill>
                <a:latin typeface="Arimo"/>
                <a:ea typeface="Arimo"/>
                <a:cs typeface="Arimo"/>
                <a:sym typeface="Arimo"/>
              </a:rPr>
              <a:t>OPENCLASSROOMS PROJET 4</a:t>
            </a:r>
          </a:p>
        </p:txBody>
      </p:sp>
      <p:sp>
        <p:nvSpPr>
          <p:cNvPr id="9" name="TextBox 9"/>
          <p:cNvSpPr txBox="1"/>
          <p:nvPr/>
        </p:nvSpPr>
        <p:spPr>
          <a:xfrm>
            <a:off x="0" y="8724900"/>
            <a:ext cx="10184693" cy="1562100"/>
          </a:xfrm>
          <a:prstGeom prst="rect">
            <a:avLst/>
          </a:prstGeom>
        </p:spPr>
        <p:txBody>
          <a:bodyPr lIns="0" tIns="0" rIns="0" bIns="0" rtlCol="0" anchor="t">
            <a:spAutoFit/>
          </a:bodyPr>
          <a:lstStyle/>
          <a:p>
            <a:pPr algn="l">
              <a:lnSpc>
                <a:spcPts val="6299"/>
              </a:lnSpc>
            </a:pPr>
            <a:r>
              <a:rPr lang="en-US" sz="4500">
                <a:solidFill>
                  <a:srgbClr val="000000"/>
                </a:solidFill>
                <a:latin typeface="Open Sans"/>
                <a:ea typeface="Open Sans"/>
                <a:cs typeface="Open Sans"/>
                <a:sym typeface="Open Sans"/>
              </a:rPr>
              <a:t>ETUDIANT : GUILLAUD OLIVIER</a:t>
            </a:r>
          </a:p>
          <a:p>
            <a:pPr algn="l">
              <a:lnSpc>
                <a:spcPts val="6299"/>
              </a:lnSpc>
              <a:spcBef>
                <a:spcPct val="0"/>
              </a:spcBef>
            </a:pPr>
            <a:r>
              <a:rPr lang="en-US" sz="4500">
                <a:solidFill>
                  <a:srgbClr val="000000"/>
                </a:solidFill>
                <a:latin typeface="Open Sans"/>
                <a:ea typeface="Open Sans"/>
                <a:cs typeface="Open Sans"/>
                <a:sym typeface="Open Sans"/>
              </a:rPr>
              <a:t>EXAMINATEUR : BA OUMAR</a:t>
            </a:r>
          </a:p>
        </p:txBody>
      </p:sp>
      <p:sp>
        <p:nvSpPr>
          <p:cNvPr id="10" name="TextBox 10"/>
          <p:cNvSpPr txBox="1"/>
          <p:nvPr/>
        </p:nvSpPr>
        <p:spPr>
          <a:xfrm>
            <a:off x="13537207" y="9399944"/>
            <a:ext cx="3098231" cy="726941"/>
          </a:xfrm>
          <a:prstGeom prst="rect">
            <a:avLst/>
          </a:prstGeom>
        </p:spPr>
        <p:txBody>
          <a:bodyPr lIns="0" tIns="0" rIns="0" bIns="0" rtlCol="0" anchor="t">
            <a:spAutoFit/>
          </a:bodyPr>
          <a:lstStyle/>
          <a:p>
            <a:pPr algn="l">
              <a:lnSpc>
                <a:spcPts val="5977"/>
              </a:lnSpc>
              <a:spcBef>
                <a:spcPct val="0"/>
              </a:spcBef>
            </a:pPr>
            <a:r>
              <a:rPr lang="en-US" sz="4269">
                <a:solidFill>
                  <a:srgbClr val="000000"/>
                </a:solidFill>
                <a:latin typeface="Open Sans"/>
                <a:ea typeface="Open Sans"/>
                <a:cs typeface="Open Sans"/>
                <a:sym typeface="Open Sans"/>
              </a:rPr>
              <a:t>03/01/2025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858634" y="2147687"/>
            <a:ext cx="6570733" cy="8139313"/>
          </a:xfrm>
          <a:custGeom>
            <a:avLst/>
            <a:gdLst/>
            <a:ahLst/>
            <a:cxnLst/>
            <a:rect l="l" t="t" r="r" b="b"/>
            <a:pathLst>
              <a:path w="6570733" h="8139313">
                <a:moveTo>
                  <a:pt x="0" y="0"/>
                </a:moveTo>
                <a:lnTo>
                  <a:pt x="6570732" y="0"/>
                </a:lnTo>
                <a:lnTo>
                  <a:pt x="6570732" y="8139313"/>
                </a:lnTo>
                <a:lnTo>
                  <a:pt x="0" y="8139313"/>
                </a:lnTo>
                <a:lnTo>
                  <a:pt x="0" y="0"/>
                </a:lnTo>
                <a:close/>
              </a:path>
            </a:pathLst>
          </a:custGeom>
          <a:blipFill>
            <a:blip r:embed="rId2"/>
            <a:stretch>
              <a:fillRect r="-17780"/>
            </a:stretch>
          </a:blipFill>
        </p:spPr>
        <p:txBody>
          <a:bodyPr/>
          <a:lstStyle/>
          <a:p>
            <a:endParaRPr lang="fr-FR"/>
          </a:p>
        </p:txBody>
      </p:sp>
      <p:sp>
        <p:nvSpPr>
          <p:cNvPr id="6" name="TextBox 6"/>
          <p:cNvSpPr txBox="1"/>
          <p:nvPr/>
        </p:nvSpPr>
        <p:spPr>
          <a:xfrm>
            <a:off x="3528008" y="648436"/>
            <a:ext cx="11273842" cy="1789229"/>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VIF</a:t>
            </a:r>
          </a:p>
          <a:p>
            <a:pPr algn="ctr">
              <a:lnSpc>
                <a:spcPts val="6853"/>
              </a:lnSpc>
            </a:pPr>
            <a:endParaRPr lang="en-US" sz="7139" b="1">
              <a:solidFill>
                <a:srgbClr val="FFFFFF"/>
              </a:solidFill>
              <a:latin typeface="Open Sans Bold"/>
              <a:ea typeface="Open Sans Bold"/>
              <a:cs typeface="Open Sans Bold"/>
              <a:sym typeface="Open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061471" y="4211886"/>
            <a:ext cx="10206916" cy="5638498"/>
          </a:xfrm>
          <a:custGeom>
            <a:avLst/>
            <a:gdLst/>
            <a:ahLst/>
            <a:cxnLst/>
            <a:rect l="l" t="t" r="r" b="b"/>
            <a:pathLst>
              <a:path w="10206916" h="5638498">
                <a:moveTo>
                  <a:pt x="0" y="0"/>
                </a:moveTo>
                <a:lnTo>
                  <a:pt x="10206916" y="0"/>
                </a:lnTo>
                <a:lnTo>
                  <a:pt x="10206916" y="5638498"/>
                </a:lnTo>
                <a:lnTo>
                  <a:pt x="0" y="5638498"/>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860879" y="549203"/>
            <a:ext cx="16566242" cy="1789229"/>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AMÉLIORATION BASE DE DONNÉES</a:t>
            </a:r>
          </a:p>
          <a:p>
            <a:pPr algn="ctr">
              <a:lnSpc>
                <a:spcPts val="6853"/>
              </a:lnSpc>
            </a:pPr>
            <a:endParaRPr lang="en-US" sz="7139" b="1">
              <a:solidFill>
                <a:srgbClr val="FFFFFF"/>
              </a:solidFill>
              <a:latin typeface="Open Sans Bold"/>
              <a:ea typeface="Open Sans Bold"/>
              <a:cs typeface="Open Sans Bold"/>
              <a:sym typeface="Open Sans Bold"/>
            </a:endParaRPr>
          </a:p>
        </p:txBody>
      </p:sp>
      <p:sp>
        <p:nvSpPr>
          <p:cNvPr id="7" name="TextBox 7"/>
          <p:cNvSpPr txBox="1"/>
          <p:nvPr/>
        </p:nvSpPr>
        <p:spPr>
          <a:xfrm>
            <a:off x="3284828" y="2397938"/>
            <a:ext cx="12107571" cy="1235076"/>
          </a:xfrm>
          <a:prstGeom prst="rect">
            <a:avLst/>
          </a:prstGeom>
        </p:spPr>
        <p:txBody>
          <a:bodyPr wrap="square" lIns="0" tIns="0" rIns="0" bIns="0" rtlCol="0" anchor="t">
            <a:spAutoFit/>
          </a:bodyPr>
          <a:lstStyle/>
          <a:p>
            <a:pPr algn="ctr">
              <a:lnSpc>
                <a:spcPts val="4899"/>
              </a:lnSpc>
            </a:pPr>
            <a:r>
              <a:rPr lang="en-US" sz="3499" dirty="0">
                <a:solidFill>
                  <a:srgbClr val="000000"/>
                </a:solidFill>
                <a:latin typeface="Arimo"/>
                <a:ea typeface="Arimo"/>
                <a:cs typeface="Arimo"/>
                <a:sym typeface="Arimo"/>
              </a:rPr>
              <a:t>Suppression des variables </a:t>
            </a:r>
            <a:r>
              <a:rPr lang="en-US" sz="3499" dirty="0" err="1">
                <a:solidFill>
                  <a:srgbClr val="000000"/>
                </a:solidFill>
                <a:latin typeface="Arimo"/>
                <a:ea typeface="Arimo"/>
                <a:cs typeface="Arimo"/>
                <a:sym typeface="Arimo"/>
              </a:rPr>
              <a:t>pouvant</a:t>
            </a:r>
            <a:r>
              <a:rPr lang="en-US" sz="3499" dirty="0">
                <a:solidFill>
                  <a:srgbClr val="000000"/>
                </a:solidFill>
                <a:latin typeface="Arimo"/>
                <a:ea typeface="Arimo"/>
                <a:cs typeface="Arimo"/>
                <a:sym typeface="Arimo"/>
              </a:rPr>
              <a:t> poser </a:t>
            </a:r>
            <a:r>
              <a:rPr lang="en-US" sz="3499" dirty="0" err="1">
                <a:solidFill>
                  <a:srgbClr val="000000"/>
                </a:solidFill>
                <a:latin typeface="Arimo"/>
                <a:ea typeface="Arimo"/>
                <a:cs typeface="Arimo"/>
                <a:sym typeface="Arimo"/>
              </a:rPr>
              <a:t>problèmes</a:t>
            </a:r>
            <a:r>
              <a:rPr lang="en-US" sz="3499" dirty="0">
                <a:solidFill>
                  <a:srgbClr val="000000"/>
                </a:solidFill>
                <a:latin typeface="Arimo"/>
                <a:ea typeface="Arimo"/>
                <a:cs typeface="Arimo"/>
                <a:sym typeface="Arimo"/>
              </a:rPr>
              <a:t> à </a:t>
            </a:r>
            <a:r>
              <a:rPr lang="en-US" sz="3499" dirty="0" err="1">
                <a:solidFill>
                  <a:srgbClr val="000000"/>
                </a:solidFill>
                <a:latin typeface="Arimo"/>
                <a:ea typeface="Arimo"/>
                <a:cs typeface="Arimo"/>
                <a:sym typeface="Arimo"/>
              </a:rPr>
              <a:t>nos</a:t>
            </a:r>
            <a:endParaRPr lang="en-US" sz="3499" dirty="0">
              <a:solidFill>
                <a:srgbClr val="000000"/>
              </a:solidFill>
              <a:latin typeface="Arimo"/>
              <a:ea typeface="Arimo"/>
              <a:cs typeface="Arimo"/>
              <a:sym typeface="Arimo"/>
            </a:endParaRPr>
          </a:p>
          <a:p>
            <a:pPr algn="ctr">
              <a:lnSpc>
                <a:spcPts val="4899"/>
              </a:lnSpc>
              <a:spcBef>
                <a:spcPct val="0"/>
              </a:spcBef>
            </a:pPr>
            <a:r>
              <a:rPr lang="en-US" sz="3499" dirty="0">
                <a:solidFill>
                  <a:srgbClr val="000000"/>
                </a:solidFill>
                <a:latin typeface="Arimo"/>
                <a:ea typeface="Arimo"/>
                <a:cs typeface="Arimo"/>
                <a:sym typeface="Arimo"/>
              </a:rPr>
              <a:t> </a:t>
            </a:r>
            <a:r>
              <a:rPr lang="en-US" sz="3499" dirty="0" err="1">
                <a:solidFill>
                  <a:srgbClr val="000000"/>
                </a:solidFill>
                <a:latin typeface="Arimo"/>
                <a:ea typeface="Arimo"/>
                <a:cs typeface="Arimo"/>
                <a:sym typeface="Arimo"/>
              </a:rPr>
              <a:t>différents</a:t>
            </a:r>
            <a:r>
              <a:rPr lang="en-US" sz="3499" dirty="0">
                <a:solidFill>
                  <a:srgbClr val="000000"/>
                </a:solidFill>
                <a:latin typeface="Arimo"/>
                <a:ea typeface="Arimo"/>
                <a:cs typeface="Arimo"/>
                <a:sym typeface="Arimo"/>
              </a:rPr>
              <a:t> </a:t>
            </a:r>
            <a:r>
              <a:rPr lang="en-US" sz="3499" dirty="0" err="1">
                <a:solidFill>
                  <a:srgbClr val="000000"/>
                </a:solidFill>
                <a:latin typeface="Arimo"/>
                <a:ea typeface="Arimo"/>
                <a:cs typeface="Arimo"/>
                <a:sym typeface="Arimo"/>
              </a:rPr>
              <a:t>modèles</a:t>
            </a:r>
            <a:r>
              <a:rPr lang="en-US" sz="3499" dirty="0">
                <a:solidFill>
                  <a:srgbClr val="000000"/>
                </a:solidFill>
                <a:latin typeface="Arimo"/>
                <a:ea typeface="Arimo"/>
                <a:cs typeface="Arimo"/>
                <a:sym typeface="Arimo"/>
              </a:rPr>
              <a:t> de machine learning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928647" y="2075876"/>
            <a:ext cx="9645961" cy="8211124"/>
          </a:xfrm>
          <a:custGeom>
            <a:avLst/>
            <a:gdLst/>
            <a:ahLst/>
            <a:cxnLst/>
            <a:rect l="l" t="t" r="r" b="b"/>
            <a:pathLst>
              <a:path w="9645961" h="8211124">
                <a:moveTo>
                  <a:pt x="0" y="0"/>
                </a:moveTo>
                <a:lnTo>
                  <a:pt x="9645961" y="0"/>
                </a:lnTo>
                <a:lnTo>
                  <a:pt x="9645961" y="8211124"/>
                </a:lnTo>
                <a:lnTo>
                  <a:pt x="0" y="8211124"/>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2795913" y="648436"/>
            <a:ext cx="12696174"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MATRICE DE CORRÉLATION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ELASTIC NET</a:t>
            </a:r>
          </a:p>
        </p:txBody>
      </p:sp>
      <p:sp>
        <p:nvSpPr>
          <p:cNvPr id="6" name="TextBox 6"/>
          <p:cNvSpPr txBox="1"/>
          <p:nvPr/>
        </p:nvSpPr>
        <p:spPr>
          <a:xfrm>
            <a:off x="0" y="2513329"/>
            <a:ext cx="18288000" cy="2630171"/>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Elastic-Net est une méthode de régression linéaire combinant les pénalisations L1 (Lasso) et L2 (Ridge) pour sélectionner les variables pertinentes et réduire la multicolinéarité. Elle est utile lorsque les données ont de nombreuses variables corrélées ou non pertinentes.</a:t>
            </a:r>
          </a:p>
        </p:txBody>
      </p:sp>
      <p:grpSp>
        <p:nvGrpSpPr>
          <p:cNvPr id="7" name="Group 7"/>
          <p:cNvGrpSpPr/>
          <p:nvPr/>
        </p:nvGrpSpPr>
        <p:grpSpPr>
          <a:xfrm>
            <a:off x="1425630" y="5983212"/>
            <a:ext cx="5785894" cy="3409084"/>
            <a:chOff x="0" y="0"/>
            <a:chExt cx="1302941" cy="767701"/>
          </a:xfrm>
        </p:grpSpPr>
        <p:sp>
          <p:nvSpPr>
            <p:cNvPr id="8" name="Freeform 8"/>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9" name="TextBox 9"/>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0" name="TextBox 10"/>
          <p:cNvSpPr txBox="1"/>
          <p:nvPr/>
        </p:nvSpPr>
        <p:spPr>
          <a:xfrm>
            <a:off x="1028700" y="7310881"/>
            <a:ext cx="4892801" cy="658496"/>
          </a:xfrm>
          <a:prstGeom prst="rect">
            <a:avLst/>
          </a:prstGeom>
        </p:spPr>
        <p:txBody>
          <a:bodyPr lIns="0" tIns="0" rIns="0" bIns="0" rtlCol="0" anchor="t">
            <a:spAutoFit/>
          </a:bodyPr>
          <a:lstStyle/>
          <a:p>
            <a:pPr algn="ctr">
              <a:lnSpc>
                <a:spcPts val="5179"/>
              </a:lnSpc>
              <a:spcBef>
                <a:spcPct val="0"/>
              </a:spcBef>
            </a:pPr>
            <a:endParaRPr/>
          </a:p>
        </p:txBody>
      </p:sp>
      <p:grpSp>
        <p:nvGrpSpPr>
          <p:cNvPr id="11" name="Group 11"/>
          <p:cNvGrpSpPr/>
          <p:nvPr/>
        </p:nvGrpSpPr>
        <p:grpSpPr>
          <a:xfrm>
            <a:off x="11005119" y="5983212"/>
            <a:ext cx="5785894" cy="3409084"/>
            <a:chOff x="0" y="0"/>
            <a:chExt cx="1302941" cy="767701"/>
          </a:xfrm>
        </p:grpSpPr>
        <p:sp>
          <p:nvSpPr>
            <p:cNvPr id="12" name="Freeform 12"/>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13" name="TextBox 13"/>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4" name="TextBox 14"/>
          <p:cNvSpPr txBox="1"/>
          <p:nvPr/>
        </p:nvSpPr>
        <p:spPr>
          <a:xfrm>
            <a:off x="2407227" y="6086475"/>
            <a:ext cx="3822700" cy="3287396"/>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Pour le modèle 1 :</a:t>
            </a:r>
          </a:p>
          <a:p>
            <a:pPr algn="ctr">
              <a:lnSpc>
                <a:spcPts val="5179"/>
              </a:lnSpc>
            </a:pPr>
            <a:r>
              <a:rPr lang="en-US" sz="3699">
                <a:solidFill>
                  <a:srgbClr val="000000"/>
                </a:solidFill>
                <a:latin typeface="Arimo"/>
                <a:ea typeface="Arimo"/>
                <a:cs typeface="Arimo"/>
                <a:sym typeface="Arimo"/>
              </a:rPr>
              <a:t>R² = 0.598</a:t>
            </a:r>
          </a:p>
          <a:p>
            <a:pPr algn="ctr">
              <a:lnSpc>
                <a:spcPts val="5179"/>
              </a:lnSpc>
            </a:pPr>
            <a:r>
              <a:rPr lang="en-US" sz="3699">
                <a:solidFill>
                  <a:srgbClr val="000000"/>
                </a:solidFill>
                <a:latin typeface="Arimo"/>
                <a:ea typeface="Arimo"/>
                <a:cs typeface="Arimo"/>
                <a:sym typeface="Arimo"/>
              </a:rPr>
              <a:t>MAE = 0.642</a:t>
            </a:r>
          </a:p>
          <a:p>
            <a:pPr algn="ctr">
              <a:lnSpc>
                <a:spcPts val="5179"/>
              </a:lnSpc>
            </a:pPr>
            <a:r>
              <a:rPr lang="en-US" sz="3699">
                <a:solidFill>
                  <a:srgbClr val="000000"/>
                </a:solidFill>
                <a:latin typeface="Arimo"/>
                <a:ea typeface="Arimo"/>
                <a:cs typeface="Arimo"/>
                <a:sym typeface="Arimo"/>
              </a:rPr>
              <a:t>RMSE = 0.503</a:t>
            </a:r>
          </a:p>
          <a:p>
            <a:pPr algn="ctr">
              <a:lnSpc>
                <a:spcPts val="5179"/>
              </a:lnSpc>
              <a:spcBef>
                <a:spcPct val="0"/>
              </a:spcBef>
            </a:pPr>
            <a:endParaRPr lang="en-US" sz="3699">
              <a:solidFill>
                <a:srgbClr val="000000"/>
              </a:solidFill>
              <a:latin typeface="Arimo"/>
              <a:ea typeface="Arimo"/>
              <a:cs typeface="Arimo"/>
              <a:sym typeface="Arimo"/>
            </a:endParaRPr>
          </a:p>
        </p:txBody>
      </p:sp>
      <p:sp>
        <p:nvSpPr>
          <p:cNvPr id="15" name="TextBox 15"/>
          <p:cNvSpPr txBox="1"/>
          <p:nvPr/>
        </p:nvSpPr>
        <p:spPr>
          <a:xfrm>
            <a:off x="11986716" y="6086475"/>
            <a:ext cx="3822700" cy="32873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a:p>
            <a:pPr algn="ctr">
              <a:lnSpc>
                <a:spcPts val="5179"/>
              </a:lnSpc>
              <a:spcBef>
                <a:spcPct val="0"/>
              </a:spcBef>
            </a:pPr>
            <a:r>
              <a:rPr lang="en-US" sz="3699">
                <a:solidFill>
                  <a:srgbClr val="000000"/>
                </a:solidFill>
                <a:latin typeface="Arimo"/>
                <a:ea typeface="Arimo"/>
                <a:cs typeface="Arimo"/>
                <a:sym typeface="Arimo"/>
              </a:rPr>
              <a:t>R² = 0.389</a:t>
            </a:r>
          </a:p>
          <a:p>
            <a:pPr algn="ctr">
              <a:lnSpc>
                <a:spcPts val="5179"/>
              </a:lnSpc>
              <a:spcBef>
                <a:spcPct val="0"/>
              </a:spcBef>
            </a:pPr>
            <a:r>
              <a:rPr lang="en-US" sz="3699">
                <a:solidFill>
                  <a:srgbClr val="000000"/>
                </a:solidFill>
                <a:latin typeface="Arimo"/>
                <a:ea typeface="Arimo"/>
                <a:cs typeface="Arimo"/>
                <a:sym typeface="Arimo"/>
              </a:rPr>
              <a:t>MAE = 0.984</a:t>
            </a:r>
          </a:p>
          <a:p>
            <a:pPr algn="ctr">
              <a:lnSpc>
                <a:spcPts val="5179"/>
              </a:lnSpc>
              <a:spcBef>
                <a:spcPct val="0"/>
              </a:spcBef>
            </a:pPr>
            <a:r>
              <a:rPr lang="en-US" sz="3699">
                <a:solidFill>
                  <a:srgbClr val="000000"/>
                </a:solidFill>
                <a:latin typeface="Arimo"/>
                <a:ea typeface="Arimo"/>
                <a:cs typeface="Arimo"/>
                <a:sym typeface="Arimo"/>
              </a:rPr>
              <a:t>RMSE = 0.239</a:t>
            </a:r>
          </a:p>
          <a:p>
            <a:pPr algn="ctr">
              <a:lnSpc>
                <a:spcPts val="5179"/>
              </a:lnSpc>
              <a:spcBef>
                <a:spcPct val="0"/>
              </a:spcBef>
            </a:pPr>
            <a:endParaRPr lang="en-US" sz="3699">
              <a:solidFill>
                <a:srgbClr val="000000"/>
              </a:solidFill>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XGBOOST</a:t>
            </a:r>
          </a:p>
        </p:txBody>
      </p:sp>
      <p:sp>
        <p:nvSpPr>
          <p:cNvPr id="6" name="TextBox 6"/>
          <p:cNvSpPr txBox="1"/>
          <p:nvPr/>
        </p:nvSpPr>
        <p:spPr>
          <a:xfrm>
            <a:off x="0" y="2513329"/>
            <a:ext cx="18288000" cy="2630171"/>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XGBoost est un algorithme de boosting basé sur les arbres de décision, qui construit des modèles séquentiels en pondérant les erreurs des prédictions précédentes. Il est performant sur les grandes bases de données, grâce à sa rapidité et à sa gestion des valeurs manquantes.</a:t>
            </a:r>
          </a:p>
        </p:txBody>
      </p:sp>
      <p:grpSp>
        <p:nvGrpSpPr>
          <p:cNvPr id="7" name="Group 7"/>
          <p:cNvGrpSpPr/>
          <p:nvPr/>
        </p:nvGrpSpPr>
        <p:grpSpPr>
          <a:xfrm>
            <a:off x="1425630" y="5983212"/>
            <a:ext cx="5785894" cy="3409084"/>
            <a:chOff x="0" y="0"/>
            <a:chExt cx="1302941" cy="767701"/>
          </a:xfrm>
        </p:grpSpPr>
        <p:sp>
          <p:nvSpPr>
            <p:cNvPr id="8" name="Freeform 8"/>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9" name="TextBox 9"/>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0" name="TextBox 10"/>
          <p:cNvSpPr txBox="1"/>
          <p:nvPr/>
        </p:nvSpPr>
        <p:spPr>
          <a:xfrm>
            <a:off x="1028700" y="7310881"/>
            <a:ext cx="4892801" cy="658496"/>
          </a:xfrm>
          <a:prstGeom prst="rect">
            <a:avLst/>
          </a:prstGeom>
        </p:spPr>
        <p:txBody>
          <a:bodyPr lIns="0" tIns="0" rIns="0" bIns="0" rtlCol="0" anchor="t">
            <a:spAutoFit/>
          </a:bodyPr>
          <a:lstStyle/>
          <a:p>
            <a:pPr algn="ctr">
              <a:lnSpc>
                <a:spcPts val="5179"/>
              </a:lnSpc>
              <a:spcBef>
                <a:spcPct val="0"/>
              </a:spcBef>
            </a:pPr>
            <a:endParaRPr/>
          </a:p>
        </p:txBody>
      </p:sp>
      <p:grpSp>
        <p:nvGrpSpPr>
          <p:cNvPr id="11" name="Group 11"/>
          <p:cNvGrpSpPr/>
          <p:nvPr/>
        </p:nvGrpSpPr>
        <p:grpSpPr>
          <a:xfrm>
            <a:off x="11005119" y="5983212"/>
            <a:ext cx="5785894" cy="3409084"/>
            <a:chOff x="0" y="0"/>
            <a:chExt cx="1302941" cy="767701"/>
          </a:xfrm>
        </p:grpSpPr>
        <p:sp>
          <p:nvSpPr>
            <p:cNvPr id="12" name="Freeform 12"/>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13" name="TextBox 13"/>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4" name="TextBox 14"/>
          <p:cNvSpPr txBox="1"/>
          <p:nvPr/>
        </p:nvSpPr>
        <p:spPr>
          <a:xfrm>
            <a:off x="2407227" y="6086475"/>
            <a:ext cx="3822700" cy="3287396"/>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Pour le modèle 1 :</a:t>
            </a:r>
          </a:p>
          <a:p>
            <a:pPr algn="ctr">
              <a:lnSpc>
                <a:spcPts val="5179"/>
              </a:lnSpc>
            </a:pPr>
            <a:r>
              <a:rPr lang="en-US" sz="3699">
                <a:solidFill>
                  <a:srgbClr val="000000"/>
                </a:solidFill>
                <a:latin typeface="Arimo"/>
                <a:ea typeface="Arimo"/>
                <a:cs typeface="Arimo"/>
                <a:sym typeface="Arimo"/>
              </a:rPr>
              <a:t>R² = 0.836</a:t>
            </a:r>
          </a:p>
          <a:p>
            <a:pPr algn="ctr">
              <a:lnSpc>
                <a:spcPts val="5179"/>
              </a:lnSpc>
            </a:pPr>
            <a:r>
              <a:rPr lang="en-US" sz="3699">
                <a:solidFill>
                  <a:srgbClr val="000000"/>
                </a:solidFill>
                <a:latin typeface="Arimo"/>
                <a:ea typeface="Arimo"/>
                <a:cs typeface="Arimo"/>
                <a:sym typeface="Arimo"/>
              </a:rPr>
              <a:t>MAE = 0.409</a:t>
            </a:r>
          </a:p>
          <a:p>
            <a:pPr algn="ctr">
              <a:lnSpc>
                <a:spcPts val="5179"/>
              </a:lnSpc>
            </a:pPr>
            <a:r>
              <a:rPr lang="en-US" sz="3699">
                <a:solidFill>
                  <a:srgbClr val="000000"/>
                </a:solidFill>
                <a:latin typeface="Arimo"/>
                <a:ea typeface="Arimo"/>
                <a:cs typeface="Arimo"/>
                <a:sym typeface="Arimo"/>
              </a:rPr>
              <a:t>RMSE = 0.284</a:t>
            </a:r>
          </a:p>
          <a:p>
            <a:pPr algn="ctr">
              <a:lnSpc>
                <a:spcPts val="5179"/>
              </a:lnSpc>
              <a:spcBef>
                <a:spcPct val="0"/>
              </a:spcBef>
            </a:pPr>
            <a:endParaRPr lang="en-US" sz="3699">
              <a:solidFill>
                <a:srgbClr val="000000"/>
              </a:solidFill>
              <a:latin typeface="Arimo"/>
              <a:ea typeface="Arimo"/>
              <a:cs typeface="Arimo"/>
              <a:sym typeface="Arimo"/>
            </a:endParaRPr>
          </a:p>
        </p:txBody>
      </p:sp>
      <p:sp>
        <p:nvSpPr>
          <p:cNvPr id="15" name="TextBox 15"/>
          <p:cNvSpPr txBox="1"/>
          <p:nvPr/>
        </p:nvSpPr>
        <p:spPr>
          <a:xfrm>
            <a:off x="11986716" y="6086475"/>
            <a:ext cx="3822700" cy="32873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a:p>
            <a:pPr algn="ctr">
              <a:lnSpc>
                <a:spcPts val="5179"/>
              </a:lnSpc>
              <a:spcBef>
                <a:spcPct val="0"/>
              </a:spcBef>
            </a:pPr>
            <a:r>
              <a:rPr lang="en-US" sz="3699">
                <a:solidFill>
                  <a:srgbClr val="000000"/>
                </a:solidFill>
                <a:latin typeface="Arimo"/>
                <a:ea typeface="Arimo"/>
                <a:cs typeface="Arimo"/>
                <a:sym typeface="Arimo"/>
              </a:rPr>
              <a:t>R² = 0.695</a:t>
            </a:r>
          </a:p>
          <a:p>
            <a:pPr algn="ctr">
              <a:lnSpc>
                <a:spcPts val="5179"/>
              </a:lnSpc>
              <a:spcBef>
                <a:spcPct val="0"/>
              </a:spcBef>
            </a:pPr>
            <a:r>
              <a:rPr lang="en-US" sz="3699">
                <a:solidFill>
                  <a:srgbClr val="000000"/>
                </a:solidFill>
                <a:latin typeface="Arimo"/>
                <a:ea typeface="Arimo"/>
                <a:cs typeface="Arimo"/>
                <a:sym typeface="Arimo"/>
              </a:rPr>
              <a:t>MAE = 0.694</a:t>
            </a:r>
          </a:p>
          <a:p>
            <a:pPr algn="ctr">
              <a:lnSpc>
                <a:spcPts val="5179"/>
              </a:lnSpc>
              <a:spcBef>
                <a:spcPct val="0"/>
              </a:spcBef>
            </a:pPr>
            <a:r>
              <a:rPr lang="en-US" sz="3699">
                <a:solidFill>
                  <a:srgbClr val="000000"/>
                </a:solidFill>
                <a:latin typeface="Arimo"/>
                <a:ea typeface="Arimo"/>
                <a:cs typeface="Arimo"/>
                <a:sym typeface="Arimo"/>
              </a:rPr>
              <a:t>RMSE = 0.130</a:t>
            </a:r>
          </a:p>
          <a:p>
            <a:pPr algn="ctr">
              <a:lnSpc>
                <a:spcPts val="5179"/>
              </a:lnSpc>
              <a:spcBef>
                <a:spcPct val="0"/>
              </a:spcBef>
            </a:pPr>
            <a:endParaRPr lang="en-US" sz="3699">
              <a:solidFill>
                <a:srgbClr val="000000"/>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RANDOM FOREST</a:t>
            </a:r>
          </a:p>
        </p:txBody>
      </p:sp>
      <p:sp>
        <p:nvSpPr>
          <p:cNvPr id="6" name="TextBox 6"/>
          <p:cNvSpPr txBox="1"/>
          <p:nvPr/>
        </p:nvSpPr>
        <p:spPr>
          <a:xfrm>
            <a:off x="0" y="2513329"/>
            <a:ext cx="18288000" cy="197294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Random Forest : Cet algorithme combine plusieurs arbres de décision indépendants pour faire des prédictions plus robustes. Il réduit le surapprentissage en moyennant les résultats des arbres et fonctionne bien avec des données complexes ou bruitées.</a:t>
            </a:r>
          </a:p>
        </p:txBody>
      </p:sp>
      <p:grpSp>
        <p:nvGrpSpPr>
          <p:cNvPr id="7" name="Group 7"/>
          <p:cNvGrpSpPr/>
          <p:nvPr/>
        </p:nvGrpSpPr>
        <p:grpSpPr>
          <a:xfrm>
            <a:off x="1425630" y="5983212"/>
            <a:ext cx="5785894" cy="3409084"/>
            <a:chOff x="0" y="0"/>
            <a:chExt cx="1302941" cy="767701"/>
          </a:xfrm>
        </p:grpSpPr>
        <p:sp>
          <p:nvSpPr>
            <p:cNvPr id="8" name="Freeform 8"/>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9" name="TextBox 9"/>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0" name="TextBox 10"/>
          <p:cNvSpPr txBox="1"/>
          <p:nvPr/>
        </p:nvSpPr>
        <p:spPr>
          <a:xfrm>
            <a:off x="1028700" y="7310881"/>
            <a:ext cx="4892801" cy="658496"/>
          </a:xfrm>
          <a:prstGeom prst="rect">
            <a:avLst/>
          </a:prstGeom>
        </p:spPr>
        <p:txBody>
          <a:bodyPr lIns="0" tIns="0" rIns="0" bIns="0" rtlCol="0" anchor="t">
            <a:spAutoFit/>
          </a:bodyPr>
          <a:lstStyle/>
          <a:p>
            <a:pPr algn="ctr">
              <a:lnSpc>
                <a:spcPts val="5179"/>
              </a:lnSpc>
              <a:spcBef>
                <a:spcPct val="0"/>
              </a:spcBef>
            </a:pPr>
            <a:endParaRPr/>
          </a:p>
        </p:txBody>
      </p:sp>
      <p:grpSp>
        <p:nvGrpSpPr>
          <p:cNvPr id="11" name="Group 11"/>
          <p:cNvGrpSpPr/>
          <p:nvPr/>
        </p:nvGrpSpPr>
        <p:grpSpPr>
          <a:xfrm>
            <a:off x="11005119" y="5983212"/>
            <a:ext cx="5785894" cy="3409084"/>
            <a:chOff x="0" y="0"/>
            <a:chExt cx="1302941" cy="767701"/>
          </a:xfrm>
        </p:grpSpPr>
        <p:sp>
          <p:nvSpPr>
            <p:cNvPr id="12" name="Freeform 12"/>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13" name="TextBox 13"/>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4" name="TextBox 14"/>
          <p:cNvSpPr txBox="1"/>
          <p:nvPr/>
        </p:nvSpPr>
        <p:spPr>
          <a:xfrm>
            <a:off x="2407227" y="6086475"/>
            <a:ext cx="3822700" cy="3287396"/>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Pour le modèle 1 :</a:t>
            </a:r>
          </a:p>
          <a:p>
            <a:pPr algn="ctr">
              <a:lnSpc>
                <a:spcPts val="5179"/>
              </a:lnSpc>
            </a:pPr>
            <a:r>
              <a:rPr lang="en-US" sz="3699">
                <a:solidFill>
                  <a:srgbClr val="000000"/>
                </a:solidFill>
                <a:latin typeface="Arimo"/>
                <a:ea typeface="Arimo"/>
                <a:cs typeface="Arimo"/>
                <a:sym typeface="Arimo"/>
              </a:rPr>
              <a:t>R² = 0.700</a:t>
            </a:r>
          </a:p>
          <a:p>
            <a:pPr algn="ctr">
              <a:lnSpc>
                <a:spcPts val="5179"/>
              </a:lnSpc>
            </a:pPr>
            <a:r>
              <a:rPr lang="en-US" sz="3699">
                <a:solidFill>
                  <a:srgbClr val="000000"/>
                </a:solidFill>
                <a:latin typeface="Arimo"/>
                <a:ea typeface="Arimo"/>
                <a:cs typeface="Arimo"/>
                <a:sym typeface="Arimo"/>
              </a:rPr>
              <a:t>MAE = 0.554</a:t>
            </a:r>
          </a:p>
          <a:p>
            <a:pPr algn="ctr">
              <a:lnSpc>
                <a:spcPts val="5179"/>
              </a:lnSpc>
            </a:pPr>
            <a:r>
              <a:rPr lang="en-US" sz="3699">
                <a:solidFill>
                  <a:srgbClr val="000000"/>
                </a:solidFill>
                <a:latin typeface="Arimo"/>
                <a:ea typeface="Arimo"/>
                <a:cs typeface="Arimo"/>
                <a:sym typeface="Arimo"/>
              </a:rPr>
              <a:t>RMSE = 0.411</a:t>
            </a:r>
          </a:p>
          <a:p>
            <a:pPr algn="ctr">
              <a:lnSpc>
                <a:spcPts val="5179"/>
              </a:lnSpc>
              <a:spcBef>
                <a:spcPct val="0"/>
              </a:spcBef>
            </a:pPr>
            <a:endParaRPr lang="en-US" sz="3699">
              <a:solidFill>
                <a:srgbClr val="000000"/>
              </a:solidFill>
              <a:latin typeface="Arimo"/>
              <a:ea typeface="Arimo"/>
              <a:cs typeface="Arimo"/>
              <a:sym typeface="Arimo"/>
            </a:endParaRPr>
          </a:p>
        </p:txBody>
      </p:sp>
      <p:sp>
        <p:nvSpPr>
          <p:cNvPr id="15" name="TextBox 15"/>
          <p:cNvSpPr txBox="1"/>
          <p:nvPr/>
        </p:nvSpPr>
        <p:spPr>
          <a:xfrm>
            <a:off x="11986716" y="6086475"/>
            <a:ext cx="3822700" cy="32873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a:p>
            <a:pPr algn="ctr">
              <a:lnSpc>
                <a:spcPts val="5179"/>
              </a:lnSpc>
              <a:spcBef>
                <a:spcPct val="0"/>
              </a:spcBef>
            </a:pPr>
            <a:r>
              <a:rPr lang="en-US" sz="3699">
                <a:solidFill>
                  <a:srgbClr val="000000"/>
                </a:solidFill>
                <a:latin typeface="Arimo"/>
                <a:ea typeface="Arimo"/>
                <a:cs typeface="Arimo"/>
                <a:sym typeface="Arimo"/>
              </a:rPr>
              <a:t>R² = 0.642</a:t>
            </a:r>
          </a:p>
          <a:p>
            <a:pPr algn="ctr">
              <a:lnSpc>
                <a:spcPts val="5179"/>
              </a:lnSpc>
              <a:spcBef>
                <a:spcPct val="0"/>
              </a:spcBef>
            </a:pPr>
            <a:r>
              <a:rPr lang="en-US" sz="3699">
                <a:solidFill>
                  <a:srgbClr val="000000"/>
                </a:solidFill>
                <a:latin typeface="Arimo"/>
                <a:ea typeface="Arimo"/>
                <a:cs typeface="Arimo"/>
                <a:sym typeface="Arimo"/>
              </a:rPr>
              <a:t>MAE = 0.752</a:t>
            </a:r>
          </a:p>
          <a:p>
            <a:pPr algn="ctr">
              <a:lnSpc>
                <a:spcPts val="5179"/>
              </a:lnSpc>
              <a:spcBef>
                <a:spcPct val="0"/>
              </a:spcBef>
            </a:pPr>
            <a:r>
              <a:rPr lang="en-US" sz="3699">
                <a:solidFill>
                  <a:srgbClr val="000000"/>
                </a:solidFill>
                <a:latin typeface="Arimo"/>
                <a:ea typeface="Arimo"/>
                <a:cs typeface="Arimo"/>
                <a:sym typeface="Arimo"/>
              </a:rPr>
              <a:t>RMSE = 0.163</a:t>
            </a:r>
          </a:p>
          <a:p>
            <a:pPr algn="ctr">
              <a:lnSpc>
                <a:spcPts val="5179"/>
              </a:lnSpc>
              <a:spcBef>
                <a:spcPct val="0"/>
              </a:spcBef>
            </a:pPr>
            <a:endParaRPr lang="en-US" sz="3699">
              <a:solidFill>
                <a:srgbClr val="000000"/>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SVM</a:t>
            </a:r>
          </a:p>
        </p:txBody>
      </p:sp>
      <p:sp>
        <p:nvSpPr>
          <p:cNvPr id="6" name="TextBox 6"/>
          <p:cNvSpPr txBox="1"/>
          <p:nvPr/>
        </p:nvSpPr>
        <p:spPr>
          <a:xfrm>
            <a:off x="0" y="2513329"/>
            <a:ext cx="18288000" cy="1972946"/>
          </a:xfrm>
          <a:prstGeom prst="rect">
            <a:avLst/>
          </a:prstGeom>
        </p:spPr>
        <p:txBody>
          <a:bodyPr lIns="0" tIns="0" rIns="0" bIns="0" rtlCol="0" anchor="t">
            <a:spAutoFit/>
          </a:bodyPr>
          <a:lstStyle/>
          <a:p>
            <a:pPr algn="ctr">
              <a:lnSpc>
                <a:spcPts val="5179"/>
              </a:lnSpc>
              <a:spcBef>
                <a:spcPct val="0"/>
              </a:spcBef>
            </a:pPr>
            <a:r>
              <a:rPr lang="en-US" sz="3699" dirty="0">
                <a:solidFill>
                  <a:srgbClr val="000000"/>
                </a:solidFill>
                <a:latin typeface="Arimo"/>
                <a:ea typeface="Arimo"/>
                <a:cs typeface="Arimo"/>
                <a:sym typeface="Arimo"/>
              </a:rPr>
              <a:t>SVM </a:t>
            </a:r>
            <a:r>
              <a:rPr lang="en-US" sz="3699" dirty="0" err="1">
                <a:solidFill>
                  <a:srgbClr val="000000"/>
                </a:solidFill>
                <a:latin typeface="Arimo"/>
                <a:ea typeface="Arimo"/>
                <a:cs typeface="Arimo"/>
                <a:sym typeface="Arimo"/>
              </a:rPr>
              <a:t>est</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une</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méthode</a:t>
            </a:r>
            <a:r>
              <a:rPr lang="en-US" sz="3699" dirty="0">
                <a:solidFill>
                  <a:srgbClr val="000000"/>
                </a:solidFill>
                <a:latin typeface="Arimo"/>
                <a:ea typeface="Arimo"/>
                <a:cs typeface="Arimo"/>
                <a:sym typeface="Arimo"/>
              </a:rPr>
              <a:t> de classification et de </a:t>
            </a:r>
            <a:r>
              <a:rPr lang="en-US" sz="3699" dirty="0" err="1">
                <a:solidFill>
                  <a:srgbClr val="000000"/>
                </a:solidFill>
                <a:latin typeface="Arimo"/>
                <a:ea typeface="Arimo"/>
                <a:cs typeface="Arimo"/>
                <a:sym typeface="Arimo"/>
              </a:rPr>
              <a:t>régression</a:t>
            </a:r>
            <a:r>
              <a:rPr lang="en-US" sz="3699" dirty="0">
                <a:solidFill>
                  <a:srgbClr val="000000"/>
                </a:solidFill>
                <a:latin typeface="Arimo"/>
                <a:ea typeface="Arimo"/>
                <a:cs typeface="Arimo"/>
                <a:sym typeface="Arimo"/>
              </a:rPr>
              <a:t> qui </a:t>
            </a:r>
            <a:r>
              <a:rPr lang="en-US" sz="3699" dirty="0" err="1">
                <a:solidFill>
                  <a:srgbClr val="000000"/>
                </a:solidFill>
                <a:latin typeface="Arimo"/>
                <a:ea typeface="Arimo"/>
                <a:cs typeface="Arimo"/>
                <a:sym typeface="Arimo"/>
              </a:rPr>
              <a:t>trouve</a:t>
            </a:r>
            <a:r>
              <a:rPr lang="en-US" sz="3699" dirty="0">
                <a:solidFill>
                  <a:srgbClr val="000000"/>
                </a:solidFill>
                <a:latin typeface="Arimo"/>
                <a:ea typeface="Arimo"/>
                <a:cs typeface="Arimo"/>
                <a:sym typeface="Arimo"/>
              </a:rPr>
              <a:t> un </a:t>
            </a:r>
            <a:r>
              <a:rPr lang="en-US" sz="3699" dirty="0" err="1">
                <a:solidFill>
                  <a:srgbClr val="000000"/>
                </a:solidFill>
                <a:latin typeface="Arimo"/>
                <a:ea typeface="Arimo"/>
                <a:cs typeface="Arimo"/>
                <a:sym typeface="Arimo"/>
              </a:rPr>
              <a:t>hyperplan</a:t>
            </a:r>
            <a:r>
              <a:rPr lang="en-US" sz="3699" dirty="0">
                <a:solidFill>
                  <a:srgbClr val="000000"/>
                </a:solidFill>
                <a:latin typeface="Arimo"/>
                <a:ea typeface="Arimo"/>
                <a:cs typeface="Arimo"/>
                <a:sym typeface="Arimo"/>
              </a:rPr>
              <a:t> optimal pour </a:t>
            </a:r>
            <a:r>
              <a:rPr lang="en-US" sz="3699" dirty="0" err="1">
                <a:solidFill>
                  <a:srgbClr val="000000"/>
                </a:solidFill>
                <a:latin typeface="Arimo"/>
                <a:ea typeface="Arimo"/>
                <a:cs typeface="Arimo"/>
                <a:sym typeface="Arimo"/>
              </a:rPr>
              <a:t>séparer</a:t>
            </a:r>
            <a:r>
              <a:rPr lang="en-US" sz="3699" dirty="0">
                <a:solidFill>
                  <a:srgbClr val="000000"/>
                </a:solidFill>
                <a:latin typeface="Arimo"/>
                <a:ea typeface="Arimo"/>
                <a:cs typeface="Arimo"/>
                <a:sym typeface="Arimo"/>
              </a:rPr>
              <a:t> les classes dans un </a:t>
            </a:r>
            <a:r>
              <a:rPr lang="en-US" sz="3699" dirty="0" err="1">
                <a:solidFill>
                  <a:srgbClr val="000000"/>
                </a:solidFill>
                <a:latin typeface="Arimo"/>
                <a:ea typeface="Arimo"/>
                <a:cs typeface="Arimo"/>
                <a:sym typeface="Arimo"/>
              </a:rPr>
              <a:t>espace</a:t>
            </a:r>
            <a:r>
              <a:rPr lang="en-US" sz="3699" dirty="0">
                <a:solidFill>
                  <a:srgbClr val="000000"/>
                </a:solidFill>
                <a:latin typeface="Arimo"/>
                <a:ea typeface="Arimo"/>
                <a:cs typeface="Arimo"/>
                <a:sym typeface="Arimo"/>
              </a:rPr>
              <a:t> à </a:t>
            </a:r>
            <a:r>
              <a:rPr lang="en-US" sz="3699" dirty="0" err="1">
                <a:solidFill>
                  <a:srgbClr val="000000"/>
                </a:solidFill>
                <a:latin typeface="Arimo"/>
                <a:ea typeface="Arimo"/>
                <a:cs typeface="Arimo"/>
                <a:sym typeface="Arimo"/>
              </a:rPr>
              <a:t>plusieurs</a:t>
            </a:r>
            <a:r>
              <a:rPr lang="en-US" sz="3699" dirty="0">
                <a:solidFill>
                  <a:srgbClr val="000000"/>
                </a:solidFill>
                <a:latin typeface="Arimo"/>
                <a:ea typeface="Arimo"/>
                <a:cs typeface="Arimo"/>
                <a:sym typeface="Arimo"/>
              </a:rPr>
              <a:t> dimensions. Elle </a:t>
            </a:r>
            <a:r>
              <a:rPr lang="en-US" sz="3699" dirty="0" err="1">
                <a:solidFill>
                  <a:srgbClr val="000000"/>
                </a:solidFill>
                <a:latin typeface="Arimo"/>
                <a:ea typeface="Arimo"/>
                <a:cs typeface="Arimo"/>
                <a:sym typeface="Arimo"/>
              </a:rPr>
              <a:t>est</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efficace</a:t>
            </a:r>
            <a:r>
              <a:rPr lang="en-US" sz="3699" dirty="0">
                <a:solidFill>
                  <a:srgbClr val="000000"/>
                </a:solidFill>
                <a:latin typeface="Arimo"/>
                <a:ea typeface="Arimo"/>
                <a:cs typeface="Arimo"/>
                <a:sym typeface="Arimo"/>
              </a:rPr>
              <a:t> pour les </a:t>
            </a:r>
            <a:r>
              <a:rPr lang="en-US" sz="3699" dirty="0" err="1">
                <a:solidFill>
                  <a:srgbClr val="000000"/>
                </a:solidFill>
                <a:latin typeface="Arimo"/>
                <a:ea typeface="Arimo"/>
                <a:cs typeface="Arimo"/>
                <a:sym typeface="Arimo"/>
              </a:rPr>
              <a:t>problèmes</a:t>
            </a:r>
            <a:r>
              <a:rPr lang="en-US" sz="3699" dirty="0">
                <a:solidFill>
                  <a:srgbClr val="000000"/>
                </a:solidFill>
                <a:latin typeface="Arimo"/>
                <a:ea typeface="Arimo"/>
                <a:cs typeface="Arimo"/>
                <a:sym typeface="Arimo"/>
              </a:rPr>
              <a:t> non </a:t>
            </a:r>
            <a:r>
              <a:rPr lang="en-US" sz="3699" dirty="0" err="1">
                <a:solidFill>
                  <a:srgbClr val="000000"/>
                </a:solidFill>
                <a:latin typeface="Arimo"/>
                <a:ea typeface="Arimo"/>
                <a:cs typeface="Arimo"/>
                <a:sym typeface="Arimo"/>
              </a:rPr>
              <a:t>linéaires</a:t>
            </a:r>
            <a:r>
              <a:rPr lang="en-US" sz="3699" dirty="0">
                <a:solidFill>
                  <a:srgbClr val="000000"/>
                </a:solidFill>
                <a:latin typeface="Arimo"/>
                <a:ea typeface="Arimo"/>
                <a:cs typeface="Arimo"/>
                <a:sym typeface="Arimo"/>
              </a:rPr>
              <a:t> grâce à </a:t>
            </a:r>
            <a:r>
              <a:rPr lang="en-US" sz="3699" dirty="0" err="1">
                <a:solidFill>
                  <a:srgbClr val="000000"/>
                </a:solidFill>
                <a:latin typeface="Arimo"/>
                <a:ea typeface="Arimo"/>
                <a:cs typeface="Arimo"/>
                <a:sym typeface="Arimo"/>
              </a:rPr>
              <a:t>l'utilisation</a:t>
            </a:r>
            <a:r>
              <a:rPr lang="en-US" sz="3699" dirty="0">
                <a:solidFill>
                  <a:srgbClr val="000000"/>
                </a:solidFill>
                <a:latin typeface="Arimo"/>
                <a:ea typeface="Arimo"/>
                <a:cs typeface="Arimo"/>
                <a:sym typeface="Arimo"/>
              </a:rPr>
              <a:t> de </a:t>
            </a:r>
            <a:r>
              <a:rPr lang="en-US" sz="3699" dirty="0" err="1">
                <a:solidFill>
                  <a:srgbClr val="000000"/>
                </a:solidFill>
                <a:latin typeface="Arimo"/>
                <a:ea typeface="Arimo"/>
                <a:cs typeface="Arimo"/>
                <a:sym typeface="Arimo"/>
              </a:rPr>
              <a:t>noyaux</a:t>
            </a:r>
            <a:endParaRPr lang="en-US" sz="3699" dirty="0">
              <a:solidFill>
                <a:srgbClr val="000000"/>
              </a:solidFill>
              <a:latin typeface="Arimo"/>
              <a:ea typeface="Arimo"/>
              <a:cs typeface="Arimo"/>
              <a:sym typeface="Arimo"/>
            </a:endParaRPr>
          </a:p>
        </p:txBody>
      </p:sp>
      <p:grpSp>
        <p:nvGrpSpPr>
          <p:cNvPr id="7" name="Group 7"/>
          <p:cNvGrpSpPr/>
          <p:nvPr/>
        </p:nvGrpSpPr>
        <p:grpSpPr>
          <a:xfrm>
            <a:off x="1425630" y="5983212"/>
            <a:ext cx="5785894" cy="3409084"/>
            <a:chOff x="0" y="0"/>
            <a:chExt cx="1302941" cy="767701"/>
          </a:xfrm>
        </p:grpSpPr>
        <p:sp>
          <p:nvSpPr>
            <p:cNvPr id="8" name="Freeform 8"/>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9" name="TextBox 9"/>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0" name="TextBox 10"/>
          <p:cNvSpPr txBox="1"/>
          <p:nvPr/>
        </p:nvSpPr>
        <p:spPr>
          <a:xfrm>
            <a:off x="1028700" y="7310881"/>
            <a:ext cx="4892801" cy="658496"/>
          </a:xfrm>
          <a:prstGeom prst="rect">
            <a:avLst/>
          </a:prstGeom>
        </p:spPr>
        <p:txBody>
          <a:bodyPr lIns="0" tIns="0" rIns="0" bIns="0" rtlCol="0" anchor="t">
            <a:spAutoFit/>
          </a:bodyPr>
          <a:lstStyle/>
          <a:p>
            <a:pPr algn="ctr">
              <a:lnSpc>
                <a:spcPts val="5179"/>
              </a:lnSpc>
              <a:spcBef>
                <a:spcPct val="0"/>
              </a:spcBef>
            </a:pPr>
            <a:endParaRPr/>
          </a:p>
        </p:txBody>
      </p:sp>
      <p:grpSp>
        <p:nvGrpSpPr>
          <p:cNvPr id="11" name="Group 11"/>
          <p:cNvGrpSpPr/>
          <p:nvPr/>
        </p:nvGrpSpPr>
        <p:grpSpPr>
          <a:xfrm>
            <a:off x="11005119" y="5983212"/>
            <a:ext cx="5785894" cy="3409084"/>
            <a:chOff x="0" y="0"/>
            <a:chExt cx="1302941" cy="767701"/>
          </a:xfrm>
        </p:grpSpPr>
        <p:sp>
          <p:nvSpPr>
            <p:cNvPr id="12" name="Freeform 12"/>
            <p:cNvSpPr/>
            <p:nvPr/>
          </p:nvSpPr>
          <p:spPr>
            <a:xfrm>
              <a:off x="0" y="0"/>
              <a:ext cx="1302941" cy="767701"/>
            </a:xfrm>
            <a:custGeom>
              <a:avLst/>
              <a:gdLst/>
              <a:ahLst/>
              <a:cxnLst/>
              <a:rect l="l" t="t" r="r" b="b"/>
              <a:pathLst>
                <a:path w="1302941" h="767701">
                  <a:moveTo>
                    <a:pt x="68241" y="0"/>
                  </a:moveTo>
                  <a:lnTo>
                    <a:pt x="1234700" y="0"/>
                  </a:lnTo>
                  <a:cubicBezTo>
                    <a:pt x="1252798" y="0"/>
                    <a:pt x="1270156" y="7190"/>
                    <a:pt x="1282954" y="19987"/>
                  </a:cubicBezTo>
                  <a:cubicBezTo>
                    <a:pt x="1295751" y="32785"/>
                    <a:pt x="1302941" y="50143"/>
                    <a:pt x="1302941" y="68241"/>
                  </a:cubicBezTo>
                  <a:lnTo>
                    <a:pt x="1302941" y="699459"/>
                  </a:lnTo>
                  <a:cubicBezTo>
                    <a:pt x="1302941" y="717558"/>
                    <a:pt x="1295751" y="734916"/>
                    <a:pt x="1282954" y="747713"/>
                  </a:cubicBezTo>
                  <a:cubicBezTo>
                    <a:pt x="1270156" y="760511"/>
                    <a:pt x="1252798" y="767701"/>
                    <a:pt x="1234700" y="767701"/>
                  </a:cubicBezTo>
                  <a:lnTo>
                    <a:pt x="68241" y="767701"/>
                  </a:lnTo>
                  <a:cubicBezTo>
                    <a:pt x="30553" y="767701"/>
                    <a:pt x="0" y="737148"/>
                    <a:pt x="0" y="699459"/>
                  </a:cubicBezTo>
                  <a:lnTo>
                    <a:pt x="0" y="68241"/>
                  </a:lnTo>
                  <a:cubicBezTo>
                    <a:pt x="0" y="30553"/>
                    <a:pt x="30553" y="0"/>
                    <a:pt x="68241" y="0"/>
                  </a:cubicBezTo>
                  <a:close/>
                </a:path>
              </a:pathLst>
            </a:custGeom>
            <a:solidFill>
              <a:srgbClr val="2D8BBA"/>
            </a:solidFill>
          </p:spPr>
          <p:txBody>
            <a:bodyPr/>
            <a:lstStyle/>
            <a:p>
              <a:endParaRPr lang="fr-FR"/>
            </a:p>
          </p:txBody>
        </p:sp>
        <p:sp>
          <p:nvSpPr>
            <p:cNvPr id="13" name="TextBox 13"/>
            <p:cNvSpPr txBox="1"/>
            <p:nvPr/>
          </p:nvSpPr>
          <p:spPr>
            <a:xfrm>
              <a:off x="0" y="-95250"/>
              <a:ext cx="1302941" cy="862951"/>
            </a:xfrm>
            <a:prstGeom prst="rect">
              <a:avLst/>
            </a:prstGeom>
          </p:spPr>
          <p:txBody>
            <a:bodyPr lIns="50800" tIns="50800" rIns="50800" bIns="50800" rtlCol="0" anchor="ctr"/>
            <a:lstStyle/>
            <a:p>
              <a:pPr algn="ctr">
                <a:lnSpc>
                  <a:spcPts val="5179"/>
                </a:lnSpc>
                <a:spcBef>
                  <a:spcPct val="0"/>
                </a:spcBef>
              </a:pPr>
              <a:endParaRPr/>
            </a:p>
          </p:txBody>
        </p:sp>
      </p:grpSp>
      <p:sp>
        <p:nvSpPr>
          <p:cNvPr id="14" name="TextBox 14"/>
          <p:cNvSpPr txBox="1"/>
          <p:nvPr/>
        </p:nvSpPr>
        <p:spPr>
          <a:xfrm>
            <a:off x="2407227" y="6086475"/>
            <a:ext cx="3822700" cy="3287396"/>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Pour le modèle 1 :</a:t>
            </a:r>
          </a:p>
          <a:p>
            <a:pPr algn="ctr">
              <a:lnSpc>
                <a:spcPts val="5179"/>
              </a:lnSpc>
            </a:pPr>
            <a:r>
              <a:rPr lang="en-US" sz="3699">
                <a:solidFill>
                  <a:srgbClr val="000000"/>
                </a:solidFill>
                <a:latin typeface="Arimo"/>
                <a:ea typeface="Arimo"/>
                <a:cs typeface="Arimo"/>
                <a:sym typeface="Arimo"/>
              </a:rPr>
              <a:t>R² = 0.873</a:t>
            </a:r>
          </a:p>
          <a:p>
            <a:pPr algn="ctr">
              <a:lnSpc>
                <a:spcPts val="5179"/>
              </a:lnSpc>
            </a:pPr>
            <a:r>
              <a:rPr lang="en-US" sz="3699">
                <a:solidFill>
                  <a:srgbClr val="000000"/>
                </a:solidFill>
                <a:latin typeface="Arimo"/>
                <a:ea typeface="Arimo"/>
                <a:cs typeface="Arimo"/>
                <a:sym typeface="Arimo"/>
              </a:rPr>
              <a:t>MAE = 0.359</a:t>
            </a:r>
          </a:p>
          <a:p>
            <a:pPr algn="ctr">
              <a:lnSpc>
                <a:spcPts val="5179"/>
              </a:lnSpc>
            </a:pPr>
            <a:r>
              <a:rPr lang="en-US" sz="3699">
                <a:solidFill>
                  <a:srgbClr val="000000"/>
                </a:solidFill>
                <a:latin typeface="Arimo"/>
                <a:ea typeface="Arimo"/>
                <a:cs typeface="Arimo"/>
                <a:sym typeface="Arimo"/>
              </a:rPr>
              <a:t>RMSE = 0.218</a:t>
            </a:r>
          </a:p>
          <a:p>
            <a:pPr algn="ctr">
              <a:lnSpc>
                <a:spcPts val="5179"/>
              </a:lnSpc>
              <a:spcBef>
                <a:spcPct val="0"/>
              </a:spcBef>
            </a:pPr>
            <a:endParaRPr lang="en-US" sz="3699">
              <a:solidFill>
                <a:srgbClr val="000000"/>
              </a:solidFill>
              <a:latin typeface="Arimo"/>
              <a:ea typeface="Arimo"/>
              <a:cs typeface="Arimo"/>
              <a:sym typeface="Arimo"/>
            </a:endParaRPr>
          </a:p>
        </p:txBody>
      </p:sp>
      <p:sp>
        <p:nvSpPr>
          <p:cNvPr id="15" name="TextBox 15"/>
          <p:cNvSpPr txBox="1"/>
          <p:nvPr/>
        </p:nvSpPr>
        <p:spPr>
          <a:xfrm>
            <a:off x="11986716" y="6086475"/>
            <a:ext cx="3822700" cy="32873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a:p>
            <a:pPr algn="ctr">
              <a:lnSpc>
                <a:spcPts val="5179"/>
              </a:lnSpc>
              <a:spcBef>
                <a:spcPct val="0"/>
              </a:spcBef>
            </a:pPr>
            <a:r>
              <a:rPr lang="en-US" sz="3699">
                <a:solidFill>
                  <a:srgbClr val="000000"/>
                </a:solidFill>
                <a:latin typeface="Arimo"/>
                <a:ea typeface="Arimo"/>
                <a:cs typeface="Arimo"/>
                <a:sym typeface="Arimo"/>
              </a:rPr>
              <a:t>R² = 0.186</a:t>
            </a:r>
          </a:p>
          <a:p>
            <a:pPr algn="ctr">
              <a:lnSpc>
                <a:spcPts val="5179"/>
              </a:lnSpc>
              <a:spcBef>
                <a:spcPct val="0"/>
              </a:spcBef>
            </a:pPr>
            <a:r>
              <a:rPr lang="en-US" sz="3699">
                <a:solidFill>
                  <a:srgbClr val="000000"/>
                </a:solidFill>
                <a:latin typeface="Arimo"/>
                <a:ea typeface="Arimo"/>
                <a:cs typeface="Arimo"/>
                <a:sym typeface="Arimo"/>
              </a:rPr>
              <a:t>MAE = 1.136</a:t>
            </a:r>
          </a:p>
          <a:p>
            <a:pPr algn="ctr">
              <a:lnSpc>
                <a:spcPts val="5179"/>
              </a:lnSpc>
              <a:spcBef>
                <a:spcPct val="0"/>
              </a:spcBef>
            </a:pPr>
            <a:r>
              <a:rPr lang="en-US" sz="3699">
                <a:solidFill>
                  <a:srgbClr val="000000"/>
                </a:solidFill>
                <a:latin typeface="Arimo"/>
                <a:ea typeface="Arimo"/>
                <a:cs typeface="Arimo"/>
                <a:sym typeface="Arimo"/>
              </a:rPr>
              <a:t>RMSE = 0.226</a:t>
            </a:r>
          </a:p>
          <a:p>
            <a:pPr algn="ctr">
              <a:lnSpc>
                <a:spcPts val="5179"/>
              </a:lnSpc>
              <a:spcBef>
                <a:spcPct val="0"/>
              </a:spcBef>
            </a:pPr>
            <a:endParaRPr lang="en-US" sz="3699">
              <a:solidFill>
                <a:srgbClr val="000000"/>
              </a:solidFill>
              <a:latin typeface="Arimo"/>
              <a:ea typeface="Arimo"/>
              <a:cs typeface="Arimo"/>
              <a:sym typeface="Arim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901790" y="2174727"/>
            <a:ext cx="12484419" cy="7724734"/>
          </a:xfrm>
          <a:custGeom>
            <a:avLst/>
            <a:gdLst/>
            <a:ahLst/>
            <a:cxnLst/>
            <a:rect l="l" t="t" r="r" b="b"/>
            <a:pathLst>
              <a:path w="12484419" h="7724734">
                <a:moveTo>
                  <a:pt x="0" y="0"/>
                </a:moveTo>
                <a:lnTo>
                  <a:pt x="12484420" y="0"/>
                </a:lnTo>
                <a:lnTo>
                  <a:pt x="12484420" y="7724735"/>
                </a:lnTo>
                <a:lnTo>
                  <a:pt x="0" y="7724735"/>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PCA</a:t>
            </a:r>
          </a:p>
        </p:txBody>
      </p:sp>
      <p:grpSp>
        <p:nvGrpSpPr>
          <p:cNvPr id="7" name="Group 7"/>
          <p:cNvGrpSpPr/>
          <p:nvPr/>
        </p:nvGrpSpPr>
        <p:grpSpPr>
          <a:xfrm>
            <a:off x="5305425" y="2335530"/>
            <a:ext cx="488632" cy="246697"/>
            <a:chOff x="0" y="0"/>
            <a:chExt cx="651510" cy="328930"/>
          </a:xfrm>
        </p:grpSpPr>
        <p:sp>
          <p:nvSpPr>
            <p:cNvPr id="8" name="Freeform 8"/>
            <p:cNvSpPr/>
            <p:nvPr/>
          </p:nvSpPr>
          <p:spPr>
            <a:xfrm>
              <a:off x="49530" y="50800"/>
              <a:ext cx="552450" cy="247650"/>
            </a:xfrm>
            <a:custGeom>
              <a:avLst/>
              <a:gdLst/>
              <a:ahLst/>
              <a:cxnLst/>
              <a:rect l="l" t="t" r="r" b="b"/>
              <a:pathLst>
                <a:path w="552450" h="247650">
                  <a:moveTo>
                    <a:pt x="217170" y="0"/>
                  </a:moveTo>
                  <a:cubicBezTo>
                    <a:pt x="307340" y="8890"/>
                    <a:pt x="372110" y="53340"/>
                    <a:pt x="419100" y="69850"/>
                  </a:cubicBezTo>
                  <a:cubicBezTo>
                    <a:pt x="458470" y="85090"/>
                    <a:pt x="514350" y="78740"/>
                    <a:pt x="533400" y="101600"/>
                  </a:cubicBezTo>
                  <a:cubicBezTo>
                    <a:pt x="549910" y="120650"/>
                    <a:pt x="551180" y="166370"/>
                    <a:pt x="543560" y="185420"/>
                  </a:cubicBezTo>
                  <a:cubicBezTo>
                    <a:pt x="538480" y="198120"/>
                    <a:pt x="524510" y="205740"/>
                    <a:pt x="513080" y="212090"/>
                  </a:cubicBezTo>
                  <a:cubicBezTo>
                    <a:pt x="500380" y="218440"/>
                    <a:pt x="491490" y="219710"/>
                    <a:pt x="468630" y="222250"/>
                  </a:cubicBezTo>
                  <a:cubicBezTo>
                    <a:pt x="398780" y="229870"/>
                    <a:pt x="81280" y="247650"/>
                    <a:pt x="25400" y="227330"/>
                  </a:cubicBezTo>
                  <a:cubicBezTo>
                    <a:pt x="10160" y="220980"/>
                    <a:pt x="1270" y="213360"/>
                    <a:pt x="1270" y="204470"/>
                  </a:cubicBezTo>
                  <a:cubicBezTo>
                    <a:pt x="0" y="196850"/>
                    <a:pt x="8890" y="182880"/>
                    <a:pt x="20320" y="176530"/>
                  </a:cubicBezTo>
                  <a:cubicBezTo>
                    <a:pt x="41910" y="165100"/>
                    <a:pt x="113030" y="186690"/>
                    <a:pt x="143510" y="176530"/>
                  </a:cubicBezTo>
                  <a:cubicBezTo>
                    <a:pt x="162560" y="168910"/>
                    <a:pt x="171450" y="148590"/>
                    <a:pt x="187960" y="142240"/>
                  </a:cubicBezTo>
                  <a:cubicBezTo>
                    <a:pt x="201930" y="135890"/>
                    <a:pt x="212090" y="137160"/>
                    <a:pt x="231140" y="135890"/>
                  </a:cubicBezTo>
                  <a:cubicBezTo>
                    <a:pt x="261620" y="134620"/>
                    <a:pt x="327660" y="149860"/>
                    <a:pt x="358140" y="139700"/>
                  </a:cubicBezTo>
                  <a:cubicBezTo>
                    <a:pt x="379730" y="130810"/>
                    <a:pt x="384810" y="106680"/>
                    <a:pt x="406400" y="97790"/>
                  </a:cubicBezTo>
                  <a:cubicBezTo>
                    <a:pt x="438150" y="85090"/>
                    <a:pt x="511810" y="81280"/>
                    <a:pt x="533400" y="88900"/>
                  </a:cubicBezTo>
                  <a:cubicBezTo>
                    <a:pt x="543560" y="92710"/>
                    <a:pt x="548640" y="99060"/>
                    <a:pt x="551180" y="106680"/>
                  </a:cubicBezTo>
                  <a:cubicBezTo>
                    <a:pt x="552450" y="113030"/>
                    <a:pt x="549910" y="124460"/>
                    <a:pt x="546100" y="129540"/>
                  </a:cubicBezTo>
                  <a:cubicBezTo>
                    <a:pt x="541020" y="134620"/>
                    <a:pt x="530860" y="139700"/>
                    <a:pt x="524510" y="138430"/>
                  </a:cubicBezTo>
                  <a:cubicBezTo>
                    <a:pt x="516890" y="138430"/>
                    <a:pt x="508000" y="132080"/>
                    <a:pt x="504190" y="125730"/>
                  </a:cubicBezTo>
                  <a:cubicBezTo>
                    <a:pt x="500380" y="119380"/>
                    <a:pt x="500380" y="107950"/>
                    <a:pt x="504190" y="101600"/>
                  </a:cubicBezTo>
                  <a:cubicBezTo>
                    <a:pt x="506730" y="95250"/>
                    <a:pt x="515620" y="88900"/>
                    <a:pt x="523240" y="88900"/>
                  </a:cubicBezTo>
                  <a:cubicBezTo>
                    <a:pt x="530860" y="87630"/>
                    <a:pt x="547370" y="96520"/>
                    <a:pt x="549910" y="104140"/>
                  </a:cubicBezTo>
                  <a:cubicBezTo>
                    <a:pt x="552450" y="111760"/>
                    <a:pt x="546100" y="129540"/>
                    <a:pt x="534670" y="137160"/>
                  </a:cubicBezTo>
                  <a:cubicBezTo>
                    <a:pt x="513080" y="152400"/>
                    <a:pt x="426720" y="134620"/>
                    <a:pt x="402590" y="147320"/>
                  </a:cubicBezTo>
                  <a:cubicBezTo>
                    <a:pt x="389890" y="154940"/>
                    <a:pt x="394970" y="168910"/>
                    <a:pt x="382270" y="176530"/>
                  </a:cubicBezTo>
                  <a:cubicBezTo>
                    <a:pt x="353060" y="191770"/>
                    <a:pt x="247650" y="175260"/>
                    <a:pt x="205740" y="189230"/>
                  </a:cubicBezTo>
                  <a:cubicBezTo>
                    <a:pt x="177800" y="198120"/>
                    <a:pt x="168910" y="219710"/>
                    <a:pt x="143510" y="227330"/>
                  </a:cubicBezTo>
                  <a:cubicBezTo>
                    <a:pt x="109220" y="236220"/>
                    <a:pt x="34290" y="236220"/>
                    <a:pt x="13970" y="224790"/>
                  </a:cubicBezTo>
                  <a:cubicBezTo>
                    <a:pt x="5080" y="218440"/>
                    <a:pt x="0" y="207010"/>
                    <a:pt x="1270" y="198120"/>
                  </a:cubicBezTo>
                  <a:cubicBezTo>
                    <a:pt x="1270" y="190500"/>
                    <a:pt x="7620" y="182880"/>
                    <a:pt x="20320" y="176530"/>
                  </a:cubicBezTo>
                  <a:cubicBezTo>
                    <a:pt x="72390" y="152400"/>
                    <a:pt x="480060" y="195580"/>
                    <a:pt x="505460" y="165100"/>
                  </a:cubicBezTo>
                  <a:cubicBezTo>
                    <a:pt x="511810" y="157480"/>
                    <a:pt x="506730" y="144780"/>
                    <a:pt x="500380" y="137160"/>
                  </a:cubicBezTo>
                  <a:cubicBezTo>
                    <a:pt x="485140" y="121920"/>
                    <a:pt x="427990" y="125730"/>
                    <a:pt x="391160" y="113030"/>
                  </a:cubicBezTo>
                  <a:cubicBezTo>
                    <a:pt x="350520" y="97790"/>
                    <a:pt x="302260" y="59690"/>
                    <a:pt x="266700" y="50800"/>
                  </a:cubicBezTo>
                  <a:cubicBezTo>
                    <a:pt x="243840" y="44450"/>
                    <a:pt x="218440" y="55880"/>
                    <a:pt x="205740" y="48260"/>
                  </a:cubicBezTo>
                  <a:cubicBezTo>
                    <a:pt x="196850" y="41910"/>
                    <a:pt x="190500" y="30480"/>
                    <a:pt x="191770" y="22860"/>
                  </a:cubicBezTo>
                  <a:cubicBezTo>
                    <a:pt x="194310" y="13970"/>
                    <a:pt x="217170" y="0"/>
                    <a:pt x="217170" y="0"/>
                  </a:cubicBezTo>
                </a:path>
              </a:pathLst>
            </a:custGeom>
            <a:solidFill>
              <a:srgbClr val="FFFFFF"/>
            </a:solidFill>
            <a:ln cap="sq">
              <a:noFill/>
              <a:prstDash val="solid"/>
              <a:miter/>
            </a:ln>
          </p:spPr>
          <p:txBody>
            <a:bodyPr/>
            <a:lstStyle/>
            <a:p>
              <a:endParaRPr lang="fr-FR"/>
            </a:p>
          </p:txBody>
        </p:sp>
      </p:grpSp>
      <p:grpSp>
        <p:nvGrpSpPr>
          <p:cNvPr id="9" name="Group 9"/>
          <p:cNvGrpSpPr/>
          <p:nvPr/>
        </p:nvGrpSpPr>
        <p:grpSpPr>
          <a:xfrm>
            <a:off x="6342697" y="2456498"/>
            <a:ext cx="347662" cy="221933"/>
            <a:chOff x="0" y="0"/>
            <a:chExt cx="463550" cy="295910"/>
          </a:xfrm>
        </p:grpSpPr>
        <p:sp>
          <p:nvSpPr>
            <p:cNvPr id="10" name="Freeform 10"/>
            <p:cNvSpPr/>
            <p:nvPr/>
          </p:nvSpPr>
          <p:spPr>
            <a:xfrm>
              <a:off x="49530" y="50800"/>
              <a:ext cx="364490" cy="209550"/>
            </a:xfrm>
            <a:custGeom>
              <a:avLst/>
              <a:gdLst/>
              <a:ahLst/>
              <a:cxnLst/>
              <a:rect l="l" t="t" r="r" b="b"/>
              <a:pathLst>
                <a:path w="364490" h="209550">
                  <a:moveTo>
                    <a:pt x="210820" y="0"/>
                  </a:moveTo>
                  <a:cubicBezTo>
                    <a:pt x="330200" y="24130"/>
                    <a:pt x="340360" y="35560"/>
                    <a:pt x="341630" y="44450"/>
                  </a:cubicBezTo>
                  <a:cubicBezTo>
                    <a:pt x="341630" y="53340"/>
                    <a:pt x="337820" y="62230"/>
                    <a:pt x="327660" y="69850"/>
                  </a:cubicBezTo>
                  <a:cubicBezTo>
                    <a:pt x="304800" y="87630"/>
                    <a:pt x="222250" y="99060"/>
                    <a:pt x="173990" y="104140"/>
                  </a:cubicBezTo>
                  <a:cubicBezTo>
                    <a:pt x="130810" y="107950"/>
                    <a:pt x="69850" y="114300"/>
                    <a:pt x="53340" y="101600"/>
                  </a:cubicBezTo>
                  <a:cubicBezTo>
                    <a:pt x="45720" y="95250"/>
                    <a:pt x="43180" y="81280"/>
                    <a:pt x="45720" y="73660"/>
                  </a:cubicBezTo>
                  <a:cubicBezTo>
                    <a:pt x="49530" y="66040"/>
                    <a:pt x="57150" y="60960"/>
                    <a:pt x="69850" y="57150"/>
                  </a:cubicBezTo>
                  <a:cubicBezTo>
                    <a:pt x="107950" y="45720"/>
                    <a:pt x="281940" y="54610"/>
                    <a:pt x="317500" y="72390"/>
                  </a:cubicBezTo>
                  <a:cubicBezTo>
                    <a:pt x="328930" y="77470"/>
                    <a:pt x="335280" y="86360"/>
                    <a:pt x="336550" y="93980"/>
                  </a:cubicBezTo>
                  <a:cubicBezTo>
                    <a:pt x="337820" y="100330"/>
                    <a:pt x="336550" y="110490"/>
                    <a:pt x="327660" y="115570"/>
                  </a:cubicBezTo>
                  <a:cubicBezTo>
                    <a:pt x="300990" y="134620"/>
                    <a:pt x="92710" y="137160"/>
                    <a:pt x="66040" y="115570"/>
                  </a:cubicBezTo>
                  <a:cubicBezTo>
                    <a:pt x="57150" y="109220"/>
                    <a:pt x="57150" y="95250"/>
                    <a:pt x="59690" y="87630"/>
                  </a:cubicBezTo>
                  <a:cubicBezTo>
                    <a:pt x="60960" y="81280"/>
                    <a:pt x="66040" y="76200"/>
                    <a:pt x="76200" y="72390"/>
                  </a:cubicBezTo>
                  <a:cubicBezTo>
                    <a:pt x="111760" y="58420"/>
                    <a:pt x="298450" y="59690"/>
                    <a:pt x="337820" y="71120"/>
                  </a:cubicBezTo>
                  <a:cubicBezTo>
                    <a:pt x="351790" y="74930"/>
                    <a:pt x="359410" y="80010"/>
                    <a:pt x="361950" y="87630"/>
                  </a:cubicBezTo>
                  <a:cubicBezTo>
                    <a:pt x="364490" y="95250"/>
                    <a:pt x="364490" y="107950"/>
                    <a:pt x="355600" y="115570"/>
                  </a:cubicBezTo>
                  <a:cubicBezTo>
                    <a:pt x="327660" y="140970"/>
                    <a:pt x="132080" y="171450"/>
                    <a:pt x="91440" y="160020"/>
                  </a:cubicBezTo>
                  <a:cubicBezTo>
                    <a:pt x="76200" y="154940"/>
                    <a:pt x="67310" y="146050"/>
                    <a:pt x="66040" y="137160"/>
                  </a:cubicBezTo>
                  <a:cubicBezTo>
                    <a:pt x="64770" y="128270"/>
                    <a:pt x="72390" y="115570"/>
                    <a:pt x="85090" y="109220"/>
                  </a:cubicBezTo>
                  <a:cubicBezTo>
                    <a:pt x="115570" y="93980"/>
                    <a:pt x="257810" y="104140"/>
                    <a:pt x="287020" y="115570"/>
                  </a:cubicBezTo>
                  <a:cubicBezTo>
                    <a:pt x="298450" y="119380"/>
                    <a:pt x="302260" y="124460"/>
                    <a:pt x="304800" y="130810"/>
                  </a:cubicBezTo>
                  <a:cubicBezTo>
                    <a:pt x="307340" y="137160"/>
                    <a:pt x="308610" y="147320"/>
                    <a:pt x="302260" y="154940"/>
                  </a:cubicBezTo>
                  <a:cubicBezTo>
                    <a:pt x="279400" y="179070"/>
                    <a:pt x="60960" y="209550"/>
                    <a:pt x="21590" y="194310"/>
                  </a:cubicBezTo>
                  <a:cubicBezTo>
                    <a:pt x="8890" y="189230"/>
                    <a:pt x="1270" y="176530"/>
                    <a:pt x="1270" y="167640"/>
                  </a:cubicBezTo>
                  <a:cubicBezTo>
                    <a:pt x="0" y="160020"/>
                    <a:pt x="7620" y="151130"/>
                    <a:pt x="17780" y="144780"/>
                  </a:cubicBezTo>
                  <a:cubicBezTo>
                    <a:pt x="36830" y="132080"/>
                    <a:pt x="97790" y="110490"/>
                    <a:pt x="119380" y="114300"/>
                  </a:cubicBezTo>
                  <a:cubicBezTo>
                    <a:pt x="130810" y="116840"/>
                    <a:pt x="140970" y="127000"/>
                    <a:pt x="143510" y="134620"/>
                  </a:cubicBezTo>
                  <a:cubicBezTo>
                    <a:pt x="144780" y="140970"/>
                    <a:pt x="142240" y="152400"/>
                    <a:pt x="137160" y="157480"/>
                  </a:cubicBezTo>
                  <a:cubicBezTo>
                    <a:pt x="132080" y="162560"/>
                    <a:pt x="121920" y="166370"/>
                    <a:pt x="114300" y="165100"/>
                  </a:cubicBezTo>
                  <a:cubicBezTo>
                    <a:pt x="107950" y="163830"/>
                    <a:pt x="97790" y="157480"/>
                    <a:pt x="95250" y="151130"/>
                  </a:cubicBezTo>
                  <a:cubicBezTo>
                    <a:pt x="92710" y="144780"/>
                    <a:pt x="92710" y="133350"/>
                    <a:pt x="96520" y="127000"/>
                  </a:cubicBezTo>
                  <a:cubicBezTo>
                    <a:pt x="100330" y="120650"/>
                    <a:pt x="109220" y="114300"/>
                    <a:pt x="116840" y="114300"/>
                  </a:cubicBezTo>
                  <a:cubicBezTo>
                    <a:pt x="124460" y="115570"/>
                    <a:pt x="139700" y="124460"/>
                    <a:pt x="142240" y="132080"/>
                  </a:cubicBezTo>
                  <a:cubicBezTo>
                    <a:pt x="144780" y="139700"/>
                    <a:pt x="140970" y="152400"/>
                    <a:pt x="133350" y="161290"/>
                  </a:cubicBezTo>
                  <a:cubicBezTo>
                    <a:pt x="115570" y="177800"/>
                    <a:pt x="43180" y="199390"/>
                    <a:pt x="21590" y="194310"/>
                  </a:cubicBezTo>
                  <a:cubicBezTo>
                    <a:pt x="11430" y="191770"/>
                    <a:pt x="2540" y="181610"/>
                    <a:pt x="1270" y="173990"/>
                  </a:cubicBezTo>
                  <a:cubicBezTo>
                    <a:pt x="0" y="165100"/>
                    <a:pt x="6350" y="152400"/>
                    <a:pt x="17780" y="144780"/>
                  </a:cubicBezTo>
                  <a:cubicBezTo>
                    <a:pt x="45720" y="125730"/>
                    <a:pt x="153670" y="118110"/>
                    <a:pt x="204470" y="114300"/>
                  </a:cubicBezTo>
                  <a:cubicBezTo>
                    <a:pt x="240030" y="113030"/>
                    <a:pt x="278130" y="109220"/>
                    <a:pt x="293370" y="118110"/>
                  </a:cubicBezTo>
                  <a:cubicBezTo>
                    <a:pt x="300990" y="121920"/>
                    <a:pt x="306070" y="130810"/>
                    <a:pt x="307340" y="137160"/>
                  </a:cubicBezTo>
                  <a:cubicBezTo>
                    <a:pt x="307340" y="143510"/>
                    <a:pt x="306070" y="153670"/>
                    <a:pt x="298450" y="158750"/>
                  </a:cubicBezTo>
                  <a:cubicBezTo>
                    <a:pt x="274320" y="175260"/>
                    <a:pt x="115570" y="177800"/>
                    <a:pt x="85090" y="158750"/>
                  </a:cubicBezTo>
                  <a:cubicBezTo>
                    <a:pt x="72390" y="151130"/>
                    <a:pt x="64770" y="134620"/>
                    <a:pt x="67310" y="124460"/>
                  </a:cubicBezTo>
                  <a:cubicBezTo>
                    <a:pt x="71120" y="114300"/>
                    <a:pt x="90170" y="107950"/>
                    <a:pt x="111760" y="100330"/>
                  </a:cubicBezTo>
                  <a:cubicBezTo>
                    <a:pt x="157480" y="85090"/>
                    <a:pt x="302260" y="62230"/>
                    <a:pt x="337820" y="71120"/>
                  </a:cubicBezTo>
                  <a:cubicBezTo>
                    <a:pt x="351790" y="74930"/>
                    <a:pt x="359410" y="80010"/>
                    <a:pt x="361950" y="87630"/>
                  </a:cubicBezTo>
                  <a:cubicBezTo>
                    <a:pt x="364490" y="95250"/>
                    <a:pt x="364490" y="109220"/>
                    <a:pt x="355600" y="115570"/>
                  </a:cubicBezTo>
                  <a:cubicBezTo>
                    <a:pt x="326390" y="138430"/>
                    <a:pt x="95250" y="135890"/>
                    <a:pt x="66040" y="115570"/>
                  </a:cubicBezTo>
                  <a:cubicBezTo>
                    <a:pt x="57150" y="110490"/>
                    <a:pt x="55880" y="100330"/>
                    <a:pt x="57150" y="93980"/>
                  </a:cubicBezTo>
                  <a:cubicBezTo>
                    <a:pt x="58420" y="86360"/>
                    <a:pt x="64770" y="77470"/>
                    <a:pt x="76200" y="72390"/>
                  </a:cubicBezTo>
                  <a:cubicBezTo>
                    <a:pt x="110490" y="57150"/>
                    <a:pt x="274320" y="59690"/>
                    <a:pt x="311150" y="71120"/>
                  </a:cubicBezTo>
                  <a:cubicBezTo>
                    <a:pt x="323850" y="74930"/>
                    <a:pt x="331470" y="80010"/>
                    <a:pt x="335280" y="87630"/>
                  </a:cubicBezTo>
                  <a:cubicBezTo>
                    <a:pt x="337820" y="95250"/>
                    <a:pt x="336550" y="109220"/>
                    <a:pt x="327660" y="115570"/>
                  </a:cubicBezTo>
                  <a:cubicBezTo>
                    <a:pt x="307340" y="132080"/>
                    <a:pt x="204470" y="124460"/>
                    <a:pt x="154940" y="120650"/>
                  </a:cubicBezTo>
                  <a:cubicBezTo>
                    <a:pt x="115570" y="118110"/>
                    <a:pt x="68580" y="114300"/>
                    <a:pt x="53340" y="101600"/>
                  </a:cubicBezTo>
                  <a:cubicBezTo>
                    <a:pt x="45720" y="95250"/>
                    <a:pt x="43180" y="86360"/>
                    <a:pt x="44450" y="78740"/>
                  </a:cubicBezTo>
                  <a:cubicBezTo>
                    <a:pt x="45720" y="71120"/>
                    <a:pt x="53340" y="63500"/>
                    <a:pt x="63500" y="57150"/>
                  </a:cubicBezTo>
                  <a:cubicBezTo>
                    <a:pt x="86360" y="46990"/>
                    <a:pt x="151130" y="57150"/>
                    <a:pt x="193040" y="50800"/>
                  </a:cubicBezTo>
                  <a:cubicBezTo>
                    <a:pt x="234950" y="44450"/>
                    <a:pt x="292100" y="15240"/>
                    <a:pt x="316230" y="21590"/>
                  </a:cubicBezTo>
                  <a:cubicBezTo>
                    <a:pt x="328930" y="25400"/>
                    <a:pt x="340360" y="35560"/>
                    <a:pt x="341630" y="44450"/>
                  </a:cubicBezTo>
                  <a:cubicBezTo>
                    <a:pt x="342900" y="52070"/>
                    <a:pt x="336550" y="64770"/>
                    <a:pt x="327660" y="69850"/>
                  </a:cubicBezTo>
                  <a:cubicBezTo>
                    <a:pt x="306070" y="80010"/>
                    <a:pt x="213360" y="63500"/>
                    <a:pt x="193040" y="46990"/>
                  </a:cubicBezTo>
                  <a:cubicBezTo>
                    <a:pt x="182880" y="38100"/>
                    <a:pt x="177800" y="22860"/>
                    <a:pt x="181610" y="15240"/>
                  </a:cubicBezTo>
                  <a:cubicBezTo>
                    <a:pt x="184150" y="7620"/>
                    <a:pt x="210820" y="0"/>
                    <a:pt x="210820" y="0"/>
                  </a:cubicBezTo>
                </a:path>
              </a:pathLst>
            </a:custGeom>
            <a:solidFill>
              <a:srgbClr val="FFFFFF"/>
            </a:solidFill>
            <a:ln cap="sq">
              <a:noFill/>
              <a:prstDash val="solid"/>
              <a:miter/>
            </a:ln>
          </p:spPr>
          <p:txBody>
            <a:bodyPr/>
            <a:lstStyle/>
            <a:p>
              <a:endParaRPr lang="fr-FR"/>
            </a:p>
          </p:txBody>
        </p:sp>
      </p:grpSp>
      <p:grpSp>
        <p:nvGrpSpPr>
          <p:cNvPr id="11" name="Group 11"/>
          <p:cNvGrpSpPr/>
          <p:nvPr/>
        </p:nvGrpSpPr>
        <p:grpSpPr>
          <a:xfrm>
            <a:off x="5591175" y="2382202"/>
            <a:ext cx="369570" cy="205740"/>
            <a:chOff x="0" y="0"/>
            <a:chExt cx="492760" cy="274320"/>
          </a:xfrm>
        </p:grpSpPr>
        <p:sp>
          <p:nvSpPr>
            <p:cNvPr id="12" name="Freeform 12"/>
            <p:cNvSpPr/>
            <p:nvPr/>
          </p:nvSpPr>
          <p:spPr>
            <a:xfrm>
              <a:off x="49530" y="41910"/>
              <a:ext cx="393700" cy="189230"/>
            </a:xfrm>
            <a:custGeom>
              <a:avLst/>
              <a:gdLst/>
              <a:ahLst/>
              <a:cxnLst/>
              <a:rect l="l" t="t" r="r" b="b"/>
              <a:pathLst>
                <a:path w="393700" h="189230">
                  <a:moveTo>
                    <a:pt x="59690" y="27940"/>
                  </a:moveTo>
                  <a:cubicBezTo>
                    <a:pt x="229870" y="6350"/>
                    <a:pt x="302260" y="0"/>
                    <a:pt x="336550" y="11430"/>
                  </a:cubicBezTo>
                  <a:cubicBezTo>
                    <a:pt x="356870" y="17780"/>
                    <a:pt x="369570" y="29210"/>
                    <a:pt x="378460" y="43180"/>
                  </a:cubicBezTo>
                  <a:cubicBezTo>
                    <a:pt x="387350" y="57150"/>
                    <a:pt x="393700" y="77470"/>
                    <a:pt x="392430" y="93980"/>
                  </a:cubicBezTo>
                  <a:cubicBezTo>
                    <a:pt x="391160" y="110490"/>
                    <a:pt x="383540" y="129540"/>
                    <a:pt x="373380" y="142240"/>
                  </a:cubicBezTo>
                  <a:cubicBezTo>
                    <a:pt x="361950" y="154940"/>
                    <a:pt x="345440" y="166370"/>
                    <a:pt x="327660" y="168910"/>
                  </a:cubicBezTo>
                  <a:cubicBezTo>
                    <a:pt x="307340" y="171450"/>
                    <a:pt x="270510" y="163830"/>
                    <a:pt x="254000" y="148590"/>
                  </a:cubicBezTo>
                  <a:cubicBezTo>
                    <a:pt x="237490" y="133350"/>
                    <a:pt x="226060" y="97790"/>
                    <a:pt x="229870" y="76200"/>
                  </a:cubicBezTo>
                  <a:cubicBezTo>
                    <a:pt x="233680" y="53340"/>
                    <a:pt x="255270" y="24130"/>
                    <a:pt x="275590" y="15240"/>
                  </a:cubicBezTo>
                  <a:cubicBezTo>
                    <a:pt x="297180" y="5080"/>
                    <a:pt x="332740" y="7620"/>
                    <a:pt x="353060" y="19050"/>
                  </a:cubicBezTo>
                  <a:cubicBezTo>
                    <a:pt x="372110" y="30480"/>
                    <a:pt x="391160" y="62230"/>
                    <a:pt x="392430" y="85090"/>
                  </a:cubicBezTo>
                  <a:cubicBezTo>
                    <a:pt x="393700" y="106680"/>
                    <a:pt x="375920" y="139700"/>
                    <a:pt x="359410" y="153670"/>
                  </a:cubicBezTo>
                  <a:cubicBezTo>
                    <a:pt x="346710" y="166370"/>
                    <a:pt x="334010" y="166370"/>
                    <a:pt x="309880" y="171450"/>
                  </a:cubicBezTo>
                  <a:cubicBezTo>
                    <a:pt x="261620" y="180340"/>
                    <a:pt x="128270" y="189230"/>
                    <a:pt x="78740" y="181610"/>
                  </a:cubicBezTo>
                  <a:cubicBezTo>
                    <a:pt x="55880" y="177800"/>
                    <a:pt x="40640" y="173990"/>
                    <a:pt x="27940" y="162560"/>
                  </a:cubicBezTo>
                  <a:cubicBezTo>
                    <a:pt x="13970" y="151130"/>
                    <a:pt x="3810" y="130810"/>
                    <a:pt x="1270" y="113030"/>
                  </a:cubicBezTo>
                  <a:cubicBezTo>
                    <a:pt x="0" y="96520"/>
                    <a:pt x="5080" y="73660"/>
                    <a:pt x="15240" y="59690"/>
                  </a:cubicBezTo>
                  <a:cubicBezTo>
                    <a:pt x="24130" y="45720"/>
                    <a:pt x="59690" y="27940"/>
                    <a:pt x="59690" y="27940"/>
                  </a:cubicBezTo>
                </a:path>
              </a:pathLst>
            </a:custGeom>
            <a:solidFill>
              <a:srgbClr val="E7191F"/>
            </a:solidFill>
            <a:ln cap="sq">
              <a:noFill/>
              <a:prstDash val="solid"/>
              <a:miter/>
            </a:ln>
          </p:spPr>
          <p:txBody>
            <a:bodyPr/>
            <a:lstStyle/>
            <a:p>
              <a:endParaRPr lang="fr-FR"/>
            </a:p>
          </p:txBody>
        </p:sp>
      </p:grpSp>
      <p:grpSp>
        <p:nvGrpSpPr>
          <p:cNvPr id="13" name="Group 13"/>
          <p:cNvGrpSpPr/>
          <p:nvPr/>
        </p:nvGrpSpPr>
        <p:grpSpPr>
          <a:xfrm>
            <a:off x="5301615" y="2298383"/>
            <a:ext cx="717232" cy="318135"/>
            <a:chOff x="0" y="0"/>
            <a:chExt cx="956310" cy="424180"/>
          </a:xfrm>
        </p:grpSpPr>
        <p:sp>
          <p:nvSpPr>
            <p:cNvPr id="14" name="Freeform 14"/>
            <p:cNvSpPr/>
            <p:nvPr/>
          </p:nvSpPr>
          <p:spPr>
            <a:xfrm>
              <a:off x="48260" y="39370"/>
              <a:ext cx="859790" cy="354330"/>
            </a:xfrm>
            <a:custGeom>
              <a:avLst/>
              <a:gdLst/>
              <a:ahLst/>
              <a:cxnLst/>
              <a:rect l="l" t="t" r="r" b="b"/>
              <a:pathLst>
                <a:path w="859790" h="354330">
                  <a:moveTo>
                    <a:pt x="358140" y="82550"/>
                  </a:moveTo>
                  <a:cubicBezTo>
                    <a:pt x="847090" y="165100"/>
                    <a:pt x="852170" y="184150"/>
                    <a:pt x="855980" y="200660"/>
                  </a:cubicBezTo>
                  <a:cubicBezTo>
                    <a:pt x="858520" y="213360"/>
                    <a:pt x="859790" y="226060"/>
                    <a:pt x="853440" y="240030"/>
                  </a:cubicBezTo>
                  <a:cubicBezTo>
                    <a:pt x="845820" y="257810"/>
                    <a:pt x="820420" y="287020"/>
                    <a:pt x="800100" y="293370"/>
                  </a:cubicBezTo>
                  <a:cubicBezTo>
                    <a:pt x="778510" y="299720"/>
                    <a:pt x="723900" y="280670"/>
                    <a:pt x="723900" y="279400"/>
                  </a:cubicBezTo>
                  <a:cubicBezTo>
                    <a:pt x="725170" y="279400"/>
                    <a:pt x="807720" y="284480"/>
                    <a:pt x="807720" y="289560"/>
                  </a:cubicBezTo>
                  <a:cubicBezTo>
                    <a:pt x="807720" y="298450"/>
                    <a:pt x="685800" y="322580"/>
                    <a:pt x="612140" y="330200"/>
                  </a:cubicBezTo>
                  <a:cubicBezTo>
                    <a:pt x="516890" y="340360"/>
                    <a:pt x="355600" y="354330"/>
                    <a:pt x="281940" y="334010"/>
                  </a:cubicBezTo>
                  <a:cubicBezTo>
                    <a:pt x="240030" y="322580"/>
                    <a:pt x="220980" y="290830"/>
                    <a:pt x="190500" y="279400"/>
                  </a:cubicBezTo>
                  <a:cubicBezTo>
                    <a:pt x="163830" y="270510"/>
                    <a:pt x="133350" y="279400"/>
                    <a:pt x="109220" y="269240"/>
                  </a:cubicBezTo>
                  <a:cubicBezTo>
                    <a:pt x="83820" y="259080"/>
                    <a:pt x="59690" y="237490"/>
                    <a:pt x="40640" y="215900"/>
                  </a:cubicBezTo>
                  <a:cubicBezTo>
                    <a:pt x="24130" y="195580"/>
                    <a:pt x="3810" y="170180"/>
                    <a:pt x="2540" y="146050"/>
                  </a:cubicBezTo>
                  <a:cubicBezTo>
                    <a:pt x="0" y="120650"/>
                    <a:pt x="16510" y="86360"/>
                    <a:pt x="34290" y="64770"/>
                  </a:cubicBezTo>
                  <a:cubicBezTo>
                    <a:pt x="52070" y="44450"/>
                    <a:pt x="80010" y="29210"/>
                    <a:pt x="113030" y="19050"/>
                  </a:cubicBezTo>
                  <a:cubicBezTo>
                    <a:pt x="157480" y="6350"/>
                    <a:pt x="229870" y="0"/>
                    <a:pt x="283210" y="11430"/>
                  </a:cubicBezTo>
                  <a:cubicBezTo>
                    <a:pt x="339090" y="22860"/>
                    <a:pt x="414020" y="91440"/>
                    <a:pt x="439420" y="88900"/>
                  </a:cubicBezTo>
                  <a:cubicBezTo>
                    <a:pt x="448310" y="87630"/>
                    <a:pt x="449580" y="76200"/>
                    <a:pt x="455930" y="74930"/>
                  </a:cubicBezTo>
                  <a:cubicBezTo>
                    <a:pt x="463550" y="74930"/>
                    <a:pt x="473710" y="81280"/>
                    <a:pt x="481330" y="90170"/>
                  </a:cubicBezTo>
                  <a:cubicBezTo>
                    <a:pt x="494030" y="105410"/>
                    <a:pt x="514350" y="146050"/>
                    <a:pt x="513080" y="168910"/>
                  </a:cubicBezTo>
                  <a:cubicBezTo>
                    <a:pt x="513080" y="189230"/>
                    <a:pt x="501650" y="208280"/>
                    <a:pt x="488950" y="222250"/>
                  </a:cubicBezTo>
                  <a:cubicBezTo>
                    <a:pt x="476250" y="234950"/>
                    <a:pt x="457200" y="247650"/>
                    <a:pt x="438150" y="248920"/>
                  </a:cubicBezTo>
                  <a:cubicBezTo>
                    <a:pt x="414020" y="251460"/>
                    <a:pt x="374650" y="238760"/>
                    <a:pt x="356870" y="222250"/>
                  </a:cubicBezTo>
                  <a:cubicBezTo>
                    <a:pt x="342900" y="209550"/>
                    <a:pt x="335280" y="187960"/>
                    <a:pt x="332740" y="170180"/>
                  </a:cubicBezTo>
                  <a:cubicBezTo>
                    <a:pt x="330200" y="152400"/>
                    <a:pt x="334010" y="129540"/>
                    <a:pt x="345440" y="113030"/>
                  </a:cubicBezTo>
                  <a:cubicBezTo>
                    <a:pt x="358140" y="93980"/>
                    <a:pt x="394970" y="72390"/>
                    <a:pt x="417830" y="69850"/>
                  </a:cubicBezTo>
                  <a:cubicBezTo>
                    <a:pt x="436880" y="66040"/>
                    <a:pt x="458470" y="74930"/>
                    <a:pt x="473710" y="85090"/>
                  </a:cubicBezTo>
                  <a:cubicBezTo>
                    <a:pt x="488950" y="95250"/>
                    <a:pt x="504190" y="111760"/>
                    <a:pt x="509270" y="130810"/>
                  </a:cubicBezTo>
                  <a:cubicBezTo>
                    <a:pt x="514350" y="153670"/>
                    <a:pt x="508000" y="194310"/>
                    <a:pt x="495300" y="214630"/>
                  </a:cubicBezTo>
                  <a:cubicBezTo>
                    <a:pt x="485140" y="231140"/>
                    <a:pt x="464820" y="242570"/>
                    <a:pt x="447040" y="247650"/>
                  </a:cubicBezTo>
                  <a:cubicBezTo>
                    <a:pt x="430530" y="252730"/>
                    <a:pt x="412750" y="248920"/>
                    <a:pt x="389890" y="243840"/>
                  </a:cubicBezTo>
                  <a:cubicBezTo>
                    <a:pt x="351790" y="236220"/>
                    <a:pt x="280670" y="212090"/>
                    <a:pt x="241300" y="191770"/>
                  </a:cubicBezTo>
                  <a:cubicBezTo>
                    <a:pt x="213360" y="177800"/>
                    <a:pt x="194310" y="163830"/>
                    <a:pt x="175260" y="144780"/>
                  </a:cubicBezTo>
                  <a:cubicBezTo>
                    <a:pt x="156210" y="125730"/>
                    <a:pt x="124460" y="86360"/>
                    <a:pt x="129540" y="80010"/>
                  </a:cubicBezTo>
                  <a:cubicBezTo>
                    <a:pt x="138430" y="69850"/>
                    <a:pt x="228600" y="143510"/>
                    <a:pt x="304800" y="160020"/>
                  </a:cubicBezTo>
                  <a:cubicBezTo>
                    <a:pt x="429260" y="185420"/>
                    <a:pt x="759460" y="114300"/>
                    <a:pt x="825500" y="151130"/>
                  </a:cubicBezTo>
                  <a:cubicBezTo>
                    <a:pt x="848360" y="162560"/>
                    <a:pt x="852170" y="184150"/>
                    <a:pt x="855980" y="200660"/>
                  </a:cubicBezTo>
                  <a:cubicBezTo>
                    <a:pt x="858520" y="213360"/>
                    <a:pt x="858520" y="227330"/>
                    <a:pt x="853440" y="240030"/>
                  </a:cubicBezTo>
                  <a:cubicBezTo>
                    <a:pt x="847090" y="255270"/>
                    <a:pt x="831850" y="275590"/>
                    <a:pt x="817880" y="285750"/>
                  </a:cubicBezTo>
                  <a:cubicBezTo>
                    <a:pt x="806450" y="293370"/>
                    <a:pt x="800100" y="295910"/>
                    <a:pt x="779780" y="297180"/>
                  </a:cubicBezTo>
                  <a:cubicBezTo>
                    <a:pt x="712470" y="302260"/>
                    <a:pt x="393700" y="264160"/>
                    <a:pt x="325120" y="232410"/>
                  </a:cubicBezTo>
                  <a:cubicBezTo>
                    <a:pt x="300990" y="222250"/>
                    <a:pt x="290830" y="212090"/>
                    <a:pt x="283210" y="196850"/>
                  </a:cubicBezTo>
                  <a:cubicBezTo>
                    <a:pt x="274320" y="182880"/>
                    <a:pt x="271780" y="160020"/>
                    <a:pt x="275590" y="143510"/>
                  </a:cubicBezTo>
                  <a:cubicBezTo>
                    <a:pt x="279400" y="125730"/>
                    <a:pt x="290830" y="106680"/>
                    <a:pt x="304800" y="96520"/>
                  </a:cubicBezTo>
                  <a:cubicBezTo>
                    <a:pt x="318770" y="87630"/>
                    <a:pt x="358140" y="82550"/>
                    <a:pt x="358140" y="82550"/>
                  </a:cubicBezTo>
                </a:path>
              </a:pathLst>
            </a:custGeom>
            <a:solidFill>
              <a:srgbClr val="FFFFFF"/>
            </a:solidFill>
            <a:ln cap="sq">
              <a:noFill/>
              <a:prstDash val="solid"/>
              <a:miter/>
            </a:ln>
          </p:spPr>
          <p:txBody>
            <a:bodyPr/>
            <a:lstStyle/>
            <a:p>
              <a:endParaRPr lang="fr-FR"/>
            </a:p>
          </p:txBody>
        </p:sp>
      </p:grpSp>
      <p:grpSp>
        <p:nvGrpSpPr>
          <p:cNvPr id="15" name="Group 15"/>
          <p:cNvGrpSpPr/>
          <p:nvPr/>
        </p:nvGrpSpPr>
        <p:grpSpPr>
          <a:xfrm>
            <a:off x="5301615" y="2218372"/>
            <a:ext cx="2097405" cy="419100"/>
            <a:chOff x="0" y="0"/>
            <a:chExt cx="2796540" cy="558800"/>
          </a:xfrm>
        </p:grpSpPr>
        <p:sp>
          <p:nvSpPr>
            <p:cNvPr id="16" name="Freeform 16"/>
            <p:cNvSpPr/>
            <p:nvPr/>
          </p:nvSpPr>
          <p:spPr>
            <a:xfrm>
              <a:off x="45720" y="41910"/>
              <a:ext cx="2705100" cy="471170"/>
            </a:xfrm>
            <a:custGeom>
              <a:avLst/>
              <a:gdLst/>
              <a:ahLst/>
              <a:cxnLst/>
              <a:rect l="l" t="t" r="r" b="b"/>
              <a:pathLst>
                <a:path w="2705100" h="471170">
                  <a:moveTo>
                    <a:pt x="78740" y="22860"/>
                  </a:moveTo>
                  <a:cubicBezTo>
                    <a:pt x="427990" y="20320"/>
                    <a:pt x="467360" y="22860"/>
                    <a:pt x="501650" y="35560"/>
                  </a:cubicBezTo>
                  <a:cubicBezTo>
                    <a:pt x="527050" y="45720"/>
                    <a:pt x="542290" y="68580"/>
                    <a:pt x="565150" y="77470"/>
                  </a:cubicBezTo>
                  <a:cubicBezTo>
                    <a:pt x="589280" y="85090"/>
                    <a:pt x="618490" y="76200"/>
                    <a:pt x="642620" y="83820"/>
                  </a:cubicBezTo>
                  <a:cubicBezTo>
                    <a:pt x="668020" y="90170"/>
                    <a:pt x="684530" y="111760"/>
                    <a:pt x="711200" y="119380"/>
                  </a:cubicBezTo>
                  <a:cubicBezTo>
                    <a:pt x="745490" y="128270"/>
                    <a:pt x="811530" y="100330"/>
                    <a:pt x="834390" y="123190"/>
                  </a:cubicBezTo>
                  <a:cubicBezTo>
                    <a:pt x="858520" y="147320"/>
                    <a:pt x="861060" y="245110"/>
                    <a:pt x="840740" y="271780"/>
                  </a:cubicBezTo>
                  <a:cubicBezTo>
                    <a:pt x="826770" y="292100"/>
                    <a:pt x="798830" y="287020"/>
                    <a:pt x="762000" y="294640"/>
                  </a:cubicBezTo>
                  <a:cubicBezTo>
                    <a:pt x="679450" y="312420"/>
                    <a:pt x="433070" y="355600"/>
                    <a:pt x="359410" y="347980"/>
                  </a:cubicBezTo>
                  <a:cubicBezTo>
                    <a:pt x="330200" y="344170"/>
                    <a:pt x="314960" y="339090"/>
                    <a:pt x="299720" y="326390"/>
                  </a:cubicBezTo>
                  <a:cubicBezTo>
                    <a:pt x="285750" y="313690"/>
                    <a:pt x="273050" y="290830"/>
                    <a:pt x="269240" y="271780"/>
                  </a:cubicBezTo>
                  <a:cubicBezTo>
                    <a:pt x="266700" y="252730"/>
                    <a:pt x="273050" y="226060"/>
                    <a:pt x="283210" y="210820"/>
                  </a:cubicBezTo>
                  <a:cubicBezTo>
                    <a:pt x="294640" y="194310"/>
                    <a:pt x="312420" y="180340"/>
                    <a:pt x="334010" y="173990"/>
                  </a:cubicBezTo>
                  <a:cubicBezTo>
                    <a:pt x="364490" y="163830"/>
                    <a:pt x="408940" y="175260"/>
                    <a:pt x="450850" y="170180"/>
                  </a:cubicBezTo>
                  <a:cubicBezTo>
                    <a:pt x="502920" y="163830"/>
                    <a:pt x="552450" y="142240"/>
                    <a:pt x="622300" y="132080"/>
                  </a:cubicBezTo>
                  <a:cubicBezTo>
                    <a:pt x="732790" y="114300"/>
                    <a:pt x="958850" y="114300"/>
                    <a:pt x="1047750" y="97790"/>
                  </a:cubicBezTo>
                  <a:cubicBezTo>
                    <a:pt x="1089660" y="90170"/>
                    <a:pt x="1093470" y="77470"/>
                    <a:pt x="1137920" y="71120"/>
                  </a:cubicBezTo>
                  <a:cubicBezTo>
                    <a:pt x="1254760" y="53340"/>
                    <a:pt x="1681480" y="86360"/>
                    <a:pt x="1789430" y="67310"/>
                  </a:cubicBezTo>
                  <a:cubicBezTo>
                    <a:pt x="1827530" y="60960"/>
                    <a:pt x="1851660" y="30480"/>
                    <a:pt x="1864360" y="40640"/>
                  </a:cubicBezTo>
                  <a:cubicBezTo>
                    <a:pt x="1883410" y="54610"/>
                    <a:pt x="1875790" y="173990"/>
                    <a:pt x="1851660" y="198120"/>
                  </a:cubicBezTo>
                  <a:cubicBezTo>
                    <a:pt x="1835150" y="214630"/>
                    <a:pt x="1798320" y="209550"/>
                    <a:pt x="1774190" y="205740"/>
                  </a:cubicBezTo>
                  <a:cubicBezTo>
                    <a:pt x="1752600" y="203200"/>
                    <a:pt x="1729740" y="196850"/>
                    <a:pt x="1714500" y="182880"/>
                  </a:cubicBezTo>
                  <a:cubicBezTo>
                    <a:pt x="1699260" y="170180"/>
                    <a:pt x="1687830" y="143510"/>
                    <a:pt x="1684020" y="125730"/>
                  </a:cubicBezTo>
                  <a:cubicBezTo>
                    <a:pt x="1681480" y="110490"/>
                    <a:pt x="1684020" y="95250"/>
                    <a:pt x="1689100" y="82550"/>
                  </a:cubicBezTo>
                  <a:cubicBezTo>
                    <a:pt x="1694180" y="68580"/>
                    <a:pt x="1701800" y="55880"/>
                    <a:pt x="1714500" y="45720"/>
                  </a:cubicBezTo>
                  <a:cubicBezTo>
                    <a:pt x="1728470" y="34290"/>
                    <a:pt x="1743710" y="29210"/>
                    <a:pt x="1774190" y="22860"/>
                  </a:cubicBezTo>
                  <a:cubicBezTo>
                    <a:pt x="1861820" y="6350"/>
                    <a:pt x="2172970" y="0"/>
                    <a:pt x="2287270" y="8890"/>
                  </a:cubicBezTo>
                  <a:cubicBezTo>
                    <a:pt x="2344420" y="12700"/>
                    <a:pt x="2381250" y="16510"/>
                    <a:pt x="2416810" y="30480"/>
                  </a:cubicBezTo>
                  <a:cubicBezTo>
                    <a:pt x="2444750" y="43180"/>
                    <a:pt x="2459990" y="67310"/>
                    <a:pt x="2486660" y="80010"/>
                  </a:cubicBezTo>
                  <a:cubicBezTo>
                    <a:pt x="2513330" y="95250"/>
                    <a:pt x="2546350" y="97790"/>
                    <a:pt x="2576830" y="114300"/>
                  </a:cubicBezTo>
                  <a:cubicBezTo>
                    <a:pt x="2609850" y="132080"/>
                    <a:pt x="2655570" y="157480"/>
                    <a:pt x="2675890" y="186690"/>
                  </a:cubicBezTo>
                  <a:cubicBezTo>
                    <a:pt x="2692400" y="209550"/>
                    <a:pt x="2698750" y="243840"/>
                    <a:pt x="2700020" y="266700"/>
                  </a:cubicBezTo>
                  <a:cubicBezTo>
                    <a:pt x="2701290" y="283210"/>
                    <a:pt x="2698750" y="295910"/>
                    <a:pt x="2691130" y="309880"/>
                  </a:cubicBezTo>
                  <a:cubicBezTo>
                    <a:pt x="2682240" y="325120"/>
                    <a:pt x="2660650" y="345440"/>
                    <a:pt x="2644140" y="354330"/>
                  </a:cubicBezTo>
                  <a:cubicBezTo>
                    <a:pt x="2630170" y="360680"/>
                    <a:pt x="2614930" y="361950"/>
                    <a:pt x="2600960" y="360680"/>
                  </a:cubicBezTo>
                  <a:cubicBezTo>
                    <a:pt x="2586990" y="359410"/>
                    <a:pt x="2571750" y="355600"/>
                    <a:pt x="2559050" y="346710"/>
                  </a:cubicBezTo>
                  <a:cubicBezTo>
                    <a:pt x="2543810" y="336550"/>
                    <a:pt x="2517140" y="297180"/>
                    <a:pt x="2519680" y="294640"/>
                  </a:cubicBezTo>
                  <a:cubicBezTo>
                    <a:pt x="2523490" y="292100"/>
                    <a:pt x="2609850" y="344170"/>
                    <a:pt x="2606040" y="363220"/>
                  </a:cubicBezTo>
                  <a:cubicBezTo>
                    <a:pt x="2600960" y="387350"/>
                    <a:pt x="2479040" y="403860"/>
                    <a:pt x="2418080" y="412750"/>
                  </a:cubicBezTo>
                  <a:cubicBezTo>
                    <a:pt x="2363470" y="421640"/>
                    <a:pt x="2312670" y="414020"/>
                    <a:pt x="2259330" y="421640"/>
                  </a:cubicBezTo>
                  <a:cubicBezTo>
                    <a:pt x="2203450" y="430530"/>
                    <a:pt x="2137410" y="457200"/>
                    <a:pt x="2090420" y="461010"/>
                  </a:cubicBezTo>
                  <a:cubicBezTo>
                    <a:pt x="2058670" y="464820"/>
                    <a:pt x="2028190" y="464820"/>
                    <a:pt x="2007870" y="458470"/>
                  </a:cubicBezTo>
                  <a:cubicBezTo>
                    <a:pt x="1992630" y="452120"/>
                    <a:pt x="1982470" y="443230"/>
                    <a:pt x="1973580" y="431800"/>
                  </a:cubicBezTo>
                  <a:cubicBezTo>
                    <a:pt x="1964690" y="421640"/>
                    <a:pt x="1957070" y="406400"/>
                    <a:pt x="1954530" y="393700"/>
                  </a:cubicBezTo>
                  <a:cubicBezTo>
                    <a:pt x="1951990" y="379730"/>
                    <a:pt x="1951990" y="363220"/>
                    <a:pt x="1955800" y="349250"/>
                  </a:cubicBezTo>
                  <a:cubicBezTo>
                    <a:pt x="1959610" y="336550"/>
                    <a:pt x="1963420" y="325120"/>
                    <a:pt x="1977390" y="312420"/>
                  </a:cubicBezTo>
                  <a:cubicBezTo>
                    <a:pt x="2002790" y="288290"/>
                    <a:pt x="2082800" y="266700"/>
                    <a:pt x="2122170" y="243840"/>
                  </a:cubicBezTo>
                  <a:cubicBezTo>
                    <a:pt x="2148840" y="227330"/>
                    <a:pt x="2174240" y="189230"/>
                    <a:pt x="2189480" y="194310"/>
                  </a:cubicBezTo>
                  <a:cubicBezTo>
                    <a:pt x="2203450" y="199390"/>
                    <a:pt x="2221230" y="255270"/>
                    <a:pt x="2208530" y="274320"/>
                  </a:cubicBezTo>
                  <a:cubicBezTo>
                    <a:pt x="2192020" y="299720"/>
                    <a:pt x="2087880" y="318770"/>
                    <a:pt x="2048510" y="300990"/>
                  </a:cubicBezTo>
                  <a:cubicBezTo>
                    <a:pt x="2012950" y="287020"/>
                    <a:pt x="1968500" y="208280"/>
                    <a:pt x="1977390" y="195580"/>
                  </a:cubicBezTo>
                  <a:cubicBezTo>
                    <a:pt x="1985010" y="182880"/>
                    <a:pt x="2058670" y="201930"/>
                    <a:pt x="2084070" y="215900"/>
                  </a:cubicBezTo>
                  <a:cubicBezTo>
                    <a:pt x="2104390" y="227330"/>
                    <a:pt x="2119630" y="246380"/>
                    <a:pt x="2125980" y="265430"/>
                  </a:cubicBezTo>
                  <a:cubicBezTo>
                    <a:pt x="2133600" y="283210"/>
                    <a:pt x="2131060" y="312420"/>
                    <a:pt x="2125980" y="328930"/>
                  </a:cubicBezTo>
                  <a:cubicBezTo>
                    <a:pt x="2120900" y="344170"/>
                    <a:pt x="2110740" y="355600"/>
                    <a:pt x="2100580" y="365760"/>
                  </a:cubicBezTo>
                  <a:cubicBezTo>
                    <a:pt x="2090420" y="374650"/>
                    <a:pt x="2082800" y="379730"/>
                    <a:pt x="2062480" y="384810"/>
                  </a:cubicBezTo>
                  <a:cubicBezTo>
                    <a:pt x="2001520" y="401320"/>
                    <a:pt x="1803400" y="402590"/>
                    <a:pt x="1677670" y="406400"/>
                  </a:cubicBezTo>
                  <a:cubicBezTo>
                    <a:pt x="1558290" y="410210"/>
                    <a:pt x="1449070" y="397510"/>
                    <a:pt x="1324610" y="406400"/>
                  </a:cubicBezTo>
                  <a:cubicBezTo>
                    <a:pt x="1186180" y="415290"/>
                    <a:pt x="979170" y="471170"/>
                    <a:pt x="887730" y="464820"/>
                  </a:cubicBezTo>
                  <a:cubicBezTo>
                    <a:pt x="845820" y="462280"/>
                    <a:pt x="822960" y="454660"/>
                    <a:pt x="796290" y="440690"/>
                  </a:cubicBezTo>
                  <a:cubicBezTo>
                    <a:pt x="772160" y="427990"/>
                    <a:pt x="745490" y="410210"/>
                    <a:pt x="735330" y="387350"/>
                  </a:cubicBezTo>
                  <a:cubicBezTo>
                    <a:pt x="725170" y="364490"/>
                    <a:pt x="728980" y="328930"/>
                    <a:pt x="737870" y="303530"/>
                  </a:cubicBezTo>
                  <a:cubicBezTo>
                    <a:pt x="746760" y="278130"/>
                    <a:pt x="764540" y="251460"/>
                    <a:pt x="784860" y="236220"/>
                  </a:cubicBezTo>
                  <a:cubicBezTo>
                    <a:pt x="806450" y="219710"/>
                    <a:pt x="831850" y="214630"/>
                    <a:pt x="863600" y="205740"/>
                  </a:cubicBezTo>
                  <a:cubicBezTo>
                    <a:pt x="908050" y="194310"/>
                    <a:pt x="986790" y="186690"/>
                    <a:pt x="1032510" y="182880"/>
                  </a:cubicBezTo>
                  <a:cubicBezTo>
                    <a:pt x="1062990" y="181610"/>
                    <a:pt x="1083310" y="180340"/>
                    <a:pt x="1109980" y="182880"/>
                  </a:cubicBezTo>
                  <a:cubicBezTo>
                    <a:pt x="1139190" y="185420"/>
                    <a:pt x="1156970" y="199390"/>
                    <a:pt x="1196340" y="203200"/>
                  </a:cubicBezTo>
                  <a:cubicBezTo>
                    <a:pt x="1282700" y="210820"/>
                    <a:pt x="1501140" y="170180"/>
                    <a:pt x="1616710" y="182880"/>
                  </a:cubicBezTo>
                  <a:cubicBezTo>
                    <a:pt x="1699260" y="191770"/>
                    <a:pt x="1774190" y="245110"/>
                    <a:pt x="1827530" y="241300"/>
                  </a:cubicBezTo>
                  <a:cubicBezTo>
                    <a:pt x="1859280" y="240030"/>
                    <a:pt x="1884680" y="214630"/>
                    <a:pt x="1906270" y="210820"/>
                  </a:cubicBezTo>
                  <a:cubicBezTo>
                    <a:pt x="1917700" y="209550"/>
                    <a:pt x="1925320" y="209550"/>
                    <a:pt x="1936750" y="213360"/>
                  </a:cubicBezTo>
                  <a:cubicBezTo>
                    <a:pt x="1953260" y="219710"/>
                    <a:pt x="1978660" y="233680"/>
                    <a:pt x="1990090" y="250190"/>
                  </a:cubicBezTo>
                  <a:cubicBezTo>
                    <a:pt x="2001520" y="267970"/>
                    <a:pt x="2007870" y="293370"/>
                    <a:pt x="2006600" y="313690"/>
                  </a:cubicBezTo>
                  <a:cubicBezTo>
                    <a:pt x="2004060" y="334010"/>
                    <a:pt x="1991360" y="358140"/>
                    <a:pt x="1976120" y="370840"/>
                  </a:cubicBezTo>
                  <a:cubicBezTo>
                    <a:pt x="1960880" y="384810"/>
                    <a:pt x="1936750" y="394970"/>
                    <a:pt x="1915160" y="393700"/>
                  </a:cubicBezTo>
                  <a:cubicBezTo>
                    <a:pt x="1891030" y="392430"/>
                    <a:pt x="1854200" y="372110"/>
                    <a:pt x="1838960" y="354330"/>
                  </a:cubicBezTo>
                  <a:cubicBezTo>
                    <a:pt x="1827530" y="339090"/>
                    <a:pt x="1821180" y="317500"/>
                    <a:pt x="1823720" y="297180"/>
                  </a:cubicBezTo>
                  <a:cubicBezTo>
                    <a:pt x="1827530" y="274320"/>
                    <a:pt x="1846580" y="237490"/>
                    <a:pt x="1868170" y="224790"/>
                  </a:cubicBezTo>
                  <a:cubicBezTo>
                    <a:pt x="1889760" y="210820"/>
                    <a:pt x="1930400" y="209550"/>
                    <a:pt x="1953260" y="219710"/>
                  </a:cubicBezTo>
                  <a:cubicBezTo>
                    <a:pt x="1976120" y="229870"/>
                    <a:pt x="2001520" y="262890"/>
                    <a:pt x="2005330" y="288290"/>
                  </a:cubicBezTo>
                  <a:cubicBezTo>
                    <a:pt x="2009140" y="312420"/>
                    <a:pt x="1996440" y="351790"/>
                    <a:pt x="1978660" y="369570"/>
                  </a:cubicBezTo>
                  <a:cubicBezTo>
                    <a:pt x="1959610" y="386080"/>
                    <a:pt x="1920240" y="397510"/>
                    <a:pt x="1896110" y="392430"/>
                  </a:cubicBezTo>
                  <a:cubicBezTo>
                    <a:pt x="1870710" y="386080"/>
                    <a:pt x="1840230" y="359410"/>
                    <a:pt x="1830070" y="336550"/>
                  </a:cubicBezTo>
                  <a:cubicBezTo>
                    <a:pt x="1821180" y="312420"/>
                    <a:pt x="1827530" y="271780"/>
                    <a:pt x="1838960" y="251460"/>
                  </a:cubicBezTo>
                  <a:cubicBezTo>
                    <a:pt x="1849120" y="233680"/>
                    <a:pt x="1869440" y="222250"/>
                    <a:pt x="1885950" y="215900"/>
                  </a:cubicBezTo>
                  <a:cubicBezTo>
                    <a:pt x="1902460" y="210820"/>
                    <a:pt x="1920240" y="209550"/>
                    <a:pt x="1936750" y="213360"/>
                  </a:cubicBezTo>
                  <a:cubicBezTo>
                    <a:pt x="1955800" y="219710"/>
                    <a:pt x="1978660" y="233680"/>
                    <a:pt x="1990090" y="250190"/>
                  </a:cubicBezTo>
                  <a:cubicBezTo>
                    <a:pt x="2001520" y="267970"/>
                    <a:pt x="2007870" y="293370"/>
                    <a:pt x="2006600" y="313690"/>
                  </a:cubicBezTo>
                  <a:cubicBezTo>
                    <a:pt x="2004060" y="334010"/>
                    <a:pt x="1991360" y="358140"/>
                    <a:pt x="1976120" y="370840"/>
                  </a:cubicBezTo>
                  <a:cubicBezTo>
                    <a:pt x="1960880" y="384810"/>
                    <a:pt x="1939290" y="389890"/>
                    <a:pt x="1915160" y="393700"/>
                  </a:cubicBezTo>
                  <a:cubicBezTo>
                    <a:pt x="1884680" y="400050"/>
                    <a:pt x="1844040" y="397510"/>
                    <a:pt x="1803400" y="393700"/>
                  </a:cubicBezTo>
                  <a:cubicBezTo>
                    <a:pt x="1753870" y="388620"/>
                    <a:pt x="1704340" y="367030"/>
                    <a:pt x="1638300" y="363220"/>
                  </a:cubicBezTo>
                  <a:cubicBezTo>
                    <a:pt x="1543050" y="356870"/>
                    <a:pt x="1395730" y="379730"/>
                    <a:pt x="1286510" y="378460"/>
                  </a:cubicBezTo>
                  <a:cubicBezTo>
                    <a:pt x="1191260" y="377190"/>
                    <a:pt x="1092200" y="356870"/>
                    <a:pt x="1019810" y="360680"/>
                  </a:cubicBezTo>
                  <a:cubicBezTo>
                    <a:pt x="969010" y="363220"/>
                    <a:pt x="916940" y="397510"/>
                    <a:pt x="892810" y="382270"/>
                  </a:cubicBezTo>
                  <a:cubicBezTo>
                    <a:pt x="871220" y="368300"/>
                    <a:pt x="852170" y="314960"/>
                    <a:pt x="867410" y="290830"/>
                  </a:cubicBezTo>
                  <a:cubicBezTo>
                    <a:pt x="902970" y="238760"/>
                    <a:pt x="1172210" y="237490"/>
                    <a:pt x="1313180" y="228600"/>
                  </a:cubicBezTo>
                  <a:cubicBezTo>
                    <a:pt x="1440180" y="219710"/>
                    <a:pt x="1593850" y="234950"/>
                    <a:pt x="1675130" y="227330"/>
                  </a:cubicBezTo>
                  <a:cubicBezTo>
                    <a:pt x="1719580" y="224790"/>
                    <a:pt x="1733550" y="215900"/>
                    <a:pt x="1774190" y="212090"/>
                  </a:cubicBezTo>
                  <a:cubicBezTo>
                    <a:pt x="1841500" y="205740"/>
                    <a:pt x="1985010" y="195580"/>
                    <a:pt x="2042160" y="205740"/>
                  </a:cubicBezTo>
                  <a:cubicBezTo>
                    <a:pt x="2070100" y="210820"/>
                    <a:pt x="2087880" y="217170"/>
                    <a:pt x="2101850" y="228600"/>
                  </a:cubicBezTo>
                  <a:cubicBezTo>
                    <a:pt x="2113280" y="238760"/>
                    <a:pt x="2120900" y="251460"/>
                    <a:pt x="2125980" y="265430"/>
                  </a:cubicBezTo>
                  <a:cubicBezTo>
                    <a:pt x="2131060" y="278130"/>
                    <a:pt x="2133600" y="293370"/>
                    <a:pt x="2131060" y="308610"/>
                  </a:cubicBezTo>
                  <a:cubicBezTo>
                    <a:pt x="2127250" y="326390"/>
                    <a:pt x="2115820" y="351790"/>
                    <a:pt x="2100580" y="365760"/>
                  </a:cubicBezTo>
                  <a:cubicBezTo>
                    <a:pt x="2085340" y="378460"/>
                    <a:pt x="2063750" y="387350"/>
                    <a:pt x="2039620" y="387350"/>
                  </a:cubicBezTo>
                  <a:cubicBezTo>
                    <a:pt x="2005330" y="388620"/>
                    <a:pt x="1943100" y="369570"/>
                    <a:pt x="1911350" y="344170"/>
                  </a:cubicBezTo>
                  <a:cubicBezTo>
                    <a:pt x="1883410" y="322580"/>
                    <a:pt x="1854200" y="281940"/>
                    <a:pt x="1855470" y="252730"/>
                  </a:cubicBezTo>
                  <a:cubicBezTo>
                    <a:pt x="1856740" y="223520"/>
                    <a:pt x="1889760" y="190500"/>
                    <a:pt x="1917700" y="168910"/>
                  </a:cubicBezTo>
                  <a:cubicBezTo>
                    <a:pt x="1951990" y="142240"/>
                    <a:pt x="2000250" y="120650"/>
                    <a:pt x="2053590" y="111760"/>
                  </a:cubicBezTo>
                  <a:cubicBezTo>
                    <a:pt x="2124710" y="101600"/>
                    <a:pt x="2255520" y="102870"/>
                    <a:pt x="2307590" y="137160"/>
                  </a:cubicBezTo>
                  <a:cubicBezTo>
                    <a:pt x="2343150" y="161290"/>
                    <a:pt x="2368550" y="210820"/>
                    <a:pt x="2367280" y="245110"/>
                  </a:cubicBezTo>
                  <a:cubicBezTo>
                    <a:pt x="2366010" y="276860"/>
                    <a:pt x="2332990" y="311150"/>
                    <a:pt x="2308860" y="335280"/>
                  </a:cubicBezTo>
                  <a:cubicBezTo>
                    <a:pt x="2286000" y="358140"/>
                    <a:pt x="2261870" y="368300"/>
                    <a:pt x="2228850" y="386080"/>
                  </a:cubicBezTo>
                  <a:cubicBezTo>
                    <a:pt x="2178050" y="411480"/>
                    <a:pt x="2073910" y="467360"/>
                    <a:pt x="2028190" y="463550"/>
                  </a:cubicBezTo>
                  <a:cubicBezTo>
                    <a:pt x="2004060" y="462280"/>
                    <a:pt x="1986280" y="447040"/>
                    <a:pt x="1973580" y="431800"/>
                  </a:cubicBezTo>
                  <a:cubicBezTo>
                    <a:pt x="1960880" y="416560"/>
                    <a:pt x="1951990" y="391160"/>
                    <a:pt x="1951990" y="370840"/>
                  </a:cubicBezTo>
                  <a:cubicBezTo>
                    <a:pt x="1953260" y="351790"/>
                    <a:pt x="1964690" y="326390"/>
                    <a:pt x="1977390" y="312420"/>
                  </a:cubicBezTo>
                  <a:cubicBezTo>
                    <a:pt x="1986280" y="300990"/>
                    <a:pt x="1995170" y="295910"/>
                    <a:pt x="2014220" y="288290"/>
                  </a:cubicBezTo>
                  <a:cubicBezTo>
                    <a:pt x="2054860" y="271780"/>
                    <a:pt x="2167890" y="247650"/>
                    <a:pt x="2227580" y="241300"/>
                  </a:cubicBezTo>
                  <a:cubicBezTo>
                    <a:pt x="2269490" y="236220"/>
                    <a:pt x="2296160" y="243840"/>
                    <a:pt x="2335530" y="240030"/>
                  </a:cubicBezTo>
                  <a:cubicBezTo>
                    <a:pt x="2386330" y="236220"/>
                    <a:pt x="2459990" y="223520"/>
                    <a:pt x="2504440" y="210820"/>
                  </a:cubicBezTo>
                  <a:cubicBezTo>
                    <a:pt x="2534920" y="201930"/>
                    <a:pt x="2551430" y="180340"/>
                    <a:pt x="2578100" y="181610"/>
                  </a:cubicBezTo>
                  <a:cubicBezTo>
                    <a:pt x="2613660" y="182880"/>
                    <a:pt x="2682240" y="220980"/>
                    <a:pt x="2696210" y="243840"/>
                  </a:cubicBezTo>
                  <a:cubicBezTo>
                    <a:pt x="2705100" y="257810"/>
                    <a:pt x="2701290" y="274320"/>
                    <a:pt x="2698750" y="288290"/>
                  </a:cubicBezTo>
                  <a:cubicBezTo>
                    <a:pt x="2694940" y="302260"/>
                    <a:pt x="2688590" y="317500"/>
                    <a:pt x="2679700" y="327660"/>
                  </a:cubicBezTo>
                  <a:cubicBezTo>
                    <a:pt x="2670810" y="339090"/>
                    <a:pt x="2656840" y="349250"/>
                    <a:pt x="2644140" y="354330"/>
                  </a:cubicBezTo>
                  <a:cubicBezTo>
                    <a:pt x="2631440" y="359410"/>
                    <a:pt x="2616200" y="363220"/>
                    <a:pt x="2600960" y="360680"/>
                  </a:cubicBezTo>
                  <a:cubicBezTo>
                    <a:pt x="2581910" y="358140"/>
                    <a:pt x="2557780" y="349250"/>
                    <a:pt x="2542540" y="332740"/>
                  </a:cubicBezTo>
                  <a:cubicBezTo>
                    <a:pt x="2523490" y="313690"/>
                    <a:pt x="2499360" y="251460"/>
                    <a:pt x="2503170" y="248920"/>
                  </a:cubicBezTo>
                  <a:cubicBezTo>
                    <a:pt x="2506980" y="246380"/>
                    <a:pt x="2561590" y="299720"/>
                    <a:pt x="2557780" y="304800"/>
                  </a:cubicBezTo>
                  <a:cubicBezTo>
                    <a:pt x="2553970" y="312420"/>
                    <a:pt x="2491740" y="287020"/>
                    <a:pt x="2454910" y="271780"/>
                  </a:cubicBezTo>
                  <a:cubicBezTo>
                    <a:pt x="2409190" y="251460"/>
                    <a:pt x="2363470" y="207010"/>
                    <a:pt x="2306320" y="191770"/>
                  </a:cubicBezTo>
                  <a:cubicBezTo>
                    <a:pt x="2237740" y="173990"/>
                    <a:pt x="2131060" y="180340"/>
                    <a:pt x="2065020" y="185420"/>
                  </a:cubicBezTo>
                  <a:cubicBezTo>
                    <a:pt x="2019300" y="189230"/>
                    <a:pt x="1993900" y="201930"/>
                    <a:pt x="1949450" y="205740"/>
                  </a:cubicBezTo>
                  <a:cubicBezTo>
                    <a:pt x="1893570" y="210820"/>
                    <a:pt x="1797050" y="217170"/>
                    <a:pt x="1752600" y="203200"/>
                  </a:cubicBezTo>
                  <a:cubicBezTo>
                    <a:pt x="1727200" y="195580"/>
                    <a:pt x="1710690" y="182880"/>
                    <a:pt x="1699260" y="166370"/>
                  </a:cubicBezTo>
                  <a:cubicBezTo>
                    <a:pt x="1687830" y="149860"/>
                    <a:pt x="1681480" y="123190"/>
                    <a:pt x="1684020" y="104140"/>
                  </a:cubicBezTo>
                  <a:cubicBezTo>
                    <a:pt x="1686560" y="83820"/>
                    <a:pt x="1699260" y="59690"/>
                    <a:pt x="1714500" y="45720"/>
                  </a:cubicBezTo>
                  <a:cubicBezTo>
                    <a:pt x="1729740" y="33020"/>
                    <a:pt x="1748790" y="26670"/>
                    <a:pt x="1774190" y="22860"/>
                  </a:cubicBezTo>
                  <a:cubicBezTo>
                    <a:pt x="1816100" y="17780"/>
                    <a:pt x="1922780" y="12700"/>
                    <a:pt x="1943100" y="44450"/>
                  </a:cubicBezTo>
                  <a:cubicBezTo>
                    <a:pt x="1963420" y="77470"/>
                    <a:pt x="1912620" y="196850"/>
                    <a:pt x="1878330" y="228600"/>
                  </a:cubicBezTo>
                  <a:cubicBezTo>
                    <a:pt x="1855470" y="248920"/>
                    <a:pt x="1832610" y="243840"/>
                    <a:pt x="1789430" y="248920"/>
                  </a:cubicBezTo>
                  <a:cubicBezTo>
                    <a:pt x="1678940" y="261620"/>
                    <a:pt x="1344930" y="234950"/>
                    <a:pt x="1182370" y="247650"/>
                  </a:cubicBezTo>
                  <a:cubicBezTo>
                    <a:pt x="1073150" y="256540"/>
                    <a:pt x="999490" y="280670"/>
                    <a:pt x="908050" y="290830"/>
                  </a:cubicBezTo>
                  <a:cubicBezTo>
                    <a:pt x="819150" y="299720"/>
                    <a:pt x="706120" y="293370"/>
                    <a:pt x="641350" y="306070"/>
                  </a:cubicBezTo>
                  <a:cubicBezTo>
                    <a:pt x="603250" y="313690"/>
                    <a:pt x="589280" y="330200"/>
                    <a:pt x="552450" y="337820"/>
                  </a:cubicBezTo>
                  <a:cubicBezTo>
                    <a:pt x="501650" y="347980"/>
                    <a:pt x="405130" y="354330"/>
                    <a:pt x="359410" y="347980"/>
                  </a:cubicBezTo>
                  <a:cubicBezTo>
                    <a:pt x="334010" y="344170"/>
                    <a:pt x="314960" y="337820"/>
                    <a:pt x="299720" y="326390"/>
                  </a:cubicBezTo>
                  <a:cubicBezTo>
                    <a:pt x="288290" y="317500"/>
                    <a:pt x="279400" y="306070"/>
                    <a:pt x="275590" y="292100"/>
                  </a:cubicBezTo>
                  <a:cubicBezTo>
                    <a:pt x="269240" y="275590"/>
                    <a:pt x="267970" y="247650"/>
                    <a:pt x="274320" y="229870"/>
                  </a:cubicBezTo>
                  <a:cubicBezTo>
                    <a:pt x="280670" y="210820"/>
                    <a:pt x="289560" y="195580"/>
                    <a:pt x="314960" y="181610"/>
                  </a:cubicBezTo>
                  <a:cubicBezTo>
                    <a:pt x="381000" y="144780"/>
                    <a:pt x="692150" y="72390"/>
                    <a:pt x="755650" y="119380"/>
                  </a:cubicBezTo>
                  <a:cubicBezTo>
                    <a:pt x="792480" y="147320"/>
                    <a:pt x="796290" y="252730"/>
                    <a:pt x="777240" y="275590"/>
                  </a:cubicBezTo>
                  <a:cubicBezTo>
                    <a:pt x="763270" y="290830"/>
                    <a:pt x="722630" y="280670"/>
                    <a:pt x="690880" y="274320"/>
                  </a:cubicBezTo>
                  <a:cubicBezTo>
                    <a:pt x="646430" y="265430"/>
                    <a:pt x="590550" y="228600"/>
                    <a:pt x="538480" y="213360"/>
                  </a:cubicBezTo>
                  <a:cubicBezTo>
                    <a:pt x="486410" y="198120"/>
                    <a:pt x="441960" y="190500"/>
                    <a:pt x="378460" y="182880"/>
                  </a:cubicBezTo>
                  <a:cubicBezTo>
                    <a:pt x="287020" y="172720"/>
                    <a:pt x="96520" y="194310"/>
                    <a:pt x="41910" y="168910"/>
                  </a:cubicBezTo>
                  <a:cubicBezTo>
                    <a:pt x="20320" y="158750"/>
                    <a:pt x="11430" y="143510"/>
                    <a:pt x="5080" y="128270"/>
                  </a:cubicBezTo>
                  <a:cubicBezTo>
                    <a:pt x="0" y="111760"/>
                    <a:pt x="1270" y="87630"/>
                    <a:pt x="5080" y="72390"/>
                  </a:cubicBezTo>
                  <a:cubicBezTo>
                    <a:pt x="8890" y="59690"/>
                    <a:pt x="16510" y="49530"/>
                    <a:pt x="26670" y="41910"/>
                  </a:cubicBezTo>
                  <a:cubicBezTo>
                    <a:pt x="39370" y="31750"/>
                    <a:pt x="78740" y="22860"/>
                    <a:pt x="78740" y="22860"/>
                  </a:cubicBezTo>
                </a:path>
              </a:pathLst>
            </a:custGeom>
            <a:solidFill>
              <a:srgbClr val="FFFFFF"/>
            </a:solidFill>
            <a:ln cap="sq">
              <a:noFill/>
              <a:prstDash val="solid"/>
              <a:miter/>
            </a:ln>
          </p:spPr>
          <p:txBody>
            <a:bodyPr/>
            <a:lstStyle/>
            <a:p>
              <a:endParaRPr lang="fr-FR"/>
            </a:p>
          </p:txBody>
        </p:sp>
      </p:grpSp>
      <p:grpSp>
        <p:nvGrpSpPr>
          <p:cNvPr id="17" name="Group 17"/>
          <p:cNvGrpSpPr/>
          <p:nvPr/>
        </p:nvGrpSpPr>
        <p:grpSpPr>
          <a:xfrm>
            <a:off x="5009197" y="2225040"/>
            <a:ext cx="1910715" cy="443865"/>
            <a:chOff x="0" y="0"/>
            <a:chExt cx="2547620" cy="591820"/>
          </a:xfrm>
        </p:grpSpPr>
        <p:sp>
          <p:nvSpPr>
            <p:cNvPr id="18" name="Freeform 18"/>
            <p:cNvSpPr/>
            <p:nvPr/>
          </p:nvSpPr>
          <p:spPr>
            <a:xfrm>
              <a:off x="36830" y="49530"/>
              <a:ext cx="2461260" cy="492760"/>
            </a:xfrm>
            <a:custGeom>
              <a:avLst/>
              <a:gdLst/>
              <a:ahLst/>
              <a:cxnLst/>
              <a:rect l="l" t="t" r="r" b="b"/>
              <a:pathLst>
                <a:path w="2461260" h="492760">
                  <a:moveTo>
                    <a:pt x="217170" y="285750"/>
                  </a:moveTo>
                  <a:cubicBezTo>
                    <a:pt x="184150" y="123190"/>
                    <a:pt x="200660" y="93980"/>
                    <a:pt x="219710" y="71120"/>
                  </a:cubicBezTo>
                  <a:cubicBezTo>
                    <a:pt x="240030" y="48260"/>
                    <a:pt x="269240" y="30480"/>
                    <a:pt x="297180" y="19050"/>
                  </a:cubicBezTo>
                  <a:cubicBezTo>
                    <a:pt x="323850" y="7620"/>
                    <a:pt x="351790" y="1270"/>
                    <a:pt x="382270" y="1270"/>
                  </a:cubicBezTo>
                  <a:cubicBezTo>
                    <a:pt x="415290" y="0"/>
                    <a:pt x="457200" y="1270"/>
                    <a:pt x="485140" y="16510"/>
                  </a:cubicBezTo>
                  <a:cubicBezTo>
                    <a:pt x="510540" y="31750"/>
                    <a:pt x="541020" y="60960"/>
                    <a:pt x="543560" y="87630"/>
                  </a:cubicBezTo>
                  <a:cubicBezTo>
                    <a:pt x="547370" y="116840"/>
                    <a:pt x="518160" y="163830"/>
                    <a:pt x="495300" y="186690"/>
                  </a:cubicBezTo>
                  <a:cubicBezTo>
                    <a:pt x="473710" y="207010"/>
                    <a:pt x="443230" y="214630"/>
                    <a:pt x="414020" y="224790"/>
                  </a:cubicBezTo>
                  <a:cubicBezTo>
                    <a:pt x="382270" y="233680"/>
                    <a:pt x="350520" y="237490"/>
                    <a:pt x="311150" y="241300"/>
                  </a:cubicBezTo>
                  <a:cubicBezTo>
                    <a:pt x="260350" y="245110"/>
                    <a:pt x="147320" y="264160"/>
                    <a:pt x="133350" y="242570"/>
                  </a:cubicBezTo>
                  <a:cubicBezTo>
                    <a:pt x="125730" y="229870"/>
                    <a:pt x="168910" y="196850"/>
                    <a:pt x="167640" y="172720"/>
                  </a:cubicBezTo>
                  <a:cubicBezTo>
                    <a:pt x="166370" y="147320"/>
                    <a:pt x="113030" y="111760"/>
                    <a:pt x="119380" y="96520"/>
                  </a:cubicBezTo>
                  <a:cubicBezTo>
                    <a:pt x="125730" y="82550"/>
                    <a:pt x="168910" y="83820"/>
                    <a:pt x="195580" y="82550"/>
                  </a:cubicBezTo>
                  <a:cubicBezTo>
                    <a:pt x="222250" y="78740"/>
                    <a:pt x="248920" y="77470"/>
                    <a:pt x="276860" y="81280"/>
                  </a:cubicBezTo>
                  <a:cubicBezTo>
                    <a:pt x="307340" y="87630"/>
                    <a:pt x="334010" y="107950"/>
                    <a:pt x="370840" y="115570"/>
                  </a:cubicBezTo>
                  <a:cubicBezTo>
                    <a:pt x="421640" y="125730"/>
                    <a:pt x="496570" y="114300"/>
                    <a:pt x="556260" y="121920"/>
                  </a:cubicBezTo>
                  <a:cubicBezTo>
                    <a:pt x="614680" y="130810"/>
                    <a:pt x="664210" y="158750"/>
                    <a:pt x="727710" y="165100"/>
                  </a:cubicBezTo>
                  <a:cubicBezTo>
                    <a:pt x="805180" y="172720"/>
                    <a:pt x="886460" y="154940"/>
                    <a:pt x="989330" y="154940"/>
                  </a:cubicBezTo>
                  <a:cubicBezTo>
                    <a:pt x="1141730" y="153670"/>
                    <a:pt x="1417320" y="156210"/>
                    <a:pt x="1548130" y="168910"/>
                  </a:cubicBezTo>
                  <a:cubicBezTo>
                    <a:pt x="1619250" y="175260"/>
                    <a:pt x="1644650" y="191770"/>
                    <a:pt x="1711960" y="196850"/>
                  </a:cubicBezTo>
                  <a:cubicBezTo>
                    <a:pt x="1819910" y="204470"/>
                    <a:pt x="2037080" y="177800"/>
                    <a:pt x="2137410" y="181610"/>
                  </a:cubicBezTo>
                  <a:cubicBezTo>
                    <a:pt x="2190750" y="184150"/>
                    <a:pt x="2225040" y="186690"/>
                    <a:pt x="2261870" y="196850"/>
                  </a:cubicBezTo>
                  <a:cubicBezTo>
                    <a:pt x="2292350" y="205740"/>
                    <a:pt x="2317750" y="215900"/>
                    <a:pt x="2344420" y="236220"/>
                  </a:cubicBezTo>
                  <a:cubicBezTo>
                    <a:pt x="2379980" y="262890"/>
                    <a:pt x="2429510" y="322580"/>
                    <a:pt x="2446020" y="353060"/>
                  </a:cubicBezTo>
                  <a:cubicBezTo>
                    <a:pt x="2454910" y="369570"/>
                    <a:pt x="2459990" y="379730"/>
                    <a:pt x="2459990" y="394970"/>
                  </a:cubicBezTo>
                  <a:cubicBezTo>
                    <a:pt x="2459990" y="412750"/>
                    <a:pt x="2452370" y="439420"/>
                    <a:pt x="2440940" y="455930"/>
                  </a:cubicBezTo>
                  <a:cubicBezTo>
                    <a:pt x="2428240" y="471170"/>
                    <a:pt x="2405380" y="485140"/>
                    <a:pt x="2385060" y="488950"/>
                  </a:cubicBezTo>
                  <a:cubicBezTo>
                    <a:pt x="2366010" y="492760"/>
                    <a:pt x="2344420" y="488950"/>
                    <a:pt x="2322830" y="477520"/>
                  </a:cubicBezTo>
                  <a:cubicBezTo>
                    <a:pt x="2289810" y="461010"/>
                    <a:pt x="2231390" y="411480"/>
                    <a:pt x="2216150" y="379730"/>
                  </a:cubicBezTo>
                  <a:cubicBezTo>
                    <a:pt x="2205990" y="360680"/>
                    <a:pt x="2207260" y="340360"/>
                    <a:pt x="2211070" y="322580"/>
                  </a:cubicBezTo>
                  <a:cubicBezTo>
                    <a:pt x="2216150" y="304800"/>
                    <a:pt x="2226310" y="284480"/>
                    <a:pt x="2242820" y="273050"/>
                  </a:cubicBezTo>
                  <a:cubicBezTo>
                    <a:pt x="2261870" y="260350"/>
                    <a:pt x="2302510" y="250190"/>
                    <a:pt x="2326640" y="257810"/>
                  </a:cubicBezTo>
                  <a:cubicBezTo>
                    <a:pt x="2349500" y="264160"/>
                    <a:pt x="2377440" y="295910"/>
                    <a:pt x="2386330" y="317500"/>
                  </a:cubicBezTo>
                  <a:cubicBezTo>
                    <a:pt x="2393950" y="335280"/>
                    <a:pt x="2391410" y="358140"/>
                    <a:pt x="2385060" y="375920"/>
                  </a:cubicBezTo>
                  <a:cubicBezTo>
                    <a:pt x="2378710" y="392430"/>
                    <a:pt x="2366010" y="411480"/>
                    <a:pt x="2348230" y="420370"/>
                  </a:cubicBezTo>
                  <a:cubicBezTo>
                    <a:pt x="2327910" y="431800"/>
                    <a:pt x="2286000" y="434340"/>
                    <a:pt x="2263140" y="427990"/>
                  </a:cubicBezTo>
                  <a:cubicBezTo>
                    <a:pt x="2245360" y="421640"/>
                    <a:pt x="2230120" y="405130"/>
                    <a:pt x="2219960" y="388620"/>
                  </a:cubicBezTo>
                  <a:cubicBezTo>
                    <a:pt x="2211070" y="373380"/>
                    <a:pt x="2207260" y="350520"/>
                    <a:pt x="2209800" y="331470"/>
                  </a:cubicBezTo>
                  <a:cubicBezTo>
                    <a:pt x="2212340" y="313690"/>
                    <a:pt x="2222500" y="293370"/>
                    <a:pt x="2235200" y="279400"/>
                  </a:cubicBezTo>
                  <a:cubicBezTo>
                    <a:pt x="2247900" y="266700"/>
                    <a:pt x="2269490" y="256540"/>
                    <a:pt x="2287270" y="254000"/>
                  </a:cubicBezTo>
                  <a:cubicBezTo>
                    <a:pt x="2305050" y="251460"/>
                    <a:pt x="2324100" y="255270"/>
                    <a:pt x="2344420" y="265430"/>
                  </a:cubicBezTo>
                  <a:cubicBezTo>
                    <a:pt x="2372360" y="278130"/>
                    <a:pt x="2414270" y="314960"/>
                    <a:pt x="2433320" y="335280"/>
                  </a:cubicBezTo>
                  <a:cubicBezTo>
                    <a:pt x="2444750" y="349250"/>
                    <a:pt x="2451100" y="359410"/>
                    <a:pt x="2454910" y="373380"/>
                  </a:cubicBezTo>
                  <a:cubicBezTo>
                    <a:pt x="2459990" y="386080"/>
                    <a:pt x="2461260" y="402590"/>
                    <a:pt x="2458720" y="416560"/>
                  </a:cubicBezTo>
                  <a:cubicBezTo>
                    <a:pt x="2456180" y="430530"/>
                    <a:pt x="2448560" y="444500"/>
                    <a:pt x="2440940" y="455930"/>
                  </a:cubicBezTo>
                  <a:cubicBezTo>
                    <a:pt x="2432050" y="467360"/>
                    <a:pt x="2419350" y="476250"/>
                    <a:pt x="2406650" y="482600"/>
                  </a:cubicBezTo>
                  <a:cubicBezTo>
                    <a:pt x="2393950" y="488950"/>
                    <a:pt x="2377440" y="491490"/>
                    <a:pt x="2363470" y="490220"/>
                  </a:cubicBezTo>
                  <a:cubicBezTo>
                    <a:pt x="2349500" y="490220"/>
                    <a:pt x="2336800" y="487680"/>
                    <a:pt x="2322830" y="477520"/>
                  </a:cubicBezTo>
                  <a:cubicBezTo>
                    <a:pt x="2296160" y="461010"/>
                    <a:pt x="2265680" y="394970"/>
                    <a:pt x="2232660" y="375920"/>
                  </a:cubicBezTo>
                  <a:cubicBezTo>
                    <a:pt x="2208530" y="363220"/>
                    <a:pt x="2192020" y="364490"/>
                    <a:pt x="2155190" y="361950"/>
                  </a:cubicBezTo>
                  <a:cubicBezTo>
                    <a:pt x="2070100" y="355600"/>
                    <a:pt x="1836420" y="382270"/>
                    <a:pt x="1723390" y="374650"/>
                  </a:cubicBezTo>
                  <a:cubicBezTo>
                    <a:pt x="1652270" y="370840"/>
                    <a:pt x="1620520" y="351790"/>
                    <a:pt x="1548130" y="345440"/>
                  </a:cubicBezTo>
                  <a:cubicBezTo>
                    <a:pt x="1433830" y="336550"/>
                    <a:pt x="1205230" y="350520"/>
                    <a:pt x="1106170" y="344170"/>
                  </a:cubicBezTo>
                  <a:cubicBezTo>
                    <a:pt x="1055370" y="341630"/>
                    <a:pt x="1036320" y="332740"/>
                    <a:pt x="991870" y="331470"/>
                  </a:cubicBezTo>
                  <a:cubicBezTo>
                    <a:pt x="929640" y="328930"/>
                    <a:pt x="824230" y="345440"/>
                    <a:pt x="769620" y="344170"/>
                  </a:cubicBezTo>
                  <a:cubicBezTo>
                    <a:pt x="736600" y="344170"/>
                    <a:pt x="723900" y="344170"/>
                    <a:pt x="693420" y="339090"/>
                  </a:cubicBezTo>
                  <a:cubicBezTo>
                    <a:pt x="642620" y="330200"/>
                    <a:pt x="565150" y="297180"/>
                    <a:pt x="501650" y="288290"/>
                  </a:cubicBezTo>
                  <a:cubicBezTo>
                    <a:pt x="441960" y="280670"/>
                    <a:pt x="374650" y="292100"/>
                    <a:pt x="322580" y="285750"/>
                  </a:cubicBezTo>
                  <a:cubicBezTo>
                    <a:pt x="281940" y="280670"/>
                    <a:pt x="250190" y="262890"/>
                    <a:pt x="215900" y="259080"/>
                  </a:cubicBezTo>
                  <a:cubicBezTo>
                    <a:pt x="186690" y="255270"/>
                    <a:pt x="160020" y="261620"/>
                    <a:pt x="133350" y="259080"/>
                  </a:cubicBezTo>
                  <a:cubicBezTo>
                    <a:pt x="106680" y="255270"/>
                    <a:pt x="73660" y="255270"/>
                    <a:pt x="54610" y="237490"/>
                  </a:cubicBezTo>
                  <a:cubicBezTo>
                    <a:pt x="30480" y="213360"/>
                    <a:pt x="0" y="139700"/>
                    <a:pt x="13970" y="111760"/>
                  </a:cubicBezTo>
                  <a:cubicBezTo>
                    <a:pt x="27940" y="85090"/>
                    <a:pt x="85090" y="77470"/>
                    <a:pt x="133350" y="68580"/>
                  </a:cubicBezTo>
                  <a:cubicBezTo>
                    <a:pt x="204470" y="57150"/>
                    <a:pt x="360680" y="36830"/>
                    <a:pt x="402590" y="69850"/>
                  </a:cubicBezTo>
                  <a:cubicBezTo>
                    <a:pt x="427990" y="90170"/>
                    <a:pt x="435610" y="148590"/>
                    <a:pt x="424180" y="167640"/>
                  </a:cubicBezTo>
                  <a:cubicBezTo>
                    <a:pt x="414020" y="184150"/>
                    <a:pt x="354330" y="170180"/>
                    <a:pt x="345440" y="186690"/>
                  </a:cubicBezTo>
                  <a:cubicBezTo>
                    <a:pt x="335280" y="203200"/>
                    <a:pt x="368300" y="242570"/>
                    <a:pt x="367030" y="265430"/>
                  </a:cubicBezTo>
                  <a:cubicBezTo>
                    <a:pt x="364490" y="284480"/>
                    <a:pt x="355600" y="303530"/>
                    <a:pt x="341630" y="314960"/>
                  </a:cubicBezTo>
                  <a:cubicBezTo>
                    <a:pt x="326390" y="327660"/>
                    <a:pt x="293370" y="337820"/>
                    <a:pt x="271780" y="332740"/>
                  </a:cubicBezTo>
                  <a:cubicBezTo>
                    <a:pt x="251460" y="328930"/>
                    <a:pt x="217170" y="285750"/>
                    <a:pt x="217170" y="285750"/>
                  </a:cubicBezTo>
                </a:path>
              </a:pathLst>
            </a:custGeom>
            <a:solidFill>
              <a:srgbClr val="FFFFFF"/>
            </a:solidFill>
            <a:ln cap="sq">
              <a:noFill/>
              <a:prstDash val="solid"/>
              <a:miter/>
            </a:ln>
          </p:spPr>
          <p:txBody>
            <a:bodyPr/>
            <a:lstStyle/>
            <a:p>
              <a:endParaRPr lang="fr-FR"/>
            </a:p>
          </p:txBody>
        </p:sp>
      </p:grpSp>
      <p:grpSp>
        <p:nvGrpSpPr>
          <p:cNvPr id="19" name="Group 19"/>
          <p:cNvGrpSpPr/>
          <p:nvPr/>
        </p:nvGrpSpPr>
        <p:grpSpPr>
          <a:xfrm>
            <a:off x="7328535" y="2183130"/>
            <a:ext cx="3477578" cy="441007"/>
            <a:chOff x="0" y="0"/>
            <a:chExt cx="4636770" cy="588010"/>
          </a:xfrm>
        </p:grpSpPr>
        <p:sp>
          <p:nvSpPr>
            <p:cNvPr id="20" name="Freeform 20"/>
            <p:cNvSpPr/>
            <p:nvPr/>
          </p:nvSpPr>
          <p:spPr>
            <a:xfrm>
              <a:off x="45720" y="43180"/>
              <a:ext cx="4542790" cy="530860"/>
            </a:xfrm>
            <a:custGeom>
              <a:avLst/>
              <a:gdLst/>
              <a:ahLst/>
              <a:cxnLst/>
              <a:rect l="l" t="t" r="r" b="b"/>
              <a:pathLst>
                <a:path w="4542790" h="530860">
                  <a:moveTo>
                    <a:pt x="184150" y="85090"/>
                  </a:moveTo>
                  <a:cubicBezTo>
                    <a:pt x="576580" y="68580"/>
                    <a:pt x="590550" y="72390"/>
                    <a:pt x="605790" y="85090"/>
                  </a:cubicBezTo>
                  <a:cubicBezTo>
                    <a:pt x="619760" y="97790"/>
                    <a:pt x="631190" y="120650"/>
                    <a:pt x="633730" y="138430"/>
                  </a:cubicBezTo>
                  <a:cubicBezTo>
                    <a:pt x="635000" y="157480"/>
                    <a:pt x="629920" y="181610"/>
                    <a:pt x="618490" y="196850"/>
                  </a:cubicBezTo>
                  <a:cubicBezTo>
                    <a:pt x="608330" y="213360"/>
                    <a:pt x="595630" y="220980"/>
                    <a:pt x="568960" y="231140"/>
                  </a:cubicBezTo>
                  <a:cubicBezTo>
                    <a:pt x="504190" y="257810"/>
                    <a:pt x="265430" y="313690"/>
                    <a:pt x="191770" y="285750"/>
                  </a:cubicBezTo>
                  <a:cubicBezTo>
                    <a:pt x="149860" y="269240"/>
                    <a:pt x="109220" y="203200"/>
                    <a:pt x="114300" y="196850"/>
                  </a:cubicBezTo>
                  <a:cubicBezTo>
                    <a:pt x="118110" y="190500"/>
                    <a:pt x="162560" y="210820"/>
                    <a:pt x="186690" y="223520"/>
                  </a:cubicBezTo>
                  <a:cubicBezTo>
                    <a:pt x="213360" y="238760"/>
                    <a:pt x="233680" y="279400"/>
                    <a:pt x="267970" y="285750"/>
                  </a:cubicBezTo>
                  <a:cubicBezTo>
                    <a:pt x="312420" y="294640"/>
                    <a:pt x="368300" y="246380"/>
                    <a:pt x="434340" y="237490"/>
                  </a:cubicBezTo>
                  <a:cubicBezTo>
                    <a:pt x="528320" y="224790"/>
                    <a:pt x="718820" y="196850"/>
                    <a:pt x="783590" y="242570"/>
                  </a:cubicBezTo>
                  <a:cubicBezTo>
                    <a:pt x="829310" y="275590"/>
                    <a:pt x="855980" y="374650"/>
                    <a:pt x="843280" y="407670"/>
                  </a:cubicBezTo>
                  <a:cubicBezTo>
                    <a:pt x="834390" y="429260"/>
                    <a:pt x="798830" y="433070"/>
                    <a:pt x="774700" y="441960"/>
                  </a:cubicBezTo>
                  <a:cubicBezTo>
                    <a:pt x="750570" y="449580"/>
                    <a:pt x="732790" y="452120"/>
                    <a:pt x="699770" y="457200"/>
                  </a:cubicBezTo>
                  <a:cubicBezTo>
                    <a:pt x="631190" y="467360"/>
                    <a:pt x="452120" y="509270"/>
                    <a:pt x="384810" y="492760"/>
                  </a:cubicBezTo>
                  <a:cubicBezTo>
                    <a:pt x="349250" y="485140"/>
                    <a:pt x="323850" y="466090"/>
                    <a:pt x="309880" y="443230"/>
                  </a:cubicBezTo>
                  <a:cubicBezTo>
                    <a:pt x="295910" y="417830"/>
                    <a:pt x="294640" y="375920"/>
                    <a:pt x="304800" y="347980"/>
                  </a:cubicBezTo>
                  <a:cubicBezTo>
                    <a:pt x="316230" y="317500"/>
                    <a:pt x="350520" y="293370"/>
                    <a:pt x="379730" y="266700"/>
                  </a:cubicBezTo>
                  <a:cubicBezTo>
                    <a:pt x="416560" y="234950"/>
                    <a:pt x="468630" y="190500"/>
                    <a:pt x="508000" y="168910"/>
                  </a:cubicBezTo>
                  <a:cubicBezTo>
                    <a:pt x="537210" y="153670"/>
                    <a:pt x="557530" y="147320"/>
                    <a:pt x="590550" y="140970"/>
                  </a:cubicBezTo>
                  <a:cubicBezTo>
                    <a:pt x="633730" y="133350"/>
                    <a:pt x="693420" y="142240"/>
                    <a:pt x="744220" y="134620"/>
                  </a:cubicBezTo>
                  <a:cubicBezTo>
                    <a:pt x="800100" y="125730"/>
                    <a:pt x="854710" y="99060"/>
                    <a:pt x="910590" y="88900"/>
                  </a:cubicBezTo>
                  <a:cubicBezTo>
                    <a:pt x="965200" y="78740"/>
                    <a:pt x="1018540" y="69850"/>
                    <a:pt x="1074420" y="69850"/>
                  </a:cubicBezTo>
                  <a:cubicBezTo>
                    <a:pt x="1135380" y="71120"/>
                    <a:pt x="1207770" y="82550"/>
                    <a:pt x="1262380" y="95250"/>
                  </a:cubicBezTo>
                  <a:cubicBezTo>
                    <a:pt x="1306830" y="105410"/>
                    <a:pt x="1348740" y="111760"/>
                    <a:pt x="1379220" y="132080"/>
                  </a:cubicBezTo>
                  <a:cubicBezTo>
                    <a:pt x="1407160" y="151130"/>
                    <a:pt x="1433830" y="177800"/>
                    <a:pt x="1443990" y="205740"/>
                  </a:cubicBezTo>
                  <a:cubicBezTo>
                    <a:pt x="1452880" y="233680"/>
                    <a:pt x="1449070" y="275590"/>
                    <a:pt x="1435100" y="302260"/>
                  </a:cubicBezTo>
                  <a:cubicBezTo>
                    <a:pt x="1422400" y="328930"/>
                    <a:pt x="1397000" y="345440"/>
                    <a:pt x="1362710" y="364490"/>
                  </a:cubicBezTo>
                  <a:cubicBezTo>
                    <a:pt x="1306830" y="394970"/>
                    <a:pt x="1174750" y="427990"/>
                    <a:pt x="1115060" y="439420"/>
                  </a:cubicBezTo>
                  <a:cubicBezTo>
                    <a:pt x="1082040" y="445770"/>
                    <a:pt x="1065530" y="444500"/>
                    <a:pt x="1037590" y="444500"/>
                  </a:cubicBezTo>
                  <a:cubicBezTo>
                    <a:pt x="1002030" y="443230"/>
                    <a:pt x="958850" y="439420"/>
                    <a:pt x="916940" y="431800"/>
                  </a:cubicBezTo>
                  <a:cubicBezTo>
                    <a:pt x="868680" y="422910"/>
                    <a:pt x="796290" y="405130"/>
                    <a:pt x="764540" y="388620"/>
                  </a:cubicBezTo>
                  <a:cubicBezTo>
                    <a:pt x="749300" y="378460"/>
                    <a:pt x="740410" y="372110"/>
                    <a:pt x="732790" y="359410"/>
                  </a:cubicBezTo>
                  <a:cubicBezTo>
                    <a:pt x="722630" y="342900"/>
                    <a:pt x="713740" y="316230"/>
                    <a:pt x="716280" y="295910"/>
                  </a:cubicBezTo>
                  <a:cubicBezTo>
                    <a:pt x="718820" y="275590"/>
                    <a:pt x="731520" y="251460"/>
                    <a:pt x="746760" y="237490"/>
                  </a:cubicBezTo>
                  <a:cubicBezTo>
                    <a:pt x="762000" y="224790"/>
                    <a:pt x="788670" y="208280"/>
                    <a:pt x="807720" y="214630"/>
                  </a:cubicBezTo>
                  <a:cubicBezTo>
                    <a:pt x="838200" y="224790"/>
                    <a:pt x="889000" y="349250"/>
                    <a:pt x="889000" y="349250"/>
                  </a:cubicBezTo>
                  <a:cubicBezTo>
                    <a:pt x="889000" y="349250"/>
                    <a:pt x="840740" y="298450"/>
                    <a:pt x="845820" y="283210"/>
                  </a:cubicBezTo>
                  <a:cubicBezTo>
                    <a:pt x="852170" y="267970"/>
                    <a:pt x="910590" y="278130"/>
                    <a:pt x="923290" y="260350"/>
                  </a:cubicBezTo>
                  <a:cubicBezTo>
                    <a:pt x="935990" y="241300"/>
                    <a:pt x="901700" y="182880"/>
                    <a:pt x="915670" y="168910"/>
                  </a:cubicBezTo>
                  <a:cubicBezTo>
                    <a:pt x="928370" y="154940"/>
                    <a:pt x="979170" y="184150"/>
                    <a:pt x="999490" y="171450"/>
                  </a:cubicBezTo>
                  <a:cubicBezTo>
                    <a:pt x="1021080" y="158750"/>
                    <a:pt x="1017270" y="92710"/>
                    <a:pt x="1037590" y="88900"/>
                  </a:cubicBezTo>
                  <a:cubicBezTo>
                    <a:pt x="1066800" y="82550"/>
                    <a:pt x="1134110" y="166370"/>
                    <a:pt x="1165860" y="203200"/>
                  </a:cubicBezTo>
                  <a:cubicBezTo>
                    <a:pt x="1189990" y="229870"/>
                    <a:pt x="1197610" y="259080"/>
                    <a:pt x="1219200" y="278130"/>
                  </a:cubicBezTo>
                  <a:cubicBezTo>
                    <a:pt x="1239520" y="295910"/>
                    <a:pt x="1264920" y="314960"/>
                    <a:pt x="1289050" y="316230"/>
                  </a:cubicBezTo>
                  <a:cubicBezTo>
                    <a:pt x="1313180" y="317500"/>
                    <a:pt x="1323340" y="293370"/>
                    <a:pt x="1366520" y="285750"/>
                  </a:cubicBezTo>
                  <a:cubicBezTo>
                    <a:pt x="1534160" y="254000"/>
                    <a:pt x="2407920" y="278130"/>
                    <a:pt x="2641600" y="285750"/>
                  </a:cubicBezTo>
                  <a:cubicBezTo>
                    <a:pt x="2730500" y="289560"/>
                    <a:pt x="2777490" y="300990"/>
                    <a:pt x="2825750" y="299720"/>
                  </a:cubicBezTo>
                  <a:cubicBezTo>
                    <a:pt x="2857500" y="298450"/>
                    <a:pt x="2865120" y="290830"/>
                    <a:pt x="2905760" y="288290"/>
                  </a:cubicBezTo>
                  <a:cubicBezTo>
                    <a:pt x="3021330" y="279400"/>
                    <a:pt x="3463290" y="302260"/>
                    <a:pt x="3594100" y="287020"/>
                  </a:cubicBezTo>
                  <a:cubicBezTo>
                    <a:pt x="3647440" y="281940"/>
                    <a:pt x="3662680" y="269240"/>
                    <a:pt x="3704590" y="262890"/>
                  </a:cubicBezTo>
                  <a:cubicBezTo>
                    <a:pt x="3759200" y="255270"/>
                    <a:pt x="3888740" y="233680"/>
                    <a:pt x="3895090" y="248920"/>
                  </a:cubicBezTo>
                  <a:cubicBezTo>
                    <a:pt x="3898900" y="259080"/>
                    <a:pt x="3820160" y="302260"/>
                    <a:pt x="3823970" y="308610"/>
                  </a:cubicBezTo>
                  <a:cubicBezTo>
                    <a:pt x="3829050" y="317500"/>
                    <a:pt x="3950970" y="256540"/>
                    <a:pt x="3962400" y="270510"/>
                  </a:cubicBezTo>
                  <a:cubicBezTo>
                    <a:pt x="3972560" y="280670"/>
                    <a:pt x="3939540" y="321310"/>
                    <a:pt x="3931920" y="347980"/>
                  </a:cubicBezTo>
                  <a:cubicBezTo>
                    <a:pt x="3924300" y="377190"/>
                    <a:pt x="3923030" y="436880"/>
                    <a:pt x="3917950" y="436880"/>
                  </a:cubicBezTo>
                  <a:cubicBezTo>
                    <a:pt x="3912870" y="436880"/>
                    <a:pt x="3888740" y="313690"/>
                    <a:pt x="3903980" y="293370"/>
                  </a:cubicBezTo>
                  <a:cubicBezTo>
                    <a:pt x="3912870" y="283210"/>
                    <a:pt x="3933190" y="285750"/>
                    <a:pt x="3947160" y="287020"/>
                  </a:cubicBezTo>
                  <a:cubicBezTo>
                    <a:pt x="3961130" y="288290"/>
                    <a:pt x="3976370" y="293370"/>
                    <a:pt x="3989070" y="302260"/>
                  </a:cubicBezTo>
                  <a:cubicBezTo>
                    <a:pt x="4000500" y="309880"/>
                    <a:pt x="4011930" y="321310"/>
                    <a:pt x="4018280" y="334010"/>
                  </a:cubicBezTo>
                  <a:cubicBezTo>
                    <a:pt x="4025900" y="346710"/>
                    <a:pt x="4030980" y="360680"/>
                    <a:pt x="4030980" y="375920"/>
                  </a:cubicBezTo>
                  <a:cubicBezTo>
                    <a:pt x="4029710" y="394970"/>
                    <a:pt x="4019550" y="422910"/>
                    <a:pt x="4009390" y="438150"/>
                  </a:cubicBezTo>
                  <a:cubicBezTo>
                    <a:pt x="3999230" y="449580"/>
                    <a:pt x="3989070" y="461010"/>
                    <a:pt x="3973830" y="463550"/>
                  </a:cubicBezTo>
                  <a:cubicBezTo>
                    <a:pt x="3948430" y="467360"/>
                    <a:pt x="3898900" y="445770"/>
                    <a:pt x="3867150" y="430530"/>
                  </a:cubicBezTo>
                  <a:cubicBezTo>
                    <a:pt x="3835400" y="417830"/>
                    <a:pt x="3807460" y="403860"/>
                    <a:pt x="3782060" y="382270"/>
                  </a:cubicBezTo>
                  <a:cubicBezTo>
                    <a:pt x="3755390" y="360680"/>
                    <a:pt x="3745230" y="309880"/>
                    <a:pt x="3712210" y="300990"/>
                  </a:cubicBezTo>
                  <a:cubicBezTo>
                    <a:pt x="3666490" y="288290"/>
                    <a:pt x="3583940" y="351790"/>
                    <a:pt x="3519170" y="367030"/>
                  </a:cubicBezTo>
                  <a:cubicBezTo>
                    <a:pt x="3455670" y="381000"/>
                    <a:pt x="3417570" y="386080"/>
                    <a:pt x="3328670" y="392430"/>
                  </a:cubicBezTo>
                  <a:cubicBezTo>
                    <a:pt x="3125470" y="407670"/>
                    <a:pt x="2556510" y="382270"/>
                    <a:pt x="2320290" y="402590"/>
                  </a:cubicBezTo>
                  <a:cubicBezTo>
                    <a:pt x="2190750" y="414020"/>
                    <a:pt x="2118360" y="444500"/>
                    <a:pt x="2020570" y="453390"/>
                  </a:cubicBezTo>
                  <a:cubicBezTo>
                    <a:pt x="1929130" y="461010"/>
                    <a:pt x="1821180" y="459740"/>
                    <a:pt x="1750060" y="454660"/>
                  </a:cubicBezTo>
                  <a:cubicBezTo>
                    <a:pt x="1703070" y="450850"/>
                    <a:pt x="1678940" y="449580"/>
                    <a:pt x="1634490" y="435610"/>
                  </a:cubicBezTo>
                  <a:cubicBezTo>
                    <a:pt x="1565910" y="414020"/>
                    <a:pt x="1424940" y="360680"/>
                    <a:pt x="1390650" y="314960"/>
                  </a:cubicBezTo>
                  <a:cubicBezTo>
                    <a:pt x="1372870" y="290830"/>
                    <a:pt x="1371600" y="264160"/>
                    <a:pt x="1376680" y="238760"/>
                  </a:cubicBezTo>
                  <a:cubicBezTo>
                    <a:pt x="1384300" y="208280"/>
                    <a:pt x="1410970" y="175260"/>
                    <a:pt x="1443990" y="146050"/>
                  </a:cubicBezTo>
                  <a:cubicBezTo>
                    <a:pt x="1493520" y="104140"/>
                    <a:pt x="1604010" y="46990"/>
                    <a:pt x="1658620" y="33020"/>
                  </a:cubicBezTo>
                  <a:cubicBezTo>
                    <a:pt x="1690370" y="25400"/>
                    <a:pt x="1710690" y="21590"/>
                    <a:pt x="1736090" y="31750"/>
                  </a:cubicBezTo>
                  <a:cubicBezTo>
                    <a:pt x="1769110" y="45720"/>
                    <a:pt x="1826260" y="90170"/>
                    <a:pt x="1833880" y="127000"/>
                  </a:cubicBezTo>
                  <a:cubicBezTo>
                    <a:pt x="1842770" y="162560"/>
                    <a:pt x="1814830" y="215900"/>
                    <a:pt x="1788160" y="246380"/>
                  </a:cubicBezTo>
                  <a:cubicBezTo>
                    <a:pt x="1762760" y="276860"/>
                    <a:pt x="1678940" y="313690"/>
                    <a:pt x="1677670" y="311150"/>
                  </a:cubicBezTo>
                  <a:cubicBezTo>
                    <a:pt x="1676400" y="309880"/>
                    <a:pt x="1727200" y="270510"/>
                    <a:pt x="1728470" y="271780"/>
                  </a:cubicBezTo>
                  <a:cubicBezTo>
                    <a:pt x="1728470" y="273050"/>
                    <a:pt x="1699260" y="309880"/>
                    <a:pt x="1682750" y="318770"/>
                  </a:cubicBezTo>
                  <a:cubicBezTo>
                    <a:pt x="1668780" y="326390"/>
                    <a:pt x="1653540" y="327660"/>
                    <a:pt x="1639570" y="326390"/>
                  </a:cubicBezTo>
                  <a:cubicBezTo>
                    <a:pt x="1625600" y="326390"/>
                    <a:pt x="1609090" y="321310"/>
                    <a:pt x="1597660" y="314960"/>
                  </a:cubicBezTo>
                  <a:cubicBezTo>
                    <a:pt x="1584960" y="307340"/>
                    <a:pt x="1573530" y="295910"/>
                    <a:pt x="1565910" y="284480"/>
                  </a:cubicBezTo>
                  <a:cubicBezTo>
                    <a:pt x="1558290" y="271780"/>
                    <a:pt x="1553210" y="256540"/>
                    <a:pt x="1551940" y="242570"/>
                  </a:cubicBezTo>
                  <a:cubicBezTo>
                    <a:pt x="1550670" y="228600"/>
                    <a:pt x="1549400" y="212090"/>
                    <a:pt x="1559560" y="199390"/>
                  </a:cubicBezTo>
                  <a:cubicBezTo>
                    <a:pt x="1574800" y="177800"/>
                    <a:pt x="1625600" y="154940"/>
                    <a:pt x="1667510" y="146050"/>
                  </a:cubicBezTo>
                  <a:cubicBezTo>
                    <a:pt x="1718310" y="133350"/>
                    <a:pt x="1795780" y="152400"/>
                    <a:pt x="1846580" y="147320"/>
                  </a:cubicBezTo>
                  <a:cubicBezTo>
                    <a:pt x="1885950" y="142240"/>
                    <a:pt x="1902460" y="128270"/>
                    <a:pt x="1946910" y="123190"/>
                  </a:cubicBezTo>
                  <a:cubicBezTo>
                    <a:pt x="2030730" y="115570"/>
                    <a:pt x="2205990" y="138430"/>
                    <a:pt x="2316480" y="134620"/>
                  </a:cubicBezTo>
                  <a:cubicBezTo>
                    <a:pt x="2407920" y="132080"/>
                    <a:pt x="2454910" y="116840"/>
                    <a:pt x="2562860" y="110490"/>
                  </a:cubicBezTo>
                  <a:cubicBezTo>
                    <a:pt x="2777490" y="96520"/>
                    <a:pt x="3387090" y="60960"/>
                    <a:pt x="3514090" y="82550"/>
                  </a:cubicBezTo>
                  <a:cubicBezTo>
                    <a:pt x="3547110" y="88900"/>
                    <a:pt x="3559810" y="92710"/>
                    <a:pt x="3575050" y="105410"/>
                  </a:cubicBezTo>
                  <a:cubicBezTo>
                    <a:pt x="3589020" y="119380"/>
                    <a:pt x="3601720" y="143510"/>
                    <a:pt x="3604260" y="163830"/>
                  </a:cubicBezTo>
                  <a:cubicBezTo>
                    <a:pt x="3606800" y="182880"/>
                    <a:pt x="3600450" y="209550"/>
                    <a:pt x="3589020" y="226060"/>
                  </a:cubicBezTo>
                  <a:cubicBezTo>
                    <a:pt x="3577590" y="242570"/>
                    <a:pt x="3558540" y="256540"/>
                    <a:pt x="3535680" y="262890"/>
                  </a:cubicBezTo>
                  <a:cubicBezTo>
                    <a:pt x="3505200" y="273050"/>
                    <a:pt x="3465830" y="269240"/>
                    <a:pt x="3416300" y="265430"/>
                  </a:cubicBezTo>
                  <a:cubicBezTo>
                    <a:pt x="3332480" y="260350"/>
                    <a:pt x="3138170" y="256540"/>
                    <a:pt x="3074670" y="218440"/>
                  </a:cubicBezTo>
                  <a:cubicBezTo>
                    <a:pt x="3040380" y="196850"/>
                    <a:pt x="3017520" y="163830"/>
                    <a:pt x="3014980" y="134620"/>
                  </a:cubicBezTo>
                  <a:cubicBezTo>
                    <a:pt x="3012440" y="105410"/>
                    <a:pt x="3035300" y="63500"/>
                    <a:pt x="3059430" y="43180"/>
                  </a:cubicBezTo>
                  <a:cubicBezTo>
                    <a:pt x="3084830" y="21590"/>
                    <a:pt x="3120390" y="12700"/>
                    <a:pt x="3163570" y="7620"/>
                  </a:cubicBezTo>
                  <a:cubicBezTo>
                    <a:pt x="3232150" y="0"/>
                    <a:pt x="3355340" y="17780"/>
                    <a:pt x="3431540" y="33020"/>
                  </a:cubicBezTo>
                  <a:cubicBezTo>
                    <a:pt x="3491230" y="45720"/>
                    <a:pt x="3542030" y="76200"/>
                    <a:pt x="3586480" y="83820"/>
                  </a:cubicBezTo>
                  <a:cubicBezTo>
                    <a:pt x="3618230" y="88900"/>
                    <a:pt x="3634740" y="81280"/>
                    <a:pt x="3670300" y="83820"/>
                  </a:cubicBezTo>
                  <a:cubicBezTo>
                    <a:pt x="3727450" y="88900"/>
                    <a:pt x="3806190" y="116840"/>
                    <a:pt x="3900170" y="124460"/>
                  </a:cubicBezTo>
                  <a:cubicBezTo>
                    <a:pt x="4047490" y="137160"/>
                    <a:pt x="4384040" y="96520"/>
                    <a:pt x="4470400" y="124460"/>
                  </a:cubicBezTo>
                  <a:cubicBezTo>
                    <a:pt x="4500880" y="133350"/>
                    <a:pt x="4512310" y="144780"/>
                    <a:pt x="4523740" y="161290"/>
                  </a:cubicBezTo>
                  <a:cubicBezTo>
                    <a:pt x="4535170" y="177800"/>
                    <a:pt x="4541520" y="203200"/>
                    <a:pt x="4538980" y="223520"/>
                  </a:cubicBezTo>
                  <a:cubicBezTo>
                    <a:pt x="4536440" y="243840"/>
                    <a:pt x="4525010" y="266700"/>
                    <a:pt x="4509770" y="280670"/>
                  </a:cubicBezTo>
                  <a:cubicBezTo>
                    <a:pt x="4494530" y="293370"/>
                    <a:pt x="4470400" y="304800"/>
                    <a:pt x="4448810" y="303530"/>
                  </a:cubicBezTo>
                  <a:cubicBezTo>
                    <a:pt x="4424680" y="302260"/>
                    <a:pt x="4389120" y="281940"/>
                    <a:pt x="4373880" y="262890"/>
                  </a:cubicBezTo>
                  <a:cubicBezTo>
                    <a:pt x="4361180" y="248920"/>
                    <a:pt x="4356100" y="227330"/>
                    <a:pt x="4358640" y="207010"/>
                  </a:cubicBezTo>
                  <a:cubicBezTo>
                    <a:pt x="4361180" y="184150"/>
                    <a:pt x="4381500" y="147320"/>
                    <a:pt x="4401820" y="134620"/>
                  </a:cubicBezTo>
                  <a:cubicBezTo>
                    <a:pt x="4423410" y="121920"/>
                    <a:pt x="4464050" y="119380"/>
                    <a:pt x="4486910" y="129540"/>
                  </a:cubicBezTo>
                  <a:cubicBezTo>
                    <a:pt x="4509770" y="140970"/>
                    <a:pt x="4535170" y="172720"/>
                    <a:pt x="4538980" y="198120"/>
                  </a:cubicBezTo>
                  <a:cubicBezTo>
                    <a:pt x="4542790" y="222250"/>
                    <a:pt x="4530090" y="261620"/>
                    <a:pt x="4512310" y="278130"/>
                  </a:cubicBezTo>
                  <a:cubicBezTo>
                    <a:pt x="4493260" y="295910"/>
                    <a:pt x="4453890" y="306070"/>
                    <a:pt x="4429760" y="300990"/>
                  </a:cubicBezTo>
                  <a:cubicBezTo>
                    <a:pt x="4405630" y="295910"/>
                    <a:pt x="4373880" y="269240"/>
                    <a:pt x="4364990" y="246380"/>
                  </a:cubicBezTo>
                  <a:cubicBezTo>
                    <a:pt x="4356100" y="222250"/>
                    <a:pt x="4362450" y="181610"/>
                    <a:pt x="4373880" y="161290"/>
                  </a:cubicBezTo>
                  <a:cubicBezTo>
                    <a:pt x="4384040" y="144780"/>
                    <a:pt x="4403090" y="132080"/>
                    <a:pt x="4419600" y="127000"/>
                  </a:cubicBezTo>
                  <a:cubicBezTo>
                    <a:pt x="4436110" y="120650"/>
                    <a:pt x="4455160" y="119380"/>
                    <a:pt x="4470400" y="124460"/>
                  </a:cubicBezTo>
                  <a:cubicBezTo>
                    <a:pt x="4489450" y="129540"/>
                    <a:pt x="4512310" y="144780"/>
                    <a:pt x="4523740" y="161290"/>
                  </a:cubicBezTo>
                  <a:cubicBezTo>
                    <a:pt x="4535170" y="177800"/>
                    <a:pt x="4541520" y="203200"/>
                    <a:pt x="4538980" y="223520"/>
                  </a:cubicBezTo>
                  <a:cubicBezTo>
                    <a:pt x="4536440" y="243840"/>
                    <a:pt x="4525010" y="266700"/>
                    <a:pt x="4509770" y="280670"/>
                  </a:cubicBezTo>
                  <a:cubicBezTo>
                    <a:pt x="4494530" y="293370"/>
                    <a:pt x="4479290" y="298450"/>
                    <a:pt x="4448810" y="303530"/>
                  </a:cubicBezTo>
                  <a:cubicBezTo>
                    <a:pt x="4362450" y="318770"/>
                    <a:pt x="4095750" y="309880"/>
                    <a:pt x="3937000" y="302260"/>
                  </a:cubicBezTo>
                  <a:cubicBezTo>
                    <a:pt x="3801110" y="295910"/>
                    <a:pt x="3655060" y="284480"/>
                    <a:pt x="3557270" y="264160"/>
                  </a:cubicBezTo>
                  <a:cubicBezTo>
                    <a:pt x="3493770" y="250190"/>
                    <a:pt x="3462020" y="228600"/>
                    <a:pt x="3403600" y="213360"/>
                  </a:cubicBezTo>
                  <a:cubicBezTo>
                    <a:pt x="3328670" y="195580"/>
                    <a:pt x="3172460" y="209550"/>
                    <a:pt x="3147060" y="170180"/>
                  </a:cubicBezTo>
                  <a:cubicBezTo>
                    <a:pt x="3130550" y="143510"/>
                    <a:pt x="3154680" y="74930"/>
                    <a:pt x="3177540" y="58420"/>
                  </a:cubicBezTo>
                  <a:cubicBezTo>
                    <a:pt x="3195320" y="44450"/>
                    <a:pt x="3221990" y="58420"/>
                    <a:pt x="3256280" y="59690"/>
                  </a:cubicBezTo>
                  <a:cubicBezTo>
                    <a:pt x="3321050" y="63500"/>
                    <a:pt x="3486150" y="71120"/>
                    <a:pt x="3535680" y="85090"/>
                  </a:cubicBezTo>
                  <a:cubicBezTo>
                    <a:pt x="3554730" y="91440"/>
                    <a:pt x="3563620" y="96520"/>
                    <a:pt x="3575050" y="105410"/>
                  </a:cubicBezTo>
                  <a:cubicBezTo>
                    <a:pt x="3585210" y="115570"/>
                    <a:pt x="3595370" y="127000"/>
                    <a:pt x="3599180" y="142240"/>
                  </a:cubicBezTo>
                  <a:cubicBezTo>
                    <a:pt x="3605530" y="160020"/>
                    <a:pt x="3606800" y="187960"/>
                    <a:pt x="3599180" y="207010"/>
                  </a:cubicBezTo>
                  <a:cubicBezTo>
                    <a:pt x="3591560" y="226060"/>
                    <a:pt x="3572510" y="246380"/>
                    <a:pt x="3556000" y="255270"/>
                  </a:cubicBezTo>
                  <a:cubicBezTo>
                    <a:pt x="3543300" y="262890"/>
                    <a:pt x="3533140" y="264160"/>
                    <a:pt x="3514090" y="265430"/>
                  </a:cubicBezTo>
                  <a:cubicBezTo>
                    <a:pt x="3470910" y="270510"/>
                    <a:pt x="3366770" y="252730"/>
                    <a:pt x="3309620" y="256540"/>
                  </a:cubicBezTo>
                  <a:cubicBezTo>
                    <a:pt x="3265170" y="259080"/>
                    <a:pt x="3248660" y="273050"/>
                    <a:pt x="3195320" y="278130"/>
                  </a:cubicBezTo>
                  <a:cubicBezTo>
                    <a:pt x="3072130" y="290830"/>
                    <a:pt x="2741930" y="281940"/>
                    <a:pt x="2580640" y="290830"/>
                  </a:cubicBezTo>
                  <a:cubicBezTo>
                    <a:pt x="2475230" y="297180"/>
                    <a:pt x="2413000" y="312420"/>
                    <a:pt x="2320290" y="316230"/>
                  </a:cubicBezTo>
                  <a:cubicBezTo>
                    <a:pt x="2213610" y="318770"/>
                    <a:pt x="2068830" y="298450"/>
                    <a:pt x="1976120" y="303530"/>
                  </a:cubicBezTo>
                  <a:cubicBezTo>
                    <a:pt x="1912620" y="307340"/>
                    <a:pt x="1871980" y="325120"/>
                    <a:pt x="1817370" y="328930"/>
                  </a:cubicBezTo>
                  <a:cubicBezTo>
                    <a:pt x="1762760" y="332740"/>
                    <a:pt x="1652270" y="341630"/>
                    <a:pt x="1648460" y="327660"/>
                  </a:cubicBezTo>
                  <a:cubicBezTo>
                    <a:pt x="1644650" y="317500"/>
                    <a:pt x="1725930" y="269240"/>
                    <a:pt x="1728470" y="271780"/>
                  </a:cubicBezTo>
                  <a:cubicBezTo>
                    <a:pt x="1729740" y="273050"/>
                    <a:pt x="1700530" y="309880"/>
                    <a:pt x="1682750" y="318770"/>
                  </a:cubicBezTo>
                  <a:cubicBezTo>
                    <a:pt x="1663700" y="327660"/>
                    <a:pt x="1637030" y="328930"/>
                    <a:pt x="1617980" y="323850"/>
                  </a:cubicBezTo>
                  <a:cubicBezTo>
                    <a:pt x="1597660" y="317500"/>
                    <a:pt x="1576070" y="300990"/>
                    <a:pt x="1565910" y="284480"/>
                  </a:cubicBezTo>
                  <a:cubicBezTo>
                    <a:pt x="1555750" y="266700"/>
                    <a:pt x="1551940" y="236220"/>
                    <a:pt x="1553210" y="219710"/>
                  </a:cubicBezTo>
                  <a:cubicBezTo>
                    <a:pt x="1553210" y="210820"/>
                    <a:pt x="1554480" y="208280"/>
                    <a:pt x="1559560" y="199390"/>
                  </a:cubicBezTo>
                  <a:cubicBezTo>
                    <a:pt x="1573530" y="176530"/>
                    <a:pt x="1644650" y="92710"/>
                    <a:pt x="1667510" y="99060"/>
                  </a:cubicBezTo>
                  <a:cubicBezTo>
                    <a:pt x="1686560" y="104140"/>
                    <a:pt x="1706880" y="163830"/>
                    <a:pt x="1696720" y="194310"/>
                  </a:cubicBezTo>
                  <a:cubicBezTo>
                    <a:pt x="1681480" y="237490"/>
                    <a:pt x="1530350" y="320040"/>
                    <a:pt x="1520190" y="311150"/>
                  </a:cubicBezTo>
                  <a:cubicBezTo>
                    <a:pt x="1513840" y="306070"/>
                    <a:pt x="1559560" y="261620"/>
                    <a:pt x="1555750" y="241300"/>
                  </a:cubicBezTo>
                  <a:cubicBezTo>
                    <a:pt x="1550670" y="219710"/>
                    <a:pt x="1488440" y="190500"/>
                    <a:pt x="1490980" y="186690"/>
                  </a:cubicBezTo>
                  <a:cubicBezTo>
                    <a:pt x="1494790" y="180340"/>
                    <a:pt x="1592580" y="247650"/>
                    <a:pt x="1661160" y="264160"/>
                  </a:cubicBezTo>
                  <a:cubicBezTo>
                    <a:pt x="1756410" y="287020"/>
                    <a:pt x="1940560" y="292100"/>
                    <a:pt x="2015490" y="281940"/>
                  </a:cubicBezTo>
                  <a:cubicBezTo>
                    <a:pt x="2052320" y="276860"/>
                    <a:pt x="2061210" y="262890"/>
                    <a:pt x="2095500" y="255270"/>
                  </a:cubicBezTo>
                  <a:cubicBezTo>
                    <a:pt x="2150110" y="242570"/>
                    <a:pt x="2216150" y="233680"/>
                    <a:pt x="2319020" y="226060"/>
                  </a:cubicBezTo>
                  <a:cubicBezTo>
                    <a:pt x="2545080" y="208280"/>
                    <a:pt x="3154680" y="237490"/>
                    <a:pt x="3411220" y="203200"/>
                  </a:cubicBezTo>
                  <a:cubicBezTo>
                    <a:pt x="3553460" y="184150"/>
                    <a:pt x="3667760" y="124460"/>
                    <a:pt x="3740150" y="120650"/>
                  </a:cubicBezTo>
                  <a:cubicBezTo>
                    <a:pt x="3774440" y="118110"/>
                    <a:pt x="3798570" y="115570"/>
                    <a:pt x="3817620" y="129540"/>
                  </a:cubicBezTo>
                  <a:cubicBezTo>
                    <a:pt x="3839210" y="147320"/>
                    <a:pt x="3831590" y="201930"/>
                    <a:pt x="3855720" y="229870"/>
                  </a:cubicBezTo>
                  <a:cubicBezTo>
                    <a:pt x="3886200" y="264160"/>
                    <a:pt x="4001770" y="303530"/>
                    <a:pt x="3999230" y="309880"/>
                  </a:cubicBezTo>
                  <a:cubicBezTo>
                    <a:pt x="3996690" y="316230"/>
                    <a:pt x="3903980" y="297180"/>
                    <a:pt x="3903980" y="293370"/>
                  </a:cubicBezTo>
                  <a:cubicBezTo>
                    <a:pt x="3903980" y="290830"/>
                    <a:pt x="3933190" y="285750"/>
                    <a:pt x="3947160" y="287020"/>
                  </a:cubicBezTo>
                  <a:cubicBezTo>
                    <a:pt x="3961130" y="288290"/>
                    <a:pt x="3976370" y="293370"/>
                    <a:pt x="3989070" y="302260"/>
                  </a:cubicBezTo>
                  <a:cubicBezTo>
                    <a:pt x="4000500" y="309880"/>
                    <a:pt x="4011930" y="321310"/>
                    <a:pt x="4018280" y="334010"/>
                  </a:cubicBezTo>
                  <a:cubicBezTo>
                    <a:pt x="4025900" y="346710"/>
                    <a:pt x="4029710" y="361950"/>
                    <a:pt x="4030980" y="375920"/>
                  </a:cubicBezTo>
                  <a:cubicBezTo>
                    <a:pt x="4030980" y="389890"/>
                    <a:pt x="4027170" y="406400"/>
                    <a:pt x="4020820" y="419100"/>
                  </a:cubicBezTo>
                  <a:cubicBezTo>
                    <a:pt x="4014470" y="431800"/>
                    <a:pt x="4008120" y="443230"/>
                    <a:pt x="3992880" y="453390"/>
                  </a:cubicBezTo>
                  <a:cubicBezTo>
                    <a:pt x="3964940" y="471170"/>
                    <a:pt x="3888740" y="501650"/>
                    <a:pt x="3849370" y="494030"/>
                  </a:cubicBezTo>
                  <a:cubicBezTo>
                    <a:pt x="3817620" y="486410"/>
                    <a:pt x="3787140" y="457200"/>
                    <a:pt x="3771900" y="427990"/>
                  </a:cubicBezTo>
                  <a:cubicBezTo>
                    <a:pt x="3755390" y="396240"/>
                    <a:pt x="3756660" y="339090"/>
                    <a:pt x="3763010" y="303530"/>
                  </a:cubicBezTo>
                  <a:cubicBezTo>
                    <a:pt x="3769360" y="275590"/>
                    <a:pt x="3779520" y="252730"/>
                    <a:pt x="3798570" y="231140"/>
                  </a:cubicBezTo>
                  <a:cubicBezTo>
                    <a:pt x="3823970" y="204470"/>
                    <a:pt x="3873500" y="160020"/>
                    <a:pt x="3906520" y="160020"/>
                  </a:cubicBezTo>
                  <a:cubicBezTo>
                    <a:pt x="3934460" y="161290"/>
                    <a:pt x="3964940" y="193040"/>
                    <a:pt x="3981450" y="217170"/>
                  </a:cubicBezTo>
                  <a:cubicBezTo>
                    <a:pt x="3997960" y="238760"/>
                    <a:pt x="4005580" y="270510"/>
                    <a:pt x="4006850" y="297180"/>
                  </a:cubicBezTo>
                  <a:cubicBezTo>
                    <a:pt x="4008120" y="323850"/>
                    <a:pt x="4008120" y="354330"/>
                    <a:pt x="3992880" y="375920"/>
                  </a:cubicBezTo>
                  <a:cubicBezTo>
                    <a:pt x="3976370" y="400050"/>
                    <a:pt x="3937000" y="420370"/>
                    <a:pt x="3900170" y="430530"/>
                  </a:cubicBezTo>
                  <a:cubicBezTo>
                    <a:pt x="3851910" y="443230"/>
                    <a:pt x="3773170" y="420370"/>
                    <a:pt x="3722370" y="429260"/>
                  </a:cubicBezTo>
                  <a:cubicBezTo>
                    <a:pt x="3683000" y="436880"/>
                    <a:pt x="3669030" y="458470"/>
                    <a:pt x="3618230" y="467360"/>
                  </a:cubicBezTo>
                  <a:cubicBezTo>
                    <a:pt x="3491230" y="490220"/>
                    <a:pt x="3087370" y="463550"/>
                    <a:pt x="2936240" y="468630"/>
                  </a:cubicBezTo>
                  <a:cubicBezTo>
                    <a:pt x="2862580" y="471170"/>
                    <a:pt x="2825750" y="481330"/>
                    <a:pt x="2769870" y="481330"/>
                  </a:cubicBezTo>
                  <a:cubicBezTo>
                    <a:pt x="2713990" y="481330"/>
                    <a:pt x="2684780" y="472440"/>
                    <a:pt x="2600960" y="468630"/>
                  </a:cubicBezTo>
                  <a:cubicBezTo>
                    <a:pt x="2363470" y="461010"/>
                    <a:pt x="1466850" y="530860"/>
                    <a:pt x="1235710" y="468630"/>
                  </a:cubicBezTo>
                  <a:cubicBezTo>
                    <a:pt x="1149350" y="445770"/>
                    <a:pt x="1106170" y="407670"/>
                    <a:pt x="1069340" y="373380"/>
                  </a:cubicBezTo>
                  <a:cubicBezTo>
                    <a:pt x="1045210" y="350520"/>
                    <a:pt x="1043940" y="327660"/>
                    <a:pt x="1022350" y="302260"/>
                  </a:cubicBezTo>
                  <a:cubicBezTo>
                    <a:pt x="990600" y="267970"/>
                    <a:pt x="914400" y="231140"/>
                    <a:pt x="890270" y="191770"/>
                  </a:cubicBezTo>
                  <a:cubicBezTo>
                    <a:pt x="872490" y="161290"/>
                    <a:pt x="861060" y="125730"/>
                    <a:pt x="867410" y="97790"/>
                  </a:cubicBezTo>
                  <a:cubicBezTo>
                    <a:pt x="873760" y="71120"/>
                    <a:pt x="901700" y="38100"/>
                    <a:pt x="929640" y="25400"/>
                  </a:cubicBezTo>
                  <a:cubicBezTo>
                    <a:pt x="961390" y="11430"/>
                    <a:pt x="1023620" y="3810"/>
                    <a:pt x="1047750" y="24130"/>
                  </a:cubicBezTo>
                  <a:cubicBezTo>
                    <a:pt x="1073150" y="43180"/>
                    <a:pt x="1062990" y="110490"/>
                    <a:pt x="1076960" y="146050"/>
                  </a:cubicBezTo>
                  <a:cubicBezTo>
                    <a:pt x="1089660" y="179070"/>
                    <a:pt x="1118870" y="203200"/>
                    <a:pt x="1125220" y="233680"/>
                  </a:cubicBezTo>
                  <a:cubicBezTo>
                    <a:pt x="1130300" y="261620"/>
                    <a:pt x="1131570" y="292100"/>
                    <a:pt x="1113790" y="318770"/>
                  </a:cubicBezTo>
                  <a:cubicBezTo>
                    <a:pt x="1087120" y="363220"/>
                    <a:pt x="974090" y="429260"/>
                    <a:pt x="923290" y="444500"/>
                  </a:cubicBezTo>
                  <a:cubicBezTo>
                    <a:pt x="892810" y="453390"/>
                    <a:pt x="871220" y="448310"/>
                    <a:pt x="844550" y="444500"/>
                  </a:cubicBezTo>
                  <a:cubicBezTo>
                    <a:pt x="817880" y="439420"/>
                    <a:pt x="782320" y="435610"/>
                    <a:pt x="762000" y="414020"/>
                  </a:cubicBezTo>
                  <a:cubicBezTo>
                    <a:pt x="736600" y="386080"/>
                    <a:pt x="715010" y="275590"/>
                    <a:pt x="722630" y="273050"/>
                  </a:cubicBezTo>
                  <a:cubicBezTo>
                    <a:pt x="730250" y="269240"/>
                    <a:pt x="815340" y="388620"/>
                    <a:pt x="807720" y="398780"/>
                  </a:cubicBezTo>
                  <a:cubicBezTo>
                    <a:pt x="803910" y="403860"/>
                    <a:pt x="777240" y="394970"/>
                    <a:pt x="764540" y="388620"/>
                  </a:cubicBezTo>
                  <a:cubicBezTo>
                    <a:pt x="753110" y="381000"/>
                    <a:pt x="740410" y="372110"/>
                    <a:pt x="732790" y="359410"/>
                  </a:cubicBezTo>
                  <a:cubicBezTo>
                    <a:pt x="722630" y="342900"/>
                    <a:pt x="715010" y="313690"/>
                    <a:pt x="716280" y="295910"/>
                  </a:cubicBezTo>
                  <a:cubicBezTo>
                    <a:pt x="717550" y="280670"/>
                    <a:pt x="722630" y="266700"/>
                    <a:pt x="732790" y="254000"/>
                  </a:cubicBezTo>
                  <a:cubicBezTo>
                    <a:pt x="744220" y="240030"/>
                    <a:pt x="759460" y="223520"/>
                    <a:pt x="786130" y="217170"/>
                  </a:cubicBezTo>
                  <a:cubicBezTo>
                    <a:pt x="838200" y="205740"/>
                    <a:pt x="957580" y="257810"/>
                    <a:pt x="1036320" y="260350"/>
                  </a:cubicBezTo>
                  <a:cubicBezTo>
                    <a:pt x="1104900" y="262890"/>
                    <a:pt x="1182370" y="256540"/>
                    <a:pt x="1230630" y="240030"/>
                  </a:cubicBezTo>
                  <a:cubicBezTo>
                    <a:pt x="1263650" y="229870"/>
                    <a:pt x="1294130" y="187960"/>
                    <a:pt x="1306830" y="195580"/>
                  </a:cubicBezTo>
                  <a:cubicBezTo>
                    <a:pt x="1322070" y="203200"/>
                    <a:pt x="1324610" y="288290"/>
                    <a:pt x="1303020" y="304800"/>
                  </a:cubicBezTo>
                  <a:cubicBezTo>
                    <a:pt x="1271270" y="327660"/>
                    <a:pt x="1141730" y="245110"/>
                    <a:pt x="1073150" y="245110"/>
                  </a:cubicBezTo>
                  <a:cubicBezTo>
                    <a:pt x="1016000" y="245110"/>
                    <a:pt x="961390" y="278130"/>
                    <a:pt x="918210" y="284480"/>
                  </a:cubicBezTo>
                  <a:cubicBezTo>
                    <a:pt x="885190" y="288290"/>
                    <a:pt x="861060" y="281940"/>
                    <a:pt x="833120" y="287020"/>
                  </a:cubicBezTo>
                  <a:cubicBezTo>
                    <a:pt x="803910" y="292100"/>
                    <a:pt x="773430" y="314960"/>
                    <a:pt x="744220" y="316230"/>
                  </a:cubicBezTo>
                  <a:cubicBezTo>
                    <a:pt x="717550" y="318770"/>
                    <a:pt x="692150" y="298450"/>
                    <a:pt x="664210" y="300990"/>
                  </a:cubicBezTo>
                  <a:cubicBezTo>
                    <a:pt x="633730" y="303530"/>
                    <a:pt x="603250" y="316230"/>
                    <a:pt x="570230" y="335280"/>
                  </a:cubicBezTo>
                  <a:cubicBezTo>
                    <a:pt x="525780" y="361950"/>
                    <a:pt x="444500" y="466090"/>
                    <a:pt x="429260" y="457200"/>
                  </a:cubicBezTo>
                  <a:cubicBezTo>
                    <a:pt x="417830" y="450850"/>
                    <a:pt x="454660" y="386080"/>
                    <a:pt x="441960" y="363220"/>
                  </a:cubicBezTo>
                  <a:cubicBezTo>
                    <a:pt x="430530" y="340360"/>
                    <a:pt x="359410" y="331470"/>
                    <a:pt x="359410" y="321310"/>
                  </a:cubicBezTo>
                  <a:cubicBezTo>
                    <a:pt x="360680" y="311150"/>
                    <a:pt x="400050" y="304800"/>
                    <a:pt x="434340" y="299720"/>
                  </a:cubicBezTo>
                  <a:cubicBezTo>
                    <a:pt x="500380" y="288290"/>
                    <a:pt x="697230" y="246380"/>
                    <a:pt x="734060" y="284480"/>
                  </a:cubicBezTo>
                  <a:cubicBezTo>
                    <a:pt x="758190" y="309880"/>
                    <a:pt x="749300" y="392430"/>
                    <a:pt x="722630" y="417830"/>
                  </a:cubicBezTo>
                  <a:cubicBezTo>
                    <a:pt x="685800" y="450850"/>
                    <a:pt x="567690" y="414020"/>
                    <a:pt x="487680" y="416560"/>
                  </a:cubicBezTo>
                  <a:cubicBezTo>
                    <a:pt x="401320" y="420370"/>
                    <a:pt x="294640" y="457200"/>
                    <a:pt x="220980" y="440690"/>
                  </a:cubicBezTo>
                  <a:cubicBezTo>
                    <a:pt x="161290" y="426720"/>
                    <a:pt x="109220" y="382270"/>
                    <a:pt x="72390" y="347980"/>
                  </a:cubicBezTo>
                  <a:cubicBezTo>
                    <a:pt x="41910" y="322580"/>
                    <a:pt x="12700" y="295910"/>
                    <a:pt x="5080" y="266700"/>
                  </a:cubicBezTo>
                  <a:cubicBezTo>
                    <a:pt x="0" y="241300"/>
                    <a:pt x="7620" y="207010"/>
                    <a:pt x="22860" y="186690"/>
                  </a:cubicBezTo>
                  <a:cubicBezTo>
                    <a:pt x="38100" y="165100"/>
                    <a:pt x="71120" y="154940"/>
                    <a:pt x="99060" y="143510"/>
                  </a:cubicBezTo>
                  <a:cubicBezTo>
                    <a:pt x="129540" y="130810"/>
                    <a:pt x="154940" y="125730"/>
                    <a:pt x="199390" y="116840"/>
                  </a:cubicBezTo>
                  <a:cubicBezTo>
                    <a:pt x="279400" y="99060"/>
                    <a:pt x="482600" y="57150"/>
                    <a:pt x="548640" y="63500"/>
                  </a:cubicBezTo>
                  <a:cubicBezTo>
                    <a:pt x="576580" y="67310"/>
                    <a:pt x="590550" y="72390"/>
                    <a:pt x="605790" y="85090"/>
                  </a:cubicBezTo>
                  <a:cubicBezTo>
                    <a:pt x="619760" y="97790"/>
                    <a:pt x="631190" y="120650"/>
                    <a:pt x="633730" y="138430"/>
                  </a:cubicBezTo>
                  <a:cubicBezTo>
                    <a:pt x="635000" y="157480"/>
                    <a:pt x="629920" y="181610"/>
                    <a:pt x="618490" y="196850"/>
                  </a:cubicBezTo>
                  <a:cubicBezTo>
                    <a:pt x="608330" y="213360"/>
                    <a:pt x="590550" y="226060"/>
                    <a:pt x="568960" y="231140"/>
                  </a:cubicBezTo>
                  <a:cubicBezTo>
                    <a:pt x="539750" y="238760"/>
                    <a:pt x="495300" y="218440"/>
                    <a:pt x="452120" y="220980"/>
                  </a:cubicBezTo>
                  <a:cubicBezTo>
                    <a:pt x="398780" y="223520"/>
                    <a:pt x="321310" y="252730"/>
                    <a:pt x="271780" y="254000"/>
                  </a:cubicBezTo>
                  <a:cubicBezTo>
                    <a:pt x="240030" y="255270"/>
                    <a:pt x="215900" y="251460"/>
                    <a:pt x="190500" y="246380"/>
                  </a:cubicBezTo>
                  <a:cubicBezTo>
                    <a:pt x="166370" y="240030"/>
                    <a:pt x="137160" y="237490"/>
                    <a:pt x="120650" y="222250"/>
                  </a:cubicBezTo>
                  <a:cubicBezTo>
                    <a:pt x="104140" y="207010"/>
                    <a:pt x="91440" y="176530"/>
                    <a:pt x="91440" y="156210"/>
                  </a:cubicBezTo>
                  <a:cubicBezTo>
                    <a:pt x="91440" y="138430"/>
                    <a:pt x="101600" y="116840"/>
                    <a:pt x="115570" y="105410"/>
                  </a:cubicBezTo>
                  <a:cubicBezTo>
                    <a:pt x="130810" y="92710"/>
                    <a:pt x="184150" y="85090"/>
                    <a:pt x="184150" y="85090"/>
                  </a:cubicBezTo>
                </a:path>
              </a:pathLst>
            </a:custGeom>
            <a:solidFill>
              <a:srgbClr val="FFFFFF"/>
            </a:solidFill>
            <a:ln cap="sq">
              <a:noFill/>
              <a:prstDash val="solid"/>
              <a:miter/>
            </a:ln>
          </p:spPr>
          <p:txBody>
            <a:bodyPr/>
            <a:lstStyle/>
            <a:p>
              <a:endParaRPr lang="fr-FR"/>
            </a:p>
          </p:txBody>
        </p:sp>
      </p:grpSp>
      <p:grpSp>
        <p:nvGrpSpPr>
          <p:cNvPr id="21" name="Group 21"/>
          <p:cNvGrpSpPr/>
          <p:nvPr/>
        </p:nvGrpSpPr>
        <p:grpSpPr>
          <a:xfrm>
            <a:off x="10285095" y="2211705"/>
            <a:ext cx="3025140" cy="449580"/>
            <a:chOff x="0" y="0"/>
            <a:chExt cx="4033520" cy="599440"/>
          </a:xfrm>
        </p:grpSpPr>
        <p:sp>
          <p:nvSpPr>
            <p:cNvPr id="22" name="Freeform 22"/>
            <p:cNvSpPr/>
            <p:nvPr/>
          </p:nvSpPr>
          <p:spPr>
            <a:xfrm>
              <a:off x="50800" y="50800"/>
              <a:ext cx="3931920" cy="501650"/>
            </a:xfrm>
            <a:custGeom>
              <a:avLst/>
              <a:gdLst/>
              <a:ahLst/>
              <a:cxnLst/>
              <a:rect l="l" t="t" r="r" b="b"/>
              <a:pathLst>
                <a:path w="3931920" h="501650">
                  <a:moveTo>
                    <a:pt x="285750" y="0"/>
                  </a:moveTo>
                  <a:cubicBezTo>
                    <a:pt x="440690" y="26670"/>
                    <a:pt x="459740" y="46990"/>
                    <a:pt x="478790" y="69850"/>
                  </a:cubicBezTo>
                  <a:cubicBezTo>
                    <a:pt x="499110" y="92710"/>
                    <a:pt x="530860" y="124460"/>
                    <a:pt x="532130" y="153670"/>
                  </a:cubicBezTo>
                  <a:cubicBezTo>
                    <a:pt x="534670" y="182880"/>
                    <a:pt x="514350" y="217170"/>
                    <a:pt x="488950" y="243840"/>
                  </a:cubicBezTo>
                  <a:cubicBezTo>
                    <a:pt x="455930" y="280670"/>
                    <a:pt x="393700" y="311150"/>
                    <a:pt x="334010" y="332740"/>
                  </a:cubicBezTo>
                  <a:cubicBezTo>
                    <a:pt x="265430" y="359410"/>
                    <a:pt x="142240" y="378460"/>
                    <a:pt x="95250" y="379730"/>
                  </a:cubicBezTo>
                  <a:cubicBezTo>
                    <a:pt x="76200" y="381000"/>
                    <a:pt x="67310" y="378460"/>
                    <a:pt x="54610" y="373380"/>
                  </a:cubicBezTo>
                  <a:cubicBezTo>
                    <a:pt x="41910" y="368300"/>
                    <a:pt x="29210" y="360680"/>
                    <a:pt x="20320" y="349250"/>
                  </a:cubicBezTo>
                  <a:cubicBezTo>
                    <a:pt x="10160" y="335280"/>
                    <a:pt x="1270" y="308610"/>
                    <a:pt x="0" y="290830"/>
                  </a:cubicBezTo>
                  <a:cubicBezTo>
                    <a:pt x="0" y="276860"/>
                    <a:pt x="5080" y="262890"/>
                    <a:pt x="11430" y="251460"/>
                  </a:cubicBezTo>
                  <a:cubicBezTo>
                    <a:pt x="17780" y="238760"/>
                    <a:pt x="29210" y="227330"/>
                    <a:pt x="39370" y="220980"/>
                  </a:cubicBezTo>
                  <a:cubicBezTo>
                    <a:pt x="50800" y="213360"/>
                    <a:pt x="59690" y="209550"/>
                    <a:pt x="78740" y="207010"/>
                  </a:cubicBezTo>
                  <a:cubicBezTo>
                    <a:pt x="124460" y="199390"/>
                    <a:pt x="260350" y="191770"/>
                    <a:pt x="317500" y="205740"/>
                  </a:cubicBezTo>
                  <a:cubicBezTo>
                    <a:pt x="353060" y="213360"/>
                    <a:pt x="370840" y="242570"/>
                    <a:pt x="397510" y="245110"/>
                  </a:cubicBezTo>
                  <a:cubicBezTo>
                    <a:pt x="424180" y="246380"/>
                    <a:pt x="453390" y="220980"/>
                    <a:pt x="476250" y="217170"/>
                  </a:cubicBezTo>
                  <a:cubicBezTo>
                    <a:pt x="495300" y="214630"/>
                    <a:pt x="511810" y="214630"/>
                    <a:pt x="527050" y="218440"/>
                  </a:cubicBezTo>
                  <a:cubicBezTo>
                    <a:pt x="541020" y="222250"/>
                    <a:pt x="554990" y="229870"/>
                    <a:pt x="565150" y="238760"/>
                  </a:cubicBezTo>
                  <a:cubicBezTo>
                    <a:pt x="575310" y="247650"/>
                    <a:pt x="585470" y="259080"/>
                    <a:pt x="590550" y="274320"/>
                  </a:cubicBezTo>
                  <a:cubicBezTo>
                    <a:pt x="595630" y="290830"/>
                    <a:pt x="595630" y="320040"/>
                    <a:pt x="590550" y="337820"/>
                  </a:cubicBezTo>
                  <a:cubicBezTo>
                    <a:pt x="586740" y="351790"/>
                    <a:pt x="576580" y="363220"/>
                    <a:pt x="566420" y="373380"/>
                  </a:cubicBezTo>
                  <a:cubicBezTo>
                    <a:pt x="556260" y="382270"/>
                    <a:pt x="548640" y="386080"/>
                    <a:pt x="528320" y="393700"/>
                  </a:cubicBezTo>
                  <a:cubicBezTo>
                    <a:pt x="466090" y="416560"/>
                    <a:pt x="186690" y="473710"/>
                    <a:pt x="119380" y="473710"/>
                  </a:cubicBezTo>
                  <a:cubicBezTo>
                    <a:pt x="97790" y="473710"/>
                    <a:pt x="90170" y="471170"/>
                    <a:pt x="77470" y="463550"/>
                  </a:cubicBezTo>
                  <a:cubicBezTo>
                    <a:pt x="60960" y="454660"/>
                    <a:pt x="41910" y="433070"/>
                    <a:pt x="33020" y="416560"/>
                  </a:cubicBezTo>
                  <a:cubicBezTo>
                    <a:pt x="26670" y="402590"/>
                    <a:pt x="25400" y="388620"/>
                    <a:pt x="26670" y="373380"/>
                  </a:cubicBezTo>
                  <a:cubicBezTo>
                    <a:pt x="30480" y="355600"/>
                    <a:pt x="43180" y="328930"/>
                    <a:pt x="55880" y="316230"/>
                  </a:cubicBezTo>
                  <a:cubicBezTo>
                    <a:pt x="66040" y="304800"/>
                    <a:pt x="77470" y="299720"/>
                    <a:pt x="93980" y="294640"/>
                  </a:cubicBezTo>
                  <a:cubicBezTo>
                    <a:pt x="120650" y="288290"/>
                    <a:pt x="162560" y="297180"/>
                    <a:pt x="205740" y="292100"/>
                  </a:cubicBezTo>
                  <a:cubicBezTo>
                    <a:pt x="264160" y="285750"/>
                    <a:pt x="340360" y="257810"/>
                    <a:pt x="412750" y="248920"/>
                  </a:cubicBezTo>
                  <a:cubicBezTo>
                    <a:pt x="490220" y="240030"/>
                    <a:pt x="582930" y="241300"/>
                    <a:pt x="657860" y="242570"/>
                  </a:cubicBezTo>
                  <a:cubicBezTo>
                    <a:pt x="721360" y="243840"/>
                    <a:pt x="825500" y="234950"/>
                    <a:pt x="834390" y="255270"/>
                  </a:cubicBezTo>
                  <a:cubicBezTo>
                    <a:pt x="840740" y="269240"/>
                    <a:pt x="789940" y="295910"/>
                    <a:pt x="787400" y="318770"/>
                  </a:cubicBezTo>
                  <a:cubicBezTo>
                    <a:pt x="784860" y="342900"/>
                    <a:pt x="831850" y="384810"/>
                    <a:pt x="821690" y="396240"/>
                  </a:cubicBezTo>
                  <a:cubicBezTo>
                    <a:pt x="803910" y="417830"/>
                    <a:pt x="619760" y="351790"/>
                    <a:pt x="561340" y="325120"/>
                  </a:cubicBezTo>
                  <a:cubicBezTo>
                    <a:pt x="527050" y="308610"/>
                    <a:pt x="506730" y="295910"/>
                    <a:pt x="488950" y="275590"/>
                  </a:cubicBezTo>
                  <a:cubicBezTo>
                    <a:pt x="471170" y="255270"/>
                    <a:pt x="449580" y="231140"/>
                    <a:pt x="450850" y="205740"/>
                  </a:cubicBezTo>
                  <a:cubicBezTo>
                    <a:pt x="452120" y="173990"/>
                    <a:pt x="492760" y="120650"/>
                    <a:pt x="523240" y="99060"/>
                  </a:cubicBezTo>
                  <a:cubicBezTo>
                    <a:pt x="546100" y="82550"/>
                    <a:pt x="575310" y="77470"/>
                    <a:pt x="605790" y="76200"/>
                  </a:cubicBezTo>
                  <a:cubicBezTo>
                    <a:pt x="641350" y="76200"/>
                    <a:pt x="681990" y="100330"/>
                    <a:pt x="725170" y="106680"/>
                  </a:cubicBezTo>
                  <a:cubicBezTo>
                    <a:pt x="778510" y="114300"/>
                    <a:pt x="853440" y="106680"/>
                    <a:pt x="900430" y="113030"/>
                  </a:cubicBezTo>
                  <a:cubicBezTo>
                    <a:pt x="933450" y="118110"/>
                    <a:pt x="942340" y="128270"/>
                    <a:pt x="981710" y="133350"/>
                  </a:cubicBezTo>
                  <a:cubicBezTo>
                    <a:pt x="1085850" y="146050"/>
                    <a:pt x="1460500" y="114300"/>
                    <a:pt x="1546860" y="142240"/>
                  </a:cubicBezTo>
                  <a:cubicBezTo>
                    <a:pt x="1576070" y="151130"/>
                    <a:pt x="1588770" y="161290"/>
                    <a:pt x="1600200" y="179070"/>
                  </a:cubicBezTo>
                  <a:cubicBezTo>
                    <a:pt x="1611630" y="195580"/>
                    <a:pt x="1617980" y="220980"/>
                    <a:pt x="1615440" y="241300"/>
                  </a:cubicBezTo>
                  <a:cubicBezTo>
                    <a:pt x="1612900" y="261620"/>
                    <a:pt x="1601470" y="285750"/>
                    <a:pt x="1586230" y="298450"/>
                  </a:cubicBezTo>
                  <a:cubicBezTo>
                    <a:pt x="1570990" y="312420"/>
                    <a:pt x="1554480" y="316230"/>
                    <a:pt x="1525270" y="321310"/>
                  </a:cubicBezTo>
                  <a:cubicBezTo>
                    <a:pt x="1452880" y="332740"/>
                    <a:pt x="1223010" y="322580"/>
                    <a:pt x="1139190" y="307340"/>
                  </a:cubicBezTo>
                  <a:cubicBezTo>
                    <a:pt x="1097280" y="299720"/>
                    <a:pt x="1085850" y="281940"/>
                    <a:pt x="1047750" y="274320"/>
                  </a:cubicBezTo>
                  <a:cubicBezTo>
                    <a:pt x="991870" y="262890"/>
                    <a:pt x="872490" y="280670"/>
                    <a:pt x="829310" y="260350"/>
                  </a:cubicBezTo>
                  <a:cubicBezTo>
                    <a:pt x="806450" y="248920"/>
                    <a:pt x="795020" y="228600"/>
                    <a:pt x="787400" y="212090"/>
                  </a:cubicBezTo>
                  <a:cubicBezTo>
                    <a:pt x="781050" y="198120"/>
                    <a:pt x="779780" y="182880"/>
                    <a:pt x="781050" y="168910"/>
                  </a:cubicBezTo>
                  <a:cubicBezTo>
                    <a:pt x="783590" y="154940"/>
                    <a:pt x="788670" y="139700"/>
                    <a:pt x="797560" y="128270"/>
                  </a:cubicBezTo>
                  <a:cubicBezTo>
                    <a:pt x="805180" y="116840"/>
                    <a:pt x="814070" y="107950"/>
                    <a:pt x="829310" y="99060"/>
                  </a:cubicBezTo>
                  <a:cubicBezTo>
                    <a:pt x="857250" y="83820"/>
                    <a:pt x="897890" y="73660"/>
                    <a:pt x="957580" y="64770"/>
                  </a:cubicBezTo>
                  <a:cubicBezTo>
                    <a:pt x="1089660" y="44450"/>
                    <a:pt x="1492250" y="31750"/>
                    <a:pt x="1607820" y="39370"/>
                  </a:cubicBezTo>
                  <a:cubicBezTo>
                    <a:pt x="1651000" y="41910"/>
                    <a:pt x="1651000" y="49530"/>
                    <a:pt x="1695450" y="53340"/>
                  </a:cubicBezTo>
                  <a:cubicBezTo>
                    <a:pt x="1822450" y="66040"/>
                    <a:pt x="2258060" y="74930"/>
                    <a:pt x="2454910" y="64770"/>
                  </a:cubicBezTo>
                  <a:cubicBezTo>
                    <a:pt x="2580640" y="58420"/>
                    <a:pt x="2644140" y="39370"/>
                    <a:pt x="2764790" y="30480"/>
                  </a:cubicBezTo>
                  <a:cubicBezTo>
                    <a:pt x="2931160" y="19050"/>
                    <a:pt x="3191510" y="16510"/>
                    <a:pt x="3362960" y="13970"/>
                  </a:cubicBezTo>
                  <a:cubicBezTo>
                    <a:pt x="3489960" y="12700"/>
                    <a:pt x="3614420" y="6350"/>
                    <a:pt x="3698240" y="12700"/>
                  </a:cubicBezTo>
                  <a:cubicBezTo>
                    <a:pt x="3749040" y="17780"/>
                    <a:pt x="3785870" y="21590"/>
                    <a:pt x="3818890" y="34290"/>
                  </a:cubicBezTo>
                  <a:cubicBezTo>
                    <a:pt x="3845560" y="44450"/>
                    <a:pt x="3867150" y="55880"/>
                    <a:pt x="3886200" y="73660"/>
                  </a:cubicBezTo>
                  <a:cubicBezTo>
                    <a:pt x="3905250" y="93980"/>
                    <a:pt x="3931920" y="123190"/>
                    <a:pt x="3931920" y="149860"/>
                  </a:cubicBezTo>
                  <a:cubicBezTo>
                    <a:pt x="3930650" y="182880"/>
                    <a:pt x="3896360" y="233680"/>
                    <a:pt x="3860800" y="257810"/>
                  </a:cubicBezTo>
                  <a:cubicBezTo>
                    <a:pt x="3821430" y="284480"/>
                    <a:pt x="3757930" y="284480"/>
                    <a:pt x="3696970" y="294640"/>
                  </a:cubicBezTo>
                  <a:cubicBezTo>
                    <a:pt x="3620770" y="306070"/>
                    <a:pt x="3516630" y="317500"/>
                    <a:pt x="3439160" y="321310"/>
                  </a:cubicBezTo>
                  <a:cubicBezTo>
                    <a:pt x="3375660" y="323850"/>
                    <a:pt x="3313430" y="326390"/>
                    <a:pt x="3265170" y="320040"/>
                  </a:cubicBezTo>
                  <a:cubicBezTo>
                    <a:pt x="3228340" y="316230"/>
                    <a:pt x="3211830" y="302260"/>
                    <a:pt x="3172460" y="297180"/>
                  </a:cubicBezTo>
                  <a:cubicBezTo>
                    <a:pt x="3107690" y="288290"/>
                    <a:pt x="2984500" y="300990"/>
                    <a:pt x="2905760" y="294640"/>
                  </a:cubicBezTo>
                  <a:cubicBezTo>
                    <a:pt x="2844800" y="289560"/>
                    <a:pt x="2820670" y="276860"/>
                    <a:pt x="2743200" y="270510"/>
                  </a:cubicBezTo>
                  <a:cubicBezTo>
                    <a:pt x="2553970" y="256540"/>
                    <a:pt x="2005330" y="255270"/>
                    <a:pt x="1764030" y="267970"/>
                  </a:cubicBezTo>
                  <a:cubicBezTo>
                    <a:pt x="1620520" y="275590"/>
                    <a:pt x="1539240" y="297180"/>
                    <a:pt x="1423670" y="306070"/>
                  </a:cubicBezTo>
                  <a:cubicBezTo>
                    <a:pt x="1303020" y="314960"/>
                    <a:pt x="1149350" y="292100"/>
                    <a:pt x="1054100" y="317500"/>
                  </a:cubicBezTo>
                  <a:cubicBezTo>
                    <a:pt x="985520" y="336550"/>
                    <a:pt x="933450" y="391160"/>
                    <a:pt x="890270" y="406400"/>
                  </a:cubicBezTo>
                  <a:cubicBezTo>
                    <a:pt x="864870" y="416560"/>
                    <a:pt x="843280" y="421640"/>
                    <a:pt x="824230" y="420370"/>
                  </a:cubicBezTo>
                  <a:cubicBezTo>
                    <a:pt x="808990" y="419100"/>
                    <a:pt x="796290" y="414020"/>
                    <a:pt x="783590" y="405130"/>
                  </a:cubicBezTo>
                  <a:cubicBezTo>
                    <a:pt x="769620" y="393700"/>
                    <a:pt x="753110" y="372110"/>
                    <a:pt x="748030" y="353060"/>
                  </a:cubicBezTo>
                  <a:cubicBezTo>
                    <a:pt x="742950" y="332740"/>
                    <a:pt x="745490" y="307340"/>
                    <a:pt x="755650" y="289560"/>
                  </a:cubicBezTo>
                  <a:cubicBezTo>
                    <a:pt x="764540" y="271780"/>
                    <a:pt x="782320" y="252730"/>
                    <a:pt x="802640" y="247650"/>
                  </a:cubicBezTo>
                  <a:cubicBezTo>
                    <a:pt x="829310" y="240030"/>
                    <a:pt x="867410" y="264160"/>
                    <a:pt x="908050" y="270510"/>
                  </a:cubicBezTo>
                  <a:cubicBezTo>
                    <a:pt x="960120" y="276860"/>
                    <a:pt x="1021080" y="280670"/>
                    <a:pt x="1088390" y="280670"/>
                  </a:cubicBezTo>
                  <a:cubicBezTo>
                    <a:pt x="1174750" y="279400"/>
                    <a:pt x="1263650" y="260350"/>
                    <a:pt x="1381760" y="255270"/>
                  </a:cubicBezTo>
                  <a:cubicBezTo>
                    <a:pt x="1563370" y="247650"/>
                    <a:pt x="1833880" y="259080"/>
                    <a:pt x="2071370" y="255270"/>
                  </a:cubicBezTo>
                  <a:cubicBezTo>
                    <a:pt x="2326640" y="250190"/>
                    <a:pt x="2597150" y="232410"/>
                    <a:pt x="2862580" y="229870"/>
                  </a:cubicBezTo>
                  <a:cubicBezTo>
                    <a:pt x="3131820" y="228600"/>
                    <a:pt x="3559810" y="219710"/>
                    <a:pt x="3674110" y="241300"/>
                  </a:cubicBezTo>
                  <a:cubicBezTo>
                    <a:pt x="3705860" y="247650"/>
                    <a:pt x="3718560" y="251460"/>
                    <a:pt x="3733800" y="264160"/>
                  </a:cubicBezTo>
                  <a:cubicBezTo>
                    <a:pt x="3749040" y="278130"/>
                    <a:pt x="3760470" y="300990"/>
                    <a:pt x="3763010" y="321310"/>
                  </a:cubicBezTo>
                  <a:cubicBezTo>
                    <a:pt x="3765550" y="340360"/>
                    <a:pt x="3757930" y="367030"/>
                    <a:pt x="3747770" y="383540"/>
                  </a:cubicBezTo>
                  <a:cubicBezTo>
                    <a:pt x="3740150" y="396240"/>
                    <a:pt x="3728720" y="405130"/>
                    <a:pt x="3716020" y="411480"/>
                  </a:cubicBezTo>
                  <a:cubicBezTo>
                    <a:pt x="3703320" y="417830"/>
                    <a:pt x="3675380" y="425450"/>
                    <a:pt x="3674110" y="421640"/>
                  </a:cubicBezTo>
                  <a:cubicBezTo>
                    <a:pt x="3671570" y="417830"/>
                    <a:pt x="3750310" y="364490"/>
                    <a:pt x="3751580" y="367030"/>
                  </a:cubicBezTo>
                  <a:cubicBezTo>
                    <a:pt x="3754120" y="368300"/>
                    <a:pt x="3716020" y="424180"/>
                    <a:pt x="3690620" y="429260"/>
                  </a:cubicBezTo>
                  <a:cubicBezTo>
                    <a:pt x="3658870" y="435610"/>
                    <a:pt x="3590290" y="408940"/>
                    <a:pt x="3572510" y="379730"/>
                  </a:cubicBezTo>
                  <a:cubicBezTo>
                    <a:pt x="3554730" y="346710"/>
                    <a:pt x="3576320" y="267970"/>
                    <a:pt x="3594100" y="236220"/>
                  </a:cubicBezTo>
                  <a:cubicBezTo>
                    <a:pt x="3605530" y="215900"/>
                    <a:pt x="3624580" y="201930"/>
                    <a:pt x="3643630" y="196850"/>
                  </a:cubicBezTo>
                  <a:cubicBezTo>
                    <a:pt x="3662680" y="190500"/>
                    <a:pt x="3689350" y="191770"/>
                    <a:pt x="3708400" y="199390"/>
                  </a:cubicBezTo>
                  <a:cubicBezTo>
                    <a:pt x="3726180" y="207010"/>
                    <a:pt x="3745230" y="228600"/>
                    <a:pt x="3754120" y="245110"/>
                  </a:cubicBezTo>
                  <a:cubicBezTo>
                    <a:pt x="3760470" y="257810"/>
                    <a:pt x="3768090" y="273050"/>
                    <a:pt x="3761740" y="287020"/>
                  </a:cubicBezTo>
                  <a:cubicBezTo>
                    <a:pt x="3751580" y="313690"/>
                    <a:pt x="3693160" y="355600"/>
                    <a:pt x="3648710" y="370840"/>
                  </a:cubicBezTo>
                  <a:cubicBezTo>
                    <a:pt x="3600450" y="386080"/>
                    <a:pt x="3547110" y="364490"/>
                    <a:pt x="3481070" y="370840"/>
                  </a:cubicBezTo>
                  <a:cubicBezTo>
                    <a:pt x="3382010" y="379730"/>
                    <a:pt x="3256280" y="426720"/>
                    <a:pt x="3117850" y="440690"/>
                  </a:cubicBezTo>
                  <a:cubicBezTo>
                    <a:pt x="2936240" y="458470"/>
                    <a:pt x="2625090" y="434340"/>
                    <a:pt x="2484120" y="444500"/>
                  </a:cubicBezTo>
                  <a:cubicBezTo>
                    <a:pt x="2414270" y="450850"/>
                    <a:pt x="2390140" y="463550"/>
                    <a:pt x="2326640" y="468630"/>
                  </a:cubicBezTo>
                  <a:cubicBezTo>
                    <a:pt x="2233930" y="476250"/>
                    <a:pt x="2057400" y="459740"/>
                    <a:pt x="1978660" y="469900"/>
                  </a:cubicBezTo>
                  <a:cubicBezTo>
                    <a:pt x="1935480" y="474980"/>
                    <a:pt x="1918970" y="488950"/>
                    <a:pt x="1882140" y="494030"/>
                  </a:cubicBezTo>
                  <a:cubicBezTo>
                    <a:pt x="1835150" y="500380"/>
                    <a:pt x="1775460" y="501650"/>
                    <a:pt x="1719580" y="496570"/>
                  </a:cubicBezTo>
                  <a:cubicBezTo>
                    <a:pt x="1658620" y="490220"/>
                    <a:pt x="1559560" y="487680"/>
                    <a:pt x="1532890" y="457200"/>
                  </a:cubicBezTo>
                  <a:cubicBezTo>
                    <a:pt x="1513840" y="436880"/>
                    <a:pt x="1515110" y="396240"/>
                    <a:pt x="1524000" y="373380"/>
                  </a:cubicBezTo>
                  <a:cubicBezTo>
                    <a:pt x="1534160" y="350520"/>
                    <a:pt x="1567180" y="327660"/>
                    <a:pt x="1588770" y="320040"/>
                  </a:cubicBezTo>
                  <a:cubicBezTo>
                    <a:pt x="1607820" y="314960"/>
                    <a:pt x="1629410" y="317500"/>
                    <a:pt x="1645920" y="327660"/>
                  </a:cubicBezTo>
                  <a:cubicBezTo>
                    <a:pt x="1666240" y="339090"/>
                    <a:pt x="1690370" y="372110"/>
                    <a:pt x="1695450" y="394970"/>
                  </a:cubicBezTo>
                  <a:cubicBezTo>
                    <a:pt x="1699260" y="414020"/>
                    <a:pt x="1695450" y="435610"/>
                    <a:pt x="1685290" y="450850"/>
                  </a:cubicBezTo>
                  <a:cubicBezTo>
                    <a:pt x="1672590" y="469900"/>
                    <a:pt x="1638300" y="492760"/>
                    <a:pt x="1615440" y="496570"/>
                  </a:cubicBezTo>
                  <a:cubicBezTo>
                    <a:pt x="1596390" y="500380"/>
                    <a:pt x="1574800" y="495300"/>
                    <a:pt x="1559560" y="483870"/>
                  </a:cubicBezTo>
                  <a:cubicBezTo>
                    <a:pt x="1541780" y="469900"/>
                    <a:pt x="1518920" y="435610"/>
                    <a:pt x="1517650" y="411480"/>
                  </a:cubicBezTo>
                  <a:cubicBezTo>
                    <a:pt x="1516380" y="387350"/>
                    <a:pt x="1536700" y="351790"/>
                    <a:pt x="1554480" y="336550"/>
                  </a:cubicBezTo>
                  <a:cubicBezTo>
                    <a:pt x="1568450" y="323850"/>
                    <a:pt x="1588770" y="317500"/>
                    <a:pt x="1607820" y="318770"/>
                  </a:cubicBezTo>
                  <a:cubicBezTo>
                    <a:pt x="1631950" y="321310"/>
                    <a:pt x="1682750" y="355600"/>
                    <a:pt x="1681480" y="359410"/>
                  </a:cubicBezTo>
                  <a:cubicBezTo>
                    <a:pt x="1680210" y="361950"/>
                    <a:pt x="1612900" y="349250"/>
                    <a:pt x="1612900" y="342900"/>
                  </a:cubicBezTo>
                  <a:cubicBezTo>
                    <a:pt x="1611630" y="335280"/>
                    <a:pt x="1661160" y="323850"/>
                    <a:pt x="1692910" y="318770"/>
                  </a:cubicBezTo>
                  <a:cubicBezTo>
                    <a:pt x="1737360" y="313690"/>
                    <a:pt x="1814830" y="331470"/>
                    <a:pt x="1858010" y="325120"/>
                  </a:cubicBezTo>
                  <a:cubicBezTo>
                    <a:pt x="1888490" y="320040"/>
                    <a:pt x="1897380" y="304800"/>
                    <a:pt x="1931670" y="298450"/>
                  </a:cubicBezTo>
                  <a:cubicBezTo>
                    <a:pt x="2002790" y="285750"/>
                    <a:pt x="2172970" y="300990"/>
                    <a:pt x="2273300" y="294640"/>
                  </a:cubicBezTo>
                  <a:cubicBezTo>
                    <a:pt x="2352040" y="289560"/>
                    <a:pt x="2395220" y="275590"/>
                    <a:pt x="2484120" y="269240"/>
                  </a:cubicBezTo>
                  <a:cubicBezTo>
                    <a:pt x="2640330" y="260350"/>
                    <a:pt x="2980690" y="284480"/>
                    <a:pt x="3129280" y="264160"/>
                  </a:cubicBezTo>
                  <a:cubicBezTo>
                    <a:pt x="3209290" y="254000"/>
                    <a:pt x="3251200" y="228600"/>
                    <a:pt x="3310890" y="215900"/>
                  </a:cubicBezTo>
                  <a:cubicBezTo>
                    <a:pt x="3368040" y="204470"/>
                    <a:pt x="3421380" y="195580"/>
                    <a:pt x="3479800" y="191770"/>
                  </a:cubicBezTo>
                  <a:cubicBezTo>
                    <a:pt x="3545840" y="186690"/>
                    <a:pt x="3679190" y="173990"/>
                    <a:pt x="3685540" y="193040"/>
                  </a:cubicBezTo>
                  <a:cubicBezTo>
                    <a:pt x="3691890" y="208280"/>
                    <a:pt x="3589020" y="283210"/>
                    <a:pt x="3581400" y="278130"/>
                  </a:cubicBezTo>
                  <a:cubicBezTo>
                    <a:pt x="3576320" y="275590"/>
                    <a:pt x="3586480" y="248920"/>
                    <a:pt x="3594100" y="236220"/>
                  </a:cubicBezTo>
                  <a:cubicBezTo>
                    <a:pt x="3600450" y="224790"/>
                    <a:pt x="3610610" y="213360"/>
                    <a:pt x="3623310" y="205740"/>
                  </a:cubicBezTo>
                  <a:cubicBezTo>
                    <a:pt x="3639820" y="196850"/>
                    <a:pt x="3669030" y="191770"/>
                    <a:pt x="3686810" y="193040"/>
                  </a:cubicBezTo>
                  <a:cubicBezTo>
                    <a:pt x="3702050" y="194310"/>
                    <a:pt x="3716020" y="201930"/>
                    <a:pt x="3726180" y="210820"/>
                  </a:cubicBezTo>
                  <a:cubicBezTo>
                    <a:pt x="3737610" y="219710"/>
                    <a:pt x="3747770" y="231140"/>
                    <a:pt x="3754120" y="245110"/>
                  </a:cubicBezTo>
                  <a:cubicBezTo>
                    <a:pt x="3759200" y="257810"/>
                    <a:pt x="3764280" y="273050"/>
                    <a:pt x="3761740" y="287020"/>
                  </a:cubicBezTo>
                  <a:cubicBezTo>
                    <a:pt x="3759200" y="303530"/>
                    <a:pt x="3751580" y="328930"/>
                    <a:pt x="3735070" y="335280"/>
                  </a:cubicBezTo>
                  <a:cubicBezTo>
                    <a:pt x="3709670" y="344170"/>
                    <a:pt x="3610610" y="303530"/>
                    <a:pt x="3609340" y="284480"/>
                  </a:cubicBezTo>
                  <a:cubicBezTo>
                    <a:pt x="3608070" y="271780"/>
                    <a:pt x="3653790" y="245110"/>
                    <a:pt x="3674110" y="241300"/>
                  </a:cubicBezTo>
                  <a:cubicBezTo>
                    <a:pt x="3689350" y="238760"/>
                    <a:pt x="3703320" y="243840"/>
                    <a:pt x="3716020" y="252730"/>
                  </a:cubicBezTo>
                  <a:cubicBezTo>
                    <a:pt x="3731260" y="261620"/>
                    <a:pt x="3750310" y="283210"/>
                    <a:pt x="3757930" y="299720"/>
                  </a:cubicBezTo>
                  <a:cubicBezTo>
                    <a:pt x="3764280" y="313690"/>
                    <a:pt x="3765550" y="328930"/>
                    <a:pt x="3763010" y="342900"/>
                  </a:cubicBezTo>
                  <a:cubicBezTo>
                    <a:pt x="3761740" y="356870"/>
                    <a:pt x="3756660" y="372110"/>
                    <a:pt x="3747770" y="383540"/>
                  </a:cubicBezTo>
                  <a:cubicBezTo>
                    <a:pt x="3740150" y="394970"/>
                    <a:pt x="3728720" y="405130"/>
                    <a:pt x="3716020" y="411480"/>
                  </a:cubicBezTo>
                  <a:cubicBezTo>
                    <a:pt x="3703320" y="417830"/>
                    <a:pt x="3696970" y="419100"/>
                    <a:pt x="3674110" y="421640"/>
                  </a:cubicBezTo>
                  <a:cubicBezTo>
                    <a:pt x="3571240" y="433070"/>
                    <a:pt x="3093720" y="406400"/>
                    <a:pt x="2820670" y="408940"/>
                  </a:cubicBezTo>
                  <a:cubicBezTo>
                    <a:pt x="2569210" y="411480"/>
                    <a:pt x="2336800" y="430530"/>
                    <a:pt x="2096770" y="434340"/>
                  </a:cubicBezTo>
                  <a:cubicBezTo>
                    <a:pt x="1859280" y="438150"/>
                    <a:pt x="1601470" y="429260"/>
                    <a:pt x="1391920" y="435610"/>
                  </a:cubicBezTo>
                  <a:cubicBezTo>
                    <a:pt x="1221740" y="440690"/>
                    <a:pt x="1016000" y="482600"/>
                    <a:pt x="933450" y="459740"/>
                  </a:cubicBezTo>
                  <a:cubicBezTo>
                    <a:pt x="899160" y="449580"/>
                    <a:pt x="887730" y="420370"/>
                    <a:pt x="867410" y="415290"/>
                  </a:cubicBezTo>
                  <a:cubicBezTo>
                    <a:pt x="852170" y="411480"/>
                    <a:pt x="838200" y="421640"/>
                    <a:pt x="824230" y="420370"/>
                  </a:cubicBezTo>
                  <a:cubicBezTo>
                    <a:pt x="810260" y="417830"/>
                    <a:pt x="795020" y="412750"/>
                    <a:pt x="783590" y="405130"/>
                  </a:cubicBezTo>
                  <a:cubicBezTo>
                    <a:pt x="772160" y="397510"/>
                    <a:pt x="762000" y="386080"/>
                    <a:pt x="755650" y="373380"/>
                  </a:cubicBezTo>
                  <a:cubicBezTo>
                    <a:pt x="748030" y="355600"/>
                    <a:pt x="742950" y="328930"/>
                    <a:pt x="748030" y="309880"/>
                  </a:cubicBezTo>
                  <a:cubicBezTo>
                    <a:pt x="751840" y="290830"/>
                    <a:pt x="772160" y="266700"/>
                    <a:pt x="783590" y="256540"/>
                  </a:cubicBezTo>
                  <a:cubicBezTo>
                    <a:pt x="789940" y="251460"/>
                    <a:pt x="801370" y="245110"/>
                    <a:pt x="802640" y="247650"/>
                  </a:cubicBezTo>
                  <a:cubicBezTo>
                    <a:pt x="805180" y="248920"/>
                    <a:pt x="782320" y="273050"/>
                    <a:pt x="786130" y="276860"/>
                  </a:cubicBezTo>
                  <a:cubicBezTo>
                    <a:pt x="795020" y="287020"/>
                    <a:pt x="948690" y="168910"/>
                    <a:pt x="1046480" y="143510"/>
                  </a:cubicBezTo>
                  <a:cubicBezTo>
                    <a:pt x="1156970" y="114300"/>
                    <a:pt x="1297940" y="137160"/>
                    <a:pt x="1419860" y="128270"/>
                  </a:cubicBezTo>
                  <a:cubicBezTo>
                    <a:pt x="1536700" y="120650"/>
                    <a:pt x="1620520" y="99060"/>
                    <a:pt x="1764030" y="91440"/>
                  </a:cubicBezTo>
                  <a:cubicBezTo>
                    <a:pt x="2002790" y="78740"/>
                    <a:pt x="2537460" y="77470"/>
                    <a:pt x="2722880" y="91440"/>
                  </a:cubicBezTo>
                  <a:cubicBezTo>
                    <a:pt x="2799080" y="96520"/>
                    <a:pt x="2821940" y="110490"/>
                    <a:pt x="2882900" y="115570"/>
                  </a:cubicBezTo>
                  <a:cubicBezTo>
                    <a:pt x="2959100" y="120650"/>
                    <a:pt x="3068320" y="110490"/>
                    <a:pt x="3147060" y="115570"/>
                  </a:cubicBezTo>
                  <a:cubicBezTo>
                    <a:pt x="3210560" y="120650"/>
                    <a:pt x="3256280" y="137160"/>
                    <a:pt x="3321050" y="139700"/>
                  </a:cubicBezTo>
                  <a:cubicBezTo>
                    <a:pt x="3402330" y="143510"/>
                    <a:pt x="3510280" y="134620"/>
                    <a:pt x="3596640" y="127000"/>
                  </a:cubicBezTo>
                  <a:cubicBezTo>
                    <a:pt x="3676650" y="119380"/>
                    <a:pt x="3810000" y="73660"/>
                    <a:pt x="3822700" y="95250"/>
                  </a:cubicBezTo>
                  <a:cubicBezTo>
                    <a:pt x="3831590" y="110490"/>
                    <a:pt x="3798570" y="167640"/>
                    <a:pt x="3751580" y="190500"/>
                  </a:cubicBezTo>
                  <a:cubicBezTo>
                    <a:pt x="3619500" y="257810"/>
                    <a:pt x="3011170" y="195580"/>
                    <a:pt x="2813050" y="204470"/>
                  </a:cubicBezTo>
                  <a:cubicBezTo>
                    <a:pt x="2720340" y="208280"/>
                    <a:pt x="2667000" y="210820"/>
                    <a:pt x="2609850" y="219710"/>
                  </a:cubicBezTo>
                  <a:cubicBezTo>
                    <a:pt x="2567940" y="224790"/>
                    <a:pt x="2556510" y="237490"/>
                    <a:pt x="2500630" y="243840"/>
                  </a:cubicBezTo>
                  <a:cubicBezTo>
                    <a:pt x="2316480" y="261620"/>
                    <a:pt x="1605280" y="214630"/>
                    <a:pt x="1325880" y="218440"/>
                  </a:cubicBezTo>
                  <a:cubicBezTo>
                    <a:pt x="1169670" y="220980"/>
                    <a:pt x="1041400" y="219710"/>
                    <a:pt x="961390" y="236220"/>
                  </a:cubicBezTo>
                  <a:cubicBezTo>
                    <a:pt x="920750" y="245110"/>
                    <a:pt x="899160" y="270510"/>
                    <a:pt x="872490" y="270510"/>
                  </a:cubicBezTo>
                  <a:cubicBezTo>
                    <a:pt x="849630" y="270510"/>
                    <a:pt x="826770" y="259080"/>
                    <a:pt x="811530" y="247650"/>
                  </a:cubicBezTo>
                  <a:cubicBezTo>
                    <a:pt x="800100" y="238760"/>
                    <a:pt x="792480" y="224790"/>
                    <a:pt x="787400" y="212090"/>
                  </a:cubicBezTo>
                  <a:cubicBezTo>
                    <a:pt x="782320" y="198120"/>
                    <a:pt x="778510" y="182880"/>
                    <a:pt x="781050" y="168910"/>
                  </a:cubicBezTo>
                  <a:cubicBezTo>
                    <a:pt x="784860" y="149860"/>
                    <a:pt x="796290" y="124460"/>
                    <a:pt x="811530" y="111760"/>
                  </a:cubicBezTo>
                  <a:cubicBezTo>
                    <a:pt x="826770" y="97790"/>
                    <a:pt x="845820" y="92710"/>
                    <a:pt x="872490" y="88900"/>
                  </a:cubicBezTo>
                  <a:cubicBezTo>
                    <a:pt x="916940" y="80010"/>
                    <a:pt x="1012190" y="80010"/>
                    <a:pt x="1059180" y="88900"/>
                  </a:cubicBezTo>
                  <a:cubicBezTo>
                    <a:pt x="1089660" y="95250"/>
                    <a:pt x="1097280" y="113030"/>
                    <a:pt x="1130300" y="119380"/>
                  </a:cubicBezTo>
                  <a:cubicBezTo>
                    <a:pt x="1197610" y="134620"/>
                    <a:pt x="1372870" y="120650"/>
                    <a:pt x="1449070" y="127000"/>
                  </a:cubicBezTo>
                  <a:cubicBezTo>
                    <a:pt x="1490980" y="130810"/>
                    <a:pt x="1520190" y="130810"/>
                    <a:pt x="1546860" y="142240"/>
                  </a:cubicBezTo>
                  <a:cubicBezTo>
                    <a:pt x="1568450" y="149860"/>
                    <a:pt x="1588770" y="163830"/>
                    <a:pt x="1600200" y="179070"/>
                  </a:cubicBezTo>
                  <a:cubicBezTo>
                    <a:pt x="1610360" y="190500"/>
                    <a:pt x="1614170" y="205740"/>
                    <a:pt x="1615440" y="219710"/>
                  </a:cubicBezTo>
                  <a:cubicBezTo>
                    <a:pt x="1617980" y="233680"/>
                    <a:pt x="1616710" y="248920"/>
                    <a:pt x="1610360" y="262890"/>
                  </a:cubicBezTo>
                  <a:cubicBezTo>
                    <a:pt x="1602740" y="279400"/>
                    <a:pt x="1583690" y="300990"/>
                    <a:pt x="1567180" y="311150"/>
                  </a:cubicBezTo>
                  <a:cubicBezTo>
                    <a:pt x="1554480" y="318770"/>
                    <a:pt x="1546860" y="318770"/>
                    <a:pt x="1525270" y="321310"/>
                  </a:cubicBezTo>
                  <a:cubicBezTo>
                    <a:pt x="1454150" y="330200"/>
                    <a:pt x="1223010" y="328930"/>
                    <a:pt x="1066800" y="320040"/>
                  </a:cubicBezTo>
                  <a:cubicBezTo>
                    <a:pt x="900430" y="311150"/>
                    <a:pt x="582930" y="314960"/>
                    <a:pt x="557530" y="262890"/>
                  </a:cubicBezTo>
                  <a:cubicBezTo>
                    <a:pt x="546100" y="237490"/>
                    <a:pt x="585470" y="180340"/>
                    <a:pt x="615950" y="166370"/>
                  </a:cubicBezTo>
                  <a:cubicBezTo>
                    <a:pt x="651510" y="151130"/>
                    <a:pt x="718820" y="177800"/>
                    <a:pt x="768350" y="191770"/>
                  </a:cubicBezTo>
                  <a:cubicBezTo>
                    <a:pt x="820420" y="207010"/>
                    <a:pt x="895350" y="227330"/>
                    <a:pt x="923290" y="257810"/>
                  </a:cubicBezTo>
                  <a:cubicBezTo>
                    <a:pt x="942340" y="278130"/>
                    <a:pt x="952500" y="306070"/>
                    <a:pt x="947420" y="330200"/>
                  </a:cubicBezTo>
                  <a:cubicBezTo>
                    <a:pt x="939800" y="363220"/>
                    <a:pt x="899160" y="411480"/>
                    <a:pt x="850900" y="430530"/>
                  </a:cubicBezTo>
                  <a:cubicBezTo>
                    <a:pt x="773430" y="462280"/>
                    <a:pt x="607060" y="411480"/>
                    <a:pt x="495300" y="420370"/>
                  </a:cubicBezTo>
                  <a:cubicBezTo>
                    <a:pt x="392430" y="427990"/>
                    <a:pt x="273050" y="466090"/>
                    <a:pt x="205740" y="472440"/>
                  </a:cubicBezTo>
                  <a:cubicBezTo>
                    <a:pt x="168910" y="476250"/>
                    <a:pt x="146050" y="477520"/>
                    <a:pt x="119380" y="473710"/>
                  </a:cubicBezTo>
                  <a:cubicBezTo>
                    <a:pt x="97790" y="469900"/>
                    <a:pt x="73660" y="464820"/>
                    <a:pt x="58420" y="452120"/>
                  </a:cubicBezTo>
                  <a:cubicBezTo>
                    <a:pt x="43180" y="439420"/>
                    <a:pt x="30480" y="415290"/>
                    <a:pt x="27940" y="396240"/>
                  </a:cubicBezTo>
                  <a:cubicBezTo>
                    <a:pt x="25400" y="375920"/>
                    <a:pt x="30480" y="349250"/>
                    <a:pt x="41910" y="332740"/>
                  </a:cubicBezTo>
                  <a:cubicBezTo>
                    <a:pt x="52070" y="316230"/>
                    <a:pt x="80010" y="300990"/>
                    <a:pt x="93980" y="294640"/>
                  </a:cubicBezTo>
                  <a:cubicBezTo>
                    <a:pt x="101600" y="292100"/>
                    <a:pt x="110490" y="288290"/>
                    <a:pt x="115570" y="292100"/>
                  </a:cubicBezTo>
                  <a:cubicBezTo>
                    <a:pt x="120650" y="294640"/>
                    <a:pt x="116840" y="311150"/>
                    <a:pt x="124460" y="314960"/>
                  </a:cubicBezTo>
                  <a:cubicBezTo>
                    <a:pt x="140970" y="322580"/>
                    <a:pt x="195580" y="280670"/>
                    <a:pt x="243840" y="266700"/>
                  </a:cubicBezTo>
                  <a:cubicBezTo>
                    <a:pt x="312420" y="246380"/>
                    <a:pt x="455930" y="215900"/>
                    <a:pt x="505460" y="217170"/>
                  </a:cubicBezTo>
                  <a:cubicBezTo>
                    <a:pt x="525780" y="217170"/>
                    <a:pt x="534670" y="219710"/>
                    <a:pt x="547370" y="226060"/>
                  </a:cubicBezTo>
                  <a:cubicBezTo>
                    <a:pt x="560070" y="232410"/>
                    <a:pt x="571500" y="243840"/>
                    <a:pt x="580390" y="255270"/>
                  </a:cubicBezTo>
                  <a:cubicBezTo>
                    <a:pt x="588010" y="265430"/>
                    <a:pt x="593090" y="280670"/>
                    <a:pt x="595630" y="294640"/>
                  </a:cubicBezTo>
                  <a:cubicBezTo>
                    <a:pt x="596900" y="308610"/>
                    <a:pt x="596900" y="323850"/>
                    <a:pt x="590550" y="337820"/>
                  </a:cubicBezTo>
                  <a:cubicBezTo>
                    <a:pt x="582930" y="354330"/>
                    <a:pt x="568960" y="373380"/>
                    <a:pt x="548640" y="386080"/>
                  </a:cubicBezTo>
                  <a:cubicBezTo>
                    <a:pt x="520700" y="401320"/>
                    <a:pt x="472440" y="407670"/>
                    <a:pt x="427990" y="408940"/>
                  </a:cubicBezTo>
                  <a:cubicBezTo>
                    <a:pt x="374650" y="408940"/>
                    <a:pt x="309880" y="386080"/>
                    <a:pt x="250190" y="382270"/>
                  </a:cubicBezTo>
                  <a:cubicBezTo>
                    <a:pt x="191770" y="377190"/>
                    <a:pt x="115570" y="389890"/>
                    <a:pt x="74930" y="379730"/>
                  </a:cubicBezTo>
                  <a:cubicBezTo>
                    <a:pt x="50800" y="373380"/>
                    <a:pt x="33020" y="361950"/>
                    <a:pt x="20320" y="349250"/>
                  </a:cubicBezTo>
                  <a:cubicBezTo>
                    <a:pt x="10160" y="339090"/>
                    <a:pt x="5080" y="325120"/>
                    <a:pt x="2540" y="312420"/>
                  </a:cubicBezTo>
                  <a:cubicBezTo>
                    <a:pt x="0" y="298450"/>
                    <a:pt x="0" y="283210"/>
                    <a:pt x="3810" y="270510"/>
                  </a:cubicBezTo>
                  <a:cubicBezTo>
                    <a:pt x="7620" y="257810"/>
                    <a:pt x="15240" y="243840"/>
                    <a:pt x="24130" y="233680"/>
                  </a:cubicBezTo>
                  <a:cubicBezTo>
                    <a:pt x="33020" y="224790"/>
                    <a:pt x="48260" y="215900"/>
                    <a:pt x="58420" y="210820"/>
                  </a:cubicBezTo>
                  <a:cubicBezTo>
                    <a:pt x="66040" y="208280"/>
                    <a:pt x="71120" y="205740"/>
                    <a:pt x="78740" y="207010"/>
                  </a:cubicBezTo>
                  <a:cubicBezTo>
                    <a:pt x="90170" y="208280"/>
                    <a:pt x="100330" y="227330"/>
                    <a:pt x="115570" y="228600"/>
                  </a:cubicBezTo>
                  <a:cubicBezTo>
                    <a:pt x="140970" y="229870"/>
                    <a:pt x="179070" y="198120"/>
                    <a:pt x="217170" y="184150"/>
                  </a:cubicBezTo>
                  <a:cubicBezTo>
                    <a:pt x="265430" y="167640"/>
                    <a:pt x="351790" y="125730"/>
                    <a:pt x="386080" y="139700"/>
                  </a:cubicBezTo>
                  <a:cubicBezTo>
                    <a:pt x="408940" y="149860"/>
                    <a:pt x="429260" y="203200"/>
                    <a:pt x="424180" y="208280"/>
                  </a:cubicBezTo>
                  <a:cubicBezTo>
                    <a:pt x="417830" y="214630"/>
                    <a:pt x="360680" y="166370"/>
                    <a:pt x="330200" y="156210"/>
                  </a:cubicBezTo>
                  <a:cubicBezTo>
                    <a:pt x="303530" y="147320"/>
                    <a:pt x="269240" y="154940"/>
                    <a:pt x="250190" y="147320"/>
                  </a:cubicBezTo>
                  <a:cubicBezTo>
                    <a:pt x="237490" y="140970"/>
                    <a:pt x="228600" y="132080"/>
                    <a:pt x="222250" y="121920"/>
                  </a:cubicBezTo>
                  <a:cubicBezTo>
                    <a:pt x="214630" y="111760"/>
                    <a:pt x="209550" y="100330"/>
                    <a:pt x="208280" y="87630"/>
                  </a:cubicBezTo>
                  <a:cubicBezTo>
                    <a:pt x="208280" y="71120"/>
                    <a:pt x="210820" y="48260"/>
                    <a:pt x="222250" y="33020"/>
                  </a:cubicBezTo>
                  <a:cubicBezTo>
                    <a:pt x="234950" y="17780"/>
                    <a:pt x="285750" y="0"/>
                    <a:pt x="285750" y="0"/>
                  </a:cubicBezTo>
                </a:path>
              </a:pathLst>
            </a:custGeom>
            <a:solidFill>
              <a:srgbClr val="FFFFFF"/>
            </a:solidFill>
            <a:ln cap="sq">
              <a:noFill/>
              <a:prstDash val="solid"/>
              <a:miter/>
            </a:ln>
          </p:spPr>
          <p:txBody>
            <a:bodyPr/>
            <a:lstStyle/>
            <a:p>
              <a:endParaRPr lang="fr-FR"/>
            </a:p>
          </p:txBody>
        </p:sp>
      </p:grpSp>
      <mc:AlternateContent xmlns:mc="http://schemas.openxmlformats.org/markup-compatibility/2006">
        <mc:Choice xmlns:p14="http://schemas.microsoft.com/office/powerpoint/2010/main" Requires="p14">
          <p:contentPart p14:bwMode="auto" r:id="rId3">
            <p14:nvContentPartPr>
              <p14:cNvPr id="24" name="Encre 23">
                <a:extLst>
                  <a:ext uri="{FF2B5EF4-FFF2-40B4-BE49-F238E27FC236}">
                    <a16:creationId xmlns:a16="http://schemas.microsoft.com/office/drawing/2014/main" id="{84858F50-A652-9A16-3F79-38141F9A7A6B}"/>
                  </a:ext>
                </a:extLst>
              </p14:cNvPr>
              <p14:cNvContentPartPr/>
              <p14:nvPr/>
            </p14:nvContentPartPr>
            <p14:xfrm>
              <a:off x="5497470" y="2388150"/>
              <a:ext cx="658800" cy="161640"/>
            </p14:xfrm>
          </p:contentPart>
        </mc:Choice>
        <mc:Fallback>
          <p:pic>
            <p:nvPicPr>
              <p:cNvPr id="24" name="Encre 23">
                <a:extLst>
                  <a:ext uri="{FF2B5EF4-FFF2-40B4-BE49-F238E27FC236}">
                    <a16:creationId xmlns:a16="http://schemas.microsoft.com/office/drawing/2014/main" id="{84858F50-A652-9A16-3F79-38141F9A7A6B}"/>
                  </a:ext>
                </a:extLst>
              </p:cNvPr>
              <p:cNvPicPr/>
              <p:nvPr/>
            </p:nvPicPr>
            <p:blipFill>
              <a:blip r:embed="rId4"/>
              <a:stretch>
                <a:fillRect/>
              </a:stretch>
            </p:blipFill>
            <p:spPr>
              <a:xfrm>
                <a:off x="5434470" y="2325510"/>
                <a:ext cx="7844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5" name="Encre 24">
                <a:extLst>
                  <a:ext uri="{FF2B5EF4-FFF2-40B4-BE49-F238E27FC236}">
                    <a16:creationId xmlns:a16="http://schemas.microsoft.com/office/drawing/2014/main" id="{E8856636-1054-A311-6ACE-7FFC64162911}"/>
                  </a:ext>
                </a:extLst>
              </p14:cNvPr>
              <p14:cNvContentPartPr/>
              <p14:nvPr/>
            </p14:nvContentPartPr>
            <p14:xfrm>
              <a:off x="6335169" y="2348357"/>
              <a:ext cx="743760" cy="194040"/>
            </p14:xfrm>
          </p:contentPart>
        </mc:Choice>
        <mc:Fallback>
          <p:pic>
            <p:nvPicPr>
              <p:cNvPr id="25" name="Encre 24">
                <a:extLst>
                  <a:ext uri="{FF2B5EF4-FFF2-40B4-BE49-F238E27FC236}">
                    <a16:creationId xmlns:a16="http://schemas.microsoft.com/office/drawing/2014/main" id="{E8856636-1054-A311-6ACE-7FFC64162911}"/>
                  </a:ext>
                </a:extLst>
              </p:cNvPr>
              <p:cNvPicPr/>
              <p:nvPr/>
            </p:nvPicPr>
            <p:blipFill>
              <a:blip r:embed="rId6"/>
              <a:stretch>
                <a:fillRect/>
              </a:stretch>
            </p:blipFill>
            <p:spPr>
              <a:xfrm>
                <a:off x="6272169" y="2285717"/>
                <a:ext cx="869400" cy="319680"/>
              </a:xfrm>
              <a:prstGeom prst="rect">
                <a:avLst/>
              </a:prstGeom>
            </p:spPr>
          </p:pic>
        </mc:Fallback>
      </mc:AlternateContent>
      <p:grpSp>
        <p:nvGrpSpPr>
          <p:cNvPr id="30" name="Groupe 29">
            <a:extLst>
              <a:ext uri="{FF2B5EF4-FFF2-40B4-BE49-F238E27FC236}">
                <a16:creationId xmlns:a16="http://schemas.microsoft.com/office/drawing/2014/main" id="{8AB32006-C880-EF24-35B9-DE7589DE942A}"/>
              </a:ext>
            </a:extLst>
          </p:cNvPr>
          <p:cNvGrpSpPr/>
          <p:nvPr/>
        </p:nvGrpSpPr>
        <p:grpSpPr>
          <a:xfrm>
            <a:off x="7135449" y="2312717"/>
            <a:ext cx="6006600" cy="218160"/>
            <a:chOff x="7135449" y="2312717"/>
            <a:chExt cx="6006600" cy="218160"/>
          </a:xfrm>
        </p:grpSpPr>
        <mc:AlternateContent xmlns:mc="http://schemas.openxmlformats.org/markup-compatibility/2006">
          <mc:Choice xmlns:p14="http://schemas.microsoft.com/office/powerpoint/2010/main" Requires="p14">
            <p:contentPart p14:bwMode="auto" r:id="rId7">
              <p14:nvContentPartPr>
                <p14:cNvPr id="26" name="Encre 25">
                  <a:extLst>
                    <a:ext uri="{FF2B5EF4-FFF2-40B4-BE49-F238E27FC236}">
                      <a16:creationId xmlns:a16="http://schemas.microsoft.com/office/drawing/2014/main" id="{96824B75-3237-ED2E-BF3D-4D6147C723D0}"/>
                    </a:ext>
                  </a:extLst>
                </p14:cNvPr>
                <p14:cNvContentPartPr/>
                <p14:nvPr/>
              </p14:nvContentPartPr>
              <p14:xfrm>
                <a:off x="7135449" y="2319197"/>
                <a:ext cx="6006600" cy="211680"/>
              </p14:xfrm>
            </p:contentPart>
          </mc:Choice>
          <mc:Fallback>
            <p:pic>
              <p:nvPicPr>
                <p:cNvPr id="26" name="Encre 25">
                  <a:extLst>
                    <a:ext uri="{FF2B5EF4-FFF2-40B4-BE49-F238E27FC236}">
                      <a16:creationId xmlns:a16="http://schemas.microsoft.com/office/drawing/2014/main" id="{96824B75-3237-ED2E-BF3D-4D6147C723D0}"/>
                    </a:ext>
                  </a:extLst>
                </p:cNvPr>
                <p:cNvPicPr/>
                <p:nvPr/>
              </p:nvPicPr>
              <p:blipFill>
                <a:blip r:embed="rId8"/>
                <a:stretch>
                  <a:fillRect/>
                </a:stretch>
              </p:blipFill>
              <p:spPr>
                <a:xfrm>
                  <a:off x="7072449" y="2256197"/>
                  <a:ext cx="61322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Encre 26">
                  <a:extLst>
                    <a:ext uri="{FF2B5EF4-FFF2-40B4-BE49-F238E27FC236}">
                      <a16:creationId xmlns:a16="http://schemas.microsoft.com/office/drawing/2014/main" id="{1575C57B-E36A-021D-EE47-A6B2AAEBD4DB}"/>
                    </a:ext>
                  </a:extLst>
                </p14:cNvPr>
                <p14:cNvContentPartPr/>
                <p14:nvPr/>
              </p14:nvContentPartPr>
              <p14:xfrm>
                <a:off x="9628089" y="2383637"/>
                <a:ext cx="801000" cy="36720"/>
              </p14:xfrm>
            </p:contentPart>
          </mc:Choice>
          <mc:Fallback>
            <p:pic>
              <p:nvPicPr>
                <p:cNvPr id="27" name="Encre 26">
                  <a:extLst>
                    <a:ext uri="{FF2B5EF4-FFF2-40B4-BE49-F238E27FC236}">
                      <a16:creationId xmlns:a16="http://schemas.microsoft.com/office/drawing/2014/main" id="{1575C57B-E36A-021D-EE47-A6B2AAEBD4DB}"/>
                    </a:ext>
                  </a:extLst>
                </p:cNvPr>
                <p:cNvPicPr/>
                <p:nvPr/>
              </p:nvPicPr>
              <p:blipFill>
                <a:blip r:embed="rId10"/>
                <a:stretch>
                  <a:fillRect/>
                </a:stretch>
              </p:blipFill>
              <p:spPr>
                <a:xfrm>
                  <a:off x="9565089" y="2320637"/>
                  <a:ext cx="926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Encre 28">
                  <a:extLst>
                    <a:ext uri="{FF2B5EF4-FFF2-40B4-BE49-F238E27FC236}">
                      <a16:creationId xmlns:a16="http://schemas.microsoft.com/office/drawing/2014/main" id="{0AA4AB8C-BE1F-CD04-EFBD-BBB1DF387A43}"/>
                    </a:ext>
                  </a:extLst>
                </p14:cNvPr>
                <p14:cNvContentPartPr/>
                <p14:nvPr/>
              </p14:nvContentPartPr>
              <p14:xfrm>
                <a:off x="7348929" y="2312717"/>
                <a:ext cx="1446840" cy="158760"/>
              </p14:xfrm>
            </p:contentPart>
          </mc:Choice>
          <mc:Fallback>
            <p:pic>
              <p:nvPicPr>
                <p:cNvPr id="29" name="Encre 28">
                  <a:extLst>
                    <a:ext uri="{FF2B5EF4-FFF2-40B4-BE49-F238E27FC236}">
                      <a16:creationId xmlns:a16="http://schemas.microsoft.com/office/drawing/2014/main" id="{0AA4AB8C-BE1F-CD04-EFBD-BBB1DF387A43}"/>
                    </a:ext>
                  </a:extLst>
                </p:cNvPr>
                <p:cNvPicPr/>
                <p:nvPr/>
              </p:nvPicPr>
              <p:blipFill>
                <a:blip r:embed="rId12"/>
                <a:stretch>
                  <a:fillRect/>
                </a:stretch>
              </p:blipFill>
              <p:spPr>
                <a:xfrm>
                  <a:off x="7286289" y="2249717"/>
                  <a:ext cx="1572480" cy="284400"/>
                </a:xfrm>
                <a:prstGeom prst="rect">
                  <a:avLst/>
                </a:prstGeom>
              </p:spPr>
            </p:pic>
          </mc:Fallback>
        </mc:AlternateContent>
      </p:grpSp>
      <p:sp>
        <p:nvSpPr>
          <p:cNvPr id="23" name="TextBox 23"/>
          <p:cNvSpPr txBox="1"/>
          <p:nvPr/>
        </p:nvSpPr>
        <p:spPr>
          <a:xfrm>
            <a:off x="6528429" y="2194612"/>
            <a:ext cx="5075884" cy="451489"/>
          </a:xfrm>
          <a:prstGeom prst="rect">
            <a:avLst/>
          </a:prstGeom>
        </p:spPr>
        <p:txBody>
          <a:bodyPr lIns="0" tIns="0" rIns="0" bIns="0" rtlCol="0" anchor="t">
            <a:spAutoFit/>
          </a:bodyPr>
          <a:lstStyle/>
          <a:p>
            <a:pPr algn="ctr">
              <a:lnSpc>
                <a:spcPts val="3538"/>
              </a:lnSpc>
              <a:spcBef>
                <a:spcPct val="0"/>
              </a:spcBef>
            </a:pPr>
            <a:r>
              <a:rPr lang="en-US" sz="2527" dirty="0">
                <a:solidFill>
                  <a:srgbClr val="000000"/>
                </a:solidFill>
                <a:latin typeface="Arimo"/>
                <a:ea typeface="Arimo"/>
                <a:cs typeface="Arimo"/>
                <a:sym typeface="Arimo"/>
              </a:rPr>
              <a:t>Choix du </a:t>
            </a:r>
            <a:r>
              <a:rPr lang="en-US" sz="2527" dirty="0" err="1">
                <a:solidFill>
                  <a:srgbClr val="000000"/>
                </a:solidFill>
                <a:latin typeface="Arimo"/>
                <a:ea typeface="Arimo"/>
                <a:cs typeface="Arimo"/>
                <a:sym typeface="Arimo"/>
              </a:rPr>
              <a:t>nombre</a:t>
            </a:r>
            <a:r>
              <a:rPr lang="en-US" sz="2527" dirty="0">
                <a:solidFill>
                  <a:srgbClr val="000000"/>
                </a:solidFill>
                <a:latin typeface="Arimo"/>
                <a:ea typeface="Arimo"/>
                <a:cs typeface="Arimo"/>
                <a:sym typeface="Arimo"/>
              </a:rPr>
              <a:t> de </a:t>
            </a:r>
            <a:r>
              <a:rPr lang="en-US" sz="2527" dirty="0" err="1">
                <a:solidFill>
                  <a:srgbClr val="000000"/>
                </a:solidFill>
                <a:latin typeface="Arimo"/>
                <a:ea typeface="Arimo"/>
                <a:cs typeface="Arimo"/>
                <a:sym typeface="Arimo"/>
              </a:rPr>
              <a:t>composantes</a:t>
            </a:r>
            <a:r>
              <a:rPr lang="en-US" sz="2527" dirty="0">
                <a:solidFill>
                  <a:srgbClr val="000000"/>
                </a:solidFill>
                <a:latin typeface="Arimo"/>
                <a:ea typeface="Arimo"/>
                <a:cs typeface="Arimo"/>
                <a:sym typeface="Arimo"/>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277104" y="572236"/>
            <a:ext cx="12454942" cy="1789229"/>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MEILLEURS ESTIMATEURS</a:t>
            </a:r>
          </a:p>
          <a:p>
            <a:pPr algn="ctr">
              <a:lnSpc>
                <a:spcPts val="6853"/>
              </a:lnSpc>
            </a:pPr>
            <a:endParaRPr lang="en-US" sz="7139" b="1">
              <a:solidFill>
                <a:srgbClr val="FFFFFF"/>
              </a:solidFill>
              <a:latin typeface="Open Sans Bold"/>
              <a:ea typeface="Open Sans Bold"/>
              <a:cs typeface="Open Sans Bold"/>
              <a:sym typeface="Open Sans Bold"/>
            </a:endParaRPr>
          </a:p>
        </p:txBody>
      </p:sp>
      <p:sp>
        <p:nvSpPr>
          <p:cNvPr id="6" name="TextBox 6"/>
          <p:cNvSpPr txBox="1"/>
          <p:nvPr/>
        </p:nvSpPr>
        <p:spPr>
          <a:xfrm>
            <a:off x="2695575" y="2747327"/>
            <a:ext cx="12896850" cy="1315721"/>
          </a:xfrm>
          <a:prstGeom prst="rect">
            <a:avLst/>
          </a:prstGeom>
        </p:spPr>
        <p:txBody>
          <a:bodyPr lIns="0" tIns="0" rIns="0" bIns="0" rtlCol="0" anchor="t">
            <a:spAutoFit/>
          </a:bodyPr>
          <a:lstStyle/>
          <a:p>
            <a:pPr algn="ctr">
              <a:lnSpc>
                <a:spcPts val="5179"/>
              </a:lnSpc>
            </a:pPr>
            <a:r>
              <a:rPr lang="en-US" sz="3699" dirty="0">
                <a:solidFill>
                  <a:srgbClr val="000000"/>
                </a:solidFill>
                <a:latin typeface="Arimo"/>
                <a:ea typeface="Arimo"/>
                <a:cs typeface="Arimo"/>
                <a:sym typeface="Arimo"/>
              </a:rPr>
              <a:t>Choix du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Random Forest pour la suite de </a:t>
            </a:r>
            <a:r>
              <a:rPr lang="en-US" sz="3699" dirty="0" err="1">
                <a:solidFill>
                  <a:srgbClr val="000000"/>
                </a:solidFill>
                <a:latin typeface="Arimo"/>
                <a:ea typeface="Arimo"/>
                <a:cs typeface="Arimo"/>
                <a:sym typeface="Arimo"/>
              </a:rPr>
              <a:t>notre</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projet</a:t>
            </a:r>
            <a:r>
              <a:rPr lang="en-US" sz="3699" dirty="0">
                <a:solidFill>
                  <a:srgbClr val="000000"/>
                </a:solidFill>
                <a:latin typeface="Arimo"/>
                <a:ea typeface="Arimo"/>
                <a:cs typeface="Arimo"/>
                <a:sym typeface="Arimo"/>
              </a:rPr>
              <a:t>.</a:t>
            </a:r>
          </a:p>
          <a:p>
            <a:pPr algn="ctr">
              <a:lnSpc>
                <a:spcPts val="5179"/>
              </a:lnSpc>
              <a:spcBef>
                <a:spcPct val="0"/>
              </a:spcBef>
            </a:pPr>
            <a:r>
              <a:rPr lang="en-US" sz="3699" dirty="0" err="1">
                <a:solidFill>
                  <a:srgbClr val="000000"/>
                </a:solidFill>
                <a:latin typeface="Arimo"/>
                <a:ea typeface="Arimo"/>
                <a:cs typeface="Arimo"/>
                <a:sym typeface="Arimo"/>
              </a:rPr>
              <a:t>Essayons</a:t>
            </a:r>
            <a:r>
              <a:rPr lang="en-US" sz="3699" dirty="0">
                <a:solidFill>
                  <a:srgbClr val="000000"/>
                </a:solidFill>
                <a:latin typeface="Arimo"/>
                <a:ea typeface="Arimo"/>
                <a:cs typeface="Arimo"/>
                <a:sym typeface="Arimo"/>
              </a:rPr>
              <a:t> de </a:t>
            </a:r>
            <a:r>
              <a:rPr lang="en-US" sz="3699" dirty="0" err="1">
                <a:solidFill>
                  <a:srgbClr val="000000"/>
                </a:solidFill>
                <a:latin typeface="Arimo"/>
                <a:ea typeface="Arimo"/>
                <a:cs typeface="Arimo"/>
                <a:sym typeface="Arimo"/>
              </a:rPr>
              <a:t>déterminer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ces</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meilleurs</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estimateurs</a:t>
            </a:r>
            <a:r>
              <a:rPr lang="en-US" sz="3699" dirty="0">
                <a:solidFill>
                  <a:srgbClr val="000000"/>
                </a:solidFill>
                <a:latin typeface="Arimo"/>
                <a:ea typeface="Arimo"/>
                <a:cs typeface="Arimo"/>
                <a:sym typeface="Arimo"/>
              </a:rPr>
              <a:t> :</a:t>
            </a:r>
          </a:p>
        </p:txBody>
      </p:sp>
      <p:sp>
        <p:nvSpPr>
          <p:cNvPr id="7" name="TextBox 7"/>
          <p:cNvSpPr txBox="1"/>
          <p:nvPr/>
        </p:nvSpPr>
        <p:spPr>
          <a:xfrm>
            <a:off x="4877435" y="4766627"/>
            <a:ext cx="8533130" cy="674371"/>
          </a:xfrm>
          <a:prstGeom prst="rect">
            <a:avLst/>
          </a:prstGeom>
        </p:spPr>
        <p:txBody>
          <a:bodyPr lIns="0" tIns="0" rIns="0" bIns="0" rtlCol="0" anchor="t">
            <a:spAutoFit/>
          </a:bodyPr>
          <a:lstStyle/>
          <a:p>
            <a:pPr marL="798820" lvl="1" indent="-399410" algn="ctr">
              <a:lnSpc>
                <a:spcPts val="5179"/>
              </a:lnSpc>
              <a:spcBef>
                <a:spcPct val="0"/>
              </a:spcBef>
              <a:buFont typeface="Arial"/>
              <a:buChar char="•"/>
            </a:pPr>
            <a:r>
              <a:rPr lang="en-US" sz="3699">
                <a:solidFill>
                  <a:srgbClr val="000000"/>
                </a:solidFill>
                <a:latin typeface="Arimo"/>
                <a:ea typeface="Arimo"/>
                <a:cs typeface="Arimo"/>
                <a:sym typeface="Arimo"/>
              </a:rPr>
              <a:t>Utilisartion de RandomizedSearchCV</a:t>
            </a:r>
          </a:p>
        </p:txBody>
      </p:sp>
      <p:grpSp>
        <p:nvGrpSpPr>
          <p:cNvPr id="8" name="Group 8"/>
          <p:cNvGrpSpPr/>
          <p:nvPr/>
        </p:nvGrpSpPr>
        <p:grpSpPr>
          <a:xfrm>
            <a:off x="663630" y="6843077"/>
            <a:ext cx="7957594" cy="2663519"/>
            <a:chOff x="0" y="0"/>
            <a:chExt cx="1791992" cy="599805"/>
          </a:xfrm>
        </p:grpSpPr>
        <p:sp>
          <p:nvSpPr>
            <p:cNvPr id="9" name="Freeform 9"/>
            <p:cNvSpPr/>
            <p:nvPr/>
          </p:nvSpPr>
          <p:spPr>
            <a:xfrm>
              <a:off x="0" y="0"/>
              <a:ext cx="1791992" cy="599805"/>
            </a:xfrm>
            <a:custGeom>
              <a:avLst/>
              <a:gdLst/>
              <a:ahLst/>
              <a:cxnLst/>
              <a:rect l="l" t="t" r="r" b="b"/>
              <a:pathLst>
                <a:path w="1791992" h="599805">
                  <a:moveTo>
                    <a:pt x="49618" y="0"/>
                  </a:moveTo>
                  <a:lnTo>
                    <a:pt x="1742374" y="0"/>
                  </a:lnTo>
                  <a:cubicBezTo>
                    <a:pt x="1769777" y="0"/>
                    <a:pt x="1791992" y="22215"/>
                    <a:pt x="1791992" y="49618"/>
                  </a:cubicBezTo>
                  <a:lnTo>
                    <a:pt x="1791992" y="550187"/>
                  </a:lnTo>
                  <a:cubicBezTo>
                    <a:pt x="1791992" y="577590"/>
                    <a:pt x="1769777" y="599805"/>
                    <a:pt x="1742374" y="599805"/>
                  </a:cubicBezTo>
                  <a:lnTo>
                    <a:pt x="49618" y="599805"/>
                  </a:lnTo>
                  <a:cubicBezTo>
                    <a:pt x="22215" y="599805"/>
                    <a:pt x="0" y="577590"/>
                    <a:pt x="0" y="550187"/>
                  </a:cubicBezTo>
                  <a:lnTo>
                    <a:pt x="0" y="49618"/>
                  </a:lnTo>
                  <a:cubicBezTo>
                    <a:pt x="0" y="22215"/>
                    <a:pt x="22215" y="0"/>
                    <a:pt x="49618" y="0"/>
                  </a:cubicBezTo>
                  <a:close/>
                </a:path>
              </a:pathLst>
            </a:custGeom>
            <a:solidFill>
              <a:srgbClr val="2D8BBA"/>
            </a:solidFill>
          </p:spPr>
          <p:txBody>
            <a:bodyPr/>
            <a:lstStyle/>
            <a:p>
              <a:endParaRPr lang="fr-FR"/>
            </a:p>
          </p:txBody>
        </p:sp>
        <p:sp>
          <p:nvSpPr>
            <p:cNvPr id="10" name="TextBox 10"/>
            <p:cNvSpPr txBox="1"/>
            <p:nvPr/>
          </p:nvSpPr>
          <p:spPr>
            <a:xfrm>
              <a:off x="0" y="-95250"/>
              <a:ext cx="1791992" cy="695055"/>
            </a:xfrm>
            <a:prstGeom prst="rect">
              <a:avLst/>
            </a:prstGeom>
          </p:spPr>
          <p:txBody>
            <a:bodyPr lIns="50800" tIns="50800" rIns="50800" bIns="50800" rtlCol="0" anchor="ctr"/>
            <a:lstStyle/>
            <a:p>
              <a:pPr algn="ctr">
                <a:lnSpc>
                  <a:spcPts val="5179"/>
                </a:lnSpc>
                <a:spcBef>
                  <a:spcPct val="0"/>
                </a:spcBef>
              </a:pPr>
              <a:endParaRPr/>
            </a:p>
          </p:txBody>
        </p:sp>
      </p:grpSp>
      <p:sp>
        <p:nvSpPr>
          <p:cNvPr id="11" name="TextBox 11"/>
          <p:cNvSpPr txBox="1"/>
          <p:nvPr/>
        </p:nvSpPr>
        <p:spPr>
          <a:xfrm>
            <a:off x="846165" y="6833548"/>
            <a:ext cx="7592524" cy="3287396"/>
          </a:xfrm>
          <a:prstGeom prst="rect">
            <a:avLst/>
          </a:prstGeom>
        </p:spPr>
        <p:txBody>
          <a:bodyPr wrap="square" lIns="0" tIns="0" rIns="0" bIns="0" rtlCol="0" anchor="t">
            <a:spAutoFit/>
          </a:bodyPr>
          <a:lstStyle/>
          <a:p>
            <a:pPr algn="ctr">
              <a:lnSpc>
                <a:spcPts val="5179"/>
              </a:lnSpc>
            </a:pPr>
            <a:r>
              <a:rPr lang="en-US" sz="3699" dirty="0" err="1">
                <a:solidFill>
                  <a:srgbClr val="000000"/>
                </a:solidFill>
                <a:latin typeface="Arimo"/>
                <a:ea typeface="Arimo"/>
                <a:cs typeface="Arimo"/>
                <a:sym typeface="Arimo"/>
              </a:rPr>
              <a:t>Résultat</a:t>
            </a:r>
            <a:r>
              <a:rPr lang="en-US" sz="3699" dirty="0">
                <a:solidFill>
                  <a:srgbClr val="000000"/>
                </a:solidFill>
                <a:latin typeface="Arimo"/>
                <a:ea typeface="Arimo"/>
                <a:cs typeface="Arimo"/>
                <a:sym typeface="Arimo"/>
              </a:rPr>
              <a:t> pour le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1 :</a:t>
            </a:r>
          </a:p>
          <a:p>
            <a:pPr algn="ctr">
              <a:lnSpc>
                <a:spcPts val="5179"/>
              </a:lnSpc>
            </a:pPr>
            <a:r>
              <a:rPr lang="en-US" sz="3699" dirty="0">
                <a:solidFill>
                  <a:srgbClr val="000000"/>
                </a:solidFill>
                <a:latin typeface="Arimo"/>
                <a:ea typeface="Arimo"/>
                <a:cs typeface="Arimo"/>
                <a:sym typeface="Arimo"/>
              </a:rPr>
              <a:t>R²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0.9478</a:t>
            </a:r>
          </a:p>
          <a:p>
            <a:pPr algn="ctr">
              <a:lnSpc>
                <a:spcPts val="5179"/>
              </a:lnSpc>
            </a:pPr>
            <a:r>
              <a:rPr lang="en-US" sz="3699" dirty="0">
                <a:solidFill>
                  <a:srgbClr val="000000"/>
                </a:solidFill>
                <a:latin typeface="Arimo"/>
                <a:ea typeface="Arimo"/>
                <a:cs typeface="Arimo"/>
                <a:sym typeface="Arimo"/>
              </a:rPr>
              <a:t>RMSE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0.2316</a:t>
            </a:r>
          </a:p>
          <a:p>
            <a:pPr algn="ctr">
              <a:lnSpc>
                <a:spcPts val="5179"/>
              </a:lnSpc>
            </a:pPr>
            <a:r>
              <a:rPr lang="en-US" sz="3699" dirty="0">
                <a:solidFill>
                  <a:srgbClr val="000000"/>
                </a:solidFill>
                <a:latin typeface="Arimo"/>
                <a:ea typeface="Arimo"/>
                <a:cs typeface="Arimo"/>
                <a:sym typeface="Arimo"/>
              </a:rPr>
              <a:t>MAE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0.1601</a:t>
            </a:r>
          </a:p>
          <a:p>
            <a:pPr algn="ctr">
              <a:lnSpc>
                <a:spcPts val="5179"/>
              </a:lnSpc>
              <a:spcBef>
                <a:spcPct val="0"/>
              </a:spcBef>
            </a:pPr>
            <a:endParaRPr lang="en-US" sz="3699" dirty="0">
              <a:solidFill>
                <a:srgbClr val="000000"/>
              </a:solidFill>
              <a:latin typeface="Arimo"/>
              <a:ea typeface="Arimo"/>
              <a:cs typeface="Arimo"/>
              <a:sym typeface="Arimo"/>
            </a:endParaRPr>
          </a:p>
        </p:txBody>
      </p:sp>
      <p:grpSp>
        <p:nvGrpSpPr>
          <p:cNvPr id="12" name="Group 12"/>
          <p:cNvGrpSpPr/>
          <p:nvPr/>
        </p:nvGrpSpPr>
        <p:grpSpPr>
          <a:xfrm>
            <a:off x="9301706" y="6843077"/>
            <a:ext cx="7957594" cy="2663519"/>
            <a:chOff x="0" y="0"/>
            <a:chExt cx="1791992" cy="599805"/>
          </a:xfrm>
        </p:grpSpPr>
        <p:sp>
          <p:nvSpPr>
            <p:cNvPr id="13" name="Freeform 13"/>
            <p:cNvSpPr/>
            <p:nvPr/>
          </p:nvSpPr>
          <p:spPr>
            <a:xfrm>
              <a:off x="0" y="0"/>
              <a:ext cx="1791992" cy="599805"/>
            </a:xfrm>
            <a:custGeom>
              <a:avLst/>
              <a:gdLst/>
              <a:ahLst/>
              <a:cxnLst/>
              <a:rect l="l" t="t" r="r" b="b"/>
              <a:pathLst>
                <a:path w="1791992" h="599805">
                  <a:moveTo>
                    <a:pt x="49618" y="0"/>
                  </a:moveTo>
                  <a:lnTo>
                    <a:pt x="1742374" y="0"/>
                  </a:lnTo>
                  <a:cubicBezTo>
                    <a:pt x="1769777" y="0"/>
                    <a:pt x="1791992" y="22215"/>
                    <a:pt x="1791992" y="49618"/>
                  </a:cubicBezTo>
                  <a:lnTo>
                    <a:pt x="1791992" y="550187"/>
                  </a:lnTo>
                  <a:cubicBezTo>
                    <a:pt x="1791992" y="577590"/>
                    <a:pt x="1769777" y="599805"/>
                    <a:pt x="1742374" y="599805"/>
                  </a:cubicBezTo>
                  <a:lnTo>
                    <a:pt x="49618" y="599805"/>
                  </a:lnTo>
                  <a:cubicBezTo>
                    <a:pt x="22215" y="599805"/>
                    <a:pt x="0" y="577590"/>
                    <a:pt x="0" y="550187"/>
                  </a:cubicBezTo>
                  <a:lnTo>
                    <a:pt x="0" y="49618"/>
                  </a:lnTo>
                  <a:cubicBezTo>
                    <a:pt x="0" y="22215"/>
                    <a:pt x="22215" y="0"/>
                    <a:pt x="49618" y="0"/>
                  </a:cubicBezTo>
                  <a:close/>
                </a:path>
              </a:pathLst>
            </a:custGeom>
            <a:solidFill>
              <a:srgbClr val="2D8BBA"/>
            </a:solidFill>
          </p:spPr>
          <p:txBody>
            <a:bodyPr/>
            <a:lstStyle/>
            <a:p>
              <a:endParaRPr lang="fr-FR"/>
            </a:p>
          </p:txBody>
        </p:sp>
        <p:sp>
          <p:nvSpPr>
            <p:cNvPr id="14" name="TextBox 14"/>
            <p:cNvSpPr txBox="1"/>
            <p:nvPr/>
          </p:nvSpPr>
          <p:spPr>
            <a:xfrm>
              <a:off x="0" y="-95250"/>
              <a:ext cx="1791992" cy="695055"/>
            </a:xfrm>
            <a:prstGeom prst="rect">
              <a:avLst/>
            </a:prstGeom>
          </p:spPr>
          <p:txBody>
            <a:bodyPr lIns="50800" tIns="50800" rIns="50800" bIns="50800" rtlCol="0" anchor="ctr"/>
            <a:lstStyle/>
            <a:p>
              <a:pPr algn="ctr">
                <a:lnSpc>
                  <a:spcPts val="5179"/>
                </a:lnSpc>
                <a:spcBef>
                  <a:spcPct val="0"/>
                </a:spcBef>
              </a:pPr>
              <a:endParaRPr/>
            </a:p>
          </p:txBody>
        </p:sp>
      </p:grpSp>
      <p:sp>
        <p:nvSpPr>
          <p:cNvPr id="15" name="TextBox 15"/>
          <p:cNvSpPr txBox="1"/>
          <p:nvPr/>
        </p:nvSpPr>
        <p:spPr>
          <a:xfrm>
            <a:off x="9720897" y="6847196"/>
            <a:ext cx="7379335" cy="3287396"/>
          </a:xfrm>
          <a:prstGeom prst="rect">
            <a:avLst/>
          </a:prstGeom>
        </p:spPr>
        <p:txBody>
          <a:bodyPr wrap="square" lIns="0" tIns="0" rIns="0" bIns="0" rtlCol="0" anchor="t">
            <a:spAutoFit/>
          </a:bodyPr>
          <a:lstStyle/>
          <a:p>
            <a:pPr algn="ctr">
              <a:lnSpc>
                <a:spcPts val="5179"/>
              </a:lnSpc>
            </a:pPr>
            <a:r>
              <a:rPr lang="en-US" sz="3699" dirty="0" err="1">
                <a:solidFill>
                  <a:srgbClr val="000000"/>
                </a:solidFill>
                <a:latin typeface="Arimo"/>
                <a:ea typeface="Arimo"/>
                <a:cs typeface="Arimo"/>
                <a:sym typeface="Arimo"/>
              </a:rPr>
              <a:t>Résultat</a:t>
            </a:r>
            <a:r>
              <a:rPr lang="en-US" sz="3699" dirty="0">
                <a:solidFill>
                  <a:srgbClr val="000000"/>
                </a:solidFill>
                <a:latin typeface="Arimo"/>
                <a:ea typeface="Arimo"/>
                <a:cs typeface="Arimo"/>
                <a:sym typeface="Arimo"/>
              </a:rPr>
              <a:t> pour le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2 :</a:t>
            </a:r>
          </a:p>
          <a:p>
            <a:pPr algn="ctr">
              <a:lnSpc>
                <a:spcPts val="5179"/>
              </a:lnSpc>
            </a:pPr>
            <a:r>
              <a:rPr lang="en-US" sz="3699" dirty="0">
                <a:solidFill>
                  <a:srgbClr val="000000"/>
                </a:solidFill>
                <a:latin typeface="Arimo"/>
                <a:ea typeface="Arimo"/>
                <a:cs typeface="Arimo"/>
                <a:sym typeface="Arimo"/>
              </a:rPr>
              <a:t>R²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0.5737</a:t>
            </a:r>
          </a:p>
          <a:p>
            <a:pPr algn="ctr">
              <a:lnSpc>
                <a:spcPts val="5179"/>
              </a:lnSpc>
            </a:pPr>
            <a:r>
              <a:rPr lang="en-US" sz="3699" dirty="0">
                <a:solidFill>
                  <a:srgbClr val="000000"/>
                </a:solidFill>
                <a:latin typeface="Arimo"/>
                <a:ea typeface="Arimo"/>
                <a:cs typeface="Arimo"/>
                <a:sym typeface="Arimo"/>
              </a:rPr>
              <a:t>RMSE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0.8223</a:t>
            </a:r>
          </a:p>
          <a:p>
            <a:pPr algn="ctr">
              <a:lnSpc>
                <a:spcPts val="5179"/>
              </a:lnSpc>
            </a:pPr>
            <a:r>
              <a:rPr lang="en-US" sz="3699" dirty="0">
                <a:solidFill>
                  <a:srgbClr val="000000"/>
                </a:solidFill>
                <a:latin typeface="Arimo"/>
                <a:ea typeface="Arimo"/>
                <a:cs typeface="Arimo"/>
                <a:sym typeface="Arimo"/>
              </a:rPr>
              <a:t>MAE du </a:t>
            </a:r>
            <a:r>
              <a:rPr lang="en-US" sz="3699" dirty="0" err="1">
                <a:solidFill>
                  <a:srgbClr val="000000"/>
                </a:solidFill>
                <a:latin typeface="Arimo"/>
                <a:ea typeface="Arimo"/>
                <a:cs typeface="Arimo"/>
                <a:sym typeface="Arimo"/>
              </a:rPr>
              <a:t>meilleur</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modèle</a:t>
            </a:r>
            <a:r>
              <a:rPr lang="en-US" sz="3699" dirty="0">
                <a:solidFill>
                  <a:srgbClr val="000000"/>
                </a:solidFill>
                <a:latin typeface="Arimo"/>
                <a:ea typeface="Arimo"/>
                <a:cs typeface="Arimo"/>
                <a:sym typeface="Arimo"/>
              </a:rPr>
              <a:t> : 0.1748</a:t>
            </a:r>
          </a:p>
          <a:p>
            <a:pPr algn="ctr">
              <a:lnSpc>
                <a:spcPts val="5179"/>
              </a:lnSpc>
              <a:spcBef>
                <a:spcPct val="0"/>
              </a:spcBef>
            </a:pPr>
            <a:endParaRPr lang="en-US" sz="3699" dirty="0">
              <a:solidFill>
                <a:srgbClr val="000000"/>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746685" y="2741565"/>
            <a:ext cx="14794629" cy="7286355"/>
          </a:xfrm>
          <a:custGeom>
            <a:avLst/>
            <a:gdLst/>
            <a:ahLst/>
            <a:cxnLst/>
            <a:rect l="l" t="t" r="r" b="b"/>
            <a:pathLst>
              <a:path w="14794629" h="7286355">
                <a:moveTo>
                  <a:pt x="0" y="0"/>
                </a:moveTo>
                <a:lnTo>
                  <a:pt x="14794630" y="0"/>
                </a:lnTo>
                <a:lnTo>
                  <a:pt x="14794630" y="7286355"/>
                </a:lnTo>
                <a:lnTo>
                  <a:pt x="0" y="7286355"/>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FEATURES IMPORTANCES</a:t>
            </a:r>
          </a:p>
        </p:txBody>
      </p:sp>
      <p:sp>
        <p:nvSpPr>
          <p:cNvPr id="7" name="TextBox 7"/>
          <p:cNvSpPr txBox="1"/>
          <p:nvPr/>
        </p:nvSpPr>
        <p:spPr>
          <a:xfrm>
            <a:off x="7253579" y="1946305"/>
            <a:ext cx="3822700" cy="6584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056163" y="284226"/>
            <a:ext cx="9264014" cy="9259252"/>
          </a:xfrm>
          <a:prstGeom prst="rect">
            <a:avLst/>
          </a:prstGeom>
        </p:spPr>
      </p:pic>
      <p:sp>
        <p:nvSpPr>
          <p:cNvPr id="3" name="Freeform 3"/>
          <p:cNvSpPr/>
          <p:nvPr/>
        </p:nvSpPr>
        <p:spPr>
          <a:xfrm>
            <a:off x="14025829" y="5906730"/>
            <a:ext cx="4235501" cy="4114800"/>
          </a:xfrm>
          <a:custGeom>
            <a:avLst/>
            <a:gdLst/>
            <a:ahLst/>
            <a:cxnLst/>
            <a:rect l="l" t="t" r="r" b="b"/>
            <a:pathLst>
              <a:path w="4235501" h="4114800">
                <a:moveTo>
                  <a:pt x="0" y="0"/>
                </a:moveTo>
                <a:lnTo>
                  <a:pt x="4235501" y="0"/>
                </a:lnTo>
                <a:lnTo>
                  <a:pt x="423550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4" name="TextBox 4"/>
          <p:cNvSpPr txBox="1"/>
          <p:nvPr/>
        </p:nvSpPr>
        <p:spPr>
          <a:xfrm>
            <a:off x="2857529" y="479123"/>
            <a:ext cx="12572941" cy="1278032"/>
          </a:xfrm>
          <a:prstGeom prst="rect">
            <a:avLst/>
          </a:prstGeom>
        </p:spPr>
        <p:txBody>
          <a:bodyPr lIns="0" tIns="0" rIns="0" bIns="0" rtlCol="0" anchor="t">
            <a:spAutoFit/>
          </a:bodyPr>
          <a:lstStyle/>
          <a:p>
            <a:pPr algn="ctr">
              <a:lnSpc>
                <a:spcPts val="9753"/>
              </a:lnSpc>
            </a:pPr>
            <a:r>
              <a:rPr lang="en-US" sz="9201" b="1" u="sng">
                <a:solidFill>
                  <a:srgbClr val="FFFFFF"/>
                </a:solidFill>
                <a:latin typeface="Open Sans Bold"/>
                <a:ea typeface="Open Sans Bold"/>
                <a:cs typeface="Open Sans Bold"/>
                <a:sym typeface="Open Sans Bold"/>
              </a:rPr>
              <a:t>Sommaire</a:t>
            </a:r>
          </a:p>
        </p:txBody>
      </p:sp>
      <p:sp>
        <p:nvSpPr>
          <p:cNvPr id="5" name="TextBox 5"/>
          <p:cNvSpPr txBox="1"/>
          <p:nvPr/>
        </p:nvSpPr>
        <p:spPr>
          <a:xfrm>
            <a:off x="0" y="2322870"/>
            <a:ext cx="14871700" cy="1749425"/>
          </a:xfrm>
          <a:prstGeom prst="rect">
            <a:avLst/>
          </a:prstGeom>
        </p:spPr>
        <p:txBody>
          <a:bodyPr lIns="0" tIns="0" rIns="0" bIns="0" rtlCol="0" anchor="t">
            <a:spAutoFit/>
          </a:bodyPr>
          <a:lstStyle/>
          <a:p>
            <a:pPr algn="ctr">
              <a:lnSpc>
                <a:spcPts val="7000"/>
              </a:lnSpc>
              <a:spcBef>
                <a:spcPct val="0"/>
              </a:spcBef>
            </a:pPr>
            <a:r>
              <a:rPr lang="en-US" sz="5000">
                <a:solidFill>
                  <a:srgbClr val="FFFFFF"/>
                </a:solidFill>
                <a:latin typeface="Open Sans"/>
                <a:ea typeface="Open Sans"/>
                <a:cs typeface="Open Sans"/>
                <a:sym typeface="Open Sans"/>
              </a:rPr>
              <a:t>1ÈRE PARTIE  : PRESENTATION DU JEU DE DONNÉES</a:t>
            </a:r>
          </a:p>
        </p:txBody>
      </p:sp>
      <p:sp>
        <p:nvSpPr>
          <p:cNvPr id="6" name="TextBox 6"/>
          <p:cNvSpPr txBox="1"/>
          <p:nvPr/>
        </p:nvSpPr>
        <p:spPr>
          <a:xfrm>
            <a:off x="-2004193" y="4659313"/>
            <a:ext cx="18032581" cy="863600"/>
          </a:xfrm>
          <a:prstGeom prst="rect">
            <a:avLst/>
          </a:prstGeom>
        </p:spPr>
        <p:txBody>
          <a:bodyPr lIns="0" tIns="0" rIns="0" bIns="0" rtlCol="0" anchor="t">
            <a:spAutoFit/>
          </a:bodyPr>
          <a:lstStyle/>
          <a:p>
            <a:pPr algn="ctr">
              <a:lnSpc>
                <a:spcPts val="7000"/>
              </a:lnSpc>
              <a:spcBef>
                <a:spcPct val="0"/>
              </a:spcBef>
            </a:pPr>
            <a:r>
              <a:rPr lang="en-US" sz="5000">
                <a:solidFill>
                  <a:srgbClr val="FFFFFF"/>
                </a:solidFill>
                <a:latin typeface="Open Sans"/>
                <a:ea typeface="Open Sans"/>
                <a:cs typeface="Open Sans"/>
                <a:sym typeface="Open Sans"/>
              </a:rPr>
              <a:t>2ÈME PARTIE : FEATURE ENGINEERING</a:t>
            </a:r>
          </a:p>
        </p:txBody>
      </p:sp>
      <p:sp>
        <p:nvSpPr>
          <p:cNvPr id="7" name="TextBox 7"/>
          <p:cNvSpPr txBox="1"/>
          <p:nvPr/>
        </p:nvSpPr>
        <p:spPr>
          <a:xfrm>
            <a:off x="0" y="6945669"/>
            <a:ext cx="15778618" cy="863600"/>
          </a:xfrm>
          <a:prstGeom prst="rect">
            <a:avLst/>
          </a:prstGeom>
        </p:spPr>
        <p:txBody>
          <a:bodyPr lIns="0" tIns="0" rIns="0" bIns="0" rtlCol="0" anchor="t">
            <a:spAutoFit/>
          </a:bodyPr>
          <a:lstStyle/>
          <a:p>
            <a:pPr algn="ctr">
              <a:lnSpc>
                <a:spcPts val="7000"/>
              </a:lnSpc>
              <a:spcBef>
                <a:spcPct val="0"/>
              </a:spcBef>
            </a:pPr>
            <a:r>
              <a:rPr lang="en-US" sz="5000">
                <a:solidFill>
                  <a:srgbClr val="FFFFFF"/>
                </a:solidFill>
                <a:latin typeface="Open Sans"/>
                <a:ea typeface="Open Sans"/>
                <a:cs typeface="Open Sans"/>
                <a:sym typeface="Open Sans"/>
              </a:rPr>
              <a:t>3ÈME PARTIE : MODÈLE 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746685" y="2741565"/>
            <a:ext cx="14794629" cy="7286355"/>
          </a:xfrm>
          <a:custGeom>
            <a:avLst/>
            <a:gdLst/>
            <a:ahLst/>
            <a:cxnLst/>
            <a:rect l="l" t="t" r="r" b="b"/>
            <a:pathLst>
              <a:path w="14794629" h="7286355">
                <a:moveTo>
                  <a:pt x="0" y="0"/>
                </a:moveTo>
                <a:lnTo>
                  <a:pt x="14794630" y="0"/>
                </a:lnTo>
                <a:lnTo>
                  <a:pt x="14794630" y="7286355"/>
                </a:lnTo>
                <a:lnTo>
                  <a:pt x="0" y="7286355"/>
                </a:lnTo>
                <a:lnTo>
                  <a:pt x="0" y="0"/>
                </a:lnTo>
                <a:close/>
              </a:path>
            </a:pathLst>
          </a:custGeom>
          <a:blipFill>
            <a:blip r:embed="rId2"/>
            <a:stretch>
              <a:fillRect/>
            </a:stretch>
          </a:blipFill>
        </p:spPr>
        <p:txBody>
          <a:bodyPr/>
          <a:lstStyle/>
          <a:p>
            <a:endParaRPr lang="fr-FR"/>
          </a:p>
        </p:txBody>
      </p:sp>
      <p:sp>
        <p:nvSpPr>
          <p:cNvPr id="6" name="Freeform 6"/>
          <p:cNvSpPr/>
          <p:nvPr/>
        </p:nvSpPr>
        <p:spPr>
          <a:xfrm>
            <a:off x="1782849" y="2741565"/>
            <a:ext cx="14764160" cy="7545435"/>
          </a:xfrm>
          <a:custGeom>
            <a:avLst/>
            <a:gdLst/>
            <a:ahLst/>
            <a:cxnLst/>
            <a:rect l="l" t="t" r="r" b="b"/>
            <a:pathLst>
              <a:path w="14764160" h="7545435">
                <a:moveTo>
                  <a:pt x="0" y="0"/>
                </a:moveTo>
                <a:lnTo>
                  <a:pt x="14764160" y="0"/>
                </a:lnTo>
                <a:lnTo>
                  <a:pt x="14764160" y="7545435"/>
                </a:lnTo>
                <a:lnTo>
                  <a:pt x="0" y="7545435"/>
                </a:lnTo>
                <a:lnTo>
                  <a:pt x="0" y="0"/>
                </a:lnTo>
                <a:close/>
              </a:path>
            </a:pathLst>
          </a:custGeom>
          <a:blipFill>
            <a:blip r:embed="rId3"/>
            <a:stretch>
              <a:fillRect b="-7373"/>
            </a:stretch>
          </a:blipFill>
        </p:spPr>
        <p:txBody>
          <a:bodyPr/>
          <a:lstStyle/>
          <a:p>
            <a:endParaRPr lang="fr-FR"/>
          </a:p>
        </p:txBody>
      </p:sp>
      <p:sp>
        <p:nvSpPr>
          <p:cNvPr id="7" name="TextBox 7"/>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FEATURES IMPORTANCES</a:t>
            </a:r>
          </a:p>
        </p:txBody>
      </p:sp>
      <p:sp>
        <p:nvSpPr>
          <p:cNvPr id="8" name="TextBox 8"/>
          <p:cNvSpPr txBox="1"/>
          <p:nvPr/>
        </p:nvSpPr>
        <p:spPr>
          <a:xfrm>
            <a:off x="7253579" y="1946305"/>
            <a:ext cx="3822700" cy="6584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228164" y="2738152"/>
            <a:ext cx="9831673" cy="7223592"/>
          </a:xfrm>
          <a:custGeom>
            <a:avLst/>
            <a:gdLst/>
            <a:ahLst/>
            <a:cxnLst/>
            <a:rect l="l" t="t" r="r" b="b"/>
            <a:pathLst>
              <a:path w="9831673" h="7223592">
                <a:moveTo>
                  <a:pt x="0" y="0"/>
                </a:moveTo>
                <a:lnTo>
                  <a:pt x="9831672" y="0"/>
                </a:lnTo>
                <a:lnTo>
                  <a:pt x="9831672" y="7223592"/>
                </a:lnTo>
                <a:lnTo>
                  <a:pt x="0" y="7223592"/>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ENERGYSTARSCORE</a:t>
            </a:r>
          </a:p>
        </p:txBody>
      </p:sp>
      <p:sp>
        <p:nvSpPr>
          <p:cNvPr id="7" name="TextBox 7"/>
          <p:cNvSpPr txBox="1"/>
          <p:nvPr/>
        </p:nvSpPr>
        <p:spPr>
          <a:xfrm>
            <a:off x="7253579" y="1946305"/>
            <a:ext cx="3822700" cy="6584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1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389098" y="2738152"/>
            <a:ext cx="9551661" cy="7343740"/>
          </a:xfrm>
          <a:custGeom>
            <a:avLst/>
            <a:gdLst/>
            <a:ahLst/>
            <a:cxnLst/>
            <a:rect l="l" t="t" r="r" b="b"/>
            <a:pathLst>
              <a:path w="9551661" h="7343740">
                <a:moveTo>
                  <a:pt x="0" y="0"/>
                </a:moveTo>
                <a:lnTo>
                  <a:pt x="9551662" y="0"/>
                </a:lnTo>
                <a:lnTo>
                  <a:pt x="9551662" y="7343739"/>
                </a:lnTo>
                <a:lnTo>
                  <a:pt x="0" y="7343739"/>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ENERGYSTARSCORE</a:t>
            </a:r>
          </a:p>
        </p:txBody>
      </p:sp>
      <p:sp>
        <p:nvSpPr>
          <p:cNvPr id="7" name="TextBox 7"/>
          <p:cNvSpPr txBox="1"/>
          <p:nvPr/>
        </p:nvSpPr>
        <p:spPr>
          <a:xfrm>
            <a:off x="7253579" y="1946305"/>
            <a:ext cx="3822700" cy="65849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Pour le modèle 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1789229"/>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CONCLUSION</a:t>
            </a:r>
          </a:p>
          <a:p>
            <a:pPr algn="ctr">
              <a:lnSpc>
                <a:spcPts val="6853"/>
              </a:lnSpc>
            </a:pPr>
            <a:endParaRPr lang="en-US" sz="7139" b="1">
              <a:solidFill>
                <a:srgbClr val="FFFFFF"/>
              </a:solidFill>
              <a:latin typeface="Open Sans Bold"/>
              <a:ea typeface="Open Sans Bold"/>
              <a:cs typeface="Open Sans Bold"/>
              <a:sym typeface="Open Sans Bold"/>
            </a:endParaRPr>
          </a:p>
        </p:txBody>
      </p:sp>
      <p:sp>
        <p:nvSpPr>
          <p:cNvPr id="6" name="TextBox 6"/>
          <p:cNvSpPr txBox="1"/>
          <p:nvPr/>
        </p:nvSpPr>
        <p:spPr>
          <a:xfrm>
            <a:off x="0" y="2609850"/>
            <a:ext cx="18288000" cy="7230746"/>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Dans ce projet, nous avons développé des modèles de machine learning pour prédire les émissions de CO₂ et la consommation totale d'énergie des bâtiments non résidentiels</a:t>
            </a:r>
          </a:p>
          <a:p>
            <a:pPr algn="ctr">
              <a:lnSpc>
                <a:spcPts val="5179"/>
              </a:lnSpc>
              <a:spcBef>
                <a:spcPct val="0"/>
              </a:spcBef>
            </a:pPr>
            <a:r>
              <a:rPr lang="en-US" sz="3699">
                <a:solidFill>
                  <a:srgbClr val="000000"/>
                </a:solidFill>
                <a:latin typeface="Arimo"/>
                <a:ea typeface="Arimo"/>
                <a:cs typeface="Arimo"/>
                <a:sym typeface="Arimo"/>
              </a:rPr>
              <a:t>Parmi les algorithmes testés Random Forest s'est avéré être le plus performant avec des métriques cohérentes  sur les ensembles de validation et de test. </a:t>
            </a:r>
          </a:p>
          <a:p>
            <a:pPr algn="ctr">
              <a:lnSpc>
                <a:spcPts val="5179"/>
              </a:lnSpc>
              <a:spcBef>
                <a:spcPct val="0"/>
              </a:spcBef>
            </a:pPr>
            <a:r>
              <a:rPr lang="en-US" sz="3699">
                <a:solidFill>
                  <a:srgbClr val="000000"/>
                </a:solidFill>
                <a:latin typeface="Arimo"/>
                <a:ea typeface="Arimo"/>
                <a:cs typeface="Arimo"/>
                <a:sym typeface="Arimo"/>
              </a:rPr>
              <a:t>Les étapes de prétraitement, comme la gestion des valeurs manquantes et la normalisation, ont contribué à améliorer les performances globales.</a:t>
            </a:r>
          </a:p>
          <a:p>
            <a:pPr algn="ctr">
              <a:lnSpc>
                <a:spcPts val="5179"/>
              </a:lnSpc>
              <a:spcBef>
                <a:spcPct val="0"/>
              </a:spcBef>
            </a:pPr>
            <a:r>
              <a:rPr lang="en-US" sz="3699">
                <a:solidFill>
                  <a:srgbClr val="000000"/>
                </a:solidFill>
                <a:latin typeface="Arimo"/>
                <a:ea typeface="Arimo"/>
                <a:cs typeface="Arimo"/>
                <a:sym typeface="Arimo"/>
              </a:rPr>
              <a:t>Les analyses d'importance des variables ont montré que certaines features ont un rôle clé dans la prédiction, offrant des pistes d'interprétation sur les principaux facteurs influençant la consommation énergétique et les émissions de CO₂.</a:t>
            </a:r>
          </a:p>
          <a:p>
            <a:pPr algn="ctr">
              <a:lnSpc>
                <a:spcPts val="5179"/>
              </a:lnSpc>
              <a:spcBef>
                <a:spcPct val="0"/>
              </a:spcBef>
            </a:pPr>
            <a:endParaRPr lang="en-US" sz="3699">
              <a:solidFill>
                <a:srgbClr val="000000"/>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848731"/>
            <a:chOff x="0" y="0"/>
            <a:chExt cx="4356256" cy="1091899"/>
          </a:xfrm>
        </p:grpSpPr>
        <p:sp>
          <p:nvSpPr>
            <p:cNvPr id="3" name="Freeform 3"/>
            <p:cNvSpPr/>
            <p:nvPr/>
          </p:nvSpPr>
          <p:spPr>
            <a:xfrm>
              <a:off x="0" y="0"/>
              <a:ext cx="4356255" cy="1091899"/>
            </a:xfrm>
            <a:custGeom>
              <a:avLst/>
              <a:gdLst/>
              <a:ahLst/>
              <a:cxnLst/>
              <a:rect l="l" t="t" r="r" b="b"/>
              <a:pathLst>
                <a:path w="4356255" h="1091899">
                  <a:moveTo>
                    <a:pt x="0" y="0"/>
                  </a:moveTo>
                  <a:lnTo>
                    <a:pt x="4356255" y="0"/>
                  </a:lnTo>
                  <a:lnTo>
                    <a:pt x="4356255" y="1091899"/>
                  </a:lnTo>
                  <a:lnTo>
                    <a:pt x="0" y="1091899"/>
                  </a:lnTo>
                  <a:close/>
                </a:path>
              </a:pathLst>
            </a:custGeom>
            <a:solidFill>
              <a:srgbClr val="31356E"/>
            </a:solidFill>
          </p:spPr>
          <p:txBody>
            <a:bodyPr/>
            <a:lstStyle/>
            <a:p>
              <a:endParaRPr lang="fr-FR"/>
            </a:p>
          </p:txBody>
        </p:sp>
        <p:sp>
          <p:nvSpPr>
            <p:cNvPr id="4" name="TextBox 4"/>
            <p:cNvSpPr txBox="1"/>
            <p:nvPr/>
          </p:nvSpPr>
          <p:spPr>
            <a:xfrm>
              <a:off x="0" y="-47625"/>
              <a:ext cx="4356256" cy="1139524"/>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838075" y="1804012"/>
            <a:ext cx="4449925" cy="2273507"/>
          </a:xfrm>
          <a:custGeom>
            <a:avLst/>
            <a:gdLst/>
            <a:ahLst/>
            <a:cxnLst/>
            <a:rect l="l" t="t" r="r" b="b"/>
            <a:pathLst>
              <a:path w="4449925" h="2273507">
                <a:moveTo>
                  <a:pt x="0" y="0"/>
                </a:moveTo>
                <a:lnTo>
                  <a:pt x="4449925" y="0"/>
                </a:lnTo>
                <a:lnTo>
                  <a:pt x="4449925" y="2273507"/>
                </a:lnTo>
                <a:lnTo>
                  <a:pt x="0" y="2273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Freeform 6"/>
          <p:cNvSpPr/>
          <p:nvPr/>
        </p:nvSpPr>
        <p:spPr>
          <a:xfrm>
            <a:off x="66155" y="5953951"/>
            <a:ext cx="3119767" cy="4114800"/>
          </a:xfrm>
          <a:custGeom>
            <a:avLst/>
            <a:gdLst/>
            <a:ahLst/>
            <a:cxnLst/>
            <a:rect l="l" t="t" r="r" b="b"/>
            <a:pathLst>
              <a:path w="3119767" h="4114800">
                <a:moveTo>
                  <a:pt x="0" y="0"/>
                </a:moveTo>
                <a:lnTo>
                  <a:pt x="3119767" y="0"/>
                </a:lnTo>
                <a:lnTo>
                  <a:pt x="311976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7" name="TextBox 7"/>
          <p:cNvSpPr txBox="1"/>
          <p:nvPr/>
        </p:nvSpPr>
        <p:spPr>
          <a:xfrm>
            <a:off x="1028700" y="647907"/>
            <a:ext cx="16230600" cy="2654300"/>
          </a:xfrm>
          <a:prstGeom prst="rect">
            <a:avLst/>
          </a:prstGeom>
        </p:spPr>
        <p:txBody>
          <a:bodyPr lIns="0" tIns="0" rIns="0" bIns="0" rtlCol="0" anchor="t">
            <a:spAutoFit/>
          </a:bodyPr>
          <a:lstStyle/>
          <a:p>
            <a:pPr algn="ctr">
              <a:lnSpc>
                <a:spcPts val="7000"/>
              </a:lnSpc>
            </a:pPr>
            <a:r>
              <a:rPr lang="en-US" sz="5000" dirty="0">
                <a:solidFill>
                  <a:srgbClr val="FFFFFF"/>
                </a:solidFill>
                <a:latin typeface="Arimo"/>
                <a:ea typeface="Arimo"/>
                <a:cs typeface="Arimo"/>
                <a:sym typeface="Arimo"/>
              </a:rPr>
              <a:t>- Ville de </a:t>
            </a:r>
            <a:r>
              <a:rPr lang="en-US" sz="5000" dirty="0" err="1">
                <a:solidFill>
                  <a:srgbClr val="FFFFFF"/>
                </a:solidFill>
                <a:latin typeface="Arimo"/>
                <a:ea typeface="Arimo"/>
                <a:cs typeface="Arimo"/>
                <a:sym typeface="Arimo"/>
              </a:rPr>
              <a:t>Seattles</a:t>
            </a:r>
            <a:endParaRPr lang="en-US" sz="5000" dirty="0">
              <a:solidFill>
                <a:srgbClr val="FFFFFF"/>
              </a:solidFill>
              <a:latin typeface="Arimo"/>
              <a:ea typeface="Arimo"/>
              <a:cs typeface="Arimo"/>
              <a:sym typeface="Arimo"/>
            </a:endParaRPr>
          </a:p>
          <a:p>
            <a:pPr algn="ctr">
              <a:lnSpc>
                <a:spcPts val="7000"/>
              </a:lnSpc>
            </a:pPr>
            <a:r>
              <a:rPr lang="en-US" sz="5000" dirty="0">
                <a:solidFill>
                  <a:srgbClr val="FFFFFF"/>
                </a:solidFill>
                <a:latin typeface="Arimo"/>
                <a:ea typeface="Arimo"/>
                <a:cs typeface="Arimo"/>
                <a:sym typeface="Arimo"/>
              </a:rPr>
              <a:t>- </a:t>
            </a:r>
            <a:r>
              <a:rPr lang="en-US" sz="5000" dirty="0" err="1">
                <a:solidFill>
                  <a:srgbClr val="FFFFFF"/>
                </a:solidFill>
                <a:latin typeface="Arimo"/>
                <a:ea typeface="Arimo"/>
                <a:cs typeface="Arimo"/>
                <a:sym typeface="Arimo"/>
              </a:rPr>
              <a:t>Batiments</a:t>
            </a:r>
            <a:r>
              <a:rPr lang="en-US" sz="5000" dirty="0">
                <a:solidFill>
                  <a:srgbClr val="FFFFFF"/>
                </a:solidFill>
                <a:latin typeface="Arimo"/>
                <a:ea typeface="Arimo"/>
                <a:cs typeface="Arimo"/>
                <a:sym typeface="Arimo"/>
              </a:rPr>
              <a:t> non </a:t>
            </a:r>
            <a:r>
              <a:rPr lang="en-US" sz="5000" dirty="0" err="1">
                <a:solidFill>
                  <a:srgbClr val="FFFFFF"/>
                </a:solidFill>
                <a:latin typeface="Arimo"/>
                <a:ea typeface="Arimo"/>
                <a:cs typeface="Arimo"/>
                <a:sym typeface="Arimo"/>
              </a:rPr>
              <a:t>destinés</a:t>
            </a:r>
            <a:r>
              <a:rPr lang="en-US" sz="5000" dirty="0">
                <a:solidFill>
                  <a:srgbClr val="FFFFFF"/>
                </a:solidFill>
                <a:latin typeface="Arimo"/>
                <a:ea typeface="Arimo"/>
                <a:cs typeface="Arimo"/>
                <a:sym typeface="Arimo"/>
              </a:rPr>
              <a:t> à </a:t>
            </a:r>
            <a:r>
              <a:rPr lang="en-US" sz="5000" dirty="0" err="1">
                <a:solidFill>
                  <a:srgbClr val="FFFFFF"/>
                </a:solidFill>
                <a:latin typeface="Arimo"/>
                <a:ea typeface="Arimo"/>
                <a:cs typeface="Arimo"/>
                <a:sym typeface="Arimo"/>
              </a:rPr>
              <a:t>l’habitation</a:t>
            </a:r>
            <a:endParaRPr lang="en-US" sz="5000" dirty="0">
              <a:solidFill>
                <a:srgbClr val="FFFFFF"/>
              </a:solidFill>
              <a:latin typeface="Arimo"/>
              <a:ea typeface="Arimo"/>
              <a:cs typeface="Arimo"/>
              <a:sym typeface="Arimo"/>
            </a:endParaRPr>
          </a:p>
          <a:p>
            <a:pPr algn="ctr">
              <a:lnSpc>
                <a:spcPts val="7000"/>
              </a:lnSpc>
              <a:spcBef>
                <a:spcPct val="0"/>
              </a:spcBef>
            </a:pPr>
            <a:r>
              <a:rPr lang="en-US" sz="5000" dirty="0">
                <a:solidFill>
                  <a:srgbClr val="FFFFFF"/>
                </a:solidFill>
                <a:latin typeface="Arimo"/>
                <a:ea typeface="Arimo"/>
                <a:cs typeface="Arimo"/>
                <a:sym typeface="Arimo"/>
              </a:rPr>
              <a:t>- Base de données + sources</a:t>
            </a:r>
          </a:p>
        </p:txBody>
      </p:sp>
      <p:sp>
        <p:nvSpPr>
          <p:cNvPr id="8" name="TextBox 8"/>
          <p:cNvSpPr txBox="1"/>
          <p:nvPr/>
        </p:nvSpPr>
        <p:spPr>
          <a:xfrm>
            <a:off x="3185922" y="5366576"/>
            <a:ext cx="13509935" cy="2644775"/>
          </a:xfrm>
          <a:prstGeom prst="rect">
            <a:avLst/>
          </a:prstGeom>
        </p:spPr>
        <p:txBody>
          <a:bodyPr lIns="0" tIns="0" rIns="0" bIns="0" rtlCol="0" anchor="t">
            <a:spAutoFit/>
          </a:bodyPr>
          <a:lstStyle/>
          <a:p>
            <a:pPr algn="ctr">
              <a:lnSpc>
                <a:spcPts val="6999"/>
              </a:lnSpc>
              <a:spcBef>
                <a:spcPct val="0"/>
              </a:spcBef>
            </a:pPr>
            <a:r>
              <a:rPr lang="en-US" sz="4999" dirty="0">
                <a:solidFill>
                  <a:srgbClr val="000000"/>
                </a:solidFill>
                <a:latin typeface="Arimo"/>
                <a:ea typeface="Arimo"/>
                <a:cs typeface="Arimo"/>
                <a:sym typeface="Arimo"/>
              </a:rPr>
              <a:t>Objectif : </a:t>
            </a:r>
            <a:r>
              <a:rPr lang="en-US" sz="4999" dirty="0" err="1">
                <a:solidFill>
                  <a:srgbClr val="000000"/>
                </a:solidFill>
                <a:latin typeface="Arimo"/>
                <a:ea typeface="Arimo"/>
                <a:cs typeface="Arimo"/>
                <a:sym typeface="Arimo"/>
              </a:rPr>
              <a:t>Prédire</a:t>
            </a:r>
            <a:r>
              <a:rPr lang="en-US" sz="4999" dirty="0">
                <a:solidFill>
                  <a:srgbClr val="000000"/>
                </a:solidFill>
                <a:latin typeface="Arimo"/>
                <a:ea typeface="Arimo"/>
                <a:cs typeface="Arimo"/>
                <a:sym typeface="Arimo"/>
              </a:rPr>
              <a:t> les </a:t>
            </a:r>
            <a:r>
              <a:rPr lang="en-US" sz="4999" dirty="0" err="1">
                <a:solidFill>
                  <a:srgbClr val="000000"/>
                </a:solidFill>
                <a:latin typeface="Arimo"/>
                <a:ea typeface="Arimo"/>
                <a:cs typeface="Arimo"/>
                <a:sym typeface="Arimo"/>
              </a:rPr>
              <a:t>émissions</a:t>
            </a:r>
            <a:r>
              <a:rPr lang="en-US" sz="4999" dirty="0">
                <a:solidFill>
                  <a:srgbClr val="000000"/>
                </a:solidFill>
                <a:latin typeface="Arimo"/>
                <a:ea typeface="Arimo"/>
                <a:cs typeface="Arimo"/>
                <a:sym typeface="Arimo"/>
              </a:rPr>
              <a:t> de CO2 et la </a:t>
            </a:r>
            <a:r>
              <a:rPr lang="en-US" sz="4999" dirty="0" err="1">
                <a:solidFill>
                  <a:srgbClr val="000000"/>
                </a:solidFill>
                <a:latin typeface="Arimo"/>
                <a:ea typeface="Arimo"/>
                <a:cs typeface="Arimo"/>
                <a:sym typeface="Arimo"/>
              </a:rPr>
              <a:t>consommation</a:t>
            </a:r>
            <a:r>
              <a:rPr lang="en-US" sz="4999" dirty="0">
                <a:solidFill>
                  <a:srgbClr val="000000"/>
                </a:solidFill>
                <a:latin typeface="Arimo"/>
                <a:ea typeface="Arimo"/>
                <a:cs typeface="Arimo"/>
                <a:sym typeface="Arimo"/>
              </a:rPr>
              <a:t> </a:t>
            </a:r>
            <a:r>
              <a:rPr lang="en-US" sz="4999" dirty="0" err="1">
                <a:solidFill>
                  <a:srgbClr val="000000"/>
                </a:solidFill>
                <a:latin typeface="Arimo"/>
                <a:ea typeface="Arimo"/>
                <a:cs typeface="Arimo"/>
                <a:sym typeface="Arimo"/>
              </a:rPr>
              <a:t>totale</a:t>
            </a:r>
            <a:r>
              <a:rPr lang="en-US" sz="4999" dirty="0">
                <a:solidFill>
                  <a:srgbClr val="000000"/>
                </a:solidFill>
                <a:latin typeface="Arimo"/>
                <a:ea typeface="Arimo"/>
                <a:cs typeface="Arimo"/>
                <a:sym typeface="Arimo"/>
              </a:rPr>
              <a:t> </a:t>
            </a:r>
            <a:r>
              <a:rPr lang="en-US" sz="4999" dirty="0" err="1">
                <a:solidFill>
                  <a:srgbClr val="000000"/>
                </a:solidFill>
                <a:latin typeface="Arimo"/>
                <a:ea typeface="Arimo"/>
                <a:cs typeface="Arimo"/>
                <a:sym typeface="Arimo"/>
              </a:rPr>
              <a:t>d’énergie</a:t>
            </a:r>
            <a:r>
              <a:rPr lang="en-US" sz="4999" dirty="0">
                <a:solidFill>
                  <a:srgbClr val="000000"/>
                </a:solidFill>
                <a:latin typeface="Arimo"/>
                <a:ea typeface="Arimo"/>
                <a:cs typeface="Arimo"/>
                <a:sym typeface="Arimo"/>
              </a:rPr>
              <a:t> de </a:t>
            </a:r>
            <a:r>
              <a:rPr lang="en-US" sz="4999" dirty="0" err="1">
                <a:solidFill>
                  <a:srgbClr val="000000"/>
                </a:solidFill>
                <a:latin typeface="Arimo"/>
                <a:ea typeface="Arimo"/>
                <a:cs typeface="Arimo"/>
                <a:sym typeface="Arimo"/>
              </a:rPr>
              <a:t>bâtiments</a:t>
            </a:r>
            <a:r>
              <a:rPr lang="en-US" sz="4999" dirty="0">
                <a:solidFill>
                  <a:srgbClr val="000000"/>
                </a:solidFill>
                <a:latin typeface="Arimo"/>
                <a:ea typeface="Arimo"/>
                <a:cs typeface="Arimo"/>
                <a:sym typeface="Arimo"/>
              </a:rPr>
              <a:t> non </a:t>
            </a:r>
            <a:r>
              <a:rPr lang="en-US" sz="4999" dirty="0" err="1">
                <a:solidFill>
                  <a:srgbClr val="000000"/>
                </a:solidFill>
                <a:latin typeface="Arimo"/>
                <a:ea typeface="Arimo"/>
                <a:cs typeface="Arimo"/>
                <a:sym typeface="Arimo"/>
              </a:rPr>
              <a:t>destinés</a:t>
            </a:r>
            <a:r>
              <a:rPr lang="en-US" sz="4999" dirty="0">
                <a:solidFill>
                  <a:srgbClr val="000000"/>
                </a:solidFill>
                <a:latin typeface="Arimo"/>
                <a:ea typeface="Arimo"/>
                <a:cs typeface="Arimo"/>
                <a:sym typeface="Arimo"/>
              </a:rPr>
              <a:t> à </a:t>
            </a:r>
            <a:r>
              <a:rPr lang="en-US" sz="4999" dirty="0" err="1">
                <a:solidFill>
                  <a:srgbClr val="000000"/>
                </a:solidFill>
                <a:latin typeface="Arimo"/>
                <a:ea typeface="Arimo"/>
                <a:cs typeface="Arimo"/>
                <a:sym typeface="Arimo"/>
              </a:rPr>
              <a:t>l’habitation</a:t>
            </a:r>
            <a:endParaRPr lang="en-US" sz="4999" dirty="0">
              <a:solidFill>
                <a:srgbClr val="000000"/>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801747" y="-462868"/>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fr-FR"/>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50687" y="6003007"/>
            <a:ext cx="2838110" cy="4114800"/>
          </a:xfrm>
          <a:custGeom>
            <a:avLst/>
            <a:gdLst/>
            <a:ahLst/>
            <a:cxnLst/>
            <a:rect l="l" t="t" r="r" b="b"/>
            <a:pathLst>
              <a:path w="2838110" h="4114800">
                <a:moveTo>
                  <a:pt x="0" y="0"/>
                </a:moveTo>
                <a:lnTo>
                  <a:pt x="2838110" y="0"/>
                </a:lnTo>
                <a:lnTo>
                  <a:pt x="283811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6" name="Group 6"/>
          <p:cNvGrpSpPr/>
          <p:nvPr/>
        </p:nvGrpSpPr>
        <p:grpSpPr>
          <a:xfrm>
            <a:off x="9144000" y="1671629"/>
            <a:ext cx="7605157" cy="2744312"/>
            <a:chOff x="0" y="0"/>
            <a:chExt cx="10140209" cy="3659082"/>
          </a:xfrm>
        </p:grpSpPr>
        <p:grpSp>
          <p:nvGrpSpPr>
            <p:cNvPr id="7" name="Group 7"/>
            <p:cNvGrpSpPr/>
            <p:nvPr/>
          </p:nvGrpSpPr>
          <p:grpSpPr>
            <a:xfrm>
              <a:off x="0" y="0"/>
              <a:ext cx="10140209" cy="3659082"/>
              <a:chOff x="0" y="0"/>
              <a:chExt cx="1712626" cy="617999"/>
            </a:xfrm>
          </p:grpSpPr>
          <p:sp>
            <p:nvSpPr>
              <p:cNvPr id="8" name="Freeform 8"/>
              <p:cNvSpPr/>
              <p:nvPr/>
            </p:nvSpPr>
            <p:spPr>
              <a:xfrm>
                <a:off x="0" y="0"/>
                <a:ext cx="1712626" cy="617999"/>
              </a:xfrm>
              <a:custGeom>
                <a:avLst/>
                <a:gdLst/>
                <a:ahLst/>
                <a:cxnLst/>
                <a:rect l="l" t="t" r="r" b="b"/>
                <a:pathLst>
                  <a:path w="1712626" h="617999">
                    <a:moveTo>
                      <a:pt x="51917" y="0"/>
                    </a:moveTo>
                    <a:lnTo>
                      <a:pt x="1660709" y="0"/>
                    </a:lnTo>
                    <a:cubicBezTo>
                      <a:pt x="1689382" y="0"/>
                      <a:pt x="1712626" y="23244"/>
                      <a:pt x="1712626" y="51917"/>
                    </a:cubicBezTo>
                    <a:lnTo>
                      <a:pt x="1712626" y="566082"/>
                    </a:lnTo>
                    <a:cubicBezTo>
                      <a:pt x="1712626" y="594755"/>
                      <a:pt x="1689382" y="617999"/>
                      <a:pt x="1660709" y="617999"/>
                    </a:cubicBezTo>
                    <a:lnTo>
                      <a:pt x="51917" y="617999"/>
                    </a:lnTo>
                    <a:cubicBezTo>
                      <a:pt x="23244" y="617999"/>
                      <a:pt x="0" y="594755"/>
                      <a:pt x="0" y="566082"/>
                    </a:cubicBezTo>
                    <a:lnTo>
                      <a:pt x="0" y="51917"/>
                    </a:lnTo>
                    <a:cubicBezTo>
                      <a:pt x="0" y="23244"/>
                      <a:pt x="23244" y="0"/>
                      <a:pt x="51917" y="0"/>
                    </a:cubicBezTo>
                    <a:close/>
                  </a:path>
                </a:pathLst>
              </a:custGeom>
              <a:solidFill>
                <a:srgbClr val="2D8BBA"/>
              </a:solidFill>
            </p:spPr>
            <p:txBody>
              <a:bodyPr/>
              <a:lstStyle/>
              <a:p>
                <a:endParaRPr lang="fr-FR"/>
              </a:p>
            </p:txBody>
          </p:sp>
          <p:sp>
            <p:nvSpPr>
              <p:cNvPr id="9" name="TextBox 9"/>
              <p:cNvSpPr txBox="1"/>
              <p:nvPr/>
            </p:nvSpPr>
            <p:spPr>
              <a:xfrm>
                <a:off x="0" y="-95250"/>
                <a:ext cx="1712626" cy="713249"/>
              </a:xfrm>
              <a:prstGeom prst="rect">
                <a:avLst/>
              </a:prstGeom>
            </p:spPr>
            <p:txBody>
              <a:bodyPr lIns="50800" tIns="50800" rIns="50800" bIns="50800" rtlCol="0" anchor="ctr"/>
              <a:lstStyle/>
              <a:p>
                <a:pPr algn="ctr">
                  <a:lnSpc>
                    <a:spcPts val="5179"/>
                  </a:lnSpc>
                  <a:spcBef>
                    <a:spcPct val="0"/>
                  </a:spcBef>
                </a:pPr>
                <a:endParaRPr/>
              </a:p>
            </p:txBody>
          </p:sp>
        </p:grpSp>
        <p:sp>
          <p:nvSpPr>
            <p:cNvPr id="10" name="TextBox 10"/>
            <p:cNvSpPr txBox="1"/>
            <p:nvPr/>
          </p:nvSpPr>
          <p:spPr>
            <a:xfrm>
              <a:off x="316071" y="-95250"/>
              <a:ext cx="9508067" cy="3424909"/>
            </a:xfrm>
            <a:prstGeom prst="rect">
              <a:avLst/>
            </a:prstGeom>
          </p:spPr>
          <p:txBody>
            <a:bodyPr lIns="0" tIns="0" rIns="0" bIns="0" rtlCol="0" anchor="t">
              <a:spAutoFit/>
            </a:bodyPr>
            <a:lstStyle/>
            <a:p>
              <a:pPr algn="ctr">
                <a:lnSpc>
                  <a:spcPts val="5156"/>
                </a:lnSpc>
              </a:pPr>
              <a:r>
                <a:rPr lang="en-US" sz="3683">
                  <a:solidFill>
                    <a:srgbClr val="000000"/>
                  </a:solidFill>
                  <a:latin typeface="Arimo"/>
                  <a:ea typeface="Arimo"/>
                  <a:cs typeface="Arimo"/>
                  <a:sym typeface="Arimo"/>
                </a:rPr>
                <a:t>3376 lignes</a:t>
              </a:r>
            </a:p>
            <a:p>
              <a:pPr algn="ctr">
                <a:lnSpc>
                  <a:spcPts val="5156"/>
                </a:lnSpc>
              </a:pPr>
              <a:r>
                <a:rPr lang="en-US" sz="3683">
                  <a:solidFill>
                    <a:srgbClr val="000000"/>
                  </a:solidFill>
                  <a:latin typeface="Arimo"/>
                  <a:ea typeface="Arimo"/>
                  <a:cs typeface="Arimo"/>
                  <a:sym typeface="Arimo"/>
                </a:rPr>
                <a:t>46 colonnes</a:t>
              </a:r>
            </a:p>
            <a:p>
              <a:pPr algn="ctr">
                <a:lnSpc>
                  <a:spcPts val="5156"/>
                </a:lnSpc>
              </a:pPr>
              <a:r>
                <a:rPr lang="en-US" sz="3683">
                  <a:solidFill>
                    <a:srgbClr val="000000"/>
                  </a:solidFill>
                  <a:latin typeface="Arimo"/>
                  <a:ea typeface="Arimo"/>
                  <a:cs typeface="Arimo"/>
                  <a:sym typeface="Arimo"/>
                </a:rPr>
                <a:t>Peu de valeurs manquantes</a:t>
              </a:r>
            </a:p>
            <a:p>
              <a:pPr algn="ctr">
                <a:lnSpc>
                  <a:spcPts val="5156"/>
                </a:lnSpc>
                <a:spcBef>
                  <a:spcPct val="0"/>
                </a:spcBef>
              </a:pPr>
              <a:r>
                <a:rPr lang="en-US" sz="3683">
                  <a:solidFill>
                    <a:srgbClr val="000000"/>
                  </a:solidFill>
                  <a:latin typeface="Arimo"/>
                  <a:ea typeface="Arimo"/>
                  <a:cs typeface="Arimo"/>
                  <a:sym typeface="Arimo"/>
                </a:rPr>
                <a:t>Float, Object et Bool</a:t>
              </a:r>
            </a:p>
          </p:txBody>
        </p:sp>
      </p:grpSp>
      <p:grpSp>
        <p:nvGrpSpPr>
          <p:cNvPr id="11" name="Group 11"/>
          <p:cNvGrpSpPr/>
          <p:nvPr/>
        </p:nvGrpSpPr>
        <p:grpSpPr>
          <a:xfrm>
            <a:off x="9144000" y="5365151"/>
            <a:ext cx="7605157" cy="1685832"/>
            <a:chOff x="0" y="0"/>
            <a:chExt cx="10140209" cy="2247776"/>
          </a:xfrm>
        </p:grpSpPr>
        <p:grpSp>
          <p:nvGrpSpPr>
            <p:cNvPr id="12" name="Group 12"/>
            <p:cNvGrpSpPr/>
            <p:nvPr/>
          </p:nvGrpSpPr>
          <p:grpSpPr>
            <a:xfrm>
              <a:off x="0" y="0"/>
              <a:ext cx="10140209" cy="2247776"/>
              <a:chOff x="0" y="0"/>
              <a:chExt cx="1712626" cy="379637"/>
            </a:xfrm>
          </p:grpSpPr>
          <p:sp>
            <p:nvSpPr>
              <p:cNvPr id="13" name="Freeform 13"/>
              <p:cNvSpPr/>
              <p:nvPr/>
            </p:nvSpPr>
            <p:spPr>
              <a:xfrm>
                <a:off x="0" y="0"/>
                <a:ext cx="1712626" cy="379637"/>
              </a:xfrm>
              <a:custGeom>
                <a:avLst/>
                <a:gdLst/>
                <a:ahLst/>
                <a:cxnLst/>
                <a:rect l="l" t="t" r="r" b="b"/>
                <a:pathLst>
                  <a:path w="1712626" h="379637">
                    <a:moveTo>
                      <a:pt x="51917" y="0"/>
                    </a:moveTo>
                    <a:lnTo>
                      <a:pt x="1660709" y="0"/>
                    </a:lnTo>
                    <a:cubicBezTo>
                      <a:pt x="1689382" y="0"/>
                      <a:pt x="1712626" y="23244"/>
                      <a:pt x="1712626" y="51917"/>
                    </a:cubicBezTo>
                    <a:lnTo>
                      <a:pt x="1712626" y="327720"/>
                    </a:lnTo>
                    <a:cubicBezTo>
                      <a:pt x="1712626" y="356393"/>
                      <a:pt x="1689382" y="379637"/>
                      <a:pt x="1660709" y="379637"/>
                    </a:cubicBezTo>
                    <a:lnTo>
                      <a:pt x="51917" y="379637"/>
                    </a:lnTo>
                    <a:cubicBezTo>
                      <a:pt x="23244" y="379637"/>
                      <a:pt x="0" y="356393"/>
                      <a:pt x="0" y="327720"/>
                    </a:cubicBezTo>
                    <a:lnTo>
                      <a:pt x="0" y="51917"/>
                    </a:lnTo>
                    <a:cubicBezTo>
                      <a:pt x="0" y="23244"/>
                      <a:pt x="23244" y="0"/>
                      <a:pt x="51917" y="0"/>
                    </a:cubicBezTo>
                    <a:close/>
                  </a:path>
                </a:pathLst>
              </a:custGeom>
              <a:solidFill>
                <a:srgbClr val="2D8BBA"/>
              </a:solidFill>
            </p:spPr>
            <p:txBody>
              <a:bodyPr/>
              <a:lstStyle/>
              <a:p>
                <a:endParaRPr lang="fr-FR"/>
              </a:p>
            </p:txBody>
          </p:sp>
          <p:sp>
            <p:nvSpPr>
              <p:cNvPr id="14" name="TextBox 14"/>
              <p:cNvSpPr txBox="1"/>
              <p:nvPr/>
            </p:nvSpPr>
            <p:spPr>
              <a:xfrm>
                <a:off x="0" y="-95250"/>
                <a:ext cx="1712626" cy="474887"/>
              </a:xfrm>
              <a:prstGeom prst="rect">
                <a:avLst/>
              </a:prstGeom>
            </p:spPr>
            <p:txBody>
              <a:bodyPr lIns="50800" tIns="50800" rIns="50800" bIns="50800" rtlCol="0" anchor="ctr"/>
              <a:lstStyle/>
              <a:p>
                <a:pPr algn="ctr">
                  <a:lnSpc>
                    <a:spcPts val="5179"/>
                  </a:lnSpc>
                  <a:spcBef>
                    <a:spcPct val="0"/>
                  </a:spcBef>
                </a:pPr>
                <a:endParaRPr/>
              </a:p>
            </p:txBody>
          </p:sp>
        </p:grpSp>
        <p:sp>
          <p:nvSpPr>
            <p:cNvPr id="15" name="TextBox 15"/>
            <p:cNvSpPr txBox="1"/>
            <p:nvPr/>
          </p:nvSpPr>
          <p:spPr>
            <a:xfrm>
              <a:off x="0" y="212107"/>
              <a:ext cx="10140209" cy="1722545"/>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Comment faire en sorte de filtrer ce dataset ?</a:t>
              </a:r>
            </a:p>
          </p:txBody>
        </p:sp>
      </p:grpSp>
      <p:sp>
        <p:nvSpPr>
          <p:cNvPr id="16" name="Freeform 16"/>
          <p:cNvSpPr/>
          <p:nvPr/>
        </p:nvSpPr>
        <p:spPr>
          <a:xfrm>
            <a:off x="15571459" y="7322543"/>
            <a:ext cx="2355396" cy="2964457"/>
          </a:xfrm>
          <a:custGeom>
            <a:avLst/>
            <a:gdLst/>
            <a:ahLst/>
            <a:cxnLst/>
            <a:rect l="l" t="t" r="r" b="b"/>
            <a:pathLst>
              <a:path w="2355396" h="2964457">
                <a:moveTo>
                  <a:pt x="0" y="0"/>
                </a:moveTo>
                <a:lnTo>
                  <a:pt x="2355396" y="0"/>
                </a:lnTo>
                <a:lnTo>
                  <a:pt x="2355396" y="2964457"/>
                </a:lnTo>
                <a:lnTo>
                  <a:pt x="0" y="2964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7" name="TextBox 17"/>
          <p:cNvSpPr txBox="1"/>
          <p:nvPr/>
        </p:nvSpPr>
        <p:spPr>
          <a:xfrm>
            <a:off x="-1173388" y="2467244"/>
            <a:ext cx="10645369" cy="2897907"/>
          </a:xfrm>
          <a:prstGeom prst="rect">
            <a:avLst/>
          </a:prstGeom>
        </p:spPr>
        <p:txBody>
          <a:bodyPr lIns="0" tIns="0" rIns="0" bIns="0" rtlCol="0" anchor="t">
            <a:spAutoFit/>
          </a:bodyPr>
          <a:lstStyle/>
          <a:p>
            <a:pPr algn="ctr">
              <a:lnSpc>
                <a:spcPts val="11172"/>
              </a:lnSpc>
            </a:pPr>
            <a:r>
              <a:rPr lang="en-US" sz="11638" b="1">
                <a:solidFill>
                  <a:srgbClr val="FFFFFF"/>
                </a:solidFill>
                <a:latin typeface="Open Sans Bold"/>
                <a:ea typeface="Open Sans Bold"/>
                <a:cs typeface="Open Sans Bold"/>
                <a:sym typeface="Open Sans Bold"/>
              </a:rPr>
              <a:t> JEUX DE DONNÉES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398770" y="3083251"/>
            <a:ext cx="13490459" cy="6593462"/>
          </a:xfrm>
          <a:custGeom>
            <a:avLst/>
            <a:gdLst/>
            <a:ahLst/>
            <a:cxnLst/>
            <a:rect l="l" t="t" r="r" b="b"/>
            <a:pathLst>
              <a:path w="13490459" h="6593462">
                <a:moveTo>
                  <a:pt x="0" y="0"/>
                </a:moveTo>
                <a:lnTo>
                  <a:pt x="13490460" y="0"/>
                </a:lnTo>
                <a:lnTo>
                  <a:pt x="13490460" y="6593462"/>
                </a:lnTo>
                <a:lnTo>
                  <a:pt x="0" y="6593462"/>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619572" y="648436"/>
            <a:ext cx="11770004"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NETTOYAGE DU DATASET</a:t>
            </a:r>
          </a:p>
        </p:txBody>
      </p:sp>
      <p:sp>
        <p:nvSpPr>
          <p:cNvPr id="7" name="TextBox 7"/>
          <p:cNvSpPr txBox="1"/>
          <p:nvPr/>
        </p:nvSpPr>
        <p:spPr>
          <a:xfrm>
            <a:off x="5053224" y="2119531"/>
            <a:ext cx="8902700" cy="649394"/>
          </a:xfrm>
          <a:prstGeom prst="rect">
            <a:avLst/>
          </a:prstGeom>
        </p:spPr>
        <p:txBody>
          <a:bodyPr lIns="0" tIns="0" rIns="0" bIns="0" rtlCol="0" anchor="t">
            <a:spAutoFit/>
          </a:bodyPr>
          <a:lstStyle/>
          <a:p>
            <a:pPr algn="ctr">
              <a:lnSpc>
                <a:spcPts val="5156"/>
              </a:lnSpc>
              <a:spcBef>
                <a:spcPct val="0"/>
              </a:spcBef>
            </a:pPr>
            <a:r>
              <a:rPr lang="en-US" sz="3683">
                <a:solidFill>
                  <a:srgbClr val="000000"/>
                </a:solidFill>
                <a:latin typeface="Arimo"/>
                <a:ea typeface="Arimo"/>
                <a:cs typeface="Arimo"/>
                <a:sym typeface="Arimo"/>
              </a:rPr>
              <a:t>Suppression de colonnes non pertinentes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3138693"/>
            <a:ext cx="11167030" cy="5687575"/>
          </a:xfrm>
          <a:custGeom>
            <a:avLst/>
            <a:gdLst/>
            <a:ahLst/>
            <a:cxnLst/>
            <a:rect l="l" t="t" r="r" b="b"/>
            <a:pathLst>
              <a:path w="11167030" h="5687575">
                <a:moveTo>
                  <a:pt x="0" y="0"/>
                </a:moveTo>
                <a:lnTo>
                  <a:pt x="11167030" y="0"/>
                </a:lnTo>
                <a:lnTo>
                  <a:pt x="11167030" y="5687576"/>
                </a:lnTo>
                <a:lnTo>
                  <a:pt x="0" y="5687576"/>
                </a:lnTo>
                <a:lnTo>
                  <a:pt x="0" y="0"/>
                </a:lnTo>
                <a:close/>
              </a:path>
            </a:pathLst>
          </a:custGeom>
          <a:blipFill>
            <a:blip r:embed="rId2"/>
            <a:stretch>
              <a:fillRect l="-2916" r="-2916"/>
            </a:stretch>
          </a:blipFill>
        </p:spPr>
        <p:txBody>
          <a:bodyPr/>
          <a:lstStyle/>
          <a:p>
            <a:endParaRPr lang="fr-FR"/>
          </a:p>
        </p:txBody>
      </p:sp>
      <p:sp>
        <p:nvSpPr>
          <p:cNvPr id="6" name="TextBox 6"/>
          <p:cNvSpPr txBox="1"/>
          <p:nvPr/>
        </p:nvSpPr>
        <p:spPr>
          <a:xfrm>
            <a:off x="3804777" y="648436"/>
            <a:ext cx="10678447"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VALEURS ABERRANTES</a:t>
            </a:r>
          </a:p>
        </p:txBody>
      </p:sp>
      <p:sp>
        <p:nvSpPr>
          <p:cNvPr id="7" name="TextBox 7"/>
          <p:cNvSpPr txBox="1"/>
          <p:nvPr/>
        </p:nvSpPr>
        <p:spPr>
          <a:xfrm>
            <a:off x="13014325" y="3827779"/>
            <a:ext cx="4413250" cy="1315721"/>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 Présence de valeurs</a:t>
            </a:r>
          </a:p>
          <a:p>
            <a:pPr algn="ctr">
              <a:lnSpc>
                <a:spcPts val="5179"/>
              </a:lnSpc>
              <a:spcBef>
                <a:spcPct val="0"/>
              </a:spcBef>
            </a:pPr>
            <a:r>
              <a:rPr lang="en-US" sz="3699">
                <a:solidFill>
                  <a:srgbClr val="000000"/>
                </a:solidFill>
                <a:latin typeface="Arimo"/>
                <a:ea typeface="Arimo"/>
                <a:cs typeface="Arimo"/>
                <a:sym typeface="Arimo"/>
              </a:rPr>
              <a:t> incohérentes mais...</a:t>
            </a:r>
          </a:p>
        </p:txBody>
      </p:sp>
      <p:sp>
        <p:nvSpPr>
          <p:cNvPr id="8" name="TextBox 8"/>
          <p:cNvSpPr txBox="1"/>
          <p:nvPr/>
        </p:nvSpPr>
        <p:spPr>
          <a:xfrm>
            <a:off x="13182600" y="5887231"/>
            <a:ext cx="4605940" cy="1315721"/>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 sont elles vraiment aberantes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3618" y="648436"/>
            <a:ext cx="11240764"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VALEURS MANQUANTES</a:t>
            </a:r>
          </a:p>
        </p:txBody>
      </p:sp>
      <p:grpSp>
        <p:nvGrpSpPr>
          <p:cNvPr id="6" name="Group 6"/>
          <p:cNvGrpSpPr/>
          <p:nvPr/>
        </p:nvGrpSpPr>
        <p:grpSpPr>
          <a:xfrm>
            <a:off x="476671" y="4165006"/>
            <a:ext cx="8136472" cy="3905620"/>
            <a:chOff x="0" y="0"/>
            <a:chExt cx="10848629" cy="5207493"/>
          </a:xfrm>
        </p:grpSpPr>
        <p:sp>
          <p:nvSpPr>
            <p:cNvPr id="7" name="TextBox 7"/>
            <p:cNvSpPr txBox="1"/>
            <p:nvPr/>
          </p:nvSpPr>
          <p:spPr>
            <a:xfrm>
              <a:off x="179021" y="1464819"/>
              <a:ext cx="9645613"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LargestPropertyUseTypeGFA                4</a:t>
              </a:r>
            </a:p>
          </p:txBody>
        </p:sp>
        <p:sp>
          <p:nvSpPr>
            <p:cNvPr id="8" name="TextBox 8"/>
            <p:cNvSpPr txBox="1"/>
            <p:nvPr/>
          </p:nvSpPr>
          <p:spPr>
            <a:xfrm>
              <a:off x="179021" y="2234014"/>
              <a:ext cx="10669609"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SecondLargestPropertyUseTypeGFA       693</a:t>
              </a:r>
            </a:p>
          </p:txBody>
        </p:sp>
        <p:sp>
          <p:nvSpPr>
            <p:cNvPr id="9" name="TextBox 9"/>
            <p:cNvSpPr txBox="1"/>
            <p:nvPr/>
          </p:nvSpPr>
          <p:spPr>
            <a:xfrm>
              <a:off x="179021" y="3003210"/>
              <a:ext cx="10526393"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ThirdLargestPropertyUseTypeGFA        1183</a:t>
              </a:r>
            </a:p>
          </p:txBody>
        </p:sp>
        <p:sp>
          <p:nvSpPr>
            <p:cNvPr id="10" name="TextBox 10"/>
            <p:cNvSpPr txBox="1"/>
            <p:nvPr/>
          </p:nvSpPr>
          <p:spPr>
            <a:xfrm>
              <a:off x="179021" y="-76200"/>
              <a:ext cx="7163806"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ZipCode                              13</a:t>
              </a:r>
            </a:p>
          </p:txBody>
        </p:sp>
        <p:sp>
          <p:nvSpPr>
            <p:cNvPr id="11" name="TextBox 11"/>
            <p:cNvSpPr txBox="1"/>
            <p:nvPr/>
          </p:nvSpPr>
          <p:spPr>
            <a:xfrm>
              <a:off x="0" y="3767604"/>
              <a:ext cx="9051266"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 ENERGYSTARScore                     532</a:t>
              </a:r>
            </a:p>
          </p:txBody>
        </p:sp>
        <p:sp>
          <p:nvSpPr>
            <p:cNvPr id="12" name="TextBox 12"/>
            <p:cNvSpPr txBox="1"/>
            <p:nvPr/>
          </p:nvSpPr>
          <p:spPr>
            <a:xfrm>
              <a:off x="179021" y="692995"/>
              <a:ext cx="8693225"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SiteEnergyUseWN(kBtu)                 1</a:t>
              </a:r>
            </a:p>
          </p:txBody>
        </p:sp>
        <p:sp>
          <p:nvSpPr>
            <p:cNvPr id="13" name="TextBox 13"/>
            <p:cNvSpPr txBox="1"/>
            <p:nvPr/>
          </p:nvSpPr>
          <p:spPr>
            <a:xfrm>
              <a:off x="179021" y="4544698"/>
              <a:ext cx="7991466"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SiteEUIWN(kBtu/sf)                    1</a:t>
              </a:r>
            </a:p>
          </p:txBody>
        </p:sp>
      </p:grpSp>
      <p:sp>
        <p:nvSpPr>
          <p:cNvPr id="14" name="TextBox 14"/>
          <p:cNvSpPr txBox="1"/>
          <p:nvPr/>
        </p:nvSpPr>
        <p:spPr>
          <a:xfrm>
            <a:off x="604334" y="2329413"/>
            <a:ext cx="7881145" cy="1315721"/>
          </a:xfrm>
          <a:prstGeom prst="rect">
            <a:avLst/>
          </a:prstGeom>
        </p:spPr>
        <p:txBody>
          <a:bodyPr lIns="0" tIns="0" rIns="0" bIns="0" rtlCol="0" anchor="t">
            <a:spAutoFit/>
          </a:bodyPr>
          <a:lstStyle/>
          <a:p>
            <a:pPr algn="ctr">
              <a:lnSpc>
                <a:spcPts val="5179"/>
              </a:lnSpc>
            </a:pPr>
            <a:r>
              <a:rPr lang="en-US" sz="3699">
                <a:solidFill>
                  <a:srgbClr val="000000"/>
                </a:solidFill>
                <a:latin typeface="Arimo"/>
                <a:ea typeface="Arimo"/>
                <a:cs typeface="Arimo"/>
                <a:sym typeface="Arimo"/>
              </a:rPr>
              <a:t>Valeurs manquantes sur les </a:t>
            </a:r>
          </a:p>
          <a:p>
            <a:pPr algn="ctr">
              <a:lnSpc>
                <a:spcPts val="5179"/>
              </a:lnSpc>
              <a:spcBef>
                <a:spcPct val="0"/>
              </a:spcBef>
            </a:pPr>
            <a:r>
              <a:rPr lang="en-US" sz="3699">
                <a:solidFill>
                  <a:srgbClr val="000000"/>
                </a:solidFill>
                <a:latin typeface="Arimo"/>
                <a:ea typeface="Arimo"/>
                <a:cs typeface="Arimo"/>
                <a:sym typeface="Arimo"/>
              </a:rPr>
              <a:t>features numériques suivantes :</a:t>
            </a:r>
          </a:p>
        </p:txBody>
      </p:sp>
      <p:grpSp>
        <p:nvGrpSpPr>
          <p:cNvPr id="15" name="Group 15"/>
          <p:cNvGrpSpPr/>
          <p:nvPr/>
        </p:nvGrpSpPr>
        <p:grpSpPr>
          <a:xfrm>
            <a:off x="742328" y="8743997"/>
            <a:ext cx="7605157" cy="1028607"/>
            <a:chOff x="0" y="0"/>
            <a:chExt cx="10140209" cy="1371476"/>
          </a:xfrm>
        </p:grpSpPr>
        <p:grpSp>
          <p:nvGrpSpPr>
            <p:cNvPr id="16" name="Group 16"/>
            <p:cNvGrpSpPr/>
            <p:nvPr/>
          </p:nvGrpSpPr>
          <p:grpSpPr>
            <a:xfrm>
              <a:off x="3660577" y="0"/>
              <a:ext cx="2730848" cy="1371476"/>
              <a:chOff x="0" y="0"/>
              <a:chExt cx="461225" cy="231635"/>
            </a:xfrm>
          </p:grpSpPr>
          <p:sp>
            <p:nvSpPr>
              <p:cNvPr id="17" name="Freeform 17"/>
              <p:cNvSpPr/>
              <p:nvPr/>
            </p:nvSpPr>
            <p:spPr>
              <a:xfrm>
                <a:off x="0" y="0"/>
                <a:ext cx="461225" cy="231635"/>
              </a:xfrm>
              <a:custGeom>
                <a:avLst/>
                <a:gdLst/>
                <a:ahLst/>
                <a:cxnLst/>
                <a:rect l="l" t="t" r="r" b="b"/>
                <a:pathLst>
                  <a:path w="461225" h="231635">
                    <a:moveTo>
                      <a:pt x="115817" y="0"/>
                    </a:moveTo>
                    <a:lnTo>
                      <a:pt x="345408" y="0"/>
                    </a:lnTo>
                    <a:cubicBezTo>
                      <a:pt x="376125" y="0"/>
                      <a:pt x="405583" y="12202"/>
                      <a:pt x="427303" y="33922"/>
                    </a:cubicBezTo>
                    <a:cubicBezTo>
                      <a:pt x="449023" y="55642"/>
                      <a:pt x="461225" y="85101"/>
                      <a:pt x="461225" y="115817"/>
                    </a:cubicBezTo>
                    <a:lnTo>
                      <a:pt x="461225" y="115817"/>
                    </a:lnTo>
                    <a:cubicBezTo>
                      <a:pt x="461225" y="179782"/>
                      <a:pt x="409372" y="231635"/>
                      <a:pt x="345408" y="231635"/>
                    </a:cubicBezTo>
                    <a:lnTo>
                      <a:pt x="115817" y="231635"/>
                    </a:lnTo>
                    <a:cubicBezTo>
                      <a:pt x="85101" y="231635"/>
                      <a:pt x="55642" y="219433"/>
                      <a:pt x="33922" y="197713"/>
                    </a:cubicBezTo>
                    <a:cubicBezTo>
                      <a:pt x="12202" y="175993"/>
                      <a:pt x="0" y="146534"/>
                      <a:pt x="0" y="115817"/>
                    </a:cubicBezTo>
                    <a:lnTo>
                      <a:pt x="0" y="115817"/>
                    </a:lnTo>
                    <a:cubicBezTo>
                      <a:pt x="0" y="85101"/>
                      <a:pt x="12202" y="55642"/>
                      <a:pt x="33922" y="33922"/>
                    </a:cubicBezTo>
                    <a:cubicBezTo>
                      <a:pt x="55642" y="12202"/>
                      <a:pt x="85101" y="0"/>
                      <a:pt x="115817" y="0"/>
                    </a:cubicBezTo>
                    <a:close/>
                  </a:path>
                </a:pathLst>
              </a:custGeom>
              <a:solidFill>
                <a:srgbClr val="2D8BBA"/>
              </a:solidFill>
            </p:spPr>
            <p:txBody>
              <a:bodyPr/>
              <a:lstStyle/>
              <a:p>
                <a:endParaRPr lang="fr-FR"/>
              </a:p>
            </p:txBody>
          </p:sp>
          <p:sp>
            <p:nvSpPr>
              <p:cNvPr id="18" name="TextBox 18"/>
              <p:cNvSpPr txBox="1"/>
              <p:nvPr/>
            </p:nvSpPr>
            <p:spPr>
              <a:xfrm>
                <a:off x="0" y="-95250"/>
                <a:ext cx="461225" cy="326885"/>
              </a:xfrm>
              <a:prstGeom prst="rect">
                <a:avLst/>
              </a:prstGeom>
            </p:spPr>
            <p:txBody>
              <a:bodyPr lIns="50800" tIns="50800" rIns="50800" bIns="50800" rtlCol="0" anchor="ctr"/>
              <a:lstStyle/>
              <a:p>
                <a:pPr algn="ctr">
                  <a:lnSpc>
                    <a:spcPts val="5179"/>
                  </a:lnSpc>
                  <a:spcBef>
                    <a:spcPct val="0"/>
                  </a:spcBef>
                </a:pPr>
                <a:endParaRPr/>
              </a:p>
            </p:txBody>
          </p:sp>
        </p:grpSp>
        <p:sp>
          <p:nvSpPr>
            <p:cNvPr id="19" name="TextBox 19"/>
            <p:cNvSpPr txBox="1"/>
            <p:nvPr/>
          </p:nvSpPr>
          <p:spPr>
            <a:xfrm>
              <a:off x="0" y="212107"/>
              <a:ext cx="10140209" cy="846245"/>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KNN</a:t>
              </a:r>
            </a:p>
          </p:txBody>
        </p:sp>
      </p:grpSp>
      <p:sp>
        <p:nvSpPr>
          <p:cNvPr id="20" name="TextBox 20"/>
          <p:cNvSpPr txBox="1"/>
          <p:nvPr/>
        </p:nvSpPr>
        <p:spPr>
          <a:xfrm>
            <a:off x="10499725" y="2329413"/>
            <a:ext cx="6845300" cy="1315721"/>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Valeurs manquantes sur les </a:t>
            </a:r>
          </a:p>
          <a:p>
            <a:pPr algn="ctr">
              <a:lnSpc>
                <a:spcPts val="5179"/>
              </a:lnSpc>
              <a:spcBef>
                <a:spcPct val="0"/>
              </a:spcBef>
            </a:pPr>
            <a:r>
              <a:rPr lang="en-US" sz="3699">
                <a:solidFill>
                  <a:srgbClr val="000000"/>
                </a:solidFill>
                <a:latin typeface="Arimo"/>
                <a:ea typeface="Arimo"/>
                <a:cs typeface="Arimo"/>
                <a:sym typeface="Arimo"/>
              </a:rPr>
              <a:t>features catégorielles suivantes :</a:t>
            </a:r>
          </a:p>
        </p:txBody>
      </p:sp>
      <p:grpSp>
        <p:nvGrpSpPr>
          <p:cNvPr id="21" name="Group 21"/>
          <p:cNvGrpSpPr/>
          <p:nvPr/>
        </p:nvGrpSpPr>
        <p:grpSpPr>
          <a:xfrm>
            <a:off x="10119796" y="8743997"/>
            <a:ext cx="7605157" cy="1028607"/>
            <a:chOff x="0" y="0"/>
            <a:chExt cx="10140209" cy="1371476"/>
          </a:xfrm>
        </p:grpSpPr>
        <p:grpSp>
          <p:nvGrpSpPr>
            <p:cNvPr id="22" name="Group 22"/>
            <p:cNvGrpSpPr/>
            <p:nvPr/>
          </p:nvGrpSpPr>
          <p:grpSpPr>
            <a:xfrm>
              <a:off x="3704681" y="0"/>
              <a:ext cx="2730848" cy="1371476"/>
              <a:chOff x="0" y="0"/>
              <a:chExt cx="461225" cy="231635"/>
            </a:xfrm>
          </p:grpSpPr>
          <p:sp>
            <p:nvSpPr>
              <p:cNvPr id="23" name="Freeform 23"/>
              <p:cNvSpPr/>
              <p:nvPr/>
            </p:nvSpPr>
            <p:spPr>
              <a:xfrm>
                <a:off x="0" y="0"/>
                <a:ext cx="461225" cy="231635"/>
              </a:xfrm>
              <a:custGeom>
                <a:avLst/>
                <a:gdLst/>
                <a:ahLst/>
                <a:cxnLst/>
                <a:rect l="l" t="t" r="r" b="b"/>
                <a:pathLst>
                  <a:path w="461225" h="231635">
                    <a:moveTo>
                      <a:pt x="115817" y="0"/>
                    </a:moveTo>
                    <a:lnTo>
                      <a:pt x="345408" y="0"/>
                    </a:lnTo>
                    <a:cubicBezTo>
                      <a:pt x="376125" y="0"/>
                      <a:pt x="405583" y="12202"/>
                      <a:pt x="427303" y="33922"/>
                    </a:cubicBezTo>
                    <a:cubicBezTo>
                      <a:pt x="449023" y="55642"/>
                      <a:pt x="461225" y="85101"/>
                      <a:pt x="461225" y="115817"/>
                    </a:cubicBezTo>
                    <a:lnTo>
                      <a:pt x="461225" y="115817"/>
                    </a:lnTo>
                    <a:cubicBezTo>
                      <a:pt x="461225" y="179782"/>
                      <a:pt x="409372" y="231635"/>
                      <a:pt x="345408" y="231635"/>
                    </a:cubicBezTo>
                    <a:lnTo>
                      <a:pt x="115817" y="231635"/>
                    </a:lnTo>
                    <a:cubicBezTo>
                      <a:pt x="85101" y="231635"/>
                      <a:pt x="55642" y="219433"/>
                      <a:pt x="33922" y="197713"/>
                    </a:cubicBezTo>
                    <a:cubicBezTo>
                      <a:pt x="12202" y="175993"/>
                      <a:pt x="0" y="146534"/>
                      <a:pt x="0" y="115817"/>
                    </a:cubicBezTo>
                    <a:lnTo>
                      <a:pt x="0" y="115817"/>
                    </a:lnTo>
                    <a:cubicBezTo>
                      <a:pt x="0" y="85101"/>
                      <a:pt x="12202" y="55642"/>
                      <a:pt x="33922" y="33922"/>
                    </a:cubicBezTo>
                    <a:cubicBezTo>
                      <a:pt x="55642" y="12202"/>
                      <a:pt x="85101" y="0"/>
                      <a:pt x="115817" y="0"/>
                    </a:cubicBezTo>
                    <a:close/>
                  </a:path>
                </a:pathLst>
              </a:custGeom>
              <a:solidFill>
                <a:srgbClr val="2D8BBA"/>
              </a:solidFill>
            </p:spPr>
            <p:txBody>
              <a:bodyPr/>
              <a:lstStyle/>
              <a:p>
                <a:endParaRPr lang="fr-FR"/>
              </a:p>
            </p:txBody>
          </p:sp>
          <p:sp>
            <p:nvSpPr>
              <p:cNvPr id="24" name="TextBox 24"/>
              <p:cNvSpPr txBox="1"/>
              <p:nvPr/>
            </p:nvSpPr>
            <p:spPr>
              <a:xfrm>
                <a:off x="0" y="-95250"/>
                <a:ext cx="461225" cy="326885"/>
              </a:xfrm>
              <a:prstGeom prst="rect">
                <a:avLst/>
              </a:prstGeom>
            </p:spPr>
            <p:txBody>
              <a:bodyPr lIns="50800" tIns="50800" rIns="50800" bIns="50800" rtlCol="0" anchor="ctr"/>
              <a:lstStyle/>
              <a:p>
                <a:pPr algn="ctr">
                  <a:lnSpc>
                    <a:spcPts val="5179"/>
                  </a:lnSpc>
                  <a:spcBef>
                    <a:spcPct val="0"/>
                  </a:spcBef>
                </a:pPr>
                <a:endParaRPr/>
              </a:p>
            </p:txBody>
          </p:sp>
        </p:grpSp>
        <p:sp>
          <p:nvSpPr>
            <p:cNvPr id="25" name="TextBox 25"/>
            <p:cNvSpPr txBox="1"/>
            <p:nvPr/>
          </p:nvSpPr>
          <p:spPr>
            <a:xfrm>
              <a:off x="0" y="214990"/>
              <a:ext cx="10140209" cy="846245"/>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Manuel</a:t>
              </a:r>
            </a:p>
          </p:txBody>
        </p:sp>
      </p:grpSp>
      <p:grpSp>
        <p:nvGrpSpPr>
          <p:cNvPr id="26" name="Group 26"/>
          <p:cNvGrpSpPr/>
          <p:nvPr/>
        </p:nvGrpSpPr>
        <p:grpSpPr>
          <a:xfrm>
            <a:off x="9921272" y="5320946"/>
            <a:ext cx="8002207" cy="1593739"/>
            <a:chOff x="0" y="0"/>
            <a:chExt cx="10669609" cy="2124985"/>
          </a:xfrm>
        </p:grpSpPr>
        <p:sp>
          <p:nvSpPr>
            <p:cNvPr id="27" name="TextBox 27"/>
            <p:cNvSpPr txBox="1"/>
            <p:nvPr/>
          </p:nvSpPr>
          <p:spPr>
            <a:xfrm>
              <a:off x="0" y="-76200"/>
              <a:ext cx="9645613"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LargestPropertyUseType                4</a:t>
              </a:r>
            </a:p>
          </p:txBody>
        </p:sp>
        <p:sp>
          <p:nvSpPr>
            <p:cNvPr id="28" name="TextBox 28"/>
            <p:cNvSpPr txBox="1"/>
            <p:nvPr/>
          </p:nvSpPr>
          <p:spPr>
            <a:xfrm>
              <a:off x="0" y="692995"/>
              <a:ext cx="10669609"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SecondLargestPropertyUseType       693</a:t>
              </a:r>
            </a:p>
          </p:txBody>
        </p:sp>
        <p:sp>
          <p:nvSpPr>
            <p:cNvPr id="29" name="TextBox 29"/>
            <p:cNvSpPr txBox="1"/>
            <p:nvPr/>
          </p:nvSpPr>
          <p:spPr>
            <a:xfrm>
              <a:off x="0" y="1462190"/>
              <a:ext cx="10526393" cy="662794"/>
            </a:xfrm>
            <a:prstGeom prst="rect">
              <a:avLst/>
            </a:prstGeom>
          </p:spPr>
          <p:txBody>
            <a:bodyPr lIns="0" tIns="0" rIns="0" bIns="0" rtlCol="0" anchor="t">
              <a:spAutoFit/>
            </a:bodyPr>
            <a:lstStyle/>
            <a:p>
              <a:pPr algn="l">
                <a:lnSpc>
                  <a:spcPts val="4101"/>
                </a:lnSpc>
                <a:spcBef>
                  <a:spcPct val="0"/>
                </a:spcBef>
              </a:pPr>
              <a:r>
                <a:rPr lang="en-US" sz="2929" b="1">
                  <a:solidFill>
                    <a:srgbClr val="000000"/>
                  </a:solidFill>
                  <a:latin typeface="Arimo Bold"/>
                  <a:ea typeface="Arimo Bold"/>
                  <a:cs typeface="Arimo Bold"/>
                  <a:sym typeface="Arimo Bold"/>
                </a:rPr>
                <a:t>ThirdLargestPropertyUseType        1183</a:t>
              </a:r>
            </a:p>
          </p:txBody>
        </p:sp>
      </p:grpSp>
      <p:cxnSp>
        <p:nvCxnSpPr>
          <p:cNvPr id="31" name="Connecteur droit 30">
            <a:extLst>
              <a:ext uri="{FF2B5EF4-FFF2-40B4-BE49-F238E27FC236}">
                <a16:creationId xmlns:a16="http://schemas.microsoft.com/office/drawing/2014/main" id="{C325D0EB-FE0E-98B6-30AE-2767D47EAE6D}"/>
              </a:ext>
            </a:extLst>
          </p:cNvPr>
          <p:cNvCxnSpPr/>
          <p:nvPr/>
        </p:nvCxnSpPr>
        <p:spPr>
          <a:xfrm>
            <a:off x="9144000" y="2095500"/>
            <a:ext cx="0" cy="7442261"/>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364442" y="3550697"/>
            <a:ext cx="9035902" cy="6504761"/>
          </a:xfrm>
          <a:custGeom>
            <a:avLst/>
            <a:gdLst/>
            <a:ahLst/>
            <a:cxnLst/>
            <a:rect l="l" t="t" r="r" b="b"/>
            <a:pathLst>
              <a:path w="9035902" h="6504761">
                <a:moveTo>
                  <a:pt x="0" y="0"/>
                </a:moveTo>
                <a:lnTo>
                  <a:pt x="9035902" y="0"/>
                </a:lnTo>
                <a:lnTo>
                  <a:pt x="9035902" y="6504760"/>
                </a:lnTo>
                <a:lnTo>
                  <a:pt x="0" y="6504760"/>
                </a:lnTo>
                <a:lnTo>
                  <a:pt x="0" y="0"/>
                </a:lnTo>
                <a:close/>
              </a:path>
            </a:pathLst>
          </a:custGeom>
          <a:blipFill>
            <a:blip r:embed="rId2"/>
            <a:stretch>
              <a:fillRect/>
            </a:stretch>
          </a:blipFill>
        </p:spPr>
        <p:txBody>
          <a:bodyPr/>
          <a:lstStyle/>
          <a:p>
            <a:endParaRPr lang="fr-FR"/>
          </a:p>
        </p:txBody>
      </p:sp>
      <p:sp>
        <p:nvSpPr>
          <p:cNvPr id="6" name="TextBox 6"/>
          <p:cNvSpPr txBox="1"/>
          <p:nvPr/>
        </p:nvSpPr>
        <p:spPr>
          <a:xfrm>
            <a:off x="3804777" y="648436"/>
            <a:ext cx="10678447"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VALEURS ABERRANTES</a:t>
            </a:r>
          </a:p>
        </p:txBody>
      </p:sp>
      <p:sp>
        <p:nvSpPr>
          <p:cNvPr id="7" name="TextBox 7"/>
          <p:cNvSpPr txBox="1"/>
          <p:nvPr/>
        </p:nvSpPr>
        <p:spPr>
          <a:xfrm>
            <a:off x="5386387" y="2535621"/>
            <a:ext cx="7515225" cy="608115"/>
          </a:xfrm>
          <a:prstGeom prst="rect">
            <a:avLst/>
          </a:prstGeom>
        </p:spPr>
        <p:txBody>
          <a:bodyPr wrap="square" lIns="0" tIns="0" rIns="0" bIns="0" rtlCol="0" anchor="t">
            <a:spAutoFit/>
          </a:bodyPr>
          <a:lstStyle/>
          <a:p>
            <a:pPr algn="ctr">
              <a:lnSpc>
                <a:spcPts val="5179"/>
              </a:lnSpc>
              <a:spcBef>
                <a:spcPct val="0"/>
              </a:spcBef>
            </a:pPr>
            <a:r>
              <a:rPr lang="en-US" sz="3699" dirty="0">
                <a:solidFill>
                  <a:srgbClr val="000000"/>
                </a:solidFill>
                <a:latin typeface="Arimo"/>
                <a:ea typeface="Arimo"/>
                <a:cs typeface="Arimo"/>
                <a:sym typeface="Arimo"/>
              </a:rPr>
              <a:t>Features </a:t>
            </a:r>
            <a:r>
              <a:rPr lang="en-US" sz="3699" dirty="0" err="1">
                <a:solidFill>
                  <a:srgbClr val="000000"/>
                </a:solidFill>
                <a:latin typeface="Arimo"/>
                <a:ea typeface="Arimo"/>
                <a:cs typeface="Arimo"/>
                <a:sym typeface="Arimo"/>
              </a:rPr>
              <a:t>catégorielles</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exemple</a:t>
            </a:r>
            <a:r>
              <a:rPr lang="en-US" sz="3699" dirty="0">
                <a:solidFill>
                  <a:srgbClr val="000000"/>
                </a:solidFill>
                <a:latin typeface="Arimo"/>
                <a:ea typeface="Arimo"/>
                <a:cs typeface="Arimo"/>
                <a:sym typeface="Arimo"/>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731693" cy="2525146"/>
            <a:chOff x="0" y="0"/>
            <a:chExt cx="4443433" cy="568644"/>
          </a:xfrm>
        </p:grpSpPr>
        <p:sp>
          <p:nvSpPr>
            <p:cNvPr id="3" name="Freeform 3"/>
            <p:cNvSpPr/>
            <p:nvPr/>
          </p:nvSpPr>
          <p:spPr>
            <a:xfrm>
              <a:off x="0" y="0"/>
              <a:ext cx="4443433" cy="568644"/>
            </a:xfrm>
            <a:custGeom>
              <a:avLst/>
              <a:gdLst/>
              <a:ahLst/>
              <a:cxnLst/>
              <a:rect l="l" t="t" r="r" b="b"/>
              <a:pathLst>
                <a:path w="4443433" h="568644">
                  <a:moveTo>
                    <a:pt x="0" y="0"/>
                  </a:moveTo>
                  <a:lnTo>
                    <a:pt x="4443433" y="0"/>
                  </a:lnTo>
                  <a:lnTo>
                    <a:pt x="4443433" y="568644"/>
                  </a:lnTo>
                  <a:lnTo>
                    <a:pt x="0" y="568644"/>
                  </a:lnTo>
                  <a:close/>
                </a:path>
              </a:pathLst>
            </a:custGeom>
            <a:solidFill>
              <a:srgbClr val="31356E"/>
            </a:solidFill>
          </p:spPr>
          <p:txBody>
            <a:bodyPr/>
            <a:lstStyle/>
            <a:p>
              <a:endParaRPr lang="fr-FR"/>
            </a:p>
          </p:txBody>
        </p:sp>
        <p:sp>
          <p:nvSpPr>
            <p:cNvPr id="4" name="TextBox 4"/>
            <p:cNvSpPr txBox="1"/>
            <p:nvPr/>
          </p:nvSpPr>
          <p:spPr>
            <a:xfrm>
              <a:off x="0" y="-47625"/>
              <a:ext cx="4443433" cy="61626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528008" y="648436"/>
            <a:ext cx="11273842" cy="922454"/>
          </a:xfrm>
          <a:prstGeom prst="rect">
            <a:avLst/>
          </a:prstGeom>
        </p:spPr>
        <p:txBody>
          <a:bodyPr lIns="0" tIns="0" rIns="0" bIns="0" rtlCol="0" anchor="t">
            <a:spAutoFit/>
          </a:bodyPr>
          <a:lstStyle/>
          <a:p>
            <a:pPr algn="ctr">
              <a:lnSpc>
                <a:spcPts val="6853"/>
              </a:lnSpc>
            </a:pPr>
            <a:r>
              <a:rPr lang="en-US" sz="7139" b="1">
                <a:solidFill>
                  <a:srgbClr val="FFFFFF"/>
                </a:solidFill>
                <a:latin typeface="Open Sans Bold"/>
                <a:ea typeface="Open Sans Bold"/>
                <a:cs typeface="Open Sans Bold"/>
                <a:sym typeface="Open Sans Bold"/>
              </a:rPr>
              <a:t>FEATURE ENGINEERING</a:t>
            </a:r>
          </a:p>
        </p:txBody>
      </p:sp>
      <p:sp>
        <p:nvSpPr>
          <p:cNvPr id="6" name="TextBox 6"/>
          <p:cNvSpPr txBox="1"/>
          <p:nvPr/>
        </p:nvSpPr>
        <p:spPr>
          <a:xfrm>
            <a:off x="4121441" y="2220852"/>
            <a:ext cx="10086975" cy="1315721"/>
          </a:xfrm>
          <a:prstGeom prst="rect">
            <a:avLst/>
          </a:prstGeom>
        </p:spPr>
        <p:txBody>
          <a:bodyPr wrap="square" lIns="0" tIns="0" rIns="0" bIns="0" rtlCol="0" anchor="t">
            <a:spAutoFit/>
          </a:bodyPr>
          <a:lstStyle/>
          <a:p>
            <a:pPr algn="ctr">
              <a:lnSpc>
                <a:spcPts val="5179"/>
              </a:lnSpc>
            </a:pPr>
            <a:r>
              <a:rPr lang="en-US" sz="3699" dirty="0" err="1">
                <a:solidFill>
                  <a:srgbClr val="000000"/>
                </a:solidFill>
                <a:latin typeface="Arimo"/>
                <a:ea typeface="Arimo"/>
                <a:cs typeface="Arimo"/>
                <a:sym typeface="Arimo"/>
              </a:rPr>
              <a:t>Création</a:t>
            </a:r>
            <a:r>
              <a:rPr lang="en-US" sz="3699" dirty="0">
                <a:solidFill>
                  <a:srgbClr val="000000"/>
                </a:solidFill>
                <a:latin typeface="Arimo"/>
                <a:ea typeface="Arimo"/>
                <a:cs typeface="Arimo"/>
                <a:sym typeface="Arimo"/>
              </a:rPr>
              <a:t> de </a:t>
            </a:r>
            <a:r>
              <a:rPr lang="en-US" sz="3699" dirty="0" err="1">
                <a:solidFill>
                  <a:srgbClr val="000000"/>
                </a:solidFill>
                <a:latin typeface="Arimo"/>
                <a:ea typeface="Arimo"/>
                <a:cs typeface="Arimo"/>
                <a:sym typeface="Arimo"/>
              </a:rPr>
              <a:t>nouvelles</a:t>
            </a:r>
            <a:r>
              <a:rPr lang="en-US" sz="3699" dirty="0">
                <a:solidFill>
                  <a:srgbClr val="000000"/>
                </a:solidFill>
                <a:latin typeface="Arimo"/>
                <a:ea typeface="Arimo"/>
                <a:cs typeface="Arimo"/>
                <a:sym typeface="Arimo"/>
              </a:rPr>
              <a:t> variables </a:t>
            </a:r>
            <a:r>
              <a:rPr lang="en-US" sz="3699" dirty="0" err="1">
                <a:solidFill>
                  <a:srgbClr val="000000"/>
                </a:solidFill>
                <a:latin typeface="Arimo"/>
                <a:ea typeface="Arimo"/>
                <a:cs typeface="Arimo"/>
                <a:sym typeface="Arimo"/>
              </a:rPr>
              <a:t>pouvant</a:t>
            </a:r>
            <a:r>
              <a:rPr lang="en-US" sz="3699" dirty="0">
                <a:solidFill>
                  <a:srgbClr val="000000"/>
                </a:solidFill>
                <a:latin typeface="Arimo"/>
                <a:ea typeface="Arimo"/>
                <a:cs typeface="Arimo"/>
                <a:sym typeface="Arimo"/>
              </a:rPr>
              <a:t> </a:t>
            </a:r>
          </a:p>
          <a:p>
            <a:pPr algn="ctr">
              <a:lnSpc>
                <a:spcPts val="5179"/>
              </a:lnSpc>
              <a:spcBef>
                <a:spcPct val="0"/>
              </a:spcBef>
            </a:pPr>
            <a:r>
              <a:rPr lang="en-US" sz="3699" dirty="0">
                <a:solidFill>
                  <a:srgbClr val="000000"/>
                </a:solidFill>
                <a:latin typeface="Arimo"/>
                <a:ea typeface="Arimo"/>
                <a:cs typeface="Arimo"/>
                <a:sym typeface="Arimo"/>
              </a:rPr>
              <a:t>nous aider à </a:t>
            </a:r>
            <a:r>
              <a:rPr lang="en-US" sz="3699" dirty="0" err="1">
                <a:solidFill>
                  <a:srgbClr val="000000"/>
                </a:solidFill>
                <a:latin typeface="Arimo"/>
                <a:ea typeface="Arimo"/>
                <a:cs typeface="Arimo"/>
                <a:sym typeface="Arimo"/>
              </a:rPr>
              <a:t>répondre</a:t>
            </a:r>
            <a:r>
              <a:rPr lang="en-US" sz="3699" dirty="0">
                <a:solidFill>
                  <a:srgbClr val="000000"/>
                </a:solidFill>
                <a:latin typeface="Arimo"/>
                <a:ea typeface="Arimo"/>
                <a:cs typeface="Arimo"/>
                <a:sym typeface="Arimo"/>
              </a:rPr>
              <a:t> à </a:t>
            </a:r>
            <a:r>
              <a:rPr lang="en-US" sz="3699" dirty="0" err="1">
                <a:solidFill>
                  <a:srgbClr val="000000"/>
                </a:solidFill>
                <a:latin typeface="Arimo"/>
                <a:ea typeface="Arimo"/>
                <a:cs typeface="Arimo"/>
                <a:sym typeface="Arimo"/>
              </a:rPr>
              <a:t>notre</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problématiques</a:t>
            </a:r>
            <a:r>
              <a:rPr lang="en-US" sz="3699" dirty="0">
                <a:solidFill>
                  <a:srgbClr val="000000"/>
                </a:solidFill>
                <a:latin typeface="Arimo"/>
                <a:ea typeface="Arimo"/>
                <a:cs typeface="Arimo"/>
                <a:sym typeface="Arimo"/>
              </a:rPr>
              <a:t> :</a:t>
            </a:r>
          </a:p>
        </p:txBody>
      </p:sp>
      <p:grpSp>
        <p:nvGrpSpPr>
          <p:cNvPr id="7" name="Group 7"/>
          <p:cNvGrpSpPr/>
          <p:nvPr/>
        </p:nvGrpSpPr>
        <p:grpSpPr>
          <a:xfrm>
            <a:off x="4527842" y="4114893"/>
            <a:ext cx="9274175" cy="1028607"/>
            <a:chOff x="0" y="0"/>
            <a:chExt cx="12365567" cy="1371476"/>
          </a:xfrm>
        </p:grpSpPr>
        <p:grpSp>
          <p:nvGrpSpPr>
            <p:cNvPr id="8" name="Group 8"/>
            <p:cNvGrpSpPr/>
            <p:nvPr/>
          </p:nvGrpSpPr>
          <p:grpSpPr>
            <a:xfrm>
              <a:off x="0" y="0"/>
              <a:ext cx="12365567" cy="1371476"/>
              <a:chOff x="0" y="0"/>
              <a:chExt cx="2088477" cy="231635"/>
            </a:xfrm>
          </p:grpSpPr>
          <p:sp>
            <p:nvSpPr>
              <p:cNvPr id="9" name="Freeform 9"/>
              <p:cNvSpPr/>
              <p:nvPr/>
            </p:nvSpPr>
            <p:spPr>
              <a:xfrm>
                <a:off x="0" y="0"/>
                <a:ext cx="2088477" cy="231635"/>
              </a:xfrm>
              <a:custGeom>
                <a:avLst/>
                <a:gdLst/>
                <a:ahLst/>
                <a:cxnLst/>
                <a:rect l="l" t="t" r="r" b="b"/>
                <a:pathLst>
                  <a:path w="2088477" h="231635">
                    <a:moveTo>
                      <a:pt x="42574" y="0"/>
                    </a:moveTo>
                    <a:lnTo>
                      <a:pt x="2045903" y="0"/>
                    </a:lnTo>
                    <a:cubicBezTo>
                      <a:pt x="2069416" y="0"/>
                      <a:pt x="2088477" y="19061"/>
                      <a:pt x="2088477" y="42574"/>
                    </a:cubicBezTo>
                    <a:lnTo>
                      <a:pt x="2088477" y="189061"/>
                    </a:lnTo>
                    <a:cubicBezTo>
                      <a:pt x="2088477" y="212574"/>
                      <a:pt x="2069416" y="231635"/>
                      <a:pt x="2045903" y="231635"/>
                    </a:cubicBezTo>
                    <a:lnTo>
                      <a:pt x="42574" y="231635"/>
                    </a:lnTo>
                    <a:cubicBezTo>
                      <a:pt x="19061" y="231635"/>
                      <a:pt x="0" y="212574"/>
                      <a:pt x="0" y="189061"/>
                    </a:cubicBezTo>
                    <a:lnTo>
                      <a:pt x="0" y="42574"/>
                    </a:lnTo>
                    <a:cubicBezTo>
                      <a:pt x="0" y="19061"/>
                      <a:pt x="19061" y="0"/>
                      <a:pt x="42574" y="0"/>
                    </a:cubicBezTo>
                    <a:close/>
                  </a:path>
                </a:pathLst>
              </a:custGeom>
              <a:solidFill>
                <a:srgbClr val="2D8BBA"/>
              </a:solidFill>
            </p:spPr>
            <p:txBody>
              <a:bodyPr/>
              <a:lstStyle/>
              <a:p>
                <a:endParaRPr lang="fr-FR"/>
              </a:p>
            </p:txBody>
          </p:sp>
          <p:sp>
            <p:nvSpPr>
              <p:cNvPr id="10" name="TextBox 10"/>
              <p:cNvSpPr txBox="1"/>
              <p:nvPr/>
            </p:nvSpPr>
            <p:spPr>
              <a:xfrm>
                <a:off x="0" y="-95250"/>
                <a:ext cx="2088477" cy="326885"/>
              </a:xfrm>
              <a:prstGeom prst="rect">
                <a:avLst/>
              </a:prstGeom>
            </p:spPr>
            <p:txBody>
              <a:bodyPr lIns="50800" tIns="50800" rIns="50800" bIns="50800" rtlCol="0" anchor="ctr"/>
              <a:lstStyle/>
              <a:p>
                <a:pPr algn="ctr">
                  <a:lnSpc>
                    <a:spcPts val="5179"/>
                  </a:lnSpc>
                  <a:spcBef>
                    <a:spcPct val="0"/>
                  </a:spcBef>
                </a:pPr>
                <a:endParaRPr/>
              </a:p>
            </p:txBody>
          </p:sp>
        </p:grpSp>
        <p:sp>
          <p:nvSpPr>
            <p:cNvPr id="11" name="TextBox 11"/>
            <p:cNvSpPr txBox="1"/>
            <p:nvPr/>
          </p:nvSpPr>
          <p:spPr>
            <a:xfrm>
              <a:off x="0" y="212107"/>
              <a:ext cx="12365567" cy="846245"/>
            </a:xfrm>
            <a:prstGeom prst="rect">
              <a:avLst/>
            </a:prstGeom>
          </p:spPr>
          <p:txBody>
            <a:bodyPr lIns="0" tIns="0" rIns="0" bIns="0" rtlCol="0" anchor="t">
              <a:spAutoFit/>
            </a:bodyPr>
            <a:lstStyle/>
            <a:p>
              <a:pPr algn="ctr">
                <a:lnSpc>
                  <a:spcPts val="5179"/>
                </a:lnSpc>
                <a:spcBef>
                  <a:spcPct val="0"/>
                </a:spcBef>
              </a:pPr>
              <a:endParaRPr/>
            </a:p>
          </p:txBody>
        </p:sp>
        <p:sp>
          <p:nvSpPr>
            <p:cNvPr id="12" name="TextBox 12"/>
            <p:cNvSpPr txBox="1"/>
            <p:nvPr/>
          </p:nvSpPr>
          <p:spPr>
            <a:xfrm>
              <a:off x="357717" y="214990"/>
              <a:ext cx="11650133" cy="846245"/>
            </a:xfrm>
            <a:prstGeom prst="rect">
              <a:avLst/>
            </a:prstGeom>
          </p:spPr>
          <p:txBody>
            <a:bodyPr lIns="0" tIns="0" rIns="0" bIns="0" rtlCol="0" anchor="t">
              <a:spAutoFit/>
            </a:bodyPr>
            <a:lstStyle/>
            <a:p>
              <a:pPr algn="ctr">
                <a:lnSpc>
                  <a:spcPts val="5179"/>
                </a:lnSpc>
                <a:spcBef>
                  <a:spcPct val="0"/>
                </a:spcBef>
              </a:pPr>
              <a:r>
                <a:rPr lang="en-US" sz="3699">
                  <a:solidFill>
                    <a:srgbClr val="000000"/>
                  </a:solidFill>
                  <a:latin typeface="Arimo"/>
                  <a:ea typeface="Arimo"/>
                  <a:cs typeface="Arimo"/>
                  <a:sym typeface="Arimo"/>
                </a:rPr>
                <a:t>Proportion de parking sur la surface totale</a:t>
              </a:r>
            </a:p>
          </p:txBody>
        </p:sp>
      </p:grpSp>
      <p:grpSp>
        <p:nvGrpSpPr>
          <p:cNvPr id="13" name="Group 13"/>
          <p:cNvGrpSpPr/>
          <p:nvPr/>
        </p:nvGrpSpPr>
        <p:grpSpPr>
          <a:xfrm>
            <a:off x="4495733" y="5686425"/>
            <a:ext cx="9296533" cy="1028607"/>
            <a:chOff x="0" y="0"/>
            <a:chExt cx="12395378" cy="1371476"/>
          </a:xfrm>
        </p:grpSpPr>
        <p:grpSp>
          <p:nvGrpSpPr>
            <p:cNvPr id="14" name="Group 14"/>
            <p:cNvGrpSpPr/>
            <p:nvPr/>
          </p:nvGrpSpPr>
          <p:grpSpPr>
            <a:xfrm>
              <a:off x="0" y="0"/>
              <a:ext cx="12395378" cy="1371476"/>
              <a:chOff x="0" y="0"/>
              <a:chExt cx="2093511" cy="231635"/>
            </a:xfrm>
          </p:grpSpPr>
          <p:sp>
            <p:nvSpPr>
              <p:cNvPr id="15" name="Freeform 15"/>
              <p:cNvSpPr/>
              <p:nvPr/>
            </p:nvSpPr>
            <p:spPr>
              <a:xfrm>
                <a:off x="0" y="0"/>
                <a:ext cx="2093511" cy="231635"/>
              </a:xfrm>
              <a:custGeom>
                <a:avLst/>
                <a:gdLst/>
                <a:ahLst/>
                <a:cxnLst/>
                <a:rect l="l" t="t" r="r" b="b"/>
                <a:pathLst>
                  <a:path w="2093511" h="231635">
                    <a:moveTo>
                      <a:pt x="42472" y="0"/>
                    </a:moveTo>
                    <a:lnTo>
                      <a:pt x="2051040" y="0"/>
                    </a:lnTo>
                    <a:cubicBezTo>
                      <a:pt x="2074496" y="0"/>
                      <a:pt x="2093511" y="19015"/>
                      <a:pt x="2093511" y="42472"/>
                    </a:cubicBezTo>
                    <a:lnTo>
                      <a:pt x="2093511" y="189163"/>
                    </a:lnTo>
                    <a:cubicBezTo>
                      <a:pt x="2093511" y="212620"/>
                      <a:pt x="2074496" y="231635"/>
                      <a:pt x="2051040" y="231635"/>
                    </a:cubicBezTo>
                    <a:lnTo>
                      <a:pt x="42472" y="231635"/>
                    </a:lnTo>
                    <a:cubicBezTo>
                      <a:pt x="19015" y="231635"/>
                      <a:pt x="0" y="212620"/>
                      <a:pt x="0" y="189163"/>
                    </a:cubicBezTo>
                    <a:lnTo>
                      <a:pt x="0" y="42472"/>
                    </a:lnTo>
                    <a:cubicBezTo>
                      <a:pt x="0" y="19015"/>
                      <a:pt x="19015" y="0"/>
                      <a:pt x="42472" y="0"/>
                    </a:cubicBezTo>
                    <a:close/>
                  </a:path>
                </a:pathLst>
              </a:custGeom>
              <a:solidFill>
                <a:srgbClr val="2D8BBA"/>
              </a:solidFill>
            </p:spPr>
            <p:txBody>
              <a:bodyPr/>
              <a:lstStyle/>
              <a:p>
                <a:endParaRPr lang="fr-FR"/>
              </a:p>
            </p:txBody>
          </p:sp>
          <p:sp>
            <p:nvSpPr>
              <p:cNvPr id="16" name="TextBox 16"/>
              <p:cNvSpPr txBox="1"/>
              <p:nvPr/>
            </p:nvSpPr>
            <p:spPr>
              <a:xfrm>
                <a:off x="0" y="-95250"/>
                <a:ext cx="2093511" cy="326885"/>
              </a:xfrm>
              <a:prstGeom prst="rect">
                <a:avLst/>
              </a:prstGeom>
            </p:spPr>
            <p:txBody>
              <a:bodyPr lIns="50800" tIns="50800" rIns="50800" bIns="50800" rtlCol="0" anchor="ctr"/>
              <a:lstStyle/>
              <a:p>
                <a:pPr algn="ctr">
                  <a:lnSpc>
                    <a:spcPts val="5179"/>
                  </a:lnSpc>
                  <a:spcBef>
                    <a:spcPct val="0"/>
                  </a:spcBef>
                </a:pPr>
                <a:endParaRPr/>
              </a:p>
            </p:txBody>
          </p:sp>
        </p:grpSp>
        <p:sp>
          <p:nvSpPr>
            <p:cNvPr id="17" name="TextBox 17"/>
            <p:cNvSpPr txBox="1"/>
            <p:nvPr/>
          </p:nvSpPr>
          <p:spPr>
            <a:xfrm>
              <a:off x="0" y="212107"/>
              <a:ext cx="12395378" cy="846245"/>
            </a:xfrm>
            <a:prstGeom prst="rect">
              <a:avLst/>
            </a:prstGeom>
          </p:spPr>
          <p:txBody>
            <a:bodyPr lIns="0" tIns="0" rIns="0" bIns="0" rtlCol="0" anchor="t">
              <a:spAutoFit/>
            </a:bodyPr>
            <a:lstStyle/>
            <a:p>
              <a:pPr algn="ctr">
                <a:lnSpc>
                  <a:spcPts val="5179"/>
                </a:lnSpc>
                <a:spcBef>
                  <a:spcPct val="0"/>
                </a:spcBef>
              </a:pPr>
              <a:endParaRPr/>
            </a:p>
          </p:txBody>
        </p:sp>
        <p:sp>
          <p:nvSpPr>
            <p:cNvPr id="18" name="TextBox 18"/>
            <p:cNvSpPr txBox="1"/>
            <p:nvPr/>
          </p:nvSpPr>
          <p:spPr>
            <a:xfrm>
              <a:off x="203315" y="212107"/>
              <a:ext cx="12044561" cy="810820"/>
            </a:xfrm>
            <a:prstGeom prst="rect">
              <a:avLst/>
            </a:prstGeom>
          </p:spPr>
          <p:txBody>
            <a:bodyPr wrap="square" lIns="0" tIns="0" rIns="0" bIns="0" rtlCol="0" anchor="t">
              <a:spAutoFit/>
            </a:bodyPr>
            <a:lstStyle/>
            <a:p>
              <a:pPr algn="ctr">
                <a:lnSpc>
                  <a:spcPts val="5179"/>
                </a:lnSpc>
                <a:spcBef>
                  <a:spcPct val="0"/>
                </a:spcBef>
              </a:pPr>
              <a:r>
                <a:rPr lang="en-US" sz="3699" dirty="0">
                  <a:solidFill>
                    <a:srgbClr val="000000"/>
                  </a:solidFill>
                  <a:latin typeface="Arimo"/>
                  <a:ea typeface="Arimo"/>
                  <a:cs typeface="Arimo"/>
                  <a:sym typeface="Arimo"/>
                </a:rPr>
                <a:t>Proportion </a:t>
              </a:r>
              <a:r>
                <a:rPr lang="en-US" sz="3699" dirty="0" err="1">
                  <a:solidFill>
                    <a:srgbClr val="000000"/>
                  </a:solidFill>
                  <a:latin typeface="Arimo"/>
                  <a:ea typeface="Arimo"/>
                  <a:cs typeface="Arimo"/>
                  <a:sym typeface="Arimo"/>
                </a:rPr>
                <a:t>d'électricité</a:t>
              </a:r>
              <a:r>
                <a:rPr lang="en-US" sz="3699" dirty="0">
                  <a:solidFill>
                    <a:srgbClr val="000000"/>
                  </a:solidFill>
                  <a:latin typeface="Arimo"/>
                  <a:ea typeface="Arimo"/>
                  <a:cs typeface="Arimo"/>
                  <a:sym typeface="Arimo"/>
                </a:rPr>
                <a:t> sur la surface </a:t>
              </a:r>
              <a:r>
                <a:rPr lang="en-US" sz="3699" dirty="0" err="1">
                  <a:solidFill>
                    <a:srgbClr val="000000"/>
                  </a:solidFill>
                  <a:latin typeface="Arimo"/>
                  <a:ea typeface="Arimo"/>
                  <a:cs typeface="Arimo"/>
                  <a:sym typeface="Arimo"/>
                </a:rPr>
                <a:t>totale</a:t>
              </a:r>
              <a:endParaRPr lang="en-US" sz="3699" dirty="0">
                <a:solidFill>
                  <a:srgbClr val="000000"/>
                </a:solidFill>
                <a:latin typeface="Arimo"/>
                <a:ea typeface="Arimo"/>
                <a:cs typeface="Arimo"/>
                <a:sym typeface="Arimo"/>
              </a:endParaRPr>
            </a:p>
          </p:txBody>
        </p:sp>
      </p:grpSp>
      <p:grpSp>
        <p:nvGrpSpPr>
          <p:cNvPr id="19" name="Group 19"/>
          <p:cNvGrpSpPr/>
          <p:nvPr/>
        </p:nvGrpSpPr>
        <p:grpSpPr>
          <a:xfrm>
            <a:off x="4790023" y="7257957"/>
            <a:ext cx="8707953" cy="1028607"/>
            <a:chOff x="0" y="0"/>
            <a:chExt cx="11610605" cy="1371476"/>
          </a:xfrm>
        </p:grpSpPr>
        <p:grpSp>
          <p:nvGrpSpPr>
            <p:cNvPr id="20" name="Group 20"/>
            <p:cNvGrpSpPr/>
            <p:nvPr/>
          </p:nvGrpSpPr>
          <p:grpSpPr>
            <a:xfrm>
              <a:off x="0" y="0"/>
              <a:ext cx="11610605" cy="1371476"/>
              <a:chOff x="0" y="0"/>
              <a:chExt cx="1960967" cy="231635"/>
            </a:xfrm>
          </p:grpSpPr>
          <p:sp>
            <p:nvSpPr>
              <p:cNvPr id="21" name="Freeform 21"/>
              <p:cNvSpPr/>
              <p:nvPr/>
            </p:nvSpPr>
            <p:spPr>
              <a:xfrm>
                <a:off x="0" y="0"/>
                <a:ext cx="1960968" cy="231635"/>
              </a:xfrm>
              <a:custGeom>
                <a:avLst/>
                <a:gdLst/>
                <a:ahLst/>
                <a:cxnLst/>
                <a:rect l="l" t="t" r="r" b="b"/>
                <a:pathLst>
                  <a:path w="1960968" h="231635">
                    <a:moveTo>
                      <a:pt x="45342" y="0"/>
                    </a:moveTo>
                    <a:lnTo>
                      <a:pt x="1915625" y="0"/>
                    </a:lnTo>
                    <a:cubicBezTo>
                      <a:pt x="1927651" y="0"/>
                      <a:pt x="1939184" y="4777"/>
                      <a:pt x="1947687" y="13280"/>
                    </a:cubicBezTo>
                    <a:cubicBezTo>
                      <a:pt x="1956190" y="21784"/>
                      <a:pt x="1960968" y="33317"/>
                      <a:pt x="1960968" y="45342"/>
                    </a:cubicBezTo>
                    <a:lnTo>
                      <a:pt x="1960968" y="186293"/>
                    </a:lnTo>
                    <a:cubicBezTo>
                      <a:pt x="1960968" y="211334"/>
                      <a:pt x="1940667" y="231635"/>
                      <a:pt x="1915625" y="231635"/>
                    </a:cubicBezTo>
                    <a:lnTo>
                      <a:pt x="45342" y="231635"/>
                    </a:lnTo>
                    <a:cubicBezTo>
                      <a:pt x="33317" y="231635"/>
                      <a:pt x="21784" y="226858"/>
                      <a:pt x="13280" y="218354"/>
                    </a:cubicBezTo>
                    <a:cubicBezTo>
                      <a:pt x="4777" y="209851"/>
                      <a:pt x="0" y="198318"/>
                      <a:pt x="0" y="186293"/>
                    </a:cubicBezTo>
                    <a:lnTo>
                      <a:pt x="0" y="45342"/>
                    </a:lnTo>
                    <a:cubicBezTo>
                      <a:pt x="0" y="33317"/>
                      <a:pt x="4777" y="21784"/>
                      <a:pt x="13280" y="13280"/>
                    </a:cubicBezTo>
                    <a:cubicBezTo>
                      <a:pt x="21784" y="4777"/>
                      <a:pt x="33317" y="0"/>
                      <a:pt x="45342" y="0"/>
                    </a:cubicBezTo>
                    <a:close/>
                  </a:path>
                </a:pathLst>
              </a:custGeom>
              <a:solidFill>
                <a:srgbClr val="2D8BBA"/>
              </a:solidFill>
            </p:spPr>
            <p:txBody>
              <a:bodyPr/>
              <a:lstStyle/>
              <a:p>
                <a:endParaRPr lang="fr-FR"/>
              </a:p>
            </p:txBody>
          </p:sp>
          <p:sp>
            <p:nvSpPr>
              <p:cNvPr id="22" name="TextBox 22"/>
              <p:cNvSpPr txBox="1"/>
              <p:nvPr/>
            </p:nvSpPr>
            <p:spPr>
              <a:xfrm>
                <a:off x="0" y="-95250"/>
                <a:ext cx="1960967" cy="326885"/>
              </a:xfrm>
              <a:prstGeom prst="rect">
                <a:avLst/>
              </a:prstGeom>
            </p:spPr>
            <p:txBody>
              <a:bodyPr lIns="50800" tIns="50800" rIns="50800" bIns="50800" rtlCol="0" anchor="ctr"/>
              <a:lstStyle/>
              <a:p>
                <a:pPr algn="ctr">
                  <a:lnSpc>
                    <a:spcPts val="5179"/>
                  </a:lnSpc>
                  <a:spcBef>
                    <a:spcPct val="0"/>
                  </a:spcBef>
                </a:pPr>
                <a:endParaRPr/>
              </a:p>
            </p:txBody>
          </p:sp>
        </p:grpSp>
        <p:sp>
          <p:nvSpPr>
            <p:cNvPr id="23" name="TextBox 23"/>
            <p:cNvSpPr txBox="1"/>
            <p:nvPr/>
          </p:nvSpPr>
          <p:spPr>
            <a:xfrm>
              <a:off x="0" y="212107"/>
              <a:ext cx="11610605" cy="846245"/>
            </a:xfrm>
            <a:prstGeom prst="rect">
              <a:avLst/>
            </a:prstGeom>
          </p:spPr>
          <p:txBody>
            <a:bodyPr lIns="0" tIns="0" rIns="0" bIns="0" rtlCol="0" anchor="t">
              <a:spAutoFit/>
            </a:bodyPr>
            <a:lstStyle/>
            <a:p>
              <a:pPr algn="ctr">
                <a:lnSpc>
                  <a:spcPts val="5179"/>
                </a:lnSpc>
                <a:spcBef>
                  <a:spcPct val="0"/>
                </a:spcBef>
              </a:pPr>
              <a:endParaRPr/>
            </a:p>
          </p:txBody>
        </p:sp>
        <p:sp>
          <p:nvSpPr>
            <p:cNvPr id="24" name="TextBox 24"/>
            <p:cNvSpPr txBox="1"/>
            <p:nvPr/>
          </p:nvSpPr>
          <p:spPr>
            <a:xfrm>
              <a:off x="369701" y="192637"/>
              <a:ext cx="10871201" cy="810820"/>
            </a:xfrm>
            <a:prstGeom prst="rect">
              <a:avLst/>
            </a:prstGeom>
          </p:spPr>
          <p:txBody>
            <a:bodyPr wrap="square" lIns="0" tIns="0" rIns="0" bIns="0" rtlCol="0" anchor="t">
              <a:spAutoFit/>
            </a:bodyPr>
            <a:lstStyle/>
            <a:p>
              <a:pPr algn="ctr">
                <a:lnSpc>
                  <a:spcPts val="5179"/>
                </a:lnSpc>
                <a:spcBef>
                  <a:spcPct val="0"/>
                </a:spcBef>
              </a:pPr>
              <a:r>
                <a:rPr lang="en-US" sz="3699" dirty="0">
                  <a:solidFill>
                    <a:srgbClr val="000000"/>
                  </a:solidFill>
                  <a:latin typeface="Arimo"/>
                  <a:ea typeface="Arimo"/>
                  <a:cs typeface="Arimo"/>
                  <a:sym typeface="Arimo"/>
                </a:rPr>
                <a:t>Proportion de </a:t>
              </a:r>
              <a:r>
                <a:rPr lang="en-US" sz="3699" dirty="0" err="1">
                  <a:solidFill>
                    <a:srgbClr val="000000"/>
                  </a:solidFill>
                  <a:latin typeface="Arimo"/>
                  <a:ea typeface="Arimo"/>
                  <a:cs typeface="Arimo"/>
                  <a:sym typeface="Arimo"/>
                </a:rPr>
                <a:t>gaz</a:t>
              </a:r>
              <a:r>
                <a:rPr lang="en-US" sz="3699" dirty="0">
                  <a:solidFill>
                    <a:srgbClr val="000000"/>
                  </a:solidFill>
                  <a:latin typeface="Arimo"/>
                  <a:ea typeface="Arimo"/>
                  <a:cs typeface="Arimo"/>
                  <a:sym typeface="Arimo"/>
                </a:rPr>
                <a:t> sur la surface </a:t>
              </a:r>
              <a:r>
                <a:rPr lang="en-US" sz="3699" dirty="0" err="1">
                  <a:solidFill>
                    <a:srgbClr val="000000"/>
                  </a:solidFill>
                  <a:latin typeface="Arimo"/>
                  <a:ea typeface="Arimo"/>
                  <a:cs typeface="Arimo"/>
                  <a:sym typeface="Arimo"/>
                </a:rPr>
                <a:t>totale</a:t>
              </a:r>
              <a:endParaRPr lang="en-US" sz="3699" dirty="0">
                <a:solidFill>
                  <a:srgbClr val="000000"/>
                </a:solidFill>
                <a:latin typeface="Arimo"/>
                <a:ea typeface="Arimo"/>
                <a:cs typeface="Arimo"/>
                <a:sym typeface="Arimo"/>
              </a:endParaRPr>
            </a:p>
          </p:txBody>
        </p:sp>
      </p:grpSp>
      <p:grpSp>
        <p:nvGrpSpPr>
          <p:cNvPr id="25" name="Group 25"/>
          <p:cNvGrpSpPr/>
          <p:nvPr/>
        </p:nvGrpSpPr>
        <p:grpSpPr>
          <a:xfrm>
            <a:off x="6697599" y="8829488"/>
            <a:ext cx="4892801" cy="1028607"/>
            <a:chOff x="0" y="0"/>
            <a:chExt cx="6523735" cy="1371476"/>
          </a:xfrm>
        </p:grpSpPr>
        <p:grpSp>
          <p:nvGrpSpPr>
            <p:cNvPr id="26" name="Group 26"/>
            <p:cNvGrpSpPr/>
            <p:nvPr/>
          </p:nvGrpSpPr>
          <p:grpSpPr>
            <a:xfrm>
              <a:off x="0" y="0"/>
              <a:ext cx="6523735" cy="1371476"/>
              <a:chOff x="0" y="0"/>
              <a:chExt cx="1101823" cy="231635"/>
            </a:xfrm>
          </p:grpSpPr>
          <p:sp>
            <p:nvSpPr>
              <p:cNvPr id="27" name="Freeform 27"/>
              <p:cNvSpPr/>
              <p:nvPr/>
            </p:nvSpPr>
            <p:spPr>
              <a:xfrm>
                <a:off x="0" y="0"/>
                <a:ext cx="1101823" cy="231635"/>
              </a:xfrm>
              <a:custGeom>
                <a:avLst/>
                <a:gdLst/>
                <a:ahLst/>
                <a:cxnLst/>
                <a:rect l="l" t="t" r="r" b="b"/>
                <a:pathLst>
                  <a:path w="1101823" h="231635">
                    <a:moveTo>
                      <a:pt x="80698" y="0"/>
                    </a:moveTo>
                    <a:lnTo>
                      <a:pt x="1021125" y="0"/>
                    </a:lnTo>
                    <a:cubicBezTo>
                      <a:pt x="1065694" y="0"/>
                      <a:pt x="1101823" y="36130"/>
                      <a:pt x="1101823" y="80698"/>
                    </a:cubicBezTo>
                    <a:lnTo>
                      <a:pt x="1101823" y="150937"/>
                    </a:lnTo>
                    <a:cubicBezTo>
                      <a:pt x="1101823" y="195505"/>
                      <a:pt x="1065694" y="231635"/>
                      <a:pt x="1021125" y="231635"/>
                    </a:cubicBezTo>
                    <a:lnTo>
                      <a:pt x="80698" y="231635"/>
                    </a:lnTo>
                    <a:cubicBezTo>
                      <a:pt x="36130" y="231635"/>
                      <a:pt x="0" y="195505"/>
                      <a:pt x="0" y="150937"/>
                    </a:cubicBezTo>
                    <a:lnTo>
                      <a:pt x="0" y="80698"/>
                    </a:lnTo>
                    <a:cubicBezTo>
                      <a:pt x="0" y="36130"/>
                      <a:pt x="36130" y="0"/>
                      <a:pt x="80698" y="0"/>
                    </a:cubicBezTo>
                    <a:close/>
                  </a:path>
                </a:pathLst>
              </a:custGeom>
              <a:solidFill>
                <a:srgbClr val="2D8BBA"/>
              </a:solidFill>
            </p:spPr>
            <p:txBody>
              <a:bodyPr/>
              <a:lstStyle/>
              <a:p>
                <a:endParaRPr lang="fr-FR"/>
              </a:p>
            </p:txBody>
          </p:sp>
          <p:sp>
            <p:nvSpPr>
              <p:cNvPr id="28" name="TextBox 28"/>
              <p:cNvSpPr txBox="1"/>
              <p:nvPr/>
            </p:nvSpPr>
            <p:spPr>
              <a:xfrm>
                <a:off x="0" y="-95250"/>
                <a:ext cx="1101823" cy="326885"/>
              </a:xfrm>
              <a:prstGeom prst="rect">
                <a:avLst/>
              </a:prstGeom>
            </p:spPr>
            <p:txBody>
              <a:bodyPr lIns="50800" tIns="50800" rIns="50800" bIns="50800" rtlCol="0" anchor="ctr"/>
              <a:lstStyle/>
              <a:p>
                <a:pPr algn="ctr">
                  <a:lnSpc>
                    <a:spcPts val="5179"/>
                  </a:lnSpc>
                  <a:spcBef>
                    <a:spcPct val="0"/>
                  </a:spcBef>
                </a:pPr>
                <a:endParaRPr/>
              </a:p>
            </p:txBody>
          </p:sp>
        </p:grpSp>
        <p:sp>
          <p:nvSpPr>
            <p:cNvPr id="29" name="TextBox 29"/>
            <p:cNvSpPr txBox="1"/>
            <p:nvPr/>
          </p:nvSpPr>
          <p:spPr>
            <a:xfrm>
              <a:off x="0" y="212107"/>
              <a:ext cx="6523735" cy="846245"/>
            </a:xfrm>
            <a:prstGeom prst="rect">
              <a:avLst/>
            </a:prstGeom>
          </p:spPr>
          <p:txBody>
            <a:bodyPr lIns="0" tIns="0" rIns="0" bIns="0" rtlCol="0" anchor="t">
              <a:spAutoFit/>
            </a:bodyPr>
            <a:lstStyle/>
            <a:p>
              <a:pPr algn="ctr">
                <a:lnSpc>
                  <a:spcPts val="5179"/>
                </a:lnSpc>
                <a:spcBef>
                  <a:spcPct val="0"/>
                </a:spcBef>
              </a:pPr>
              <a:endParaRPr/>
            </a:p>
          </p:txBody>
        </p:sp>
        <p:sp>
          <p:nvSpPr>
            <p:cNvPr id="30" name="TextBox 30"/>
            <p:cNvSpPr txBox="1"/>
            <p:nvPr/>
          </p:nvSpPr>
          <p:spPr>
            <a:xfrm>
              <a:off x="366656" y="212107"/>
              <a:ext cx="5846235" cy="810820"/>
            </a:xfrm>
            <a:prstGeom prst="rect">
              <a:avLst/>
            </a:prstGeom>
          </p:spPr>
          <p:txBody>
            <a:bodyPr wrap="square" lIns="0" tIns="0" rIns="0" bIns="0" rtlCol="0" anchor="t">
              <a:spAutoFit/>
            </a:bodyPr>
            <a:lstStyle/>
            <a:p>
              <a:pPr algn="ctr">
                <a:lnSpc>
                  <a:spcPts val="5179"/>
                </a:lnSpc>
                <a:spcBef>
                  <a:spcPct val="0"/>
                </a:spcBef>
              </a:pPr>
              <a:r>
                <a:rPr lang="en-US" sz="3699" dirty="0" err="1">
                  <a:solidFill>
                    <a:srgbClr val="000000"/>
                  </a:solidFill>
                  <a:latin typeface="Arimo"/>
                  <a:ea typeface="Arimo"/>
                  <a:cs typeface="Arimo"/>
                  <a:sym typeface="Arimo"/>
                </a:rPr>
                <a:t>Densité</a:t>
              </a:r>
              <a:r>
                <a:rPr lang="en-US" sz="3699" dirty="0">
                  <a:solidFill>
                    <a:srgbClr val="000000"/>
                  </a:solidFill>
                  <a:latin typeface="Arimo"/>
                  <a:ea typeface="Arimo"/>
                  <a:cs typeface="Arimo"/>
                  <a:sym typeface="Arimo"/>
                </a:rPr>
                <a:t> </a:t>
              </a:r>
              <a:r>
                <a:rPr lang="en-US" sz="3699" dirty="0" err="1">
                  <a:solidFill>
                    <a:srgbClr val="000000"/>
                  </a:solidFill>
                  <a:latin typeface="Arimo"/>
                  <a:ea typeface="Arimo"/>
                  <a:cs typeface="Arimo"/>
                  <a:sym typeface="Arimo"/>
                </a:rPr>
                <a:t>énergétique</a:t>
              </a:r>
              <a:endParaRPr lang="en-US" sz="3699" dirty="0">
                <a:solidFill>
                  <a:srgbClr val="000000"/>
                </a:solidFill>
                <a:latin typeface="Arimo"/>
                <a:ea typeface="Arimo"/>
                <a:cs typeface="Arimo"/>
                <a:sym typeface="Arimo"/>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746</Words>
  <Application>Microsoft Office PowerPoint</Application>
  <PresentationFormat>Personnalisé</PresentationFormat>
  <Paragraphs>123</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Arimo Bold</vt:lpstr>
      <vt:lpstr>Open Sans Bold</vt:lpstr>
      <vt:lpstr>Arimo</vt:lpstr>
      <vt:lpstr>Arial</vt:lpstr>
      <vt:lpstr>Calibri</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PRESENTATION</dc:title>
  <cp:lastModifiedBy>olivier guillaud</cp:lastModifiedBy>
  <cp:revision>2</cp:revision>
  <dcterms:created xsi:type="dcterms:W3CDTF">2006-08-16T00:00:00Z</dcterms:created>
  <dcterms:modified xsi:type="dcterms:W3CDTF">2024-12-31T11:02:53Z</dcterms:modified>
  <dc:identifier>DAGWGTD64Cw</dc:identifier>
</cp:coreProperties>
</file>