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Arimo" panose="020B0604020202020204" charset="0"/>
      <p:regular r:id="rId25"/>
    </p:embeddedFont>
    <p:embeddedFont>
      <p:font typeface="Open Sans" panose="020B0606030504020204" pitchFamily="34" charset="0"/>
      <p:regular r:id="rId26"/>
    </p:embeddedFont>
    <p:embeddedFont>
      <p:font typeface="Open Sans Bold" panose="020B0806030504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98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assrooms.com/fr/projects/150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652563" y="2425253"/>
            <a:ext cx="14982874" cy="239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2"/>
              </a:lnSpc>
            </a:pPr>
            <a:r>
              <a:rPr lang="en-US" sz="6894" b="1" u="sng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openclassrooms.com/fr/projects/150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SEGMENTEZ</a:t>
            </a:r>
            <a:r>
              <a:rPr lang="en-US" sz="6894" b="1" u="sng" dirty="0">
                <a:solidFill>
                  <a:schemeClr val="bg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 CLIENTS D’UN SITE D’E-COMMERCE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0647779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GUILLAUD OLIVIER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HABACK EMMANUEL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7207" y="9399944"/>
            <a:ext cx="3098231" cy="72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30/01/2025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91691" y="2394735"/>
            <a:ext cx="8704618" cy="5832094"/>
          </a:xfrm>
          <a:custGeom>
            <a:avLst/>
            <a:gdLst/>
            <a:ahLst/>
            <a:cxnLst/>
            <a:rect l="l" t="t" r="r" b="b"/>
            <a:pathLst>
              <a:path w="8704618" h="5832094">
                <a:moveTo>
                  <a:pt x="0" y="0"/>
                </a:moveTo>
                <a:lnTo>
                  <a:pt x="8704618" y="0"/>
                </a:lnTo>
                <a:lnTo>
                  <a:pt x="8704618" y="5832094"/>
                </a:lnTo>
                <a:lnTo>
                  <a:pt x="0" y="583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997853" y="8716772"/>
            <a:ext cx="10292293" cy="935663"/>
          </a:xfrm>
          <a:custGeom>
            <a:avLst/>
            <a:gdLst/>
            <a:ahLst/>
            <a:cxnLst/>
            <a:rect l="l" t="t" r="r" b="b"/>
            <a:pathLst>
              <a:path w="10292293" h="935663">
                <a:moveTo>
                  <a:pt x="0" y="0"/>
                </a:moveTo>
                <a:lnTo>
                  <a:pt x="10292294" y="0"/>
                </a:lnTo>
                <a:lnTo>
                  <a:pt x="10292294" y="935663"/>
                </a:lnTo>
                <a:lnTo>
                  <a:pt x="0" y="935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523618" y="648436"/>
            <a:ext cx="11240764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713574" y="2257159"/>
            <a:ext cx="12860852" cy="7732587"/>
          </a:xfrm>
          <a:custGeom>
            <a:avLst/>
            <a:gdLst/>
            <a:ahLst/>
            <a:cxnLst/>
            <a:rect l="l" t="t" r="r" b="b"/>
            <a:pathLst>
              <a:path w="12860852" h="7732587">
                <a:moveTo>
                  <a:pt x="0" y="0"/>
                </a:moveTo>
                <a:lnTo>
                  <a:pt x="12860852" y="0"/>
                </a:lnTo>
                <a:lnTo>
                  <a:pt x="12860852" y="7732588"/>
                </a:lnTo>
                <a:lnTo>
                  <a:pt x="0" y="7732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523618" y="648436"/>
            <a:ext cx="11240764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40888" y="2227453"/>
            <a:ext cx="8704618" cy="5832094"/>
          </a:xfrm>
          <a:custGeom>
            <a:avLst/>
            <a:gdLst/>
            <a:ahLst/>
            <a:cxnLst/>
            <a:rect l="l" t="t" r="r" b="b"/>
            <a:pathLst>
              <a:path w="8704618" h="5832094">
                <a:moveTo>
                  <a:pt x="0" y="0"/>
                </a:moveTo>
                <a:lnTo>
                  <a:pt x="8704618" y="0"/>
                </a:lnTo>
                <a:lnTo>
                  <a:pt x="8704618" y="5832094"/>
                </a:lnTo>
                <a:lnTo>
                  <a:pt x="0" y="583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4938520" y="2233034"/>
            <a:ext cx="8309354" cy="5820933"/>
          </a:xfrm>
          <a:custGeom>
            <a:avLst/>
            <a:gdLst/>
            <a:ahLst/>
            <a:cxnLst/>
            <a:rect l="l" t="t" r="r" b="b"/>
            <a:pathLst>
              <a:path w="8309354" h="5820933">
                <a:moveTo>
                  <a:pt x="0" y="0"/>
                </a:moveTo>
                <a:lnTo>
                  <a:pt x="8309354" y="0"/>
                </a:lnTo>
                <a:lnTo>
                  <a:pt x="8309354" y="5820932"/>
                </a:lnTo>
                <a:lnTo>
                  <a:pt x="0" y="5820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284805" y="8588305"/>
            <a:ext cx="9718389" cy="1192596"/>
          </a:xfrm>
          <a:custGeom>
            <a:avLst/>
            <a:gdLst/>
            <a:ahLst/>
            <a:cxnLst/>
            <a:rect l="l" t="t" r="r" b="b"/>
            <a:pathLst>
              <a:path w="9718389" h="1192596">
                <a:moveTo>
                  <a:pt x="0" y="0"/>
                </a:moveTo>
                <a:lnTo>
                  <a:pt x="9718390" y="0"/>
                </a:lnTo>
                <a:lnTo>
                  <a:pt x="9718390" y="1192597"/>
                </a:lnTo>
                <a:lnTo>
                  <a:pt x="0" y="1192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2296472" y="648436"/>
            <a:ext cx="1441620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RFM_NO_CAT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55135" y="2175737"/>
            <a:ext cx="12317201" cy="7759836"/>
          </a:xfrm>
          <a:custGeom>
            <a:avLst/>
            <a:gdLst/>
            <a:ahLst/>
            <a:cxnLst/>
            <a:rect l="l" t="t" r="r" b="b"/>
            <a:pathLst>
              <a:path w="12317201" h="7759836">
                <a:moveTo>
                  <a:pt x="0" y="0"/>
                </a:moveTo>
                <a:lnTo>
                  <a:pt x="12317201" y="0"/>
                </a:lnTo>
                <a:lnTo>
                  <a:pt x="12317201" y="7759837"/>
                </a:lnTo>
                <a:lnTo>
                  <a:pt x="0" y="775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296472" y="648436"/>
            <a:ext cx="1441620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RFM_NO_CAT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91691" y="2394735"/>
            <a:ext cx="8704618" cy="5832094"/>
          </a:xfrm>
          <a:custGeom>
            <a:avLst/>
            <a:gdLst/>
            <a:ahLst/>
            <a:cxnLst/>
            <a:rect l="l" t="t" r="r" b="b"/>
            <a:pathLst>
              <a:path w="8704618" h="5832094">
                <a:moveTo>
                  <a:pt x="0" y="0"/>
                </a:moveTo>
                <a:lnTo>
                  <a:pt x="8704618" y="0"/>
                </a:lnTo>
                <a:lnTo>
                  <a:pt x="8704618" y="5832094"/>
                </a:lnTo>
                <a:lnTo>
                  <a:pt x="0" y="583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4778730" y="2394735"/>
            <a:ext cx="8730540" cy="5827635"/>
          </a:xfrm>
          <a:custGeom>
            <a:avLst/>
            <a:gdLst/>
            <a:ahLst/>
            <a:cxnLst/>
            <a:rect l="l" t="t" r="r" b="b"/>
            <a:pathLst>
              <a:path w="8730540" h="5827635">
                <a:moveTo>
                  <a:pt x="0" y="0"/>
                </a:moveTo>
                <a:lnTo>
                  <a:pt x="8730540" y="0"/>
                </a:lnTo>
                <a:lnTo>
                  <a:pt x="8730540" y="5827636"/>
                </a:lnTo>
                <a:lnTo>
                  <a:pt x="0" y="58276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4268921" y="8584594"/>
            <a:ext cx="9750158" cy="1200020"/>
          </a:xfrm>
          <a:custGeom>
            <a:avLst/>
            <a:gdLst/>
            <a:ahLst/>
            <a:cxnLst/>
            <a:rect l="l" t="t" r="r" b="b"/>
            <a:pathLst>
              <a:path w="9750158" h="1200020">
                <a:moveTo>
                  <a:pt x="0" y="0"/>
                </a:moveTo>
                <a:lnTo>
                  <a:pt x="9750158" y="0"/>
                </a:lnTo>
                <a:lnTo>
                  <a:pt x="9750158" y="1200019"/>
                </a:lnTo>
                <a:lnTo>
                  <a:pt x="0" y="12000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3209382" y="648436"/>
            <a:ext cx="1186923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RFM_DF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30521" y="2202041"/>
            <a:ext cx="12426958" cy="7766849"/>
          </a:xfrm>
          <a:custGeom>
            <a:avLst/>
            <a:gdLst/>
            <a:ahLst/>
            <a:cxnLst/>
            <a:rect l="l" t="t" r="r" b="b"/>
            <a:pathLst>
              <a:path w="12426958" h="7766849">
                <a:moveTo>
                  <a:pt x="0" y="0"/>
                </a:moveTo>
                <a:lnTo>
                  <a:pt x="12426958" y="0"/>
                </a:lnTo>
                <a:lnTo>
                  <a:pt x="12426958" y="7766849"/>
                </a:lnTo>
                <a:lnTo>
                  <a:pt x="0" y="7766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209382" y="648436"/>
            <a:ext cx="1186923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RFM_DF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T-SNE RFM</a:t>
            </a:r>
          </a:p>
        </p:txBody>
      </p:sp>
      <p:sp>
        <p:nvSpPr>
          <p:cNvPr id="6" name="Freeform 6"/>
          <p:cNvSpPr/>
          <p:nvPr/>
        </p:nvSpPr>
        <p:spPr>
          <a:xfrm>
            <a:off x="3702907" y="2103257"/>
            <a:ext cx="10882187" cy="7971202"/>
          </a:xfrm>
          <a:custGeom>
            <a:avLst/>
            <a:gdLst/>
            <a:ahLst/>
            <a:cxnLst/>
            <a:rect l="l" t="t" r="r" b="b"/>
            <a:pathLst>
              <a:path w="10882187" h="7971202">
                <a:moveTo>
                  <a:pt x="0" y="0"/>
                </a:moveTo>
                <a:lnTo>
                  <a:pt x="10882186" y="0"/>
                </a:lnTo>
                <a:lnTo>
                  <a:pt x="10882186" y="7971202"/>
                </a:lnTo>
                <a:lnTo>
                  <a:pt x="0" y="797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14340" y="2038032"/>
            <a:ext cx="11659319" cy="8248968"/>
          </a:xfrm>
          <a:custGeom>
            <a:avLst/>
            <a:gdLst/>
            <a:ahLst/>
            <a:cxnLst/>
            <a:rect l="l" t="t" r="r" b="b"/>
            <a:pathLst>
              <a:path w="11659319" h="8248968">
                <a:moveTo>
                  <a:pt x="0" y="0"/>
                </a:moveTo>
                <a:lnTo>
                  <a:pt x="11659320" y="0"/>
                </a:lnTo>
                <a:lnTo>
                  <a:pt x="11659320" y="8248968"/>
                </a:lnTo>
                <a:lnTo>
                  <a:pt x="0" y="8248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314340" y="2081754"/>
            <a:ext cx="11659319" cy="8161524"/>
          </a:xfrm>
          <a:custGeom>
            <a:avLst/>
            <a:gdLst/>
            <a:ahLst/>
            <a:cxnLst/>
            <a:rect l="l" t="t" r="r" b="b"/>
            <a:pathLst>
              <a:path w="11659319" h="8161524">
                <a:moveTo>
                  <a:pt x="0" y="0"/>
                </a:moveTo>
                <a:lnTo>
                  <a:pt x="11659320" y="0"/>
                </a:lnTo>
                <a:lnTo>
                  <a:pt x="11659320" y="8161524"/>
                </a:lnTo>
                <a:lnTo>
                  <a:pt x="0" y="8161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T-SNE RFM_NO_CAT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85969" y="2054565"/>
            <a:ext cx="11316062" cy="8232435"/>
          </a:xfrm>
          <a:custGeom>
            <a:avLst/>
            <a:gdLst/>
            <a:ahLst/>
            <a:cxnLst/>
            <a:rect l="l" t="t" r="r" b="b"/>
            <a:pathLst>
              <a:path w="11316062" h="8232435">
                <a:moveTo>
                  <a:pt x="0" y="0"/>
                </a:moveTo>
                <a:lnTo>
                  <a:pt x="11316062" y="0"/>
                </a:lnTo>
                <a:lnTo>
                  <a:pt x="11316062" y="8232435"/>
                </a:lnTo>
                <a:lnTo>
                  <a:pt x="0" y="8232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T-SNE RFM_DF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566976"/>
            <a:ext cx="9713778" cy="6691324"/>
          </a:xfrm>
          <a:custGeom>
            <a:avLst/>
            <a:gdLst/>
            <a:ahLst/>
            <a:cxnLst/>
            <a:rect l="l" t="t" r="r" b="b"/>
            <a:pathLst>
              <a:path w="9713778" h="6691324">
                <a:moveTo>
                  <a:pt x="0" y="0"/>
                </a:moveTo>
                <a:lnTo>
                  <a:pt x="9713778" y="0"/>
                </a:lnTo>
                <a:lnTo>
                  <a:pt x="9713778" y="6691324"/>
                </a:lnTo>
                <a:lnTo>
                  <a:pt x="0" y="6691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8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2913522" y="2566976"/>
            <a:ext cx="3247417" cy="6691324"/>
          </a:xfrm>
          <a:custGeom>
            <a:avLst/>
            <a:gdLst/>
            <a:ahLst/>
            <a:cxnLst/>
            <a:rect l="l" t="t" r="r" b="b"/>
            <a:pathLst>
              <a:path w="3247417" h="6691324">
                <a:moveTo>
                  <a:pt x="0" y="0"/>
                </a:moveTo>
                <a:lnTo>
                  <a:pt x="3247416" y="0"/>
                </a:lnTo>
                <a:lnTo>
                  <a:pt x="3247416" y="6691324"/>
                </a:lnTo>
                <a:lnTo>
                  <a:pt x="0" y="6691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10" r="-4217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528008" y="648436"/>
            <a:ext cx="1127384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DBSCAN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284226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507" y="3513660"/>
            <a:ext cx="179809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348898" y="5079563"/>
            <a:ext cx="1803258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ANALYSE DES CLUSTERS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562176" y="6950432"/>
            <a:ext cx="1577861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DÉLAI DE MAINTENANCE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8008" y="648436"/>
            <a:ext cx="112738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 FINAL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27675" y="2917786"/>
            <a:ext cx="7232650" cy="84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5"/>
              </a:lnSpc>
              <a:spcBef>
                <a:spcPct val="0"/>
              </a:spcBef>
            </a:pPr>
            <a:r>
              <a:rPr lang="en-US" sz="49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Quelles clusters retenir 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459441"/>
            <a:ext cx="17983200" cy="1722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15"/>
              </a:lnSpc>
              <a:spcBef>
                <a:spcPct val="0"/>
              </a:spcBef>
            </a:pP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l’aide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 observations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obtenus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grâce au T-SNE,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utiliser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K-Means du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rfm_no_cat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parait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9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être</a:t>
            </a:r>
            <a:r>
              <a:rPr lang="en-US" sz="49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bon choix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1492" y="7191483"/>
            <a:ext cx="15626874" cy="173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66393" lvl="1" indent="-533196" algn="ctr">
              <a:lnSpc>
                <a:spcPts val="6915"/>
              </a:lnSpc>
              <a:buFont typeface="Arial"/>
              <a:buChar char="•"/>
            </a:pPr>
            <a:r>
              <a:rPr lang="en-US" sz="49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clusters sont correctement définis et expliqué</a:t>
            </a:r>
          </a:p>
          <a:p>
            <a:pPr marL="1066393" lvl="1" indent="-533196" algn="ctr">
              <a:lnSpc>
                <a:spcPts val="6915"/>
              </a:lnSpc>
              <a:spcBef>
                <a:spcPct val="0"/>
              </a:spcBef>
              <a:buFont typeface="Arial"/>
              <a:buChar char="•"/>
            </a:pPr>
            <a:r>
              <a:rPr lang="en-US" sz="49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Plus grand choix de variable à interpréter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97757" y="2056548"/>
            <a:ext cx="11492487" cy="8078052"/>
          </a:xfrm>
          <a:custGeom>
            <a:avLst/>
            <a:gdLst/>
            <a:ahLst/>
            <a:cxnLst/>
            <a:rect l="l" t="t" r="r" b="b"/>
            <a:pathLst>
              <a:path w="11492487" h="8078052">
                <a:moveTo>
                  <a:pt x="0" y="0"/>
                </a:moveTo>
                <a:lnTo>
                  <a:pt x="11492486" y="0"/>
                </a:lnTo>
                <a:lnTo>
                  <a:pt x="11492486" y="8078052"/>
                </a:lnTo>
                <a:lnTo>
                  <a:pt x="0" y="807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2650770" y="2056548"/>
            <a:ext cx="12239473" cy="8078052"/>
          </a:xfrm>
          <a:custGeom>
            <a:avLst/>
            <a:gdLst/>
            <a:ahLst/>
            <a:cxnLst/>
            <a:rect l="l" t="t" r="r" b="b"/>
            <a:pathLst>
              <a:path w="12239473" h="8078052">
                <a:moveTo>
                  <a:pt x="0" y="0"/>
                </a:moveTo>
                <a:lnTo>
                  <a:pt x="12239473" y="0"/>
                </a:lnTo>
                <a:lnTo>
                  <a:pt x="12239473" y="8078052"/>
                </a:lnTo>
                <a:lnTo>
                  <a:pt x="0" y="80780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860879" y="549203"/>
            <a:ext cx="16566242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09333" y="2122999"/>
            <a:ext cx="14469334" cy="7903874"/>
          </a:xfrm>
          <a:custGeom>
            <a:avLst/>
            <a:gdLst/>
            <a:ahLst/>
            <a:cxnLst/>
            <a:rect l="l" t="t" r="r" b="b"/>
            <a:pathLst>
              <a:path w="14469334" h="7903874">
                <a:moveTo>
                  <a:pt x="0" y="0"/>
                </a:moveTo>
                <a:lnTo>
                  <a:pt x="14469334" y="0"/>
                </a:lnTo>
                <a:lnTo>
                  <a:pt x="14469334" y="7903874"/>
                </a:lnTo>
                <a:lnTo>
                  <a:pt x="0" y="7903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528015" y="648436"/>
            <a:ext cx="13953120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DISTRIBUTION DANS LE TEMPS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8008" y="648436"/>
            <a:ext cx="1127384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936836"/>
            <a:ext cx="18288000" cy="6529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5"/>
              </a:lnSpc>
            </a:pP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cours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on a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démontré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qu’il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était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possible de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segmenter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clients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clusters grâce à des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outils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K-Means et T-SNE.</a:t>
            </a:r>
          </a:p>
          <a:p>
            <a:pPr algn="ctr">
              <a:lnSpc>
                <a:spcPts val="5655"/>
              </a:lnSpc>
            </a:pP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Pour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qui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contrat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maintenance, on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peut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proposer 2 solutions au client :</a:t>
            </a:r>
          </a:p>
          <a:p>
            <a:pPr marL="872088" lvl="1" indent="-436044" algn="ctr">
              <a:lnSpc>
                <a:spcPts val="5655"/>
              </a:lnSpc>
              <a:buFont typeface="Arial"/>
              <a:buChar char="•"/>
            </a:pP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indiquer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comment lancer les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fichiers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python pour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qu’il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puisse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recommencer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encore et encore sans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872088" lvl="1" indent="-436044" algn="ctr">
              <a:lnSpc>
                <a:spcPts val="5655"/>
              </a:lnSpc>
              <a:spcBef>
                <a:spcPct val="0"/>
              </a:spcBef>
              <a:buFont typeface="Arial"/>
              <a:buChar char="•"/>
            </a:pP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 proposer un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contrat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maintenance 1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tous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les 60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jours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période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partir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laquelle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notre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devient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obsolète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où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au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cours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d’une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journée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on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serait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capable de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mettre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à jour le </a:t>
            </a:r>
            <a:r>
              <a:rPr lang="en-US" sz="403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</a:t>
            </a:r>
            <a:r>
              <a:rPr lang="en-US" sz="403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47907"/>
            <a:ext cx="16230600" cy="26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Olist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Travail à vocation marketing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Base de données + sources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5922" y="5366576"/>
            <a:ext cx="13509935" cy="353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Fournir aux équipes d'e-commerce une segmentation des clients qu’elles pourront utiliser au quotidien pour leurs campagnes de communication.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747" y="-462868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0687" y="6003007"/>
            <a:ext cx="2838110" cy="4114800"/>
          </a:xfrm>
          <a:custGeom>
            <a:avLst/>
            <a:gdLst/>
            <a:ahLst/>
            <a:cxnLst/>
            <a:rect l="l" t="t" r="r" b="b"/>
            <a:pathLst>
              <a:path w="2838110" h="411480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44000" y="1248658"/>
            <a:ext cx="7605157" cy="2519583"/>
            <a:chOff x="0" y="-563961"/>
            <a:chExt cx="10140209" cy="335944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-563961"/>
              <a:ext cx="10140209" cy="3359443"/>
              <a:chOff x="0" y="-95250"/>
              <a:chExt cx="1712626" cy="56739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-28727"/>
                <a:ext cx="1712626" cy="472142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472142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420225"/>
                    </a:lnTo>
                    <a:cubicBezTo>
                      <a:pt x="1712626" y="448898"/>
                      <a:pt x="1689382" y="472142"/>
                      <a:pt x="1660709" y="472142"/>
                    </a:cubicBezTo>
                    <a:lnTo>
                      <a:pt x="51917" y="472142"/>
                    </a:lnTo>
                    <a:cubicBezTo>
                      <a:pt x="23244" y="472142"/>
                      <a:pt x="0" y="448898"/>
                      <a:pt x="0" y="420225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712626" cy="5673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16071" y="-95250"/>
              <a:ext cx="9508067" cy="2561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Extraction de 8 base de données</a:t>
              </a:r>
            </a:p>
            <a:p>
              <a:pPr algn="ctr">
                <a:lnSpc>
                  <a:spcPts val="5156"/>
                </a:lnSpc>
              </a:pPr>
              <a:r>
                <a:rPr lang="en-US" sz="3683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Peu de données </a:t>
              </a:r>
              <a:r>
                <a:rPr lang="en-US" sz="3683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manquantes</a:t>
              </a:r>
              <a:endParaRPr lang="en-US" sz="3683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Float/int </a:t>
              </a:r>
              <a:r>
                <a:rPr lang="en-US" sz="3683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ou</a:t>
              </a:r>
              <a:r>
                <a:rPr lang="en-US" sz="3683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Object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12626" cy="37963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37963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12107"/>
              <a:ext cx="10140209" cy="172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faire en sorte de filtrer ce dataset 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1459" y="7322543"/>
            <a:ext cx="2355396" cy="2964457"/>
          </a:xfrm>
          <a:custGeom>
            <a:avLst/>
            <a:gdLst/>
            <a:ahLst/>
            <a:cxnLst/>
            <a:rect l="l" t="t" r="r" b="b"/>
            <a:pathLst>
              <a:path w="2355396" h="2964457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-1173388" y="2467244"/>
            <a:ext cx="10645369" cy="28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PRÉSENTATION DES FICHIERS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31047" y="2799277"/>
            <a:ext cx="4038997" cy="6059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customers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geoloc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order_items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order_pymts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order_reviews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orders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products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sellers </a:t>
            </a:r>
          </a:p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translation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7811" y="4842389"/>
            <a:ext cx="8206763" cy="197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8 base de données qui seront utilisé afin de réaliser des agrégations  pour nos différents dataframe.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19572" y="648436"/>
            <a:ext cx="11770004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RFM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7625" y="2119531"/>
            <a:ext cx="14693900" cy="6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Création de 3 features permettant de répondre à notre problématique :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341422" y="3681309"/>
            <a:ext cx="7605157" cy="801212"/>
            <a:chOff x="0" y="0"/>
            <a:chExt cx="10140209" cy="106828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140209" cy="1068282"/>
              <a:chOff x="0" y="0"/>
              <a:chExt cx="1712626" cy="18042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316071" y="-95250"/>
              <a:ext cx="9508067" cy="83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Recency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341422" y="5396920"/>
            <a:ext cx="7605157" cy="801212"/>
            <a:chOff x="0" y="0"/>
            <a:chExt cx="10140209" cy="1068282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0140209" cy="1068282"/>
              <a:chOff x="0" y="0"/>
              <a:chExt cx="1712626" cy="1804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316071" y="-95250"/>
              <a:ext cx="9508067" cy="83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Frequency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41422" y="7112532"/>
            <a:ext cx="7605157" cy="801212"/>
            <a:chOff x="0" y="0"/>
            <a:chExt cx="10140209" cy="1068282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140209" cy="1068282"/>
              <a:chOff x="0" y="0"/>
              <a:chExt cx="1712626" cy="18042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316071" y="-95250"/>
              <a:ext cx="9508067" cy="83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Monetary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0" y="8599804"/>
            <a:ext cx="18288000" cy="131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Une fois celle-ci crée on peut les ajouter à notre dataframe “rfm” à partir de la clé comunne order_id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RFM_NO_CAT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8100" y="2715822"/>
            <a:ext cx="15671800" cy="131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reprend les 3 features déjà crée, auquel en seront rajouter de nouvelles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permettant d’obtenir des information plus intéressantes.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276725" y="8881427"/>
            <a:ext cx="9175750" cy="1274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utilisera</a:t>
            </a: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ici</a:t>
            </a: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seulement</a:t>
            </a:r>
            <a:r>
              <a:rPr lang="en-US" sz="3699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features </a:t>
            </a:r>
            <a:r>
              <a:rPr lang="en-US" sz="3699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numériques</a:t>
            </a:r>
            <a:endParaRPr lang="en-US" sz="3699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2106" y="4754605"/>
            <a:ext cx="5687062" cy="2616526"/>
            <a:chOff x="0" y="0"/>
            <a:chExt cx="7582750" cy="3488701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582750" cy="798851"/>
              <a:chOff x="0" y="0"/>
              <a:chExt cx="1712626" cy="1804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36355" y="-76200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R_Score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1349674"/>
              <a:ext cx="7582750" cy="798851"/>
              <a:chOff x="0" y="0"/>
              <a:chExt cx="1712626" cy="18042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236355" y="1273474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F_Score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0" y="2689850"/>
              <a:ext cx="7582750" cy="798851"/>
              <a:chOff x="0" y="0"/>
              <a:chExt cx="1712626" cy="18042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236355" y="2613650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M_Score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45768" y="5269793"/>
            <a:ext cx="5687062" cy="1611394"/>
            <a:chOff x="0" y="0"/>
            <a:chExt cx="7582750" cy="2148525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7582750" cy="798851"/>
              <a:chOff x="0" y="0"/>
              <a:chExt cx="1712626" cy="180427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69427" y="0"/>
                    </a:moveTo>
                    <a:lnTo>
                      <a:pt x="1643198" y="0"/>
                    </a:lnTo>
                    <a:cubicBezTo>
                      <a:pt x="1681542" y="0"/>
                      <a:pt x="1712626" y="31084"/>
                      <a:pt x="1712626" y="69427"/>
                    </a:cubicBezTo>
                    <a:lnTo>
                      <a:pt x="1712626" y="111000"/>
                    </a:lnTo>
                    <a:cubicBezTo>
                      <a:pt x="1712626" y="149343"/>
                      <a:pt x="1681542" y="180427"/>
                      <a:pt x="1643198" y="180427"/>
                    </a:cubicBezTo>
                    <a:lnTo>
                      <a:pt x="69427" y="180427"/>
                    </a:lnTo>
                    <a:cubicBezTo>
                      <a:pt x="31084" y="180427"/>
                      <a:pt x="0" y="149343"/>
                      <a:pt x="0" y="111000"/>
                    </a:cubicBezTo>
                    <a:lnTo>
                      <a:pt x="0" y="69427"/>
                    </a:lnTo>
                    <a:cubicBezTo>
                      <a:pt x="0" y="31084"/>
                      <a:pt x="31084" y="0"/>
                      <a:pt x="6942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37988" tIns="37988" rIns="37988" bIns="37988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236355" y="-76200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customer_zip_code_prefix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0" y="1349674"/>
              <a:ext cx="7582750" cy="798851"/>
              <a:chOff x="0" y="0"/>
              <a:chExt cx="1712626" cy="18042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69427" y="0"/>
                    </a:moveTo>
                    <a:lnTo>
                      <a:pt x="1643198" y="0"/>
                    </a:lnTo>
                    <a:cubicBezTo>
                      <a:pt x="1681542" y="0"/>
                      <a:pt x="1712626" y="31084"/>
                      <a:pt x="1712626" y="69427"/>
                    </a:cubicBezTo>
                    <a:lnTo>
                      <a:pt x="1712626" y="111000"/>
                    </a:lnTo>
                    <a:cubicBezTo>
                      <a:pt x="1712626" y="149343"/>
                      <a:pt x="1681542" y="180427"/>
                      <a:pt x="1643198" y="180427"/>
                    </a:cubicBezTo>
                    <a:lnTo>
                      <a:pt x="69427" y="180427"/>
                    </a:lnTo>
                    <a:cubicBezTo>
                      <a:pt x="31084" y="180427"/>
                      <a:pt x="0" y="149343"/>
                      <a:pt x="0" y="111000"/>
                    </a:cubicBezTo>
                    <a:lnTo>
                      <a:pt x="0" y="69427"/>
                    </a:lnTo>
                    <a:cubicBezTo>
                      <a:pt x="0" y="31084"/>
                      <a:pt x="31084" y="0"/>
                      <a:pt x="6942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37988" tIns="37988" rIns="37988" bIns="37988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236355" y="1273474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review_score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6430106" y="6365998"/>
            <a:ext cx="5687062" cy="599138"/>
            <a:chOff x="0" y="0"/>
            <a:chExt cx="7582750" cy="798851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7582750" cy="798851"/>
              <a:chOff x="0" y="0"/>
              <a:chExt cx="1712626" cy="180427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69427" y="0"/>
                    </a:moveTo>
                    <a:lnTo>
                      <a:pt x="1643198" y="0"/>
                    </a:lnTo>
                    <a:cubicBezTo>
                      <a:pt x="1681542" y="0"/>
                      <a:pt x="1712626" y="31084"/>
                      <a:pt x="1712626" y="69427"/>
                    </a:cubicBezTo>
                    <a:lnTo>
                      <a:pt x="1712626" y="111000"/>
                    </a:lnTo>
                    <a:cubicBezTo>
                      <a:pt x="1712626" y="149343"/>
                      <a:pt x="1681542" y="180427"/>
                      <a:pt x="1643198" y="180427"/>
                    </a:cubicBezTo>
                    <a:lnTo>
                      <a:pt x="69427" y="180427"/>
                    </a:lnTo>
                    <a:cubicBezTo>
                      <a:pt x="31084" y="180427"/>
                      <a:pt x="0" y="149343"/>
                      <a:pt x="0" y="111000"/>
                    </a:cubicBezTo>
                    <a:lnTo>
                      <a:pt x="0" y="69427"/>
                    </a:lnTo>
                    <a:cubicBezTo>
                      <a:pt x="0" y="31084"/>
                      <a:pt x="31084" y="0"/>
                      <a:pt x="6942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37988" tIns="37988" rIns="37988" bIns="37988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236355" y="-76200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Weighted_Review_Score 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430106" y="5269793"/>
            <a:ext cx="5687062" cy="599138"/>
            <a:chOff x="0" y="0"/>
            <a:chExt cx="7582750" cy="798851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7582750" cy="798851"/>
              <a:chOff x="0" y="0"/>
              <a:chExt cx="1712626" cy="180427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69427" y="0"/>
                    </a:moveTo>
                    <a:lnTo>
                      <a:pt x="1643198" y="0"/>
                    </a:lnTo>
                    <a:cubicBezTo>
                      <a:pt x="1681542" y="0"/>
                      <a:pt x="1712626" y="31084"/>
                      <a:pt x="1712626" y="69427"/>
                    </a:cubicBezTo>
                    <a:lnTo>
                      <a:pt x="1712626" y="111000"/>
                    </a:lnTo>
                    <a:cubicBezTo>
                      <a:pt x="1712626" y="149343"/>
                      <a:pt x="1681542" y="180427"/>
                      <a:pt x="1643198" y="180427"/>
                    </a:cubicBezTo>
                    <a:lnTo>
                      <a:pt x="69427" y="180427"/>
                    </a:lnTo>
                    <a:cubicBezTo>
                      <a:pt x="31084" y="180427"/>
                      <a:pt x="0" y="149343"/>
                      <a:pt x="0" y="111000"/>
                    </a:cubicBezTo>
                    <a:lnTo>
                      <a:pt x="0" y="69427"/>
                    </a:lnTo>
                    <a:cubicBezTo>
                      <a:pt x="0" y="31084"/>
                      <a:pt x="31084" y="0"/>
                      <a:pt x="6942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37988" tIns="37988" rIns="37988" bIns="37988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236355" y="-76200"/>
              <a:ext cx="7110040" cy="628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56"/>
                </a:lnSpc>
                <a:spcBef>
                  <a:spcPct val="0"/>
                </a:spcBef>
              </a:pPr>
              <a:r>
                <a:rPr lang="en-US" sz="2754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Loyalty_Index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RFM_DF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715822"/>
            <a:ext cx="18288000" cy="1315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Cette fois on ajoute les features catégorielles qui seront au préalable transformé en features numériques.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79850" y="8881427"/>
            <a:ext cx="9969500" cy="65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obtient ainsi un dataframe bien plus complet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43648" y="5702898"/>
            <a:ext cx="7605157" cy="801212"/>
            <a:chOff x="0" y="0"/>
            <a:chExt cx="10140209" cy="1068282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0140209" cy="1068282"/>
              <a:chOff x="0" y="0"/>
              <a:chExt cx="1712626" cy="18042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316071" y="-95250"/>
              <a:ext cx="9508067" cy="83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Tous les types de payments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04574" y="5702898"/>
            <a:ext cx="7605157" cy="801212"/>
            <a:chOff x="0" y="0"/>
            <a:chExt cx="10140209" cy="1068282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10140209" cy="1068282"/>
              <a:chOff x="0" y="0"/>
              <a:chExt cx="1712626" cy="18042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712626" cy="18042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18042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128510"/>
                    </a:lnTo>
                    <a:cubicBezTo>
                      <a:pt x="1712626" y="157183"/>
                      <a:pt x="1689382" y="180427"/>
                      <a:pt x="1660709" y="180427"/>
                    </a:cubicBezTo>
                    <a:lnTo>
                      <a:pt x="51917" y="180427"/>
                    </a:lnTo>
                    <a:cubicBezTo>
                      <a:pt x="23244" y="180427"/>
                      <a:pt x="0" y="157183"/>
                      <a:pt x="0" y="12851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95250"/>
                <a:ext cx="1712626" cy="2756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316071" y="-95250"/>
              <a:ext cx="9508067" cy="834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  <a:spcBef>
                  <a:spcPct val="0"/>
                </a:spcBef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Toutes les catégories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3618" y="648436"/>
            <a:ext cx="11240764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607064"/>
            <a:ext cx="18288000" cy="3943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Au cours de cette partie, nous verrons 3 méthodes afin d’observer les clusters de nos 3 dataframes :</a:t>
            </a:r>
          </a:p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K-means</a:t>
            </a:r>
          </a:p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T-SNE</a:t>
            </a:r>
          </a:p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DBSCAN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7255266"/>
            <a:ext cx="18288000" cy="1571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Pour ce faire il faudra veiller aux paramètres dont ils dépendent, analyser les graphiques et les statistiques obtenus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502</Words>
  <Application>Microsoft Office PowerPoint</Application>
  <PresentationFormat>Personnalisé</PresentationFormat>
  <Paragraphs>79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Open Sans</vt:lpstr>
      <vt:lpstr>Arial</vt:lpstr>
      <vt:lpstr>Calibri</vt:lpstr>
      <vt:lpstr>Open Sans Bold</vt:lpstr>
      <vt:lpstr>Arimo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2</cp:revision>
  <dcterms:created xsi:type="dcterms:W3CDTF">2006-08-16T00:00:00Z</dcterms:created>
  <dcterms:modified xsi:type="dcterms:W3CDTF">2025-01-28T00:43:55Z</dcterms:modified>
  <dc:identifier>DAGWGTD64Cw</dc:identifier>
</cp:coreProperties>
</file>