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8288000" cy="10287000"/>
  <p:notesSz cx="6858000" cy="9144000"/>
  <p:embeddedFontLst>
    <p:embeddedFont>
      <p:font typeface="Arimo" panose="020B0604020202020204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Open Sans" panose="020B0604020202020204" charset="0"/>
      <p:regular r:id="rId33"/>
    </p:embeddedFont>
    <p:embeddedFont>
      <p:font typeface="Open Sans Bold" panose="020B060402020202020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2" d="100"/>
          <a:sy n="42" d="100"/>
        </p:scale>
        <p:origin x="7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3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2285506" y="-4794432"/>
            <a:ext cx="22859012" cy="1758543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885565"/>
            <a:ext cx="16230600" cy="3609353"/>
            <a:chOff x="0" y="0"/>
            <a:chExt cx="365501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55013" cy="812800"/>
            </a:xfrm>
            <a:custGeom>
              <a:avLst/>
              <a:gdLst/>
              <a:ahLst/>
              <a:cxnLst/>
              <a:rect l="l" t="t" r="r" b="b"/>
              <a:pathLst>
                <a:path w="3655013" h="812800">
                  <a:moveTo>
                    <a:pt x="24327" y="0"/>
                  </a:moveTo>
                  <a:lnTo>
                    <a:pt x="3630686" y="0"/>
                  </a:lnTo>
                  <a:cubicBezTo>
                    <a:pt x="3644121" y="0"/>
                    <a:pt x="3655013" y="10891"/>
                    <a:pt x="3655013" y="24327"/>
                  </a:cubicBezTo>
                  <a:lnTo>
                    <a:pt x="3655013" y="788473"/>
                  </a:lnTo>
                  <a:cubicBezTo>
                    <a:pt x="3655013" y="801909"/>
                    <a:pt x="3644121" y="812800"/>
                    <a:pt x="3630686" y="812800"/>
                  </a:cubicBezTo>
                  <a:lnTo>
                    <a:pt x="24327" y="812800"/>
                  </a:lnTo>
                  <a:cubicBezTo>
                    <a:pt x="10891" y="812800"/>
                    <a:pt x="0" y="801909"/>
                    <a:pt x="0" y="7884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3655013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780588" y="8722438"/>
            <a:ext cx="1507412" cy="1507412"/>
          </a:xfrm>
          <a:custGeom>
            <a:avLst/>
            <a:gdLst/>
            <a:ahLst/>
            <a:cxnLst/>
            <a:rect l="l" t="t" r="r" b="b"/>
            <a:pathLst>
              <a:path w="1507412" h="1507412">
                <a:moveTo>
                  <a:pt x="0" y="0"/>
                </a:moveTo>
                <a:lnTo>
                  <a:pt x="1507412" y="0"/>
                </a:lnTo>
                <a:lnTo>
                  <a:pt x="1507412" y="1507412"/>
                </a:lnTo>
                <a:lnTo>
                  <a:pt x="0" y="1507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652563" y="2425253"/>
            <a:ext cx="14982874" cy="2396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52"/>
              </a:lnSpc>
            </a:pPr>
            <a:r>
              <a:rPr lang="en-US" sz="6894" b="1" u="sng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IMPLÉMENTEZ UN MODÈLE </a:t>
            </a:r>
            <a:r>
              <a:rPr lang="en-US" sz="6894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 SCORING</a:t>
            </a:r>
            <a:endParaRPr lang="en-US" sz="6894" b="1" u="sng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983850" y="6167594"/>
            <a:ext cx="6320299" cy="1519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8"/>
              </a:lnSpc>
            </a:pPr>
            <a:r>
              <a:rPr lang="en-US" sz="4306">
                <a:solidFill>
                  <a:srgbClr val="31356E"/>
                </a:solidFill>
                <a:latin typeface="Arimo"/>
                <a:ea typeface="Arimo"/>
                <a:cs typeface="Arimo"/>
                <a:sym typeface="Arimo"/>
              </a:rPr>
              <a:t>OPENCLASSROOMS PROJET 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8724900"/>
            <a:ext cx="10647779" cy="156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ETUDIANT : GUILLAUD OLIVIER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EXAMINATEUR : COMALADA PIERRE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335001" y="9399944"/>
            <a:ext cx="3058238" cy="7269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977"/>
              </a:lnSpc>
              <a:spcBef>
                <a:spcPct val="0"/>
              </a:spcBef>
            </a:pPr>
            <a:r>
              <a:rPr lang="en-US" sz="426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21/03/2025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88373" y="2654881"/>
            <a:ext cx="15911255" cy="7060619"/>
          </a:xfrm>
          <a:custGeom>
            <a:avLst/>
            <a:gdLst/>
            <a:ahLst/>
            <a:cxnLst/>
            <a:rect l="l" t="t" r="r" b="b"/>
            <a:pathLst>
              <a:path w="15911255" h="7060619">
                <a:moveTo>
                  <a:pt x="0" y="0"/>
                </a:moveTo>
                <a:lnTo>
                  <a:pt x="15911254" y="0"/>
                </a:lnTo>
                <a:lnTo>
                  <a:pt x="15911254" y="7060619"/>
                </a:lnTo>
                <a:lnTo>
                  <a:pt x="0" y="70606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2684711" y="648436"/>
            <a:ext cx="13639728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MLFLOW UI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956064" y="3778069"/>
            <a:ext cx="12375872" cy="197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Dummy Classifier : Un modèle basique qui génère des prédictions aléatoires ou constantes pour servir de baseline.</a:t>
            </a:r>
          </a:p>
        </p:txBody>
      </p:sp>
      <p:sp>
        <p:nvSpPr>
          <p:cNvPr id="6" name="Freeform 6"/>
          <p:cNvSpPr/>
          <p:nvPr/>
        </p:nvSpPr>
        <p:spPr>
          <a:xfrm>
            <a:off x="0" y="6007281"/>
            <a:ext cx="18288000" cy="3954780"/>
          </a:xfrm>
          <a:custGeom>
            <a:avLst/>
            <a:gdLst/>
            <a:ahLst/>
            <a:cxnLst/>
            <a:rect l="l" t="t" r="r" b="b"/>
            <a:pathLst>
              <a:path w="18288000" h="3954780">
                <a:moveTo>
                  <a:pt x="0" y="0"/>
                </a:moveTo>
                <a:lnTo>
                  <a:pt x="18288000" y="0"/>
                </a:lnTo>
                <a:lnTo>
                  <a:pt x="18288000" y="3954780"/>
                </a:lnTo>
                <a:lnTo>
                  <a:pt x="0" y="3954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GRID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11435" y="2350588"/>
            <a:ext cx="8065129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1er méthode : dummy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GRID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111435" y="2350588"/>
            <a:ext cx="8065129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2eme méthode : logistic regression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56064" y="3778069"/>
            <a:ext cx="12375872" cy="197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Logistic Regressor : Un modèle de classification qui estime la probabilité d'appartenance à une classe via une fonction sigmoïde.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2EBE615-7626-413D-B207-FA15E9614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39" y="5827669"/>
            <a:ext cx="17880920" cy="43154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GRID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111435" y="2350588"/>
            <a:ext cx="8065129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3eme méthode : Random Forest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56064" y="3778069"/>
            <a:ext cx="12375872" cy="197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Random Forest : Un ensemble d'arbres de décision entraînés sur des sous-échantillons pour améliorer la robustesse et la précision.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9986DDB-153A-4126-8E7A-C1448BBB5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81" y="5884143"/>
            <a:ext cx="17814236" cy="39915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189967" y="3778069"/>
            <a:ext cx="14629215" cy="197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LightGBM : Algorithme de gradient boosting optimisé, construit des arbres de décision de manière feuille par feuille pour améliorer vitesse et précision,  sur de grands jeux de données.</a:t>
            </a:r>
          </a:p>
        </p:txBody>
      </p:sp>
      <p:sp>
        <p:nvSpPr>
          <p:cNvPr id="6" name="Freeform 6"/>
          <p:cNvSpPr/>
          <p:nvPr/>
        </p:nvSpPr>
        <p:spPr>
          <a:xfrm>
            <a:off x="228600" y="5981700"/>
            <a:ext cx="17830800" cy="3983355"/>
          </a:xfrm>
          <a:custGeom>
            <a:avLst/>
            <a:gdLst/>
            <a:ahLst/>
            <a:cxnLst/>
            <a:rect l="l" t="t" r="r" b="b"/>
            <a:pathLst>
              <a:path w="18288000" h="3794760">
                <a:moveTo>
                  <a:pt x="0" y="0"/>
                </a:moveTo>
                <a:lnTo>
                  <a:pt x="18288000" y="0"/>
                </a:lnTo>
                <a:lnTo>
                  <a:pt x="18288000" y="3794760"/>
                </a:lnTo>
                <a:lnTo>
                  <a:pt x="0" y="3794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GRID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11435" y="2350588"/>
            <a:ext cx="8065129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4eme méthode : LightGBM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956064" y="3778069"/>
            <a:ext cx="12375872" cy="197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KNN (K-Nearest Neighbors) : Un algorithme qui classe un point en fonction des k voisins les plus proches dans l'espace des features.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GRID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11435" y="2350588"/>
            <a:ext cx="8065129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5eme méthode : KNN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F7A3F49-7D53-49C2-A620-75DBDB5D7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07" y="6058961"/>
            <a:ext cx="17795183" cy="39915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57044" y="2661627"/>
            <a:ext cx="15373912" cy="6841391"/>
          </a:xfrm>
          <a:custGeom>
            <a:avLst/>
            <a:gdLst/>
            <a:ahLst/>
            <a:cxnLst/>
            <a:rect l="l" t="t" r="r" b="b"/>
            <a:pathLst>
              <a:path w="15373912" h="6841391">
                <a:moveTo>
                  <a:pt x="0" y="0"/>
                </a:moveTo>
                <a:lnTo>
                  <a:pt x="15373912" y="0"/>
                </a:lnTo>
                <a:lnTo>
                  <a:pt x="15373912" y="6841391"/>
                </a:lnTo>
                <a:lnTo>
                  <a:pt x="0" y="68413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028700" y="2636033"/>
            <a:ext cx="15802256" cy="7201428"/>
          </a:xfrm>
          <a:custGeom>
            <a:avLst/>
            <a:gdLst/>
            <a:ahLst/>
            <a:cxnLst/>
            <a:rect l="l" t="t" r="r" b="b"/>
            <a:pathLst>
              <a:path w="15802256" h="7201428">
                <a:moveTo>
                  <a:pt x="0" y="0"/>
                </a:moveTo>
                <a:lnTo>
                  <a:pt x="15802256" y="0"/>
                </a:lnTo>
                <a:lnTo>
                  <a:pt x="15802256" y="7201428"/>
                </a:lnTo>
                <a:lnTo>
                  <a:pt x="0" y="7201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97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816107" y="648436"/>
            <a:ext cx="14655786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 IMPORTANCE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425643" y="2023704"/>
            <a:ext cx="7436714" cy="8085230"/>
          </a:xfrm>
          <a:custGeom>
            <a:avLst/>
            <a:gdLst/>
            <a:ahLst/>
            <a:cxnLst/>
            <a:rect l="l" t="t" r="r" b="b"/>
            <a:pathLst>
              <a:path w="7436714" h="8085230">
                <a:moveTo>
                  <a:pt x="0" y="0"/>
                </a:moveTo>
                <a:lnTo>
                  <a:pt x="7436714" y="0"/>
                </a:lnTo>
                <a:lnTo>
                  <a:pt x="7436714" y="8085230"/>
                </a:lnTo>
                <a:lnTo>
                  <a:pt x="0" y="8085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89" r="-8524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1816107" y="648436"/>
            <a:ext cx="14655786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 IMPORTANCE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144000" y="2543809"/>
            <a:ext cx="8468624" cy="5827635"/>
          </a:xfrm>
          <a:custGeom>
            <a:avLst/>
            <a:gdLst/>
            <a:ahLst/>
            <a:cxnLst/>
            <a:rect l="l" t="t" r="r" b="b"/>
            <a:pathLst>
              <a:path w="8468624" h="5827635">
                <a:moveTo>
                  <a:pt x="0" y="0"/>
                </a:moveTo>
                <a:lnTo>
                  <a:pt x="8468624" y="0"/>
                </a:lnTo>
                <a:lnTo>
                  <a:pt x="8468624" y="5827636"/>
                </a:lnTo>
                <a:lnTo>
                  <a:pt x="0" y="58276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1816107" y="648436"/>
            <a:ext cx="14655786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SYNTHÈSE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4424800"/>
            <a:ext cx="8687239" cy="1989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ctr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Application score métier</a:t>
            </a:r>
          </a:p>
          <a:p>
            <a:pPr marL="820421" lvl="1" indent="-410210" algn="ctr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Application SMOTE</a:t>
            </a:r>
          </a:p>
          <a:p>
            <a:pPr marL="820421" lvl="1" indent="-410210" algn="ctr">
              <a:lnSpc>
                <a:spcPts val="5320"/>
              </a:lnSpc>
              <a:spcBef>
                <a:spcPct val="0"/>
              </a:spcBef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Lightgbm (paramètres optimisés)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71700" y="2824600"/>
            <a:ext cx="7707525" cy="531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Versioning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Branche et fusion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Travail hors ligne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Collaboration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Historique des commits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Gestion des conflits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Sécurité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Automatisation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11866962" y="3345885"/>
            <a:ext cx="4347309" cy="4347309"/>
          </a:xfrm>
          <a:custGeom>
            <a:avLst/>
            <a:gdLst/>
            <a:ahLst/>
            <a:cxnLst/>
            <a:rect l="l" t="t" r="r" b="b"/>
            <a:pathLst>
              <a:path w="4347309" h="4347309">
                <a:moveTo>
                  <a:pt x="0" y="0"/>
                </a:moveTo>
                <a:lnTo>
                  <a:pt x="4347309" y="0"/>
                </a:lnTo>
                <a:lnTo>
                  <a:pt x="4347309" y="4347309"/>
                </a:lnTo>
                <a:lnTo>
                  <a:pt x="0" y="4347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163" y="284226"/>
            <a:ext cx="9264014" cy="9259252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3098692" y="5810616"/>
            <a:ext cx="4235501" cy="4114800"/>
          </a:xfrm>
          <a:custGeom>
            <a:avLst/>
            <a:gdLst/>
            <a:ahLst/>
            <a:cxnLst/>
            <a:rect l="l" t="t" r="r" b="b"/>
            <a:pathLst>
              <a:path w="4235501" h="4114800">
                <a:moveTo>
                  <a:pt x="0" y="0"/>
                </a:moveTo>
                <a:lnTo>
                  <a:pt x="4235501" y="0"/>
                </a:lnTo>
                <a:lnTo>
                  <a:pt x="42355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2857529" y="479123"/>
            <a:ext cx="12572941" cy="1278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3"/>
              </a:lnSpc>
            </a:pPr>
            <a:r>
              <a:rPr lang="en-US" sz="9201" b="1" u="sng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Sommaire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2701925"/>
            <a:ext cx="17980986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1ÈRE PARTIE  : PRESENTATION DU JEU DE DONNÉES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3258065" y="4050776"/>
            <a:ext cx="18032581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2ÈME PARTIE : MODÉLISATION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004102" y="5400151"/>
            <a:ext cx="12881544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3ÈME PARTIE : GIT/GITHUB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2679926" y="6749526"/>
            <a:ext cx="15778618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4ÈME PARTIE : DATA DRIFT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2452639" y="8098901"/>
            <a:ext cx="15778618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5ÈME PARTIE : API HEROKU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433677" y="3238013"/>
            <a:ext cx="11301259" cy="5085567"/>
          </a:xfrm>
          <a:custGeom>
            <a:avLst/>
            <a:gdLst/>
            <a:ahLst/>
            <a:cxnLst/>
            <a:rect l="l" t="t" r="r" b="b"/>
            <a:pathLst>
              <a:path w="11301259" h="5085567">
                <a:moveTo>
                  <a:pt x="0" y="0"/>
                </a:moveTo>
                <a:lnTo>
                  <a:pt x="11301259" y="0"/>
                </a:lnTo>
                <a:lnTo>
                  <a:pt x="11301259" y="5085567"/>
                </a:lnTo>
                <a:lnTo>
                  <a:pt x="0" y="50855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GITHUB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0705" y="3085857"/>
            <a:ext cx="5257800" cy="5313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Versioning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Collaboration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Sauvegarde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Intégration continue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Suivi des bugs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Documentation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Branche expérimentale</a:t>
            </a:r>
          </a:p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Facilité d'hébergement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53011" y="3155475"/>
            <a:ext cx="15903127" cy="6102825"/>
          </a:xfrm>
          <a:custGeom>
            <a:avLst/>
            <a:gdLst/>
            <a:ahLst/>
            <a:cxnLst/>
            <a:rect l="l" t="t" r="r" b="b"/>
            <a:pathLst>
              <a:path w="15903127" h="6102825">
                <a:moveTo>
                  <a:pt x="0" y="0"/>
                </a:moveTo>
                <a:lnTo>
                  <a:pt x="15903127" y="0"/>
                </a:lnTo>
                <a:lnTo>
                  <a:pt x="15903127" y="6102825"/>
                </a:lnTo>
                <a:lnTo>
                  <a:pt x="0" y="6102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DATADRIFT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261035" y="2857143"/>
            <a:ext cx="13765929" cy="6401157"/>
          </a:xfrm>
          <a:custGeom>
            <a:avLst/>
            <a:gdLst/>
            <a:ahLst/>
            <a:cxnLst/>
            <a:rect l="l" t="t" r="r" b="b"/>
            <a:pathLst>
              <a:path w="13765929" h="6401157">
                <a:moveTo>
                  <a:pt x="0" y="0"/>
                </a:moveTo>
                <a:lnTo>
                  <a:pt x="13765930" y="0"/>
                </a:lnTo>
                <a:lnTo>
                  <a:pt x="13765930" y="6401157"/>
                </a:lnTo>
                <a:lnTo>
                  <a:pt x="0" y="64011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DATADRIFT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25107" y="3055748"/>
            <a:ext cx="17237787" cy="5645375"/>
          </a:xfrm>
          <a:custGeom>
            <a:avLst/>
            <a:gdLst/>
            <a:ahLst/>
            <a:cxnLst/>
            <a:rect l="l" t="t" r="r" b="b"/>
            <a:pathLst>
              <a:path w="17237787" h="5645375">
                <a:moveTo>
                  <a:pt x="0" y="0"/>
                </a:moveTo>
                <a:lnTo>
                  <a:pt x="17237786" y="0"/>
                </a:lnTo>
                <a:lnTo>
                  <a:pt x="17237786" y="5645375"/>
                </a:lnTo>
                <a:lnTo>
                  <a:pt x="0" y="5645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HEROKU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8365" y="2205274"/>
            <a:ext cx="6546392" cy="7647376"/>
          </a:xfrm>
          <a:custGeom>
            <a:avLst/>
            <a:gdLst/>
            <a:ahLst/>
            <a:cxnLst/>
            <a:rect l="l" t="t" r="r" b="b"/>
            <a:pathLst>
              <a:path w="6546392" h="7647376">
                <a:moveTo>
                  <a:pt x="0" y="0"/>
                </a:moveTo>
                <a:lnTo>
                  <a:pt x="6546392" y="0"/>
                </a:lnTo>
                <a:lnTo>
                  <a:pt x="6546392" y="7647376"/>
                </a:lnTo>
                <a:lnTo>
                  <a:pt x="0" y="76473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STREAMLIT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73629" y="3667397"/>
            <a:ext cx="6995687" cy="4646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Streamlit est une bibliothèque Python open-source permettant de créer des applications web interactives facilement et rapidement, sans avoir besoin de compétences en développement web.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825170" y="2722523"/>
            <a:ext cx="13358809" cy="6829691"/>
          </a:xfrm>
          <a:custGeom>
            <a:avLst/>
            <a:gdLst/>
            <a:ahLst/>
            <a:cxnLst/>
            <a:rect l="l" t="t" r="r" b="b"/>
            <a:pathLst>
              <a:path w="13358809" h="6829691">
                <a:moveTo>
                  <a:pt x="0" y="0"/>
                </a:moveTo>
                <a:lnTo>
                  <a:pt x="13358809" y="0"/>
                </a:lnTo>
                <a:lnTo>
                  <a:pt x="13358809" y="6829691"/>
                </a:lnTo>
                <a:lnTo>
                  <a:pt x="0" y="68296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804777" y="648436"/>
            <a:ext cx="10678447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STREAMLIT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28008" y="648436"/>
            <a:ext cx="11273842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234690"/>
            <a:ext cx="18288000" cy="4974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55"/>
              </a:lnSpc>
            </a:pPr>
            <a:r>
              <a:rPr lang="en-US" sz="40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 cours de ce projet nous avons :</a:t>
            </a:r>
          </a:p>
          <a:p>
            <a:pPr algn="ctr">
              <a:lnSpc>
                <a:spcPts val="5655"/>
              </a:lnSpc>
            </a:pPr>
            <a:endParaRPr lang="en-US" sz="403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72088" lvl="1" indent="-436044" algn="ctr">
              <a:lnSpc>
                <a:spcPts val="5655"/>
              </a:lnSpc>
              <a:buFont typeface="Arial"/>
              <a:buChar char="•"/>
            </a:pPr>
            <a:r>
              <a:rPr lang="en-US" sz="40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Mis en place un scroring crédit opérationnel et optimisé</a:t>
            </a:r>
          </a:p>
          <a:p>
            <a:pPr marL="872088" lvl="1" indent="-436044" algn="ctr">
              <a:lnSpc>
                <a:spcPts val="5655"/>
              </a:lnSpc>
              <a:buFont typeface="Arial"/>
              <a:buChar char="•"/>
            </a:pPr>
            <a:r>
              <a:rPr lang="en-US" sz="40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Listé les features les plus importantes dans notre modèle</a:t>
            </a:r>
          </a:p>
          <a:p>
            <a:pPr marL="872088" lvl="1" indent="-436044" algn="ctr">
              <a:lnSpc>
                <a:spcPts val="5655"/>
              </a:lnSpc>
              <a:buFont typeface="Arial"/>
              <a:buChar char="•"/>
            </a:pPr>
            <a:r>
              <a:rPr lang="en-US" sz="40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Déployer le modèle sur le cloud en utilisant des outils adaptés (Heroku, streamlit ...)</a:t>
            </a:r>
          </a:p>
          <a:p>
            <a:pPr marL="872088" lvl="1" indent="-436044" algn="ctr">
              <a:lnSpc>
                <a:spcPts val="5655"/>
              </a:lnSpc>
              <a:spcBef>
                <a:spcPct val="0"/>
              </a:spcBef>
              <a:buFont typeface="Arial"/>
              <a:buChar char="•"/>
            </a:pPr>
            <a:r>
              <a:rPr lang="en-US" sz="40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Détecter un possible Datadrift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344569" cy="4848731"/>
            <a:chOff x="0" y="0"/>
            <a:chExt cx="4356256" cy="1091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56255" cy="1091899"/>
            </a:xfrm>
            <a:custGeom>
              <a:avLst/>
              <a:gdLst/>
              <a:ahLst/>
              <a:cxnLst/>
              <a:rect l="l" t="t" r="r" b="b"/>
              <a:pathLst>
                <a:path w="4356255" h="1091899">
                  <a:moveTo>
                    <a:pt x="0" y="0"/>
                  </a:moveTo>
                  <a:lnTo>
                    <a:pt x="4356255" y="0"/>
                  </a:lnTo>
                  <a:lnTo>
                    <a:pt x="4356255" y="1091899"/>
                  </a:lnTo>
                  <a:lnTo>
                    <a:pt x="0" y="1091899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56256" cy="11395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838075" y="1804012"/>
            <a:ext cx="4449925" cy="2273507"/>
          </a:xfrm>
          <a:custGeom>
            <a:avLst/>
            <a:gdLst/>
            <a:ahLst/>
            <a:cxnLst/>
            <a:rect l="l" t="t" r="r" b="b"/>
            <a:pathLst>
              <a:path w="4449925" h="2273507">
                <a:moveTo>
                  <a:pt x="0" y="0"/>
                </a:moveTo>
                <a:lnTo>
                  <a:pt x="4449925" y="0"/>
                </a:lnTo>
                <a:lnTo>
                  <a:pt x="4449925" y="2273507"/>
                </a:lnTo>
                <a:lnTo>
                  <a:pt x="0" y="227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66155" y="5953951"/>
            <a:ext cx="3119767" cy="4114800"/>
          </a:xfrm>
          <a:custGeom>
            <a:avLst/>
            <a:gdLst/>
            <a:ahLst/>
            <a:cxnLst/>
            <a:rect l="l" t="t" r="r" b="b"/>
            <a:pathLst>
              <a:path w="3119767" h="4114800">
                <a:moveTo>
                  <a:pt x="0" y="0"/>
                </a:moveTo>
                <a:lnTo>
                  <a:pt x="3119767" y="0"/>
                </a:lnTo>
                <a:lnTo>
                  <a:pt x="31197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028700" y="647907"/>
            <a:ext cx="16230600" cy="265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 Société financière</a:t>
            </a:r>
          </a:p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 Prêt à dépenser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- Historique de prêt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185922" y="5366576"/>
            <a:ext cx="13509935" cy="353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Objectif : Implémentez un modèle de “scoring crédit” pour calculer la propabilité de remboursement du crédit à l’aide d’un algorithme de classification.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01747" y="-462868"/>
            <a:ext cx="9246124" cy="11212735"/>
            <a:chOff x="0" y="0"/>
            <a:chExt cx="2082160" cy="25250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2160" cy="2525026"/>
            </a:xfrm>
            <a:custGeom>
              <a:avLst/>
              <a:gdLst/>
              <a:ahLst/>
              <a:cxnLst/>
              <a:rect l="l" t="t" r="r" b="b"/>
              <a:pathLst>
                <a:path w="2082160" h="2525026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50687" y="6003007"/>
            <a:ext cx="2838110" cy="4114800"/>
          </a:xfrm>
          <a:custGeom>
            <a:avLst/>
            <a:gdLst/>
            <a:ahLst/>
            <a:cxnLst/>
            <a:rect l="l" t="t" r="r" b="b"/>
            <a:pathLst>
              <a:path w="2838110" h="4114800">
                <a:moveTo>
                  <a:pt x="0" y="0"/>
                </a:moveTo>
                <a:lnTo>
                  <a:pt x="2838110" y="0"/>
                </a:lnTo>
                <a:lnTo>
                  <a:pt x="28381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9144000" y="1671629"/>
            <a:ext cx="7605157" cy="2128362"/>
            <a:chOff x="0" y="0"/>
            <a:chExt cx="10140209" cy="283781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0140209" cy="2837816"/>
              <a:chOff x="0" y="0"/>
              <a:chExt cx="1712626" cy="479292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12626" cy="479292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479292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427374"/>
                    </a:lnTo>
                    <a:cubicBezTo>
                      <a:pt x="1712626" y="456047"/>
                      <a:pt x="1689382" y="479292"/>
                      <a:pt x="1660709" y="479292"/>
                    </a:cubicBezTo>
                    <a:lnTo>
                      <a:pt x="51917" y="479292"/>
                    </a:lnTo>
                    <a:cubicBezTo>
                      <a:pt x="23244" y="479292"/>
                      <a:pt x="0" y="456047"/>
                      <a:pt x="0" y="427374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95250"/>
                <a:ext cx="1712626" cy="57454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316071" y="-95250"/>
              <a:ext cx="9508067" cy="260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56"/>
                </a:lnSpc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1 fichier :</a:t>
              </a:r>
            </a:p>
            <a:p>
              <a:pPr marL="795222" lvl="1" indent="-397611" algn="ctr">
                <a:lnSpc>
                  <a:spcPts val="5156"/>
                </a:lnSpc>
                <a:buFont typeface="Arial"/>
                <a:buChar char="•"/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Données clients</a:t>
              </a:r>
            </a:p>
            <a:p>
              <a:pPr marL="795222" lvl="1" indent="-397611" algn="ctr">
                <a:lnSpc>
                  <a:spcPts val="515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683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Important nombre de features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44000" y="5365151"/>
            <a:ext cx="7605157" cy="1685832"/>
            <a:chOff x="0" y="0"/>
            <a:chExt cx="10140209" cy="2247776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10140209" cy="2247776"/>
              <a:chOff x="0" y="0"/>
              <a:chExt cx="1712626" cy="37963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712626" cy="379637"/>
              </a:xfrm>
              <a:custGeom>
                <a:avLst/>
                <a:gdLst/>
                <a:ahLst/>
                <a:cxnLst/>
                <a:rect l="l" t="t" r="r" b="b"/>
                <a:pathLst>
                  <a:path w="1712626" h="379637">
                    <a:moveTo>
                      <a:pt x="51917" y="0"/>
                    </a:moveTo>
                    <a:lnTo>
                      <a:pt x="1660709" y="0"/>
                    </a:lnTo>
                    <a:cubicBezTo>
                      <a:pt x="1689382" y="0"/>
                      <a:pt x="1712626" y="23244"/>
                      <a:pt x="1712626" y="51917"/>
                    </a:cubicBezTo>
                    <a:lnTo>
                      <a:pt x="1712626" y="327720"/>
                    </a:lnTo>
                    <a:cubicBezTo>
                      <a:pt x="1712626" y="356393"/>
                      <a:pt x="1689382" y="379637"/>
                      <a:pt x="1660709" y="379637"/>
                    </a:cubicBezTo>
                    <a:lnTo>
                      <a:pt x="51917" y="379637"/>
                    </a:lnTo>
                    <a:cubicBezTo>
                      <a:pt x="23244" y="379637"/>
                      <a:pt x="0" y="356393"/>
                      <a:pt x="0" y="327720"/>
                    </a:cubicBezTo>
                    <a:lnTo>
                      <a:pt x="0" y="51917"/>
                    </a:lnTo>
                    <a:cubicBezTo>
                      <a:pt x="0" y="23244"/>
                      <a:pt x="23244" y="0"/>
                      <a:pt x="51917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95250"/>
                <a:ext cx="1712626" cy="47488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1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0" y="212107"/>
              <a:ext cx="10140209" cy="1722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179"/>
                </a:lnSpc>
                <a:spcBef>
                  <a:spcPct val="0"/>
                </a:spcBef>
              </a:pPr>
              <a:r>
                <a:rPr lang="en-US" sz="36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Comment faire en sorte de filtrer ce dataset ?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15571459" y="7322543"/>
            <a:ext cx="2355396" cy="2964457"/>
          </a:xfrm>
          <a:custGeom>
            <a:avLst/>
            <a:gdLst/>
            <a:ahLst/>
            <a:cxnLst/>
            <a:rect l="l" t="t" r="r" b="b"/>
            <a:pathLst>
              <a:path w="2355396" h="2964457">
                <a:moveTo>
                  <a:pt x="0" y="0"/>
                </a:moveTo>
                <a:lnTo>
                  <a:pt x="2355396" y="0"/>
                </a:lnTo>
                <a:lnTo>
                  <a:pt x="2355396" y="2964457"/>
                </a:lnTo>
                <a:lnTo>
                  <a:pt x="0" y="29644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TextBox 17"/>
          <p:cNvSpPr txBox="1"/>
          <p:nvPr/>
        </p:nvSpPr>
        <p:spPr>
          <a:xfrm>
            <a:off x="-1173388" y="2467244"/>
            <a:ext cx="10645369" cy="2897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JEUX DE DONNÉES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684711" y="648436"/>
            <a:ext cx="13639728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 ENGINEERING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618989" y="2527060"/>
            <a:ext cx="9194695" cy="649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0409" lvl="1" indent="-410205" algn="ctr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Utilisiation</a:t>
            </a:r>
            <a:r>
              <a:rPr lang="en-US" sz="3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du Kaggle de </a:t>
            </a:r>
            <a:r>
              <a:rPr lang="en-US" sz="3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compétition</a:t>
            </a:r>
            <a:endParaRPr lang="en-US" sz="37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641214" y="3976766"/>
            <a:ext cx="9172469" cy="649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0409" lvl="1" indent="-410205" algn="ctr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Encodage</a:t>
            </a:r>
            <a:r>
              <a:rPr lang="en-US" sz="3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des variables </a:t>
            </a:r>
            <a:r>
              <a:rPr lang="en-US" sz="3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catégorielles</a:t>
            </a:r>
            <a:endParaRPr lang="en-US" sz="37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94690" y="5426472"/>
            <a:ext cx="17059910" cy="649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0409" lvl="1" indent="-410205" algn="ctr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Suppression des variables les plus vides </a:t>
            </a:r>
            <a:r>
              <a:rPr lang="en-US" sz="3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ainsi</a:t>
            </a:r>
            <a:r>
              <a:rPr lang="en-US" sz="3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les </a:t>
            </a:r>
            <a:r>
              <a:rPr lang="en-US" sz="3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moins</a:t>
            </a:r>
            <a:r>
              <a:rPr lang="en-US" sz="3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pertinentes</a:t>
            </a:r>
            <a:endParaRPr lang="en-US" sz="37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859039" y="6871416"/>
            <a:ext cx="7291070" cy="649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09" lvl="1" indent="-410205" algn="ctr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Nouvelle data de 50 features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195465" y="8321122"/>
            <a:ext cx="8618220" cy="649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09" lvl="1" indent="-410205" algn="ctr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Analyse graphique de nos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292291" y="2175574"/>
            <a:ext cx="11703418" cy="7665739"/>
          </a:xfrm>
          <a:custGeom>
            <a:avLst/>
            <a:gdLst/>
            <a:ahLst/>
            <a:cxnLst/>
            <a:rect l="l" t="t" r="r" b="b"/>
            <a:pathLst>
              <a:path w="11703418" h="7665739">
                <a:moveTo>
                  <a:pt x="0" y="0"/>
                </a:moveTo>
                <a:lnTo>
                  <a:pt x="11703418" y="0"/>
                </a:lnTo>
                <a:lnTo>
                  <a:pt x="11703418" y="7665739"/>
                </a:lnTo>
                <a:lnTo>
                  <a:pt x="0" y="7665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3396562" y="648436"/>
            <a:ext cx="11494875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ROC/AUC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175862" y="2206472"/>
            <a:ext cx="9936275" cy="7878047"/>
          </a:xfrm>
          <a:custGeom>
            <a:avLst/>
            <a:gdLst/>
            <a:ahLst/>
            <a:cxnLst/>
            <a:rect l="l" t="t" r="r" b="b"/>
            <a:pathLst>
              <a:path w="9936275" h="7878047">
                <a:moveTo>
                  <a:pt x="0" y="0"/>
                </a:moveTo>
                <a:lnTo>
                  <a:pt x="9936276" y="0"/>
                </a:lnTo>
                <a:lnTo>
                  <a:pt x="9936276" y="7878046"/>
                </a:lnTo>
                <a:lnTo>
                  <a:pt x="0" y="7878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4046983" y="2206472"/>
            <a:ext cx="10194033" cy="7951346"/>
          </a:xfrm>
          <a:custGeom>
            <a:avLst/>
            <a:gdLst/>
            <a:ahLst/>
            <a:cxnLst/>
            <a:rect l="l" t="t" r="r" b="b"/>
            <a:pathLst>
              <a:path w="10194033" h="7951346">
                <a:moveTo>
                  <a:pt x="0" y="0"/>
                </a:moveTo>
                <a:lnTo>
                  <a:pt x="10194034" y="0"/>
                </a:lnTo>
                <a:lnTo>
                  <a:pt x="10194034" y="7951346"/>
                </a:lnTo>
                <a:lnTo>
                  <a:pt x="0" y="7951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3396562" y="648436"/>
            <a:ext cx="11494875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MATRICE DE CONFUSION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346989" y="6134834"/>
            <a:ext cx="4647097" cy="1934882"/>
          </a:xfrm>
          <a:custGeom>
            <a:avLst/>
            <a:gdLst/>
            <a:ahLst/>
            <a:cxnLst/>
            <a:rect l="l" t="t" r="r" b="b"/>
            <a:pathLst>
              <a:path w="4647097" h="1934882">
                <a:moveTo>
                  <a:pt x="0" y="0"/>
                </a:moveTo>
                <a:lnTo>
                  <a:pt x="4647097" y="0"/>
                </a:lnTo>
                <a:lnTo>
                  <a:pt x="4647097" y="1934882"/>
                </a:lnTo>
                <a:lnTo>
                  <a:pt x="0" y="1934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1350465" y="3057453"/>
            <a:ext cx="2668492" cy="2571455"/>
          </a:xfrm>
          <a:custGeom>
            <a:avLst/>
            <a:gdLst/>
            <a:ahLst/>
            <a:cxnLst/>
            <a:rect l="l" t="t" r="r" b="b"/>
            <a:pathLst>
              <a:path w="2668492" h="2571455">
                <a:moveTo>
                  <a:pt x="0" y="0"/>
                </a:moveTo>
                <a:lnTo>
                  <a:pt x="2668491" y="0"/>
                </a:lnTo>
                <a:lnTo>
                  <a:pt x="2668491" y="2571455"/>
                </a:lnTo>
                <a:lnTo>
                  <a:pt x="0" y="25714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2684711" y="648436"/>
            <a:ext cx="13639728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MESURES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683249" y="3646902"/>
            <a:ext cx="7207885" cy="1316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0409" lvl="1" indent="-410205" algn="ctr">
              <a:lnSpc>
                <a:spcPts val="5319"/>
              </a:lnSpc>
              <a:buFont typeface="Arial"/>
              <a:buChar char="•"/>
            </a:pPr>
            <a:r>
              <a:rPr lang="en-US" sz="3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Coût</a:t>
            </a:r>
            <a:r>
              <a:rPr lang="en-US" sz="3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métier </a:t>
            </a:r>
            <a:r>
              <a:rPr lang="en-US" sz="3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prédéfini</a:t>
            </a:r>
            <a:endParaRPr lang="en-US" sz="37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(FN 10x plus important que FP)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96864" y="6058634"/>
            <a:ext cx="7709535" cy="649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0409" lvl="1" indent="-410205" algn="ctr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Déséquilibre</a:t>
            </a:r>
            <a:r>
              <a:rPr lang="en-US" sz="3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la </a:t>
            </a:r>
            <a:r>
              <a:rPr lang="en-US" sz="3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cible</a:t>
            </a:r>
            <a:r>
              <a:rPr lang="en-US" sz="3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target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90640" y="7803615"/>
            <a:ext cx="5506720" cy="6496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09" lvl="1" indent="-410205" algn="ctr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Utilisation de SMOTE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525146"/>
            <a:chOff x="0" y="0"/>
            <a:chExt cx="4443433" cy="568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68644"/>
            </a:xfrm>
            <a:custGeom>
              <a:avLst/>
              <a:gdLst/>
              <a:ahLst/>
              <a:cxnLst/>
              <a:rect l="l" t="t" r="r" b="b"/>
              <a:pathLst>
                <a:path w="4443433" h="568644">
                  <a:moveTo>
                    <a:pt x="0" y="0"/>
                  </a:moveTo>
                  <a:lnTo>
                    <a:pt x="4443433" y="0"/>
                  </a:lnTo>
                  <a:lnTo>
                    <a:pt x="4443433" y="568644"/>
                  </a:lnTo>
                  <a:lnTo>
                    <a:pt x="0" y="568644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443433" cy="6162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73343" y="2599182"/>
            <a:ext cx="16385957" cy="7086927"/>
          </a:xfrm>
          <a:custGeom>
            <a:avLst/>
            <a:gdLst/>
            <a:ahLst/>
            <a:cxnLst/>
            <a:rect l="l" t="t" r="r" b="b"/>
            <a:pathLst>
              <a:path w="16385957" h="7086927">
                <a:moveTo>
                  <a:pt x="0" y="0"/>
                </a:moveTo>
                <a:lnTo>
                  <a:pt x="16385957" y="0"/>
                </a:lnTo>
                <a:lnTo>
                  <a:pt x="16385957" y="7086927"/>
                </a:lnTo>
                <a:lnTo>
                  <a:pt x="0" y="7086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TextBox 6"/>
          <p:cNvSpPr txBox="1"/>
          <p:nvPr/>
        </p:nvSpPr>
        <p:spPr>
          <a:xfrm>
            <a:off x="2684711" y="648436"/>
            <a:ext cx="13639728" cy="922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MLFLOW UI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431</Words>
  <Application>Microsoft Office PowerPoint</Application>
  <PresentationFormat>Personnalisé</PresentationFormat>
  <Paragraphs>87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2" baseType="lpstr">
      <vt:lpstr>Open Sans Bold</vt:lpstr>
      <vt:lpstr>Calibri</vt:lpstr>
      <vt:lpstr>Arial</vt:lpstr>
      <vt:lpstr>Arimo</vt:lpstr>
      <vt:lpstr>Open Sans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PRESENTATION</dc:title>
  <cp:lastModifiedBy>olivier guillaud</cp:lastModifiedBy>
  <cp:revision>5</cp:revision>
  <dcterms:created xsi:type="dcterms:W3CDTF">2006-08-16T00:00:00Z</dcterms:created>
  <dcterms:modified xsi:type="dcterms:W3CDTF">2025-03-21T10:16:50Z</dcterms:modified>
  <dc:identifier>DAGWGTD64Cw</dc:identifier>
</cp:coreProperties>
</file>